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 autoAdjust="0"/>
    <p:restoredTop sz="94541" autoAdjust="0"/>
  </p:normalViewPr>
  <p:slideViewPr>
    <p:cSldViewPr>
      <p:cViewPr varScale="1">
        <p:scale>
          <a:sx n="121" d="100"/>
          <a:sy n="121" d="100"/>
        </p:scale>
        <p:origin x="1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A651-921B-B441-B503-AA1215C0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9CBB4-8E8A-CD4F-AA4C-DEFD5368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58C14C-A622-8D4D-9097-D0EAEB531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77BF2-E011-F24D-8EFF-1C0B2ECC4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F36D78-2D96-544F-A42D-50D8597D4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883F8-318F-7F4C-807B-307C88BF5B5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211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D94-2D96-384E-A535-2160D367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B2509-5C31-9B4F-AFBD-79726AFC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80A7CF-1859-4E44-B863-A8C33FD00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953256-4598-F847-B339-7BCC140F9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C53C33-0E34-2445-8FDF-2E37DF768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FF49-A514-7346-9DD5-5AA71B3666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2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0ED51-4A30-344E-93ED-5D3C264FF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1DE41-3B59-2448-AE06-D1B7C74B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B0B239-9309-4840-8E61-CED5D4F6B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A87AEB-7CE9-1E4F-921D-357E71AED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86BB61-1A16-5141-A2B1-407F8F5C7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0D14-0514-7C4B-86EA-4314C16829C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173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710-4043-B943-99B8-552BB584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3B0F-C5EF-FB4A-9BE5-4D25EF0E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C084E-AA44-D747-8623-05DA8FDEC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8A8F4-2AEE-AF45-8334-CE7F50E81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9D4AE-A13B-6F4E-8EC7-2BDE647B2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CF93-E6CB-3A4F-95FE-D997AA814D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82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083-0D14-E441-B941-5EF8A675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63303-D4DB-0A4F-9D80-F6A40313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3A9DF4-FE18-354E-989A-49C213FBCC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7B9774-218C-FD45-9E4A-6A8BB9D21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6A7DA-EC97-764D-A2BD-766A54455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93F8-825E-BE4E-B226-FF98041E49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FE62-C77A-5E42-8FA4-292D3E5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F4F2-7D42-B048-87CD-2F9DF8E6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8D52-705B-5546-BE2C-1F04EFBF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9348-450E-C249-80F9-522DB62F2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D46B5-A82E-6D42-A4B1-701C86B6E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380AC-7198-064A-8020-339A2A18D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75D2-75DE-F542-94AB-D76D1CEEC48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13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59A7-E86E-EB40-A057-0E016223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0655-FF15-6440-98BE-B661A333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CF0C3-AB29-4949-8B90-A55AD35A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F2538-D16A-E74F-A8CF-AFF4AA23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E473E-174E-294C-9D85-8AF43B36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4D9106-513B-FF40-B726-25AD5A63F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B4B605-892D-9C43-890B-300B36AE9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51CDDA-369A-A340-8D26-BDE790957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37C72-8991-124F-A1D6-EA064023845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80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B848-D9B5-E24E-87F2-604EF8E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06B506-1078-5945-AB9C-D7C9975BF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38647A-ABE3-DA4E-9CC3-56237E8FD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E1523-2396-6E48-8FA5-308A580E8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2B28-C211-C444-B282-4647B9E8315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276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5834BE-AB41-2843-9893-1DBA48E86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3BA354-D36A-3247-A9D9-E108850B9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9AA76F-540F-3342-8659-8A88C5EA4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CB73-B4E0-F347-BA99-27A878AA9FB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20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33C-24E7-B14A-A45D-86ACA1BB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3B78-2090-7D43-A75E-90EEF6BF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83CF-1039-CD4B-AB31-36E70DE3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E1F48-E070-0746-97A4-946459075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C71CB-131B-FC4E-B7BB-CF9760C91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F76B6-DF52-7C4D-9C72-BC9351003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B9652-64FA-C94C-8934-C7D0FF1DE7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008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F419-131A-934D-81F8-CFEE6C1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90349-61D1-ED48-A581-F282EEE3D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6EA7-0BA4-934D-A3F7-8E1766C6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A8EBA-B868-564A-A93E-7A342F18A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2AF72-CA36-4845-9A17-53DB5536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5DE0A-4BA3-754B-B80F-DAA5D5F6D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A4C8-5CC6-614C-86AB-D72C54E79B8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987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D6AC94-0434-144D-A51D-7D6AEC52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765C36-1235-1748-AEF5-2A5516113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5B7636-070B-DB4B-9C0E-0C57DF4E4B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F6F872-26B0-DF4B-9BD7-BD5EFCFDFF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1C1EB7-42E7-B845-A0C3-4AC4CEF747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101601-A798-7C4C-B848-40C2E19C7DD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0">
            <a:extLst>
              <a:ext uri="{FF2B5EF4-FFF2-40B4-BE49-F238E27FC236}">
                <a16:creationId xmlns:a16="http://schemas.microsoft.com/office/drawing/2014/main" id="{861C795A-9B00-5F49-AE5B-95DFADC95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3429000"/>
            <a:ext cx="5329237" cy="720725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chemeClr val="tx1"/>
                </a:solidFill>
              </a:rPr>
              <a:t>City Center Hospital</a:t>
            </a:r>
            <a:endParaRPr lang="es-ES" altLang="en-US" sz="3600" b="1">
              <a:solidFill>
                <a:schemeClr val="tx1"/>
              </a:solidFill>
            </a:endParaRPr>
          </a:p>
        </p:txBody>
      </p:sp>
      <p:sp>
        <p:nvSpPr>
          <p:cNvPr id="13315" name="Rectangle 115">
            <a:extLst>
              <a:ext uri="{FF2B5EF4-FFF2-40B4-BE49-F238E27FC236}">
                <a16:creationId xmlns:a16="http://schemas.microsoft.com/office/drawing/2014/main" id="{01400C1D-4C5F-2C43-9EBF-49D9DC6EDA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" y="4437063"/>
            <a:ext cx="5113338" cy="230505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Anand Vivek</a:t>
            </a:r>
          </a:p>
          <a:p>
            <a:pPr algn="l" eaLnBrk="1" hangingPunct="1"/>
            <a:r>
              <a:rPr lang="en-US" altLang="en-US" sz="2000"/>
              <a:t>Govindan Vinay</a:t>
            </a:r>
          </a:p>
          <a:p>
            <a:pPr algn="l" eaLnBrk="1" hangingPunct="1"/>
            <a:r>
              <a:rPr lang="en-US" altLang="en-US" sz="2000"/>
              <a:t>Gupta Rishab</a:t>
            </a:r>
          </a:p>
          <a:p>
            <a:pPr algn="l" eaLnBrk="1" hangingPunct="1"/>
            <a:r>
              <a:rPr lang="es-ES" altLang="en-US" sz="2000"/>
              <a:t>Mohammad Nawaz</a:t>
            </a:r>
          </a:p>
          <a:p>
            <a:pPr algn="l" eaLnBrk="1" hangingPunct="1"/>
            <a:r>
              <a:rPr lang="es-ES" altLang="en-US" sz="2000"/>
              <a:t>Oberoi Ravneet</a:t>
            </a:r>
          </a:p>
          <a:p>
            <a:pPr algn="l" eaLnBrk="1" hangingPunct="1"/>
            <a:r>
              <a:rPr lang="es-ES" altLang="en-US" sz="2000"/>
              <a:t>Shree Bhagya</a:t>
            </a:r>
          </a:p>
          <a:p>
            <a:pPr algn="l" eaLnBrk="1" hangingPunct="1"/>
            <a:endParaRPr lang="es-ES" altLang="en-US" sz="20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BAFFA-B95B-2C46-979D-61106E72EC4F}"/>
              </a:ext>
            </a:extLst>
          </p:cNvPr>
          <p:cNvSpPr txBox="1"/>
          <p:nvPr/>
        </p:nvSpPr>
        <p:spPr>
          <a:xfrm rot="867921">
            <a:off x="4499992" y="249533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E8C91-13D3-E840-B464-B1EA58ED8D4E}"/>
              </a:ext>
            </a:extLst>
          </p:cNvPr>
          <p:cNvSpPr txBox="1"/>
          <p:nvPr/>
        </p:nvSpPr>
        <p:spPr>
          <a:xfrm rot="652872">
            <a:off x="6228183" y="2602332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FA597-4A7C-314D-BC76-41F90FE0E3B3}"/>
              </a:ext>
            </a:extLst>
          </p:cNvPr>
          <p:cNvSpPr txBox="1"/>
          <p:nvPr/>
        </p:nvSpPr>
        <p:spPr>
          <a:xfrm rot="867921">
            <a:off x="8171985" y="288020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6C8BA-F57D-3D45-A95E-6F89933C1BC5}"/>
              </a:ext>
            </a:extLst>
          </p:cNvPr>
          <p:cNvSpPr txBox="1"/>
          <p:nvPr/>
        </p:nvSpPr>
        <p:spPr>
          <a:xfrm rot="867921">
            <a:off x="5723715" y="464283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63C6-F087-D747-864B-FF15A89BCDCE}"/>
              </a:ext>
            </a:extLst>
          </p:cNvPr>
          <p:cNvSpPr txBox="1"/>
          <p:nvPr/>
        </p:nvSpPr>
        <p:spPr>
          <a:xfrm rot="867921">
            <a:off x="6587810" y="9704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48672E15-A00E-2C4A-AFBA-1FD1E79F5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Case Data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8FB349C-33D1-604D-99BB-D6931D5BE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r>
              <a:rPr lang="en-US" sz="2400" dirty="0"/>
              <a:t>New Computer System was deployed for use by10 Gold wing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r>
              <a:rPr lang="en-US" sz="2400" dirty="0"/>
              <a:t>Old Computer System was in usage by 8 Blue wing.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endParaRPr lang="en-US" sz="2400" dirty="0"/>
          </a:p>
          <a:p>
            <a:pPr indent="-37846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  <a:defRPr/>
            </a:pPr>
            <a:r>
              <a:rPr lang="en-US" sz="2400" dirty="0"/>
              <a:t>Time spent on various task was collected from :</a:t>
            </a:r>
          </a:p>
          <a:p>
            <a:pPr lvl="1" eaLnBrk="1" hangingPunct="1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sz="2400" dirty="0"/>
              <a:t>36 RNs(Registered Nurse) and 13 NAs(Nurse Assistant) on 8 Blue wing</a:t>
            </a:r>
          </a:p>
          <a:p>
            <a:pPr lvl="1" eaLnBrk="1" hangingPunct="1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sz="2400" dirty="0"/>
              <a:t>34 RNs and 12 NAs on 10 Gold wing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7A1F8-4C26-DB48-BDAF-C89505F3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19" y="2466884"/>
            <a:ext cx="4408085" cy="259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2BF5D-8E8F-9246-879D-AD86CD3A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466884"/>
            <a:ext cx="4223064" cy="261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7C57E7-89E1-0744-95E4-C27DC21C8A1A}"/>
              </a:ext>
            </a:extLst>
          </p:cNvPr>
          <p:cNvSpPr/>
          <p:nvPr/>
        </p:nvSpPr>
        <p:spPr>
          <a:xfrm>
            <a:off x="641767" y="620688"/>
            <a:ext cx="8136904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Average Time spent on Nurse’s Administration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BBD65-F91E-BE4C-8012-B81E8D6BC1B0}"/>
              </a:ext>
            </a:extLst>
          </p:cNvPr>
          <p:cNvSpPr txBox="1"/>
          <p:nvPr/>
        </p:nvSpPr>
        <p:spPr>
          <a:xfrm>
            <a:off x="467544" y="544522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New computer system reduced the amount of time spent on Nurse’s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5364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A5505B-D7AE-FF4D-922A-A5C65F6F520C}"/>
              </a:ext>
            </a:extLst>
          </p:cNvPr>
          <p:cNvSpPr/>
          <p:nvPr/>
        </p:nvSpPr>
        <p:spPr>
          <a:xfrm>
            <a:off x="641767" y="620688"/>
            <a:ext cx="8136904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Average Time spent on Direct Patient 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C8F5A-7FE8-5C4A-98DC-EE1B15F8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" y="2348880"/>
            <a:ext cx="4506771" cy="2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C073E-A998-D04C-A6D7-57941823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60" y="2348880"/>
            <a:ext cx="4432310" cy="26642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6D6865-6E25-2C42-8017-F0C350197354}"/>
              </a:ext>
            </a:extLst>
          </p:cNvPr>
          <p:cNvSpPr/>
          <p:nvPr/>
        </p:nvSpPr>
        <p:spPr>
          <a:xfrm>
            <a:off x="251520" y="5192610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New computer system enabled the Nurses to spend more time on Direct Patient Care</a:t>
            </a:r>
          </a:p>
        </p:txBody>
      </p:sp>
    </p:spTree>
    <p:extLst>
      <p:ext uri="{BB962C8B-B14F-4D97-AF65-F5344CB8AC3E}">
        <p14:creationId xmlns:p14="http://schemas.microsoft.com/office/powerpoint/2010/main" val="2609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C8C7837-81C3-8844-89E0-4D4E1D541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z="32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6E5804-E5F5-3F46-A328-3F6ADEBE4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032069"/>
              </p:ext>
            </p:extLst>
          </p:nvPr>
        </p:nvGraphicFramePr>
        <p:xfrm>
          <a:off x="142875" y="1909763"/>
          <a:ext cx="8858252" cy="74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Registered Nurses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-1.697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-1.58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0.059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332745-24DC-1840-9419-15D2AA7427BD}"/>
                  </a:ext>
                </a:extLst>
              </p:cNvPr>
              <p:cNvSpPr/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Direct Patient Care </a:t>
                </a: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Null 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CA" dirty="0"/>
              </a:p>
              <a:p>
                <a:pPr eaLnBrk="1" hangingPunct="1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Claim :		</a:t>
                </a:r>
                <a:r>
                  <a:rPr lang="en-CA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332745-24DC-1840-9419-15D2AA74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  <a:blipFill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E49D87-2A5E-AD43-AD14-205654E922DC}"/>
              </a:ext>
            </a:extLst>
          </p:cNvPr>
          <p:cNvSpPr/>
          <p:nvPr/>
        </p:nvSpPr>
        <p:spPr>
          <a:xfrm>
            <a:off x="487978" y="5526972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we reject our claim at significance level of 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F0544-71EF-574E-9D1A-C27AD22F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9" y="2780928"/>
            <a:ext cx="7157321" cy="2602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61864-E8A2-3446-BDEE-84E1C5E11FDC}"/>
              </a:ext>
            </a:extLst>
          </p:cNvPr>
          <p:cNvCxnSpPr>
            <a:cxnSpLocks/>
          </p:cNvCxnSpPr>
          <p:nvPr/>
        </p:nvCxnSpPr>
        <p:spPr>
          <a:xfrm flipV="1">
            <a:off x="3059832" y="4005064"/>
            <a:ext cx="0" cy="623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B0BC1F-2374-5F48-BC0A-8772470CADE3}"/>
              </a:ext>
            </a:extLst>
          </p:cNvPr>
          <p:cNvCxnSpPr>
            <a:cxnSpLocks/>
          </p:cNvCxnSpPr>
          <p:nvPr/>
        </p:nvCxnSpPr>
        <p:spPr>
          <a:xfrm flipV="1">
            <a:off x="4165530" y="2780928"/>
            <a:ext cx="1" cy="196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475078-B7A1-F84F-9D0C-D0475F186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861838"/>
              </p:ext>
            </p:extLst>
          </p:nvPr>
        </p:nvGraphicFramePr>
        <p:xfrm>
          <a:off x="107504" y="908720"/>
          <a:ext cx="8858252" cy="74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Nurse Assistants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-1.796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-1.64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0.058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EBF896-9ACE-B147-ADB1-8F707BB6C4CB}"/>
              </a:ext>
            </a:extLst>
          </p:cNvPr>
          <p:cNvSpPr/>
          <p:nvPr/>
        </p:nvSpPr>
        <p:spPr>
          <a:xfrm>
            <a:off x="539552" y="5320376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we reject our claim at significance level of 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7EB71-1333-FA47-B8BE-14A94273591C}"/>
              </a:ext>
            </a:extLst>
          </p:cNvPr>
          <p:cNvSpPr/>
          <p:nvPr/>
        </p:nvSpPr>
        <p:spPr>
          <a:xfrm>
            <a:off x="2866256" y="249946"/>
            <a:ext cx="25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/>
              <a:t>Direct Patient Care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1F7CF-B3A9-A340-AEB4-D76367DC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381044" cy="26840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5EE4C2-3FB7-934B-83F0-1E1765E10C62}"/>
              </a:ext>
            </a:extLst>
          </p:cNvPr>
          <p:cNvCxnSpPr>
            <a:cxnSpLocks/>
          </p:cNvCxnSpPr>
          <p:nvPr/>
        </p:nvCxnSpPr>
        <p:spPr>
          <a:xfrm flipV="1">
            <a:off x="3419872" y="3618880"/>
            <a:ext cx="0" cy="53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E0BD1C-00E9-1940-BC02-A0646DD1E19B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4590114" y="2276872"/>
            <a:ext cx="0" cy="194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3A2F9-8876-334F-B1EE-D4D8B642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65C26E8-DD4C-F94E-9D8D-BB27DC8EC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14408"/>
              </p:ext>
            </p:extLst>
          </p:nvPr>
        </p:nvGraphicFramePr>
        <p:xfrm>
          <a:off x="142875" y="1909763"/>
          <a:ext cx="8858252" cy="73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2434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243426">
                <a:tc>
                  <a:txBody>
                    <a:bodyPr/>
                    <a:lstStyle/>
                    <a:p>
                      <a:r>
                        <a:rPr lang="en-US" sz="1800" dirty="0"/>
                        <a:t>Registered Nurses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1.697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1.39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0.083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A588978-6FFB-CD41-85AF-B6A1AAE68D22}"/>
                  </a:ext>
                </a:extLst>
              </p:cNvPr>
              <p:cNvSpPr/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Nurse’s Administration</a:t>
                </a: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Null 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CA" dirty="0"/>
              </a:p>
              <a:p>
                <a:pPr eaLnBrk="1" hangingPunct="1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Claim :		</a:t>
                </a:r>
                <a:r>
                  <a:rPr lang="en-CA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A588978-6FFB-CD41-85AF-B6A1AAE68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  <a:blipFill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0C8638-F34A-4841-B1B1-D01DFB28096E}"/>
              </a:ext>
            </a:extLst>
          </p:cNvPr>
          <p:cNvSpPr/>
          <p:nvPr/>
        </p:nvSpPr>
        <p:spPr>
          <a:xfrm>
            <a:off x="376596" y="5534008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therefore we reject our claim at significance level of 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6FCEC-DDDF-6841-83C8-F661E561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8" y="2658616"/>
            <a:ext cx="7667712" cy="28753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982ACC-9E0E-6545-BC2D-87C89003FFB0}"/>
              </a:ext>
            </a:extLst>
          </p:cNvPr>
          <p:cNvCxnSpPr>
            <a:cxnSpLocks/>
          </p:cNvCxnSpPr>
          <p:nvPr/>
        </p:nvCxnSpPr>
        <p:spPr>
          <a:xfrm flipH="1" flipV="1">
            <a:off x="4203374" y="2708697"/>
            <a:ext cx="16750" cy="2160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4E988-699F-AB46-A5E5-139DAF21ED5E}"/>
              </a:ext>
            </a:extLst>
          </p:cNvPr>
          <p:cNvCxnSpPr>
            <a:cxnSpLocks/>
          </p:cNvCxnSpPr>
          <p:nvPr/>
        </p:nvCxnSpPr>
        <p:spPr>
          <a:xfrm flipV="1">
            <a:off x="5292080" y="4096312"/>
            <a:ext cx="0" cy="729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E3D06-F3E0-3844-858A-118452874BE4}"/>
              </a:ext>
            </a:extLst>
          </p:cNvPr>
          <p:cNvCxnSpPr>
            <a:cxnSpLocks/>
          </p:cNvCxnSpPr>
          <p:nvPr/>
        </p:nvCxnSpPr>
        <p:spPr>
          <a:xfrm flipV="1">
            <a:off x="6876256" y="5085184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74916375-63E8-534C-8F06-6E3475BD3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743081"/>
              </p:ext>
            </p:extLst>
          </p:nvPr>
        </p:nvGraphicFramePr>
        <p:xfrm>
          <a:off x="285748" y="836712"/>
          <a:ext cx="8858252" cy="73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2434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243426">
                <a:tc>
                  <a:txBody>
                    <a:bodyPr/>
                    <a:lstStyle/>
                    <a:p>
                      <a:r>
                        <a:rPr lang="en-US" sz="1800" dirty="0"/>
                        <a:t>Nurse Assistants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1.796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3.09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0.002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7962DC-2915-6F40-B3C9-46939F6EEE1B}"/>
              </a:ext>
            </a:extLst>
          </p:cNvPr>
          <p:cNvSpPr/>
          <p:nvPr/>
        </p:nvSpPr>
        <p:spPr>
          <a:xfrm>
            <a:off x="395536" y="5337212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falls into the critical region, therefore we reject the null hypothesis at significance level of 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68BEA-3306-4F40-8C1E-1FAAA90276D2}"/>
              </a:ext>
            </a:extLst>
          </p:cNvPr>
          <p:cNvSpPr/>
          <p:nvPr/>
        </p:nvSpPr>
        <p:spPr>
          <a:xfrm>
            <a:off x="2483768" y="179509"/>
            <a:ext cx="354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b="1" dirty="0"/>
              <a:t>Nurse’s Administration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8A8FB-5BE9-2B48-9BB1-7679F731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12879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53F960-C26F-3E4E-B720-BD2CB54D9E22}"/>
              </a:ext>
            </a:extLst>
          </p:cNvPr>
          <p:cNvCxnSpPr>
            <a:cxnSpLocks/>
          </p:cNvCxnSpPr>
          <p:nvPr/>
        </p:nvCxnSpPr>
        <p:spPr>
          <a:xfrm flipH="1" flipV="1">
            <a:off x="4384158" y="2222952"/>
            <a:ext cx="7822" cy="1836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E13E-A9AF-5C4B-AE39-88565D36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Recommendation for Further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02FB-C430-4748-9A36-49DDC234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96369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There is not enough evidence to support the </a:t>
            </a:r>
            <a:r>
              <a:rPr lang="en-US" sz="2000"/>
              <a:t>claim .</a:t>
            </a:r>
            <a:endParaRPr lang="en-CA" sz="2000" dirty="0"/>
          </a:p>
          <a:p>
            <a:r>
              <a:rPr lang="en-CA" sz="2000" dirty="0"/>
              <a:t>However, it is possible to justify the claim by either</a:t>
            </a:r>
            <a:endParaRPr lang="en-US" sz="2000" dirty="0"/>
          </a:p>
          <a:p>
            <a:r>
              <a:rPr lang="en-CA" sz="2000" dirty="0"/>
              <a:t>Increasing the sample size  which will tend to result in a smaller P-value .</a:t>
            </a:r>
          </a:p>
          <a:p>
            <a:pPr marL="0" indent="0">
              <a:buNone/>
            </a:pPr>
            <a:r>
              <a:rPr lang="en-CA" sz="2000" dirty="0"/>
              <a:t>                                               </a:t>
            </a:r>
            <a:r>
              <a:rPr lang="en-CA" sz="1800" dirty="0"/>
              <a:t>(or)</a:t>
            </a:r>
          </a:p>
          <a:p>
            <a:r>
              <a:rPr lang="en-CA" sz="2000" dirty="0"/>
              <a:t>Using a larger alpha( 0.10) when the sample size is small ( that is at 90 % Confidence level)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b="1" dirty="0"/>
              <a:t>Further Experiment Design </a:t>
            </a:r>
          </a:p>
          <a:p>
            <a:r>
              <a:rPr lang="en-US" sz="2000" dirty="0"/>
              <a:t>Better approach would be to analyze the system by allotting same group of nurses to use  Old system first and thereafter new system.</a:t>
            </a:r>
          </a:p>
          <a:p>
            <a:r>
              <a:rPr lang="en-US" sz="2000" dirty="0"/>
              <a:t> Training and accomplishing comfortable factor for new system.</a:t>
            </a:r>
          </a:p>
          <a:p>
            <a:r>
              <a:rPr lang="en-US" sz="2000" dirty="0"/>
              <a:t>Other Potential Factors to be observed and analyzed 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302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Calibri</vt:lpstr>
      <vt:lpstr>Cambria Math</vt:lpstr>
      <vt:lpstr>Noto Sans Symbols</vt:lpstr>
      <vt:lpstr>Times New Roman</vt:lpstr>
      <vt:lpstr>Diseño predeterminado</vt:lpstr>
      <vt:lpstr>City Center Hospital</vt:lpstr>
      <vt:lpstr>Case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for Further Experiment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Rishab Gupta</cp:lastModifiedBy>
  <cp:revision>629</cp:revision>
  <dcterms:created xsi:type="dcterms:W3CDTF">2010-05-23T14:28:12Z</dcterms:created>
  <dcterms:modified xsi:type="dcterms:W3CDTF">2018-10-09T15:58:58Z</dcterms:modified>
</cp:coreProperties>
</file>