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1223" r:id="rId2"/>
    <p:sldId id="1160" r:id="rId3"/>
    <p:sldId id="1224" r:id="rId4"/>
    <p:sldId id="1225" r:id="rId5"/>
    <p:sldId id="1226" r:id="rId6"/>
    <p:sldId id="1227" r:id="rId7"/>
    <p:sldId id="1228" r:id="rId8"/>
    <p:sldId id="1229" r:id="rId9"/>
    <p:sldId id="1210" r:id="rId10"/>
    <p:sldId id="1213" r:id="rId11"/>
    <p:sldId id="1214" r:id="rId12"/>
    <p:sldId id="1215" r:id="rId13"/>
    <p:sldId id="1218" r:id="rId14"/>
    <p:sldId id="1219" r:id="rId15"/>
    <p:sldId id="1211" r:id="rId16"/>
    <p:sldId id="1222" r:id="rId17"/>
    <p:sldId id="1161" r:id="rId18"/>
    <p:sldId id="1162" r:id="rId19"/>
    <p:sldId id="1163" r:id="rId20"/>
    <p:sldId id="1164" r:id="rId21"/>
    <p:sldId id="1165" r:id="rId22"/>
    <p:sldId id="1166" r:id="rId23"/>
    <p:sldId id="1167" r:id="rId24"/>
    <p:sldId id="1168" r:id="rId25"/>
    <p:sldId id="1169" r:id="rId26"/>
    <p:sldId id="1170" r:id="rId27"/>
    <p:sldId id="1171" r:id="rId28"/>
    <p:sldId id="1172" r:id="rId29"/>
    <p:sldId id="1173" r:id="rId30"/>
    <p:sldId id="1174" r:id="rId31"/>
    <p:sldId id="1175" r:id="rId32"/>
    <p:sldId id="1176" r:id="rId33"/>
    <p:sldId id="1177" r:id="rId34"/>
    <p:sldId id="1178" r:id="rId35"/>
    <p:sldId id="1179" r:id="rId36"/>
    <p:sldId id="1180" r:id="rId37"/>
    <p:sldId id="1181" r:id="rId38"/>
    <p:sldId id="1182" r:id="rId39"/>
    <p:sldId id="1183" r:id="rId40"/>
    <p:sldId id="1184" r:id="rId41"/>
    <p:sldId id="1185" r:id="rId42"/>
    <p:sldId id="1186" r:id="rId43"/>
    <p:sldId id="1187" r:id="rId44"/>
    <p:sldId id="1188" r:id="rId45"/>
    <p:sldId id="1189" r:id="rId46"/>
    <p:sldId id="1190" r:id="rId47"/>
    <p:sldId id="1191" r:id="rId48"/>
    <p:sldId id="1192" r:id="rId49"/>
    <p:sldId id="1193" r:id="rId50"/>
    <p:sldId id="1194" r:id="rId51"/>
    <p:sldId id="1209" r:id="rId52"/>
    <p:sldId id="1231" r:id="rId53"/>
    <p:sldId id="1232" r:id="rId54"/>
    <p:sldId id="1233" r:id="rId55"/>
    <p:sldId id="1234" r:id="rId56"/>
    <p:sldId id="1235" r:id="rId57"/>
    <p:sldId id="1236" r:id="rId58"/>
    <p:sldId id="1237" r:id="rId59"/>
    <p:sldId id="1238" r:id="rId60"/>
    <p:sldId id="1239" r:id="rId61"/>
    <p:sldId id="1240" r:id="rId62"/>
    <p:sldId id="1241" r:id="rId63"/>
    <p:sldId id="1242" r:id="rId64"/>
    <p:sldId id="1243" r:id="rId65"/>
    <p:sldId id="1244" r:id="rId66"/>
    <p:sldId id="1245" r:id="rId67"/>
    <p:sldId id="1246" r:id="rId68"/>
    <p:sldId id="1247" r:id="rId69"/>
    <p:sldId id="1248" r:id="rId70"/>
    <p:sldId id="1249" r:id="rId71"/>
    <p:sldId id="1250" r:id="rId72"/>
    <p:sldId id="1251" r:id="rId73"/>
    <p:sldId id="1252" r:id="rId74"/>
  </p:sldIdLst>
  <p:sldSz cx="12192000" cy="6858000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FF"/>
    <a:srgbClr val="6699FF"/>
    <a:srgbClr val="009900"/>
    <a:srgbClr val="008000"/>
    <a:srgbClr val="663300"/>
    <a:srgbClr val="003366"/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50000" autoAdjust="0"/>
  </p:normalViewPr>
  <p:slideViewPr>
    <p:cSldViewPr>
      <p:cViewPr varScale="1">
        <p:scale>
          <a:sx n="96" d="100"/>
          <a:sy n="96" d="100"/>
        </p:scale>
        <p:origin x="57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>
        <p:scale>
          <a:sx n="85" d="100"/>
          <a:sy n="85" d="100"/>
        </p:scale>
        <p:origin x="-3108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handoutMaster" Target="handoutMasters/handoutMaster1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Relationship Id="rId3" Type="http://schemas.openxmlformats.org/officeDocument/2006/relationships/image" Target="../media/image3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Relationship Id="rId2" Type="http://schemas.openxmlformats.org/officeDocument/2006/relationships/image" Target="../media/image4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 smtClean="0"/>
            </a:lvl1pPr>
          </a:lstStyle>
          <a:p>
            <a:pPr>
              <a:defRPr/>
            </a:pPr>
            <a:fld id="{CDC275A7-038F-4733-B2CD-D06F3E075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6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 smtClean="0"/>
            </a:lvl1pPr>
          </a:lstStyle>
          <a:p>
            <a:pPr>
              <a:defRPr/>
            </a:pPr>
            <a:fld id="{C2171946-02C1-4A66-8205-6652269F6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06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3648" indent="-289865" defTabSz="94206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9459" indent="-231892" defTabSz="94206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3243" indent="-231892" defTabSz="94206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027" indent="-231892" defTabSz="94206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0810" indent="-231892" defTabSz="9420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14594" indent="-231892" defTabSz="9420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78378" indent="-231892" defTabSz="9420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42161" indent="-231892" defTabSz="9420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70E174A-2B23-41B1-8D47-94585934CEF0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824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720" y="3331210"/>
            <a:ext cx="5140960" cy="526796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996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 cap="flat"/>
        </p:spPr>
      </p:sp>
    </p:spTree>
    <p:extLst>
      <p:ext uri="{BB962C8B-B14F-4D97-AF65-F5344CB8AC3E}">
        <p14:creationId xmlns:p14="http://schemas.microsoft.com/office/powerpoint/2010/main" val="305214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34720" y="3331210"/>
            <a:ext cx="5140960" cy="526796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01731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 cap="flat"/>
        </p:spPr>
      </p:sp>
    </p:spTree>
    <p:extLst>
      <p:ext uri="{BB962C8B-B14F-4D97-AF65-F5344CB8AC3E}">
        <p14:creationId xmlns:p14="http://schemas.microsoft.com/office/powerpoint/2010/main" val="413179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5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23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96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81000"/>
            <a:ext cx="10390717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16000" y="1600200"/>
            <a:ext cx="5283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502400" y="1600200"/>
            <a:ext cx="5283200" cy="4114800"/>
          </a:xfr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6197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448800" y="6400801"/>
            <a:ext cx="2540000" cy="309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Chap 9-</a:t>
            </a:r>
            <a:fld id="{7431B8C7-9D3E-43E8-A4CF-261B606005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8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600" baseline="0"/>
            </a:lvl1pPr>
            <a:lvl2pPr marL="7429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200" baseline="0"/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9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8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0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0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3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2400" y="6553200"/>
            <a:ext cx="386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 smtClean="0"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9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2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5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6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7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8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29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1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33.wmf"/><Relationship Id="rId5" Type="http://schemas.openxmlformats.org/officeDocument/2006/relationships/image" Target="../media/image32.jpeg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35.w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36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7.wmf"/><Relationship Id="rId5" Type="http://schemas.openxmlformats.org/officeDocument/2006/relationships/hyperlink" Target="file:///upload.wikimedia.org/wikipedia/commons/f/f7/F_distributionPDF.png" TargetMode="External"/><Relationship Id="rId6" Type="http://schemas.openxmlformats.org/officeDocument/2006/relationships/image" Target="../media/image38.png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gif"/><Relationship Id="rId3" Type="http://schemas.openxmlformats.org/officeDocument/2006/relationships/image" Target="../media/image40.gi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gif"/><Relationship Id="rId3" Type="http://schemas.openxmlformats.org/officeDocument/2006/relationships/image" Target="../media/image40.gi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gif"/><Relationship Id="rId3" Type="http://schemas.openxmlformats.org/officeDocument/2006/relationships/image" Target="../media/image40.gi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41.w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42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43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609600"/>
            <a:ext cx="8229600" cy="220980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ko-KR" sz="4200" b="1" dirty="0" smtClean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MCDA 5520</a:t>
            </a:r>
            <a:br>
              <a:rPr lang="en-US" altLang="ko-KR" sz="4200" b="1" dirty="0" smtClean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</a:br>
            <a:r>
              <a:rPr lang="en-US" altLang="ko-KR" sz="4200" b="1" dirty="0" smtClean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Statistics &amp; Business Analytics</a:t>
            </a:r>
            <a:endParaRPr lang="en-US" altLang="en-US" sz="4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648200" y="5029201"/>
            <a:ext cx="2819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 b="1" dirty="0"/>
              <a:t>Michael Zhang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2136531" y="3124200"/>
            <a:ext cx="7918938" cy="139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3000" b="0" dirty="0">
                <a:latin typeface="Arial" panose="020B0604020202020204" pitchFamily="34" charset="0"/>
              </a:rPr>
              <a:t>Class </a:t>
            </a:r>
            <a:r>
              <a:rPr lang="en-US" altLang="en-US" sz="3000" b="0" dirty="0" smtClean="0">
                <a:latin typeface="Arial" panose="020B0604020202020204" pitchFamily="34" charset="0"/>
              </a:rPr>
              <a:t>6 </a:t>
            </a:r>
            <a:r>
              <a:rPr lang="en-US" altLang="en-US" sz="3000" b="0" dirty="0">
                <a:latin typeface="Arial" panose="020B0604020202020204" pitchFamily="34" charset="0"/>
              </a:rPr>
              <a:t>– </a:t>
            </a:r>
            <a:r>
              <a:rPr lang="en-US" altLang="en-US" sz="3000" b="0" dirty="0" smtClean="0">
                <a:latin typeface="Arial" panose="020B0604020202020204" pitchFamily="34" charset="0"/>
              </a:rPr>
              <a:t>Hypothesis </a:t>
            </a:r>
            <a:r>
              <a:rPr lang="en-US" altLang="en-US" sz="3000" b="0" dirty="0" smtClean="0">
                <a:latin typeface="Arial" panose="020B0604020202020204" pitchFamily="34" charset="0"/>
              </a:rPr>
              <a:t>Testing </a:t>
            </a:r>
            <a:r>
              <a:rPr lang="en-US" altLang="en-US" sz="3000" b="0" dirty="0" smtClean="0">
                <a:latin typeface="Arial" panose="020B0604020202020204" pitchFamily="34" charset="0"/>
              </a:rPr>
              <a:t>II: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3000" b="0" dirty="0" smtClean="0">
                <a:latin typeface="Arial" panose="020B0604020202020204" pitchFamily="34" charset="0"/>
              </a:rPr>
              <a:t>Test for Two Populations and Variances</a:t>
            </a:r>
            <a:endParaRPr lang="en-US" altLang="en-US" sz="30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8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077200" cy="4648200"/>
          </a:xfrm>
        </p:spPr>
        <p:txBody>
          <a:bodyPr/>
          <a:lstStyle/>
          <a:p>
            <a:r>
              <a:rPr lang="en-CA" sz="2200" dirty="0"/>
              <a:t>Now, given the value of the test statistic (a number), and the null distribution of the test statistic (a theoretical distribution usually represented by a probability density), we want to see whether the test statistic is </a:t>
            </a:r>
            <a:r>
              <a:rPr lang="en-CA" sz="2200" u="sng" dirty="0"/>
              <a:t>in the middle of the distribution </a:t>
            </a:r>
            <a:r>
              <a:rPr lang="en-CA" sz="2200" dirty="0"/>
              <a:t>(consistent with the null hypothesis) or out in a tail of the distribution (making the alternative hypothesis seem more plausible). </a:t>
            </a:r>
          </a:p>
          <a:p>
            <a:r>
              <a:rPr lang="en-CA" sz="2200" dirty="0"/>
              <a:t>Sometimes we will want to consider the right-hand tail, sometimes the left-hand tail, and sometimes both tails, depending on how the test statistic and alternative hypothesis are defined.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762000"/>
            <a:ext cx="6858000" cy="381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we do in a stats test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848600" cy="4724400"/>
          </a:xfrm>
        </p:spPr>
        <p:txBody>
          <a:bodyPr/>
          <a:lstStyle/>
          <a:p>
            <a:r>
              <a:rPr lang="en-CA" sz="2200" dirty="0"/>
              <a:t>Suppose that large positive values of the test statistic seem more plausible under the alternative hypothesis than under the null hypothesis. Then we want a measure of </a:t>
            </a:r>
            <a:r>
              <a:rPr lang="en-CA" sz="2200" u="sng" dirty="0"/>
              <a:t>how far out our test </a:t>
            </a:r>
            <a:r>
              <a:rPr lang="en-CA" sz="2200" dirty="0"/>
              <a:t>statistic is in the right-hand tail of the null distribution. The p-value provides a measure of this distance</a:t>
            </a:r>
            <a:endParaRPr lang="en-US" sz="2200" dirty="0"/>
          </a:p>
          <a:p>
            <a:r>
              <a:rPr lang="en-CA" sz="2200" dirty="0"/>
              <a:t>The p-value (in this situation) is the probability to the right of our test statistic calculated using the null distribution. The further out the test statistic is in the tail, the </a:t>
            </a:r>
            <a:r>
              <a:rPr lang="en-CA" sz="2200" u="sng" dirty="0"/>
              <a:t>smaller the p-value</a:t>
            </a:r>
            <a:r>
              <a:rPr lang="en-CA" sz="2200" dirty="0"/>
              <a:t>, and the stronger the evidence against the null hypothesis in favor of the alternative.</a:t>
            </a:r>
            <a:endParaRPr lang="en-US" sz="2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762000"/>
            <a:ext cx="6858000" cy="381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can p-value do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8077200" cy="4724400"/>
          </a:xfrm>
        </p:spPr>
        <p:txBody>
          <a:bodyPr/>
          <a:lstStyle/>
          <a:p>
            <a:r>
              <a:rPr lang="en-CA" sz="2200" dirty="0"/>
              <a:t>The p-value can be interpreted in terms of a hypothetical repetition of the study. </a:t>
            </a:r>
          </a:p>
          <a:p>
            <a:r>
              <a:rPr lang="en-CA" sz="2200" dirty="0"/>
              <a:t>Suppose the null hypothesis is true and a new dataset is obtained independently of the first dataset but using the same sampling procedure. If the new dataset is used to calculate a new value of the test statistic (same formula but new data), what is the probability that the new value will be </a:t>
            </a:r>
            <a:r>
              <a:rPr lang="en-CA" sz="2200" u="sng" dirty="0"/>
              <a:t>further out in the tail </a:t>
            </a:r>
            <a:r>
              <a:rPr lang="en-CA" sz="2200" dirty="0"/>
              <a:t>(assuming a one-tailed test) than the original value? </a:t>
            </a:r>
          </a:p>
          <a:p>
            <a:r>
              <a:rPr lang="en-CA" sz="2200" dirty="0"/>
              <a:t>This </a:t>
            </a:r>
            <a:r>
              <a:rPr lang="en-US" sz="2200" dirty="0"/>
              <a:t>probability is the p-value.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762000"/>
            <a:ext cx="6858000" cy="381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Now let’s further explore p-value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8077200" cy="4724400"/>
          </a:xfrm>
        </p:spPr>
        <p:txBody>
          <a:bodyPr/>
          <a:lstStyle/>
          <a:p>
            <a:r>
              <a:rPr lang="en-CA" sz="2200" dirty="0"/>
              <a:t>In a </a:t>
            </a:r>
            <a:r>
              <a:rPr lang="en-CA" sz="2200" dirty="0" err="1"/>
              <a:t>frequentist</a:t>
            </a:r>
            <a:r>
              <a:rPr lang="en-CA" sz="2200" dirty="0"/>
              <a:t> interpretation of probability, there is nothing random about whether the hypothesis is true, the randomness is in the process generating the data. </a:t>
            </a:r>
          </a:p>
          <a:p>
            <a:r>
              <a:rPr lang="en-CA" sz="2200" dirty="0"/>
              <a:t>One can interpret “the probability that the null hypothesis is true” using subjective probability, a measure of one’s belief that the null hypothesis is true. One can then calculate this subjective probability by specifying a prior probability (subjective belief before looking at the data) that the null hypothesis is true, and then use the data and the model to update one’s subjective probability. </a:t>
            </a:r>
          </a:p>
          <a:p>
            <a:r>
              <a:rPr lang="en-CA" sz="2200" dirty="0"/>
              <a:t>This is called the Bayesian approach because </a:t>
            </a:r>
            <a:r>
              <a:rPr lang="en-CA" sz="2200" dirty="0" err="1"/>
              <a:t>Bayes</a:t>
            </a:r>
            <a:r>
              <a:rPr lang="en-CA" sz="2200" dirty="0"/>
              <a:t>’ Theorem is used to update subjective probabilities to reflect new information.</a:t>
            </a:r>
            <a:endParaRPr lang="en-US" sz="2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762000"/>
            <a:ext cx="6858000" cy="381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More perspectives on p-value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676400"/>
            <a:ext cx="7696200" cy="4343400"/>
          </a:xfrm>
        </p:spPr>
        <p:txBody>
          <a:bodyPr/>
          <a:lstStyle/>
          <a:p>
            <a:pPr marL="457200" indent="-457200"/>
            <a:r>
              <a:rPr lang="en-CA" sz="2400" dirty="0"/>
              <a:t>The p-value is the probability of obtaining a test statistic at least as extreme as the one that was actually observed, </a:t>
            </a:r>
            <a:r>
              <a:rPr lang="en-CA" sz="2400" u="sng" dirty="0"/>
              <a:t>assuming that the null hypothesis is true</a:t>
            </a:r>
          </a:p>
          <a:p>
            <a:pPr marL="457200" indent="-457200"/>
            <a:r>
              <a:rPr lang="en-US" sz="2400" dirty="0"/>
              <a:t>One often "rejects the null hypothesis" when the p-value is less than the significance level α </a:t>
            </a:r>
          </a:p>
          <a:p>
            <a:pPr marL="457200" indent="-457200"/>
            <a:r>
              <a:rPr lang="en-US" sz="2400" dirty="0"/>
              <a:t>When the null hypothesis is rejected, the result is said to be </a:t>
            </a:r>
            <a:r>
              <a:rPr lang="en-US" sz="2400" u="sng" dirty="0"/>
              <a:t>statistically significant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685800"/>
            <a:ext cx="685800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Finally, what you need to memorize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09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685800"/>
            <a:ext cx="685800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 research papers, you will see…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83586"/>
              </p:ext>
            </p:extLst>
          </p:nvPr>
        </p:nvGraphicFramePr>
        <p:xfrm>
          <a:off x="2209801" y="1828800"/>
          <a:ext cx="8077201" cy="4241292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286000"/>
                <a:gridCol w="5791201"/>
              </a:tblGrid>
              <a:tr h="889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200" b="0" dirty="0">
                          <a:effectLst/>
                        </a:rPr>
                        <a:t>P &gt; 0.10</a:t>
                      </a:r>
                      <a:endParaRPr lang="en-CA" sz="2200" b="0" dirty="0"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200" b="0" dirty="0">
                          <a:effectLst/>
                        </a:rPr>
                        <a:t>No evidence against the null hypothesis.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200" b="0" dirty="0">
                          <a:effectLst/>
                        </a:rPr>
                        <a:t>The data appear to be consistent with the null hypothesis.</a:t>
                      </a:r>
                      <a:endParaRPr lang="en-CA" sz="2200" b="0" dirty="0"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4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200" b="0">
                          <a:effectLst/>
                        </a:rPr>
                        <a:t>0.05 &lt; P &lt; 0.10</a:t>
                      </a:r>
                      <a:endParaRPr lang="en-CA" sz="2200" b="0"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Weak evidence against the null hypothesis in favor of the alternative.</a:t>
                      </a:r>
                      <a:endParaRPr lang="en-CA" sz="2200" dirty="0"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4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200" b="0">
                          <a:effectLst/>
                        </a:rPr>
                        <a:t>0.01 &lt; P &lt; 0.05</a:t>
                      </a:r>
                      <a:endParaRPr lang="en-CA" sz="2200" b="0"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Moderate evidence against the null hypothesis in favor of the alternative.</a:t>
                      </a:r>
                      <a:endParaRPr lang="en-CA" sz="2200"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4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200" b="0">
                          <a:effectLst/>
                        </a:rPr>
                        <a:t>0.001 &lt; P &lt; 0.01</a:t>
                      </a:r>
                      <a:endParaRPr lang="en-CA" sz="2200" b="0"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Strong evidence against the null hypothesis in favor of the alternative.</a:t>
                      </a:r>
                      <a:endParaRPr lang="en-CA" sz="2200"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4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200" b="0" dirty="0">
                          <a:effectLst/>
                        </a:rPr>
                        <a:t>P &lt; 0.001</a:t>
                      </a:r>
                      <a:endParaRPr lang="en-CA" sz="2200" b="0" dirty="0"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Very strong evidence against the null hypothesis in favor of the alternative.</a:t>
                      </a:r>
                      <a:endParaRPr lang="en-CA" sz="2200" dirty="0"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8305800" cy="12954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dirty="0" smtClean="0"/>
              <a:t>The calculated p-value is less than 0.05, so the observation is NOT consistent with the null hypothesis — as it falls outside the range of what would happen 95% of the time. </a:t>
            </a:r>
            <a:endParaRPr lang="en-US" dirty="0"/>
          </a:p>
        </p:txBody>
      </p:sp>
      <p:sp>
        <p:nvSpPr>
          <p:cNvPr id="214029" name="Rectangle 13"/>
          <p:cNvSpPr>
            <a:spLocks noChangeArrowheads="1"/>
          </p:cNvSpPr>
          <p:nvPr/>
        </p:nvSpPr>
        <p:spPr bwMode="auto">
          <a:xfrm flipH="1">
            <a:off x="6400800" y="4327525"/>
            <a:ext cx="2057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b="0">
                <a:sym typeface="Symbol" pitchFamily="18" charset="2"/>
              </a:rPr>
              <a:t>p-value </a:t>
            </a:r>
            <a:r>
              <a:rPr lang="en-US" sz="2000" b="0"/>
              <a:t>=.0228</a:t>
            </a:r>
          </a:p>
        </p:txBody>
      </p:sp>
      <p:sp>
        <p:nvSpPr>
          <p:cNvPr id="214031" name="Freeform 15"/>
          <p:cNvSpPr>
            <a:spLocks/>
          </p:cNvSpPr>
          <p:nvPr/>
        </p:nvSpPr>
        <p:spPr bwMode="auto">
          <a:xfrm>
            <a:off x="7391401" y="5035550"/>
            <a:ext cx="912813" cy="285750"/>
          </a:xfrm>
          <a:custGeom>
            <a:avLst/>
            <a:gdLst>
              <a:gd name="T0" fmla="*/ 8 w 575"/>
              <a:gd name="T1" fmla="*/ 173 h 180"/>
              <a:gd name="T2" fmla="*/ 0 w 575"/>
              <a:gd name="T3" fmla="*/ 138 h 180"/>
              <a:gd name="T4" fmla="*/ 60 w 575"/>
              <a:gd name="T5" fmla="*/ 124 h 180"/>
              <a:gd name="T6" fmla="*/ 236 w 575"/>
              <a:gd name="T7" fmla="*/ 120 h 180"/>
              <a:gd name="T8" fmla="*/ 428 w 575"/>
              <a:gd name="T9" fmla="*/ 68 h 180"/>
              <a:gd name="T10" fmla="*/ 575 w 575"/>
              <a:gd name="T11" fmla="*/ 0 h 180"/>
              <a:gd name="T12" fmla="*/ 575 w 575"/>
              <a:gd name="T13" fmla="*/ 180 h 180"/>
              <a:gd name="T14" fmla="*/ 8 w 575"/>
              <a:gd name="T15" fmla="*/ 177 h 180"/>
              <a:gd name="T16" fmla="*/ 8 w 575"/>
              <a:gd name="T17" fmla="*/ 173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5" h="180">
                <a:moveTo>
                  <a:pt x="8" y="173"/>
                </a:moveTo>
                <a:lnTo>
                  <a:pt x="0" y="138"/>
                </a:lnTo>
                <a:lnTo>
                  <a:pt x="60" y="124"/>
                </a:lnTo>
                <a:lnTo>
                  <a:pt x="236" y="120"/>
                </a:lnTo>
                <a:lnTo>
                  <a:pt x="428" y="68"/>
                </a:lnTo>
                <a:lnTo>
                  <a:pt x="575" y="0"/>
                </a:lnTo>
                <a:lnTo>
                  <a:pt x="575" y="180"/>
                </a:lnTo>
                <a:lnTo>
                  <a:pt x="8" y="177"/>
                </a:lnTo>
                <a:lnTo>
                  <a:pt x="8" y="173"/>
                </a:lnTo>
              </a:path>
            </a:pathLst>
          </a:cu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66FFFF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214032" name="Freeform 16"/>
          <p:cNvSpPr>
            <a:spLocks/>
          </p:cNvSpPr>
          <p:nvPr/>
        </p:nvSpPr>
        <p:spPr bwMode="auto">
          <a:xfrm>
            <a:off x="7467600" y="3565525"/>
            <a:ext cx="2362200" cy="1676400"/>
          </a:xfrm>
          <a:custGeom>
            <a:avLst/>
            <a:gdLst>
              <a:gd name="T0" fmla="*/ 0 w 600"/>
              <a:gd name="T1" fmla="*/ 575 h 576"/>
              <a:gd name="T2" fmla="*/ 63 w 600"/>
              <a:gd name="T3" fmla="*/ 570 h 576"/>
              <a:gd name="T4" fmla="*/ 95 w 600"/>
              <a:gd name="T5" fmla="*/ 562 h 576"/>
              <a:gd name="T6" fmla="*/ 127 w 600"/>
              <a:gd name="T7" fmla="*/ 553 h 576"/>
              <a:gd name="T8" fmla="*/ 158 w 600"/>
              <a:gd name="T9" fmla="*/ 540 h 576"/>
              <a:gd name="T10" fmla="*/ 190 w 600"/>
              <a:gd name="T11" fmla="*/ 521 h 576"/>
              <a:gd name="T12" fmla="*/ 222 w 600"/>
              <a:gd name="T13" fmla="*/ 498 h 576"/>
              <a:gd name="T14" fmla="*/ 284 w 600"/>
              <a:gd name="T15" fmla="*/ 432 h 576"/>
              <a:gd name="T16" fmla="*/ 347 w 600"/>
              <a:gd name="T17" fmla="*/ 338 h 576"/>
              <a:gd name="T18" fmla="*/ 410 w 600"/>
              <a:gd name="T19" fmla="*/ 224 h 576"/>
              <a:gd name="T20" fmla="*/ 441 w 600"/>
              <a:gd name="T21" fmla="*/ 167 h 576"/>
              <a:gd name="T22" fmla="*/ 473 w 600"/>
              <a:gd name="T23" fmla="*/ 114 h 576"/>
              <a:gd name="T24" fmla="*/ 505 w 600"/>
              <a:gd name="T25" fmla="*/ 67 h 576"/>
              <a:gd name="T26" fmla="*/ 535 w 600"/>
              <a:gd name="T27" fmla="*/ 31 h 576"/>
              <a:gd name="T28" fmla="*/ 567 w 600"/>
              <a:gd name="T29" fmla="*/ 8 h 576"/>
              <a:gd name="T30" fmla="*/ 599 w 600"/>
              <a:gd name="T31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214033" name="Line 17"/>
          <p:cNvSpPr>
            <a:spLocks noChangeShapeType="1"/>
          </p:cNvSpPr>
          <p:nvPr/>
        </p:nvSpPr>
        <p:spPr bwMode="auto">
          <a:xfrm flipH="1">
            <a:off x="7315200" y="4175125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14034" name="Rectangle 18"/>
          <p:cNvSpPr>
            <a:spLocks noChangeArrowheads="1"/>
          </p:cNvSpPr>
          <p:nvPr/>
        </p:nvSpPr>
        <p:spPr bwMode="auto">
          <a:xfrm flipH="1">
            <a:off x="7315200" y="3794125"/>
            <a:ext cx="1295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b="0">
                <a:sym typeface="Symbol" pitchFamily="18" charset="2"/>
              </a:rPr>
              <a:t> </a:t>
            </a:r>
            <a:r>
              <a:rPr lang="en-US" sz="2000" b="0"/>
              <a:t>= .05</a:t>
            </a:r>
          </a:p>
        </p:txBody>
      </p:sp>
      <p:sp>
        <p:nvSpPr>
          <p:cNvPr id="214035" name="Line 19"/>
          <p:cNvSpPr>
            <a:spLocks noChangeShapeType="1"/>
          </p:cNvSpPr>
          <p:nvPr/>
        </p:nvSpPr>
        <p:spPr bwMode="auto">
          <a:xfrm>
            <a:off x="9829800" y="3565525"/>
            <a:ext cx="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214037" name="Text Box 21"/>
          <p:cNvSpPr txBox="1">
            <a:spLocks noChangeArrowheads="1"/>
          </p:cNvSpPr>
          <p:nvPr/>
        </p:nvSpPr>
        <p:spPr bwMode="auto">
          <a:xfrm>
            <a:off x="8382000" y="5699126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0">
                <a:cs typeface="Arial" pitchFamily="34" charset="0"/>
              </a:rPr>
              <a:t>2.8684</a:t>
            </a:r>
            <a:endParaRPr lang="el-GR" sz="2000" b="0">
              <a:cs typeface="Arial" pitchFamily="34" charset="0"/>
            </a:endParaRPr>
          </a:p>
        </p:txBody>
      </p:sp>
      <p:sp>
        <p:nvSpPr>
          <p:cNvPr id="214039" name="Text Box 23"/>
          <p:cNvSpPr txBox="1">
            <a:spLocks noChangeArrowheads="1"/>
          </p:cNvSpPr>
          <p:nvPr/>
        </p:nvSpPr>
        <p:spPr bwMode="auto">
          <a:xfrm>
            <a:off x="9601200" y="5699126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/>
              <a:t>3</a:t>
            </a:r>
            <a:endParaRPr lang="el-GR" sz="2000" b="0" baseline="-25000">
              <a:cs typeface="Arial" pitchFamily="34" charset="0"/>
            </a:endParaRPr>
          </a:p>
        </p:txBody>
      </p:sp>
      <p:sp>
        <p:nvSpPr>
          <p:cNvPr id="214040" name="Line 24"/>
          <p:cNvSpPr>
            <a:spLocks noChangeShapeType="1"/>
          </p:cNvSpPr>
          <p:nvPr/>
        </p:nvSpPr>
        <p:spPr bwMode="auto">
          <a:xfrm flipV="1">
            <a:off x="8305800" y="5699125"/>
            <a:ext cx="0" cy="4572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CA" b="0"/>
          </a:p>
        </p:txBody>
      </p:sp>
      <p:sp>
        <p:nvSpPr>
          <p:cNvPr id="214041" name="Line 25"/>
          <p:cNvSpPr>
            <a:spLocks noChangeShapeType="1"/>
          </p:cNvSpPr>
          <p:nvPr/>
        </p:nvSpPr>
        <p:spPr bwMode="auto">
          <a:xfrm flipV="1">
            <a:off x="8534400" y="3946525"/>
            <a:ext cx="0" cy="1371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14042" name="Line 26"/>
          <p:cNvSpPr>
            <a:spLocks noChangeShapeType="1"/>
          </p:cNvSpPr>
          <p:nvPr/>
        </p:nvSpPr>
        <p:spPr bwMode="auto">
          <a:xfrm>
            <a:off x="8305800" y="4479925"/>
            <a:ext cx="0" cy="1219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14043" name="Line 27"/>
          <p:cNvSpPr>
            <a:spLocks noChangeShapeType="1"/>
          </p:cNvSpPr>
          <p:nvPr/>
        </p:nvSpPr>
        <p:spPr bwMode="auto">
          <a:xfrm flipH="1">
            <a:off x="7086600" y="4708525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14044" name="Line 28"/>
          <p:cNvSpPr>
            <a:spLocks noChangeShapeType="1"/>
          </p:cNvSpPr>
          <p:nvPr/>
        </p:nvSpPr>
        <p:spPr bwMode="auto">
          <a:xfrm>
            <a:off x="7391400" y="5318125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14045" name="Text Box 29"/>
          <p:cNvSpPr txBox="1">
            <a:spLocks noChangeArrowheads="1"/>
          </p:cNvSpPr>
          <p:nvPr/>
        </p:nvSpPr>
        <p:spPr bwMode="auto">
          <a:xfrm>
            <a:off x="8001000" y="6156326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0">
                <a:cs typeface="Arial" pitchFamily="34" charset="0"/>
              </a:rPr>
              <a:t>2.84</a:t>
            </a:r>
            <a:endParaRPr lang="el-GR" sz="2000" b="0">
              <a:cs typeface="Arial" pitchFamily="34" charset="0"/>
            </a:endParaRPr>
          </a:p>
        </p:txBody>
      </p:sp>
      <p:sp>
        <p:nvSpPr>
          <p:cNvPr id="214046" name="Line 30"/>
          <p:cNvSpPr>
            <a:spLocks noChangeShapeType="1"/>
          </p:cNvSpPr>
          <p:nvPr/>
        </p:nvSpPr>
        <p:spPr bwMode="auto">
          <a:xfrm flipV="1">
            <a:off x="8534400" y="5394325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1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p-value example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09800" y="3657601"/>
            <a:ext cx="4572000" cy="216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Bef>
                <a:spcPct val="60000"/>
              </a:spcBef>
            </a:pPr>
            <a:r>
              <a:rPr lang="en-US" b="0" dirty="0"/>
              <a:t>In this example, we reject the null hypothesis at the 5% level. </a:t>
            </a:r>
          </a:p>
          <a:p>
            <a:pPr algn="l">
              <a:spcBef>
                <a:spcPct val="60000"/>
              </a:spcBef>
            </a:pPr>
            <a:r>
              <a:rPr lang="en-US" dirty="0">
                <a:solidFill>
                  <a:srgbClr val="002060"/>
                </a:solidFill>
              </a:rPr>
              <a:t>The deviation from expected outcome is too large to be inconsistent with chance.</a:t>
            </a:r>
          </a:p>
        </p:txBody>
      </p:sp>
    </p:spTree>
    <p:extLst>
      <p:ext uri="{BB962C8B-B14F-4D97-AF65-F5344CB8AC3E}">
        <p14:creationId xmlns:p14="http://schemas.microsoft.com/office/powerpoint/2010/main" val="2180709295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4191000" y="1066800"/>
            <a:ext cx="3810000" cy="1219200"/>
          </a:xfrm>
          <a:prstGeom prst="rect">
            <a:avLst/>
          </a:prstGeom>
          <a:solidFill>
            <a:srgbClr val="BBD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4267200" y="1143000"/>
            <a:ext cx="365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Estimating two population values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2286000" y="2667000"/>
            <a:ext cx="2057400" cy="16002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2362200" y="2667000"/>
            <a:ext cx="1905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Population means, independent samples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5105400" y="2667000"/>
            <a:ext cx="2057400" cy="16002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5181600" y="2895601"/>
            <a:ext cx="1905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Paired samples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8001000" y="2667000"/>
            <a:ext cx="2057400" cy="1600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8001000" y="2895601"/>
            <a:ext cx="2057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Population proportions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>
            <a:off x="6096000" y="2286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3200400" y="2438400"/>
            <a:ext cx="586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24942" name="Line 14"/>
          <p:cNvSpPr>
            <a:spLocks noChangeShapeType="1"/>
          </p:cNvSpPr>
          <p:nvPr/>
        </p:nvSpPr>
        <p:spPr bwMode="auto">
          <a:xfrm>
            <a:off x="3200400" y="2438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24943" name="Line 15"/>
          <p:cNvSpPr>
            <a:spLocks noChangeShapeType="1"/>
          </p:cNvSpPr>
          <p:nvPr/>
        </p:nvSpPr>
        <p:spPr bwMode="auto">
          <a:xfrm>
            <a:off x="9067800" y="2438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24944" name="Text Box 16"/>
          <p:cNvSpPr txBox="1">
            <a:spLocks noChangeArrowheads="1"/>
          </p:cNvSpPr>
          <p:nvPr/>
        </p:nvSpPr>
        <p:spPr bwMode="auto">
          <a:xfrm>
            <a:off x="2286000" y="5120482"/>
            <a:ext cx="2057400" cy="854075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800" b="0" dirty="0"/>
              <a:t>Group 1 vs. independent     Group 2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5105400" y="5120482"/>
            <a:ext cx="2057400" cy="590931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800" b="0"/>
              <a:t>Same group before vs. after treatment </a:t>
            </a:r>
          </a:p>
        </p:txBody>
      </p:sp>
      <p:sp>
        <p:nvSpPr>
          <p:cNvPr id="124946" name="Text Box 18"/>
          <p:cNvSpPr txBox="1">
            <a:spLocks noChangeArrowheads="1"/>
          </p:cNvSpPr>
          <p:nvPr/>
        </p:nvSpPr>
        <p:spPr bwMode="auto">
          <a:xfrm>
            <a:off x="8001000" y="5120481"/>
            <a:ext cx="2057400" cy="579438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800" b="0"/>
              <a:t>Proportion 1 vs.</a:t>
            </a:r>
          </a:p>
          <a:p>
            <a:pPr algn="l">
              <a:lnSpc>
                <a:spcPct val="50000"/>
              </a:lnSpc>
              <a:spcBef>
                <a:spcPct val="30000"/>
              </a:spcBef>
            </a:pPr>
            <a:r>
              <a:rPr lang="en-US" sz="1800" b="0"/>
              <a:t>     Proportion 2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1781735" y="4495801"/>
            <a:ext cx="1524000" cy="31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b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18564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49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4" grpId="0" animBg="1"/>
      <p:bldP spid="124945" grpId="0" animBg="1"/>
      <p:bldP spid="124946" grpId="0" animBg="1"/>
      <p:bldP spid="1249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46" name="Rectangle 22"/>
          <p:cNvSpPr>
            <a:spLocks noChangeArrowheads="1"/>
          </p:cNvSpPr>
          <p:nvPr/>
        </p:nvSpPr>
        <p:spPr bwMode="auto">
          <a:xfrm>
            <a:off x="6096000" y="4191000"/>
            <a:ext cx="3733800" cy="1752600"/>
          </a:xfrm>
          <a:prstGeom prst="rect">
            <a:avLst/>
          </a:prstGeom>
          <a:solidFill>
            <a:srgbClr val="FBFFD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81000"/>
            <a:ext cx="7162800" cy="76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Difference Between Two Means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1752600" y="1905000"/>
            <a:ext cx="2895600" cy="12954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1828800" y="1905001"/>
            <a:ext cx="274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Population means, independent samples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2209800" y="3505200"/>
            <a:ext cx="3048000" cy="685800"/>
          </a:xfrm>
          <a:prstGeom prst="rect">
            <a:avLst/>
          </a:prstGeom>
          <a:solidFill>
            <a:srgbClr val="BBD7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2362200" y="3581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b="0">
                <a:sym typeface="Symbol" pitchFamily="18" charset="2"/>
              </a:rPr>
              <a:t>σ</a:t>
            </a:r>
            <a:r>
              <a:rPr lang="en-US" b="0" baseline="-25000">
                <a:sym typeface="Symbol" pitchFamily="18" charset="2"/>
              </a:rPr>
              <a:t>1</a:t>
            </a:r>
            <a:r>
              <a:rPr lang="en-US" b="0">
                <a:cs typeface="Arial" charset="0"/>
                <a:sym typeface="Symbol" pitchFamily="18" charset="2"/>
              </a:rPr>
              <a:t> and </a:t>
            </a:r>
            <a:r>
              <a:rPr lang="el-GR" b="0">
                <a:cs typeface="Arial" charset="0"/>
                <a:sym typeface="Symbol" pitchFamily="18" charset="2"/>
              </a:rPr>
              <a:t>σ</a:t>
            </a:r>
            <a:r>
              <a:rPr lang="en-US" b="0" baseline="-25000">
                <a:cs typeface="Arial" charset="0"/>
                <a:sym typeface="Symbol" pitchFamily="18" charset="2"/>
              </a:rPr>
              <a:t>2</a:t>
            </a:r>
            <a:r>
              <a:rPr lang="en-US" b="0">
                <a:cs typeface="Arial" charset="0"/>
                <a:sym typeface="Symbol" pitchFamily="18" charset="2"/>
              </a:rPr>
              <a:t> known</a:t>
            </a:r>
            <a:endParaRPr lang="el-GR" b="0">
              <a:cs typeface="Arial" charset="0"/>
              <a:sym typeface="Symbol" pitchFamily="18" charset="2"/>
            </a:endParaRPr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>
            <a:off x="1981200" y="32004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19812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5562600" y="1905000"/>
            <a:ext cx="47244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b="0" dirty="0"/>
              <a:t>Goal:  Form a confidence interval for the difference between two population means,  </a:t>
            </a:r>
            <a:r>
              <a:rPr lang="el-GR" sz="2600" b="0" i="1" dirty="0"/>
              <a:t>μ</a:t>
            </a:r>
            <a:r>
              <a:rPr lang="en-US" sz="2600" b="0" baseline="-25000" dirty="0"/>
              <a:t>1</a:t>
            </a:r>
            <a:r>
              <a:rPr lang="en-US" sz="2600" b="0" dirty="0"/>
              <a:t> – </a:t>
            </a:r>
            <a:r>
              <a:rPr lang="el-GR" sz="2600" b="0" i="1" dirty="0"/>
              <a:t>μ</a:t>
            </a:r>
            <a:r>
              <a:rPr lang="en-US" sz="2600" b="0" baseline="-25000" dirty="0"/>
              <a:t>2</a:t>
            </a:r>
            <a:r>
              <a:rPr lang="en-US" sz="2600" b="0" dirty="0"/>
              <a:t> 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6096000" y="4191001"/>
            <a:ext cx="373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The point estimate for the difference is</a:t>
            </a:r>
          </a:p>
        </p:txBody>
      </p:sp>
      <p:sp>
        <p:nvSpPr>
          <p:cNvPr id="129042" name="Text Box 18"/>
          <p:cNvSpPr txBox="1">
            <a:spLocks noChangeArrowheads="1"/>
          </p:cNvSpPr>
          <p:nvPr/>
        </p:nvSpPr>
        <p:spPr bwMode="auto">
          <a:xfrm>
            <a:off x="5638800" y="5105401"/>
            <a:ext cx="4724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b="0" i="1" dirty="0"/>
              <a:t> x</a:t>
            </a:r>
            <a:r>
              <a:rPr lang="en-US" sz="2600" b="0" baseline="-25000" dirty="0"/>
              <a:t>1</a:t>
            </a:r>
            <a:r>
              <a:rPr lang="en-US" sz="2600" b="0" dirty="0"/>
              <a:t> – </a:t>
            </a:r>
            <a:r>
              <a:rPr lang="en-US" sz="2600" b="0" i="1" dirty="0"/>
              <a:t>x</a:t>
            </a:r>
            <a:r>
              <a:rPr lang="en-US" sz="2600" b="0" baseline="-25000" dirty="0"/>
              <a:t>2</a:t>
            </a:r>
          </a:p>
        </p:txBody>
      </p:sp>
      <p:sp>
        <p:nvSpPr>
          <p:cNvPr id="129044" name="Line 20"/>
          <p:cNvSpPr>
            <a:spLocks noChangeShapeType="1"/>
          </p:cNvSpPr>
          <p:nvPr/>
        </p:nvSpPr>
        <p:spPr bwMode="auto">
          <a:xfrm>
            <a:off x="8218394" y="5257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7621792" y="5257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</p:spTree>
    <p:extLst>
      <p:ext uri="{BB962C8B-B14F-4D97-AF65-F5344CB8AC3E}">
        <p14:creationId xmlns:p14="http://schemas.microsoft.com/office/powerpoint/2010/main" val="39610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6" grpId="0" animBg="1"/>
      <p:bldP spid="129041" grpId="0"/>
      <p:bldP spid="129042" grpId="0"/>
      <p:bldP spid="129044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609600"/>
            <a:ext cx="6934200" cy="533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Independent Samples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752600" y="1905000"/>
            <a:ext cx="2895600" cy="12954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828800" y="1905001"/>
            <a:ext cx="274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Population means, independent samples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2209800" y="3505200"/>
            <a:ext cx="3048000" cy="685800"/>
          </a:xfrm>
          <a:prstGeom prst="rect">
            <a:avLst/>
          </a:prstGeom>
          <a:solidFill>
            <a:srgbClr val="BBD7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2362200" y="3581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b="0">
                <a:sym typeface="Symbol" pitchFamily="18" charset="2"/>
              </a:rPr>
              <a:t>σ</a:t>
            </a:r>
            <a:r>
              <a:rPr lang="en-US" b="0" baseline="-25000">
                <a:sym typeface="Symbol" pitchFamily="18" charset="2"/>
              </a:rPr>
              <a:t>1</a:t>
            </a:r>
            <a:r>
              <a:rPr lang="en-US" b="0">
                <a:cs typeface="Arial" charset="0"/>
                <a:sym typeface="Symbol" pitchFamily="18" charset="2"/>
              </a:rPr>
              <a:t> and </a:t>
            </a:r>
            <a:r>
              <a:rPr lang="el-GR" b="0">
                <a:cs typeface="Arial" charset="0"/>
                <a:sym typeface="Symbol" pitchFamily="18" charset="2"/>
              </a:rPr>
              <a:t>σ</a:t>
            </a:r>
            <a:r>
              <a:rPr lang="en-US" b="0" baseline="-25000">
                <a:cs typeface="Arial" charset="0"/>
                <a:sym typeface="Symbol" pitchFamily="18" charset="2"/>
              </a:rPr>
              <a:t>2</a:t>
            </a:r>
            <a:r>
              <a:rPr lang="en-US" b="0">
                <a:cs typeface="Arial" charset="0"/>
                <a:sym typeface="Symbol" pitchFamily="18" charset="2"/>
              </a:rPr>
              <a:t> known</a:t>
            </a:r>
            <a:endParaRPr lang="el-GR" b="0">
              <a:cs typeface="Arial" charset="0"/>
              <a:sym typeface="Symbol" pitchFamily="18" charset="2"/>
            </a:endParaRPr>
          </a:p>
        </p:txBody>
      </p:sp>
      <p:sp>
        <p:nvSpPr>
          <p:cNvPr id="148491" name="Line 11"/>
          <p:cNvSpPr>
            <a:spLocks noChangeShapeType="1"/>
          </p:cNvSpPr>
          <p:nvPr/>
        </p:nvSpPr>
        <p:spPr bwMode="auto">
          <a:xfrm>
            <a:off x="1981200" y="32004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19812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4850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5486400" y="1752600"/>
            <a:ext cx="4724400" cy="4419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300" dirty="0"/>
              <a:t>Different data sources</a:t>
            </a:r>
          </a:p>
          <a:p>
            <a:pPr lvl="1">
              <a:lnSpc>
                <a:spcPct val="90000"/>
              </a:lnSpc>
            </a:pPr>
            <a:r>
              <a:rPr lang="en-US" sz="2300" dirty="0"/>
              <a:t>Unrelated</a:t>
            </a:r>
          </a:p>
          <a:p>
            <a:pPr lvl="1">
              <a:lnSpc>
                <a:spcPct val="90000"/>
              </a:lnSpc>
            </a:pPr>
            <a:r>
              <a:rPr lang="en-US" sz="2300" dirty="0"/>
              <a:t>Independent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Sample selected from one population has no effect on the sample selected from the other population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Use the difference between 2 sample means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Use z  test or pooled variance </a:t>
            </a:r>
            <a:r>
              <a:rPr lang="en-US" sz="2300" i="1" dirty="0"/>
              <a:t>t</a:t>
            </a:r>
            <a:r>
              <a:rPr lang="en-US" sz="2300" dirty="0"/>
              <a:t>  test</a:t>
            </a:r>
          </a:p>
        </p:txBody>
      </p:sp>
    </p:spTree>
    <p:extLst>
      <p:ext uri="{BB962C8B-B14F-4D97-AF65-F5344CB8AC3E}">
        <p14:creationId xmlns:p14="http://schemas.microsoft.com/office/powerpoint/2010/main" val="30978280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8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8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8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8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62000"/>
          </a:xfrm>
        </p:spPr>
        <p:txBody>
          <a:bodyPr/>
          <a:lstStyle/>
          <a:p>
            <a:r>
              <a:rPr lang="en-US" dirty="0" smtClean="0"/>
              <a:t>Part I </a:t>
            </a:r>
            <a:r>
              <a:rPr lang="mr-IN" dirty="0" smtClean="0"/>
              <a:t>–</a:t>
            </a:r>
            <a:r>
              <a:rPr lang="en-US" dirty="0" smtClean="0"/>
              <a:t> Test for Two Populations</a:t>
            </a:r>
            <a:endParaRPr lang="en-US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8077200" cy="44958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sz="2400" dirty="0" smtClean="0"/>
              <a:t>Further </a:t>
            </a:r>
            <a:r>
              <a:rPr lang="en-US" sz="2400" dirty="0"/>
              <a:t>understand p-value and apply p-value for stats test</a:t>
            </a:r>
          </a:p>
          <a:p>
            <a:pPr>
              <a:spcBef>
                <a:spcPct val="35000"/>
              </a:spcBef>
            </a:pPr>
            <a:r>
              <a:rPr lang="en-US" sz="2400" dirty="0"/>
              <a:t>Test hypotheses or form interval estimates for 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independent population means</a:t>
            </a:r>
          </a:p>
          <a:p>
            <a:pPr lvl="2">
              <a:spcBef>
                <a:spcPct val="35000"/>
              </a:spcBef>
            </a:pPr>
            <a:r>
              <a:rPr lang="en-US" sz="2000" dirty="0"/>
              <a:t>Standard deviations known</a:t>
            </a:r>
          </a:p>
          <a:p>
            <a:pPr lvl="2">
              <a:lnSpc>
                <a:spcPct val="60000"/>
              </a:lnSpc>
              <a:spcBef>
                <a:spcPct val="35000"/>
              </a:spcBef>
            </a:pPr>
            <a:r>
              <a:rPr lang="en-US" sz="2000" dirty="0"/>
              <a:t>Standard deviations unknown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means from paired samples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difference between two population </a:t>
            </a:r>
            <a:r>
              <a:rPr lang="en-US" dirty="0" smtClean="0"/>
              <a:t>proportions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640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752600" y="1905000"/>
            <a:ext cx="2895600" cy="12954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1828800" y="1905001"/>
            <a:ext cx="274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Population means, independent samples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0" cy="685800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362200" y="3581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b="0">
                <a:sym typeface="Symbol" pitchFamily="18" charset="2"/>
              </a:rPr>
              <a:t>σ</a:t>
            </a:r>
            <a:r>
              <a:rPr lang="en-US" b="0" baseline="-25000">
                <a:sym typeface="Symbol" pitchFamily="18" charset="2"/>
              </a:rPr>
              <a:t>1</a:t>
            </a:r>
            <a:r>
              <a:rPr lang="en-US" b="0">
                <a:cs typeface="Arial" charset="0"/>
                <a:sym typeface="Symbol" pitchFamily="18" charset="2"/>
              </a:rPr>
              <a:t> and </a:t>
            </a:r>
            <a:r>
              <a:rPr lang="el-GR" b="0">
                <a:cs typeface="Arial" charset="0"/>
                <a:sym typeface="Symbol" pitchFamily="18" charset="2"/>
              </a:rPr>
              <a:t>σ</a:t>
            </a:r>
            <a:r>
              <a:rPr lang="en-US" b="0" baseline="-25000">
                <a:cs typeface="Arial" charset="0"/>
                <a:sym typeface="Symbol" pitchFamily="18" charset="2"/>
              </a:rPr>
              <a:t>2</a:t>
            </a:r>
            <a:r>
              <a:rPr lang="en-US" b="0">
                <a:cs typeface="Arial" charset="0"/>
                <a:sym typeface="Symbol" pitchFamily="18" charset="2"/>
              </a:rPr>
              <a:t> known</a:t>
            </a:r>
            <a:endParaRPr lang="el-GR" b="0">
              <a:cs typeface="Arial" charset="0"/>
              <a:sym typeface="Symbol" pitchFamily="18" charset="2"/>
            </a:endParaRPr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>
            <a:off x="1981200" y="32004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19812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1570" name="Rectangle 18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14400"/>
          </a:xfrm>
          <a:noFill/>
          <a:ln/>
        </p:spPr>
        <p:txBody>
          <a:bodyPr/>
          <a:lstStyle/>
          <a:p>
            <a:r>
              <a:rPr lang="el-GR" dirty="0"/>
              <a:t>σ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l-GR" dirty="0"/>
              <a:t>σ</a:t>
            </a:r>
            <a:r>
              <a:rPr lang="en-US" baseline="-25000" dirty="0"/>
              <a:t>2</a:t>
            </a:r>
            <a:r>
              <a:rPr lang="en-US" dirty="0"/>
              <a:t> known</a:t>
            </a:r>
            <a:endParaRPr lang="el-GR" dirty="0"/>
          </a:p>
        </p:txBody>
      </p:sp>
      <p:sp>
        <p:nvSpPr>
          <p:cNvPr id="151572" name="Rectangle 20"/>
          <p:cNvSpPr>
            <a:spLocks noChangeArrowheads="1"/>
          </p:cNvSpPr>
          <p:nvPr/>
        </p:nvSpPr>
        <p:spPr bwMode="auto">
          <a:xfrm>
            <a:off x="5791200" y="1796296"/>
            <a:ext cx="4419600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600" b="0" dirty="0"/>
              <a:t>Assumptions:</a:t>
            </a:r>
          </a:p>
          <a:p>
            <a:pPr marL="514350" indent="-51435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600" b="0" dirty="0"/>
              <a:t>S</a:t>
            </a:r>
            <a:r>
              <a:rPr lang="en-US" b="0" dirty="0"/>
              <a:t>amples are randomly and     independently drawn</a:t>
            </a:r>
          </a:p>
          <a:p>
            <a:pPr marL="514350" indent="-51435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0" dirty="0"/>
              <a:t>Population distributions are     normal or both sample sizes are </a:t>
            </a:r>
            <a:r>
              <a:rPr lang="en-US" b="0" dirty="0">
                <a:sym typeface="Symbol" pitchFamily="18" charset="2"/>
              </a:rPr>
              <a:t> 30</a:t>
            </a:r>
          </a:p>
          <a:p>
            <a:pPr marL="514350" indent="-51435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0" dirty="0"/>
              <a:t>Population standard deviations are known</a:t>
            </a:r>
          </a:p>
        </p:txBody>
      </p:sp>
    </p:spTree>
    <p:extLst>
      <p:ext uri="{BB962C8B-B14F-4D97-AF65-F5344CB8AC3E}">
        <p14:creationId xmlns:p14="http://schemas.microsoft.com/office/powerpoint/2010/main" val="158118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1752600" y="1905000"/>
            <a:ext cx="2895600" cy="12954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828800" y="1905001"/>
            <a:ext cx="274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Population means, independent samples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2209800" y="3505200"/>
            <a:ext cx="3048000" cy="685800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2362200" y="3581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b="0">
                <a:sym typeface="Symbol" pitchFamily="18" charset="2"/>
              </a:rPr>
              <a:t>σ</a:t>
            </a:r>
            <a:r>
              <a:rPr lang="en-US" b="0" baseline="-25000">
                <a:sym typeface="Symbol" pitchFamily="18" charset="2"/>
              </a:rPr>
              <a:t>1</a:t>
            </a:r>
            <a:r>
              <a:rPr lang="en-US" b="0">
                <a:cs typeface="Arial" charset="0"/>
                <a:sym typeface="Symbol" pitchFamily="18" charset="2"/>
              </a:rPr>
              <a:t> and </a:t>
            </a:r>
            <a:r>
              <a:rPr lang="el-GR" b="0">
                <a:cs typeface="Arial" charset="0"/>
                <a:sym typeface="Symbol" pitchFamily="18" charset="2"/>
              </a:rPr>
              <a:t>σ</a:t>
            </a:r>
            <a:r>
              <a:rPr lang="en-US" b="0" baseline="-25000">
                <a:cs typeface="Arial" charset="0"/>
                <a:sym typeface="Symbol" pitchFamily="18" charset="2"/>
              </a:rPr>
              <a:t>2</a:t>
            </a:r>
            <a:r>
              <a:rPr lang="en-US" b="0">
                <a:cs typeface="Arial" charset="0"/>
                <a:sym typeface="Symbol" pitchFamily="18" charset="2"/>
              </a:rPr>
              <a:t> known</a:t>
            </a:r>
            <a:endParaRPr lang="el-GR" b="0">
              <a:cs typeface="Arial" charset="0"/>
              <a:sym typeface="Symbol" pitchFamily="18" charset="2"/>
            </a:endParaRPr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>
            <a:off x="1981200" y="32004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>
            <a:off x="19812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34160" name="Text Box 16"/>
          <p:cNvSpPr txBox="1">
            <a:spLocks noChangeArrowheads="1"/>
          </p:cNvSpPr>
          <p:nvPr/>
        </p:nvSpPr>
        <p:spPr bwMode="auto">
          <a:xfrm>
            <a:off x="5410200" y="3581400"/>
            <a:ext cx="4724400" cy="8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…and the standard error of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0" i="1" dirty="0"/>
              <a:t>x</a:t>
            </a:r>
            <a:r>
              <a:rPr lang="en-US" b="0" baseline="-25000" dirty="0"/>
              <a:t>1</a:t>
            </a:r>
            <a:r>
              <a:rPr lang="en-US" b="0" dirty="0"/>
              <a:t> – </a:t>
            </a:r>
            <a:r>
              <a:rPr lang="en-US" b="0" i="1" dirty="0"/>
              <a:t>x</a:t>
            </a:r>
            <a:r>
              <a:rPr lang="en-US" b="0" baseline="-25000" dirty="0"/>
              <a:t>2</a:t>
            </a:r>
            <a:r>
              <a:rPr lang="en-US" b="0" dirty="0"/>
              <a:t>   is</a:t>
            </a:r>
          </a:p>
        </p:txBody>
      </p:sp>
      <p:sp>
        <p:nvSpPr>
          <p:cNvPr id="134164" name="Text Box 20"/>
          <p:cNvSpPr txBox="1">
            <a:spLocks noChangeArrowheads="1"/>
          </p:cNvSpPr>
          <p:nvPr/>
        </p:nvSpPr>
        <p:spPr bwMode="auto">
          <a:xfrm>
            <a:off x="5410200" y="1752600"/>
            <a:ext cx="4953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 dirty="0"/>
              <a:t>When </a:t>
            </a:r>
            <a:r>
              <a:rPr lang="el-GR" b="0" dirty="0">
                <a:cs typeface="Arial" charset="0"/>
              </a:rPr>
              <a:t>σ</a:t>
            </a:r>
            <a:r>
              <a:rPr lang="en-US" b="0" baseline="-25000" dirty="0">
                <a:cs typeface="Arial" charset="0"/>
              </a:rPr>
              <a:t>1</a:t>
            </a:r>
            <a:r>
              <a:rPr lang="en-US" b="0" dirty="0">
                <a:cs typeface="Arial" charset="0"/>
              </a:rPr>
              <a:t> and </a:t>
            </a:r>
            <a:r>
              <a:rPr lang="el-GR" b="0" dirty="0">
                <a:cs typeface="Arial" charset="0"/>
              </a:rPr>
              <a:t>σ</a:t>
            </a:r>
            <a:r>
              <a:rPr lang="en-US" b="0" baseline="-25000" dirty="0">
                <a:cs typeface="Arial" charset="0"/>
              </a:rPr>
              <a:t>2</a:t>
            </a:r>
            <a:r>
              <a:rPr lang="en-US" b="0" dirty="0">
                <a:cs typeface="Arial" charset="0"/>
              </a:rPr>
              <a:t> are known and both populations are normal or both sample sizes are at least 30, the test statistic is a z-value…</a:t>
            </a:r>
            <a:endParaRPr lang="el-GR" b="0" dirty="0">
              <a:cs typeface="Arial" charset="0"/>
            </a:endParaRPr>
          </a:p>
        </p:txBody>
      </p:sp>
      <p:graphicFrame>
        <p:nvGraphicFramePr>
          <p:cNvPr id="1341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021894"/>
              </p:ext>
            </p:extLst>
          </p:nvPr>
        </p:nvGraphicFramePr>
        <p:xfrm>
          <a:off x="6297613" y="4860926"/>
          <a:ext cx="33274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1" name="Equation" r:id="rId3" imgW="1244520" imgH="507960" progId="Equation.3">
                  <p:embed/>
                </p:oleObj>
              </mc:Choice>
              <mc:Fallback>
                <p:oleObj name="Equation" r:id="rId3" imgW="1244520" imgH="5079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4860926"/>
                        <a:ext cx="3327400" cy="1357313"/>
                      </a:xfrm>
                      <a:prstGeom prst="rect">
                        <a:avLst/>
                      </a:prstGeom>
                      <a:solidFill>
                        <a:srgbClr val="FBFFD5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6" name="Line 22"/>
          <p:cNvSpPr>
            <a:spLocks noChangeShapeType="1"/>
          </p:cNvSpPr>
          <p:nvPr/>
        </p:nvSpPr>
        <p:spPr bwMode="auto">
          <a:xfrm>
            <a:off x="7162800" y="410433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34167" name="Line 23"/>
          <p:cNvSpPr>
            <a:spLocks noChangeShapeType="1"/>
          </p:cNvSpPr>
          <p:nvPr/>
        </p:nvSpPr>
        <p:spPr bwMode="auto">
          <a:xfrm>
            <a:off x="7696200" y="4114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14400"/>
          </a:xfrm>
          <a:noFill/>
          <a:ln/>
        </p:spPr>
        <p:txBody>
          <a:bodyPr/>
          <a:lstStyle/>
          <a:p>
            <a:r>
              <a:rPr lang="el-GR" dirty="0"/>
              <a:t>σ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l-GR" dirty="0"/>
              <a:t>σ</a:t>
            </a:r>
            <a:r>
              <a:rPr lang="en-US" baseline="-25000" dirty="0"/>
              <a:t>2</a:t>
            </a:r>
            <a:r>
              <a:rPr lang="en-US" dirty="0"/>
              <a:t> known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191614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94" name="Rectangle 26"/>
          <p:cNvSpPr>
            <a:spLocks noChangeArrowheads="1"/>
          </p:cNvSpPr>
          <p:nvPr/>
        </p:nvSpPr>
        <p:spPr bwMode="auto">
          <a:xfrm>
            <a:off x="5921976" y="3192162"/>
            <a:ext cx="3976816" cy="990600"/>
          </a:xfrm>
          <a:prstGeom prst="rect">
            <a:avLst/>
          </a:prstGeom>
          <a:solidFill>
            <a:srgbClr val="FB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1752600" y="1905000"/>
            <a:ext cx="2895600" cy="12954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1828800" y="1905001"/>
            <a:ext cx="274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Population means, independent samples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2209800" y="3505200"/>
            <a:ext cx="3048000" cy="685800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2362200" y="3581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b="0">
                <a:sym typeface="Symbol" pitchFamily="18" charset="2"/>
              </a:rPr>
              <a:t>σ</a:t>
            </a:r>
            <a:r>
              <a:rPr lang="en-US" b="0" baseline="-25000">
                <a:sym typeface="Symbol" pitchFamily="18" charset="2"/>
              </a:rPr>
              <a:t>1</a:t>
            </a:r>
            <a:r>
              <a:rPr lang="en-US" b="0">
                <a:cs typeface="Arial" charset="0"/>
                <a:sym typeface="Symbol" pitchFamily="18" charset="2"/>
              </a:rPr>
              <a:t> and </a:t>
            </a:r>
            <a:r>
              <a:rPr lang="el-GR" b="0">
                <a:cs typeface="Arial" charset="0"/>
                <a:sym typeface="Symbol" pitchFamily="18" charset="2"/>
              </a:rPr>
              <a:t>σ</a:t>
            </a:r>
            <a:r>
              <a:rPr lang="en-US" b="0" baseline="-25000">
                <a:cs typeface="Arial" charset="0"/>
                <a:sym typeface="Symbol" pitchFamily="18" charset="2"/>
              </a:rPr>
              <a:t>2</a:t>
            </a:r>
            <a:r>
              <a:rPr lang="en-US" b="0">
                <a:cs typeface="Arial" charset="0"/>
                <a:sym typeface="Symbol" pitchFamily="18" charset="2"/>
              </a:rPr>
              <a:t> known</a:t>
            </a:r>
            <a:endParaRPr lang="el-GR" b="0">
              <a:cs typeface="Arial" charset="0"/>
              <a:sym typeface="Symbol" pitchFamily="18" charset="2"/>
            </a:endParaRPr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>
            <a:off x="1981200" y="32004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35182" name="Line 14"/>
          <p:cNvSpPr>
            <a:spLocks noChangeShapeType="1"/>
          </p:cNvSpPr>
          <p:nvPr/>
        </p:nvSpPr>
        <p:spPr bwMode="auto">
          <a:xfrm>
            <a:off x="19812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graphicFrame>
        <p:nvGraphicFramePr>
          <p:cNvPr id="1351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035537"/>
              </p:ext>
            </p:extLst>
          </p:nvPr>
        </p:nvGraphicFramePr>
        <p:xfrm>
          <a:off x="6284914" y="3367089"/>
          <a:ext cx="34385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4" name="Equation" r:id="rId3" imgW="1231560" imgH="266400" progId="Equation.3">
                  <p:embed/>
                </p:oleObj>
              </mc:Choice>
              <mc:Fallback>
                <p:oleObj name="Equation" r:id="rId3" imgW="1231560" imgH="2664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14" y="3367089"/>
                        <a:ext cx="3438525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8" name="Text Box 20"/>
          <p:cNvSpPr txBox="1">
            <a:spLocks noChangeArrowheads="1"/>
          </p:cNvSpPr>
          <p:nvPr/>
        </p:nvSpPr>
        <p:spPr bwMode="auto">
          <a:xfrm>
            <a:off x="5548184" y="1715190"/>
            <a:ext cx="4724400" cy="101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 dirty="0"/>
              <a:t>The confidence interval for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l-GR" b="0" dirty="0"/>
              <a:t>μ</a:t>
            </a:r>
            <a:r>
              <a:rPr lang="en-US" b="0" baseline="-25000" dirty="0"/>
              <a:t>1</a:t>
            </a:r>
            <a:r>
              <a:rPr lang="en-US" b="0" dirty="0"/>
              <a:t> – </a:t>
            </a:r>
            <a:r>
              <a:rPr lang="el-GR" b="0" dirty="0">
                <a:cs typeface="Arial" charset="0"/>
              </a:rPr>
              <a:t>μ</a:t>
            </a:r>
            <a:r>
              <a:rPr lang="en-US" sz="2800" b="0" baseline="-25000" dirty="0"/>
              <a:t>2</a:t>
            </a:r>
            <a:r>
              <a:rPr lang="en-US" sz="2800" b="0" dirty="0"/>
              <a:t>   is:</a:t>
            </a:r>
          </a:p>
        </p:txBody>
      </p:sp>
      <p:sp>
        <p:nvSpPr>
          <p:cNvPr id="17" name="Rectangle 18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14400"/>
          </a:xfrm>
          <a:noFill/>
          <a:ln/>
        </p:spPr>
        <p:txBody>
          <a:bodyPr/>
          <a:lstStyle/>
          <a:p>
            <a:r>
              <a:rPr lang="el-GR" dirty="0"/>
              <a:t>σ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l-GR" dirty="0"/>
              <a:t>σ</a:t>
            </a:r>
            <a:r>
              <a:rPr lang="en-US" baseline="-25000" dirty="0"/>
              <a:t>2</a:t>
            </a:r>
            <a:r>
              <a:rPr lang="en-US" dirty="0"/>
              <a:t> known</a:t>
            </a:r>
            <a:endParaRPr lang="el-GR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631155"/>
              </p:ext>
            </p:extLst>
          </p:nvPr>
        </p:nvGraphicFramePr>
        <p:xfrm>
          <a:off x="6297613" y="4860926"/>
          <a:ext cx="33274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5" name="Equation" r:id="rId5" imgW="1244520" imgH="507960" progId="Equation.3">
                  <p:embed/>
                </p:oleObj>
              </mc:Choice>
              <mc:Fallback>
                <p:oleObj name="Equation" r:id="rId5" imgW="1244520" imgH="50796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4860926"/>
                        <a:ext cx="3327400" cy="1357313"/>
                      </a:xfrm>
                      <a:prstGeom prst="rect">
                        <a:avLst/>
                      </a:prstGeom>
                      <a:solidFill>
                        <a:srgbClr val="FBFFD5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0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1752600" y="1905000"/>
            <a:ext cx="2895600" cy="12954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1828800" y="1905001"/>
            <a:ext cx="274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Population means, independent samples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0" cy="685800"/>
          </a:xfrm>
          <a:prstGeom prst="rect">
            <a:avLst/>
          </a:prstGeom>
          <a:solidFill>
            <a:srgbClr val="BBD7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2362200" y="3581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b="0">
                <a:sym typeface="Symbol" pitchFamily="18" charset="2"/>
              </a:rPr>
              <a:t>σ</a:t>
            </a:r>
            <a:r>
              <a:rPr lang="en-US" b="0" baseline="-25000">
                <a:sym typeface="Symbol" pitchFamily="18" charset="2"/>
              </a:rPr>
              <a:t>1</a:t>
            </a:r>
            <a:r>
              <a:rPr lang="en-US" b="0">
                <a:cs typeface="Arial" charset="0"/>
                <a:sym typeface="Symbol" pitchFamily="18" charset="2"/>
              </a:rPr>
              <a:t> and </a:t>
            </a:r>
            <a:r>
              <a:rPr lang="el-GR" b="0">
                <a:cs typeface="Arial" charset="0"/>
                <a:sym typeface="Symbol" pitchFamily="18" charset="2"/>
              </a:rPr>
              <a:t>σ</a:t>
            </a:r>
            <a:r>
              <a:rPr lang="en-US" b="0" baseline="-25000">
                <a:cs typeface="Arial" charset="0"/>
                <a:sym typeface="Symbol" pitchFamily="18" charset="2"/>
              </a:rPr>
              <a:t>2</a:t>
            </a:r>
            <a:r>
              <a:rPr lang="en-US" b="0">
                <a:cs typeface="Arial" charset="0"/>
                <a:sym typeface="Symbol" pitchFamily="18" charset="2"/>
              </a:rPr>
              <a:t> known</a:t>
            </a:r>
            <a:endParaRPr lang="el-GR" b="0">
              <a:cs typeface="Arial" charset="0"/>
              <a:sym typeface="Symbol" pitchFamily="18" charset="2"/>
            </a:endParaRP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2209800" y="5486400"/>
            <a:ext cx="3048000" cy="838200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2286000" y="5486400"/>
            <a:ext cx="29718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b="0">
                <a:sym typeface="Symbol" pitchFamily="18" charset="2"/>
              </a:rPr>
              <a:t>σ</a:t>
            </a:r>
            <a:r>
              <a:rPr lang="en-US" b="0" baseline="-25000">
                <a:sym typeface="Symbol" pitchFamily="18" charset="2"/>
              </a:rPr>
              <a:t>1</a:t>
            </a:r>
            <a:r>
              <a:rPr lang="en-US" b="0">
                <a:cs typeface="Arial" charset="0"/>
                <a:sym typeface="Symbol" pitchFamily="18" charset="2"/>
              </a:rPr>
              <a:t> and </a:t>
            </a:r>
            <a:r>
              <a:rPr lang="el-GR" b="0">
                <a:cs typeface="Arial" charset="0"/>
                <a:sym typeface="Symbol" pitchFamily="18" charset="2"/>
              </a:rPr>
              <a:t>σ</a:t>
            </a:r>
            <a:r>
              <a:rPr lang="en-US" b="0" baseline="-25000">
                <a:cs typeface="Arial" charset="0"/>
                <a:sym typeface="Symbol" pitchFamily="18" charset="2"/>
              </a:rPr>
              <a:t>2</a:t>
            </a:r>
            <a:r>
              <a:rPr lang="en-US" b="0">
                <a:cs typeface="Arial" charset="0"/>
                <a:sym typeface="Symbol" pitchFamily="18" charset="2"/>
              </a:rPr>
              <a:t> unknown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en-US" b="0">
              <a:cs typeface="Arial" charset="0"/>
              <a:sym typeface="Symbol" pitchFamily="18" charset="2"/>
            </a:endParaRPr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>
            <a:off x="1981200" y="3200400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>
            <a:off x="1981200" y="5867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19812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4638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l-GR" dirty="0"/>
              <a:t>σ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l-GR" dirty="0"/>
              <a:t>σ</a:t>
            </a:r>
            <a:r>
              <a:rPr lang="en-US" baseline="-25000" dirty="0"/>
              <a:t>2</a:t>
            </a:r>
            <a:r>
              <a:rPr lang="en-US" dirty="0"/>
              <a:t> unknown</a:t>
            </a:r>
            <a:endParaRPr lang="el-GR" dirty="0"/>
          </a:p>
        </p:txBody>
      </p:sp>
      <p:sp>
        <p:nvSpPr>
          <p:cNvPr id="154639" name="Rectangle 15"/>
          <p:cNvSpPr>
            <a:spLocks noChangeArrowheads="1"/>
          </p:cNvSpPr>
          <p:nvPr/>
        </p:nvSpPr>
        <p:spPr bwMode="auto">
          <a:xfrm>
            <a:off x="5791200" y="1981201"/>
            <a:ext cx="44196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600" b="0" dirty="0"/>
              <a:t>Assumptions: 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0" dirty="0"/>
              <a:t>populations are normally distributed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0" dirty="0"/>
              <a:t>the populations have equal variances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0" dirty="0"/>
              <a:t>samples are </a:t>
            </a:r>
            <a:r>
              <a:rPr lang="en-US" b="0" u="sng" dirty="0"/>
              <a:t>independent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105400" y="5181601"/>
            <a:ext cx="60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b="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4867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1752600" y="1905000"/>
            <a:ext cx="2895600" cy="12954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1828800" y="1905001"/>
            <a:ext cx="274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Population means, independent samples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0" cy="685800"/>
          </a:xfrm>
          <a:prstGeom prst="rect">
            <a:avLst/>
          </a:prstGeom>
          <a:solidFill>
            <a:srgbClr val="BBD7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2362200" y="3581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b="0">
                <a:sym typeface="Symbol" pitchFamily="18" charset="2"/>
              </a:rPr>
              <a:t>σ</a:t>
            </a:r>
            <a:r>
              <a:rPr lang="en-US" b="0" baseline="-25000">
                <a:sym typeface="Symbol" pitchFamily="18" charset="2"/>
              </a:rPr>
              <a:t>1</a:t>
            </a:r>
            <a:r>
              <a:rPr lang="en-US" b="0">
                <a:cs typeface="Arial" charset="0"/>
                <a:sym typeface="Symbol" pitchFamily="18" charset="2"/>
              </a:rPr>
              <a:t> and </a:t>
            </a:r>
            <a:r>
              <a:rPr lang="el-GR" b="0">
                <a:cs typeface="Arial" charset="0"/>
                <a:sym typeface="Symbol" pitchFamily="18" charset="2"/>
              </a:rPr>
              <a:t>σ</a:t>
            </a:r>
            <a:r>
              <a:rPr lang="en-US" b="0" baseline="-25000">
                <a:cs typeface="Arial" charset="0"/>
                <a:sym typeface="Symbol" pitchFamily="18" charset="2"/>
              </a:rPr>
              <a:t>2</a:t>
            </a:r>
            <a:r>
              <a:rPr lang="en-US" b="0">
                <a:cs typeface="Arial" charset="0"/>
                <a:sym typeface="Symbol" pitchFamily="18" charset="2"/>
              </a:rPr>
              <a:t> known</a:t>
            </a:r>
            <a:endParaRPr lang="el-GR" b="0">
              <a:cs typeface="Arial" charset="0"/>
              <a:sym typeface="Symbol" pitchFamily="18" charset="2"/>
            </a:endParaRP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2209800" y="5486400"/>
            <a:ext cx="3048000" cy="838200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5657" name="Text Box 9"/>
          <p:cNvSpPr txBox="1">
            <a:spLocks noChangeArrowheads="1"/>
          </p:cNvSpPr>
          <p:nvPr/>
        </p:nvSpPr>
        <p:spPr bwMode="auto">
          <a:xfrm>
            <a:off x="2286000" y="5486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b="0">
                <a:sym typeface="Symbol" pitchFamily="18" charset="2"/>
              </a:rPr>
              <a:t>σ</a:t>
            </a:r>
            <a:r>
              <a:rPr lang="en-US" b="0" baseline="-25000">
                <a:sym typeface="Symbol" pitchFamily="18" charset="2"/>
              </a:rPr>
              <a:t>1</a:t>
            </a:r>
            <a:r>
              <a:rPr lang="en-US" b="0">
                <a:cs typeface="Arial" charset="0"/>
                <a:sym typeface="Symbol" pitchFamily="18" charset="2"/>
              </a:rPr>
              <a:t> and </a:t>
            </a:r>
            <a:r>
              <a:rPr lang="el-GR" b="0">
                <a:cs typeface="Arial" charset="0"/>
                <a:sym typeface="Symbol" pitchFamily="18" charset="2"/>
              </a:rPr>
              <a:t>σ</a:t>
            </a:r>
            <a:r>
              <a:rPr lang="en-US" b="0" baseline="-25000">
                <a:cs typeface="Arial" charset="0"/>
                <a:sym typeface="Symbol" pitchFamily="18" charset="2"/>
              </a:rPr>
              <a:t>2</a:t>
            </a:r>
            <a:r>
              <a:rPr lang="en-US" b="0">
                <a:cs typeface="Arial" charset="0"/>
                <a:sym typeface="Symbol" pitchFamily="18" charset="2"/>
              </a:rPr>
              <a:t> unknown </a:t>
            </a:r>
          </a:p>
        </p:txBody>
      </p:sp>
      <p:sp>
        <p:nvSpPr>
          <p:cNvPr id="155658" name="Line 10"/>
          <p:cNvSpPr>
            <a:spLocks noChangeShapeType="1"/>
          </p:cNvSpPr>
          <p:nvPr/>
        </p:nvSpPr>
        <p:spPr bwMode="auto">
          <a:xfrm>
            <a:off x="1981200" y="3200400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5659" name="Line 11"/>
          <p:cNvSpPr>
            <a:spLocks noChangeShapeType="1"/>
          </p:cNvSpPr>
          <p:nvPr/>
        </p:nvSpPr>
        <p:spPr bwMode="auto">
          <a:xfrm>
            <a:off x="1981200" y="5867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>
            <a:off x="19812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5715000" y="1752601"/>
            <a:ext cx="4419600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600" b="0" dirty="0"/>
              <a:t>Forming interval estimates:  </a:t>
            </a:r>
          </a:p>
          <a:p>
            <a:pPr algn="l"/>
            <a:endParaRPr lang="en-US" b="0" dirty="0"/>
          </a:p>
          <a:p>
            <a:pPr algn="l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b="0" dirty="0"/>
              <a:t>  The population variances </a:t>
            </a:r>
          </a:p>
          <a:p>
            <a:pPr algn="l">
              <a:buClr>
                <a:schemeClr val="folHlink"/>
              </a:buClr>
              <a:buFont typeface="Wingdings" pitchFamily="2" charset="2"/>
              <a:buNone/>
            </a:pPr>
            <a:r>
              <a:rPr lang="en-US" b="0" dirty="0"/>
              <a:t>    are assumed equal, so use</a:t>
            </a:r>
          </a:p>
          <a:p>
            <a:pPr algn="l">
              <a:buClr>
                <a:schemeClr val="folHlink"/>
              </a:buClr>
              <a:buFont typeface="Wingdings" pitchFamily="2" charset="2"/>
              <a:buNone/>
            </a:pPr>
            <a:r>
              <a:rPr lang="en-US" b="0" dirty="0"/>
              <a:t>    the two sample standard </a:t>
            </a:r>
          </a:p>
          <a:p>
            <a:pPr algn="l">
              <a:buClr>
                <a:schemeClr val="folHlink"/>
              </a:buClr>
              <a:buFont typeface="Wingdings" pitchFamily="2" charset="2"/>
              <a:buNone/>
            </a:pPr>
            <a:r>
              <a:rPr lang="en-US" b="0" dirty="0"/>
              <a:t>    deviations and pool them to</a:t>
            </a:r>
          </a:p>
          <a:p>
            <a:pPr algn="l">
              <a:buClr>
                <a:schemeClr val="folHlink"/>
              </a:buClr>
              <a:buFont typeface="Wingdings" pitchFamily="2" charset="2"/>
              <a:buNone/>
            </a:pPr>
            <a:r>
              <a:rPr lang="en-US" b="0" dirty="0"/>
              <a:t>    estimate  </a:t>
            </a:r>
            <a:r>
              <a:rPr lang="el-GR" b="0" dirty="0">
                <a:cs typeface="Arial" charset="0"/>
              </a:rPr>
              <a:t>σ</a:t>
            </a:r>
            <a:endParaRPr lang="en-US" b="0" dirty="0">
              <a:cs typeface="Arial" charset="0"/>
            </a:endParaRPr>
          </a:p>
          <a:p>
            <a:pPr algn="l">
              <a:buClr>
                <a:schemeClr val="folHlink"/>
              </a:buClr>
              <a:buFont typeface="Wingdings" pitchFamily="2" charset="2"/>
              <a:buNone/>
            </a:pPr>
            <a:endParaRPr lang="en-US" b="0" dirty="0">
              <a:cs typeface="Arial" charset="0"/>
            </a:endParaRPr>
          </a:p>
          <a:p>
            <a:pPr algn="l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b="0" dirty="0">
                <a:cs typeface="Arial" charset="0"/>
              </a:rPr>
              <a:t>  the test statistic is a</a:t>
            </a:r>
            <a:r>
              <a:rPr lang="en-US" b="0" i="1" dirty="0">
                <a:cs typeface="Arial" charset="0"/>
              </a:rPr>
              <a:t> t </a:t>
            </a:r>
            <a:r>
              <a:rPr lang="en-US" b="0" dirty="0">
                <a:cs typeface="Arial" charset="0"/>
              </a:rPr>
              <a:t>value</a:t>
            </a:r>
          </a:p>
          <a:p>
            <a:pPr algn="l">
              <a:buClr>
                <a:schemeClr val="folHlink"/>
              </a:buClr>
              <a:buFont typeface="Wingdings" pitchFamily="2" charset="2"/>
              <a:buNone/>
            </a:pPr>
            <a:r>
              <a:rPr lang="en-US" b="0" dirty="0">
                <a:cs typeface="Arial" charset="0"/>
              </a:rPr>
              <a:t>    with  (</a:t>
            </a:r>
            <a:r>
              <a:rPr lang="en-US" b="0" i="1" dirty="0">
                <a:cs typeface="Arial" charset="0"/>
              </a:rPr>
              <a:t>n</a:t>
            </a:r>
            <a:r>
              <a:rPr lang="en-US" b="0" baseline="-25000" dirty="0">
                <a:cs typeface="Arial" charset="0"/>
              </a:rPr>
              <a:t>1</a:t>
            </a:r>
            <a:r>
              <a:rPr lang="en-US" b="0" dirty="0">
                <a:cs typeface="Arial" charset="0"/>
              </a:rPr>
              <a:t> + </a:t>
            </a:r>
            <a:r>
              <a:rPr lang="en-US" b="0" i="1" dirty="0">
                <a:cs typeface="Arial" charset="0"/>
              </a:rPr>
              <a:t>n</a:t>
            </a:r>
            <a:r>
              <a:rPr lang="en-US" b="0" baseline="-25000" dirty="0">
                <a:cs typeface="Arial" charset="0"/>
              </a:rPr>
              <a:t>2</a:t>
            </a:r>
            <a:r>
              <a:rPr lang="en-US" b="0" dirty="0">
                <a:cs typeface="Arial" charset="0"/>
              </a:rPr>
              <a:t> – 2)  degrees</a:t>
            </a:r>
          </a:p>
          <a:p>
            <a:pPr algn="l">
              <a:buClr>
                <a:schemeClr val="folHlink"/>
              </a:buClr>
              <a:buFont typeface="Wingdings" pitchFamily="2" charset="2"/>
              <a:buNone/>
            </a:pPr>
            <a:r>
              <a:rPr lang="en-US" b="0" dirty="0">
                <a:cs typeface="Arial" charset="0"/>
              </a:rPr>
              <a:t>    of freedom</a:t>
            </a:r>
            <a:endParaRPr lang="en-US" b="0" dirty="0"/>
          </a:p>
        </p:txBody>
      </p:sp>
      <p:sp>
        <p:nvSpPr>
          <p:cNvPr id="155665" name="Text Box 17"/>
          <p:cNvSpPr txBox="1">
            <a:spLocks noChangeArrowheads="1"/>
          </p:cNvSpPr>
          <p:nvPr/>
        </p:nvSpPr>
        <p:spPr bwMode="auto">
          <a:xfrm>
            <a:off x="5105400" y="5181601"/>
            <a:ext cx="60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b="0" dirty="0"/>
              <a:t>*</a:t>
            </a:r>
          </a:p>
        </p:txBody>
      </p:sp>
      <p:sp>
        <p:nvSpPr>
          <p:cNvPr id="18" name="Rectangle 14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noFill/>
          <a:ln/>
        </p:spPr>
        <p:txBody>
          <a:bodyPr/>
          <a:lstStyle/>
          <a:p>
            <a:r>
              <a:rPr lang="el-GR" dirty="0"/>
              <a:t>σ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l-GR" dirty="0"/>
              <a:t>σ</a:t>
            </a:r>
            <a:r>
              <a:rPr lang="en-US" baseline="-25000" dirty="0"/>
              <a:t>2</a:t>
            </a:r>
            <a:r>
              <a:rPr lang="en-US" dirty="0"/>
              <a:t> unknown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2807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5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5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5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5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5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56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56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56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56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56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56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56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56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56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56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56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56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56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56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56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1752600" y="1905000"/>
            <a:ext cx="2895600" cy="12954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1828800" y="1905001"/>
            <a:ext cx="274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Population means, independent samples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0" cy="685800"/>
          </a:xfrm>
          <a:prstGeom prst="rect">
            <a:avLst/>
          </a:prstGeom>
          <a:solidFill>
            <a:srgbClr val="BBD7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2362200" y="3581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b="0">
                <a:sym typeface="Symbol" pitchFamily="18" charset="2"/>
              </a:rPr>
              <a:t>σ</a:t>
            </a:r>
            <a:r>
              <a:rPr lang="en-US" b="0" baseline="-25000">
                <a:sym typeface="Symbol" pitchFamily="18" charset="2"/>
              </a:rPr>
              <a:t>1</a:t>
            </a:r>
            <a:r>
              <a:rPr lang="en-US" b="0">
                <a:cs typeface="Arial" charset="0"/>
                <a:sym typeface="Symbol" pitchFamily="18" charset="2"/>
              </a:rPr>
              <a:t> and </a:t>
            </a:r>
            <a:r>
              <a:rPr lang="el-GR" b="0">
                <a:cs typeface="Arial" charset="0"/>
                <a:sym typeface="Symbol" pitchFamily="18" charset="2"/>
              </a:rPr>
              <a:t>σ</a:t>
            </a:r>
            <a:r>
              <a:rPr lang="en-US" b="0" baseline="-25000">
                <a:cs typeface="Arial" charset="0"/>
                <a:sym typeface="Symbol" pitchFamily="18" charset="2"/>
              </a:rPr>
              <a:t>2</a:t>
            </a:r>
            <a:r>
              <a:rPr lang="en-US" b="0">
                <a:cs typeface="Arial" charset="0"/>
                <a:sym typeface="Symbol" pitchFamily="18" charset="2"/>
              </a:rPr>
              <a:t> known</a:t>
            </a:r>
            <a:endParaRPr lang="el-GR" b="0">
              <a:cs typeface="Arial" charset="0"/>
              <a:sym typeface="Symbol" pitchFamily="18" charset="2"/>
            </a:endParaRP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2209800" y="5486400"/>
            <a:ext cx="3048000" cy="838200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1981200" y="3200400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>
            <a:off x="1981200" y="5867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7709" name="Line 13"/>
          <p:cNvSpPr>
            <a:spLocks noChangeShapeType="1"/>
          </p:cNvSpPr>
          <p:nvPr/>
        </p:nvSpPr>
        <p:spPr bwMode="auto">
          <a:xfrm>
            <a:off x="19812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7711" name="Rectangle 15"/>
          <p:cNvSpPr>
            <a:spLocks noChangeArrowheads="1"/>
          </p:cNvSpPr>
          <p:nvPr/>
        </p:nvSpPr>
        <p:spPr bwMode="auto">
          <a:xfrm>
            <a:off x="5715000" y="1752600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b="0"/>
              <a:t>The pooled standard deviation is</a:t>
            </a:r>
            <a:endParaRPr lang="en-US" b="0"/>
          </a:p>
        </p:txBody>
      </p:sp>
      <p:graphicFrame>
        <p:nvGraphicFramePr>
          <p:cNvPr id="1577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742184"/>
              </p:ext>
            </p:extLst>
          </p:nvPr>
        </p:nvGraphicFramePr>
        <p:xfrm>
          <a:off x="5715000" y="5025232"/>
          <a:ext cx="4859338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8" name="Equation" r:id="rId3" imgW="1765080" imgH="507960" progId="Equation.3">
                  <p:embed/>
                </p:oleObj>
              </mc:Choice>
              <mc:Fallback>
                <p:oleObj name="Equation" r:id="rId3" imgW="1765080" imgH="5079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025232"/>
                        <a:ext cx="4859338" cy="1379537"/>
                      </a:xfrm>
                      <a:prstGeom prst="rect">
                        <a:avLst/>
                      </a:prstGeom>
                      <a:solidFill>
                        <a:srgbClr val="FBFFD5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5105400" y="5181601"/>
            <a:ext cx="60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b="0"/>
              <a:t>*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2286000" y="5486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b="0">
                <a:sym typeface="Symbol" pitchFamily="18" charset="2"/>
              </a:rPr>
              <a:t>σ</a:t>
            </a:r>
            <a:r>
              <a:rPr lang="en-US" b="0" baseline="-25000">
                <a:sym typeface="Symbol" pitchFamily="18" charset="2"/>
              </a:rPr>
              <a:t>1</a:t>
            </a:r>
            <a:r>
              <a:rPr lang="en-US" b="0">
                <a:cs typeface="Arial" charset="0"/>
                <a:sym typeface="Symbol" pitchFamily="18" charset="2"/>
              </a:rPr>
              <a:t> and </a:t>
            </a:r>
            <a:r>
              <a:rPr lang="el-GR" b="0">
                <a:cs typeface="Arial" charset="0"/>
                <a:sym typeface="Symbol" pitchFamily="18" charset="2"/>
              </a:rPr>
              <a:t>σ</a:t>
            </a:r>
            <a:r>
              <a:rPr lang="en-US" b="0" baseline="-25000">
                <a:cs typeface="Arial" charset="0"/>
                <a:sym typeface="Symbol" pitchFamily="18" charset="2"/>
              </a:rPr>
              <a:t>2</a:t>
            </a:r>
            <a:r>
              <a:rPr lang="en-US" b="0">
                <a:cs typeface="Arial" charset="0"/>
                <a:sym typeface="Symbol" pitchFamily="18" charset="2"/>
              </a:rPr>
              <a:t> unknown </a:t>
            </a:r>
          </a:p>
        </p:txBody>
      </p:sp>
      <p:sp>
        <p:nvSpPr>
          <p:cNvPr id="19" name="Rectangle 14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noFill/>
          <a:ln/>
        </p:spPr>
        <p:txBody>
          <a:bodyPr/>
          <a:lstStyle/>
          <a:p>
            <a:r>
              <a:rPr lang="el-GR" dirty="0"/>
              <a:t>σ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l-GR" dirty="0"/>
              <a:t>σ</a:t>
            </a:r>
            <a:r>
              <a:rPr lang="en-US" baseline="-25000" dirty="0"/>
              <a:t>2</a:t>
            </a:r>
            <a:r>
              <a:rPr lang="en-US" dirty="0"/>
              <a:t> unknown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7079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50" name="Rectangle 22"/>
          <p:cNvSpPr>
            <a:spLocks noChangeArrowheads="1"/>
          </p:cNvSpPr>
          <p:nvPr/>
        </p:nvSpPr>
        <p:spPr bwMode="auto">
          <a:xfrm>
            <a:off x="5486400" y="2895600"/>
            <a:ext cx="4953000" cy="1752600"/>
          </a:xfrm>
          <a:prstGeom prst="rect">
            <a:avLst/>
          </a:prstGeom>
          <a:solidFill>
            <a:srgbClr val="FB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1752600" y="1905000"/>
            <a:ext cx="2895600" cy="12954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1828800" y="1905001"/>
            <a:ext cx="274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Population means, independent samples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2209800" y="3505200"/>
            <a:ext cx="3048000" cy="685800"/>
          </a:xfrm>
          <a:prstGeom prst="rect">
            <a:avLst/>
          </a:prstGeom>
          <a:solidFill>
            <a:srgbClr val="BBD7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2362200" y="3581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b="0">
                <a:sym typeface="Symbol" pitchFamily="18" charset="2"/>
              </a:rPr>
              <a:t>σ</a:t>
            </a:r>
            <a:r>
              <a:rPr lang="en-US" b="0" baseline="-25000">
                <a:sym typeface="Symbol" pitchFamily="18" charset="2"/>
              </a:rPr>
              <a:t>1</a:t>
            </a:r>
            <a:r>
              <a:rPr lang="en-US" b="0">
                <a:cs typeface="Arial" charset="0"/>
                <a:sym typeface="Symbol" pitchFamily="18" charset="2"/>
              </a:rPr>
              <a:t> and </a:t>
            </a:r>
            <a:r>
              <a:rPr lang="el-GR" b="0">
                <a:cs typeface="Arial" charset="0"/>
                <a:sym typeface="Symbol" pitchFamily="18" charset="2"/>
              </a:rPr>
              <a:t>σ</a:t>
            </a:r>
            <a:r>
              <a:rPr lang="en-US" b="0" baseline="-25000">
                <a:cs typeface="Arial" charset="0"/>
                <a:sym typeface="Symbol" pitchFamily="18" charset="2"/>
              </a:rPr>
              <a:t>2</a:t>
            </a:r>
            <a:r>
              <a:rPr lang="en-US" b="0">
                <a:cs typeface="Arial" charset="0"/>
                <a:sym typeface="Symbol" pitchFamily="18" charset="2"/>
              </a:rPr>
              <a:t> known</a:t>
            </a:r>
            <a:endParaRPr lang="el-GR" b="0">
              <a:cs typeface="Arial" charset="0"/>
              <a:sym typeface="Symbol" pitchFamily="18" charset="2"/>
            </a:endParaRP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2209800" y="5486400"/>
            <a:ext cx="3048000" cy="838200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2286000" y="5486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b="0">
                <a:sym typeface="Symbol" pitchFamily="18" charset="2"/>
              </a:rPr>
              <a:t>σ</a:t>
            </a:r>
            <a:r>
              <a:rPr lang="en-US" b="0" baseline="-25000">
                <a:sym typeface="Symbol" pitchFamily="18" charset="2"/>
              </a:rPr>
              <a:t>1</a:t>
            </a:r>
            <a:r>
              <a:rPr lang="en-US" b="0">
                <a:cs typeface="Arial" charset="0"/>
                <a:sym typeface="Symbol" pitchFamily="18" charset="2"/>
              </a:rPr>
              <a:t> and </a:t>
            </a:r>
            <a:r>
              <a:rPr lang="el-GR" b="0">
                <a:cs typeface="Arial" charset="0"/>
                <a:sym typeface="Symbol" pitchFamily="18" charset="2"/>
              </a:rPr>
              <a:t>σ</a:t>
            </a:r>
            <a:r>
              <a:rPr lang="en-US" b="0" baseline="-25000">
                <a:cs typeface="Arial" charset="0"/>
                <a:sym typeface="Symbol" pitchFamily="18" charset="2"/>
              </a:rPr>
              <a:t>2</a:t>
            </a:r>
            <a:r>
              <a:rPr lang="en-US" b="0">
                <a:cs typeface="Arial" charset="0"/>
                <a:sym typeface="Symbol" pitchFamily="18" charset="2"/>
              </a:rPr>
              <a:t> unknown </a:t>
            </a:r>
          </a:p>
        </p:txBody>
      </p:sp>
      <p:sp>
        <p:nvSpPr>
          <p:cNvPr id="150538" name="Line 10"/>
          <p:cNvSpPr>
            <a:spLocks noChangeShapeType="1"/>
          </p:cNvSpPr>
          <p:nvPr/>
        </p:nvSpPr>
        <p:spPr bwMode="auto">
          <a:xfrm>
            <a:off x="1981200" y="3200400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0539" name="Line 11"/>
          <p:cNvSpPr>
            <a:spLocks noChangeShapeType="1"/>
          </p:cNvSpPr>
          <p:nvPr/>
        </p:nvSpPr>
        <p:spPr bwMode="auto">
          <a:xfrm>
            <a:off x="1981200" y="5867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>
            <a:off x="19812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graphicFrame>
        <p:nvGraphicFramePr>
          <p:cNvPr id="1505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475015"/>
              </p:ext>
            </p:extLst>
          </p:nvPr>
        </p:nvGraphicFramePr>
        <p:xfrm>
          <a:off x="5622925" y="3124200"/>
          <a:ext cx="47117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46" name="Equation" r:id="rId3" imgW="1688760" imgH="482400" progId="Equation.3">
                  <p:embed/>
                </p:oleObj>
              </mc:Choice>
              <mc:Fallback>
                <p:oleObj name="Equation" r:id="rId3" imgW="1688760" imgH="4824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3124200"/>
                        <a:ext cx="47117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4" name="Text Box 16"/>
          <p:cNvSpPr txBox="1">
            <a:spLocks noChangeArrowheads="1"/>
          </p:cNvSpPr>
          <p:nvPr/>
        </p:nvSpPr>
        <p:spPr bwMode="auto">
          <a:xfrm>
            <a:off x="5562600" y="1828801"/>
            <a:ext cx="4724400" cy="101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 dirty="0"/>
              <a:t>The confidence interval for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800" b="0" dirty="0"/>
              <a:t> </a:t>
            </a:r>
            <a:r>
              <a:rPr lang="el-GR" sz="2800" b="0" i="1" dirty="0">
                <a:cs typeface="Arial" charset="0"/>
              </a:rPr>
              <a:t>μ</a:t>
            </a:r>
            <a:r>
              <a:rPr lang="en-US" sz="2800" b="0" baseline="-25000" dirty="0"/>
              <a:t>1</a:t>
            </a:r>
            <a:r>
              <a:rPr lang="en-US" sz="2800" b="0" dirty="0"/>
              <a:t> – </a:t>
            </a:r>
            <a:r>
              <a:rPr lang="el-GR" sz="2800" b="0" i="1" dirty="0">
                <a:cs typeface="Arial" charset="0"/>
              </a:rPr>
              <a:t>μ</a:t>
            </a:r>
            <a:r>
              <a:rPr lang="en-US" sz="2800" b="0" baseline="-25000" dirty="0"/>
              <a:t>2</a:t>
            </a:r>
            <a:r>
              <a:rPr lang="en-US" sz="2800" b="0" dirty="0"/>
              <a:t>   is:</a:t>
            </a:r>
          </a:p>
        </p:txBody>
      </p:sp>
      <p:sp>
        <p:nvSpPr>
          <p:cNvPr id="150548" name="Text Box 20"/>
          <p:cNvSpPr txBox="1">
            <a:spLocks noChangeArrowheads="1"/>
          </p:cNvSpPr>
          <p:nvPr/>
        </p:nvSpPr>
        <p:spPr bwMode="auto">
          <a:xfrm>
            <a:off x="5791200" y="4876801"/>
            <a:ext cx="4038600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 dirty="0"/>
              <a:t>Where  t</a:t>
            </a:r>
            <a:r>
              <a:rPr lang="en-US" sz="2200" b="0" baseline="-25000" dirty="0">
                <a:sym typeface="Symbol" pitchFamily="18" charset="2"/>
              </a:rPr>
              <a:t>/2</a:t>
            </a:r>
            <a:r>
              <a:rPr lang="en-US" sz="2200" b="0" dirty="0"/>
              <a:t>  has (n</a:t>
            </a:r>
            <a:r>
              <a:rPr lang="en-US" sz="2200" b="0" baseline="-25000" dirty="0"/>
              <a:t>1</a:t>
            </a:r>
            <a:r>
              <a:rPr lang="en-US" sz="2200" b="0" dirty="0"/>
              <a:t> + n</a:t>
            </a:r>
            <a:r>
              <a:rPr lang="en-US" sz="2200" b="0" baseline="-25000" dirty="0"/>
              <a:t>2</a:t>
            </a:r>
            <a:r>
              <a:rPr lang="en-US" sz="2200" b="0" dirty="0"/>
              <a:t> – 2) </a:t>
            </a:r>
            <a:r>
              <a:rPr lang="en-US" sz="2200" b="0" dirty="0" err="1"/>
              <a:t>d.f.</a:t>
            </a:r>
            <a:r>
              <a:rPr lang="en-US" sz="2200" b="0" dirty="0"/>
              <a:t>,</a:t>
            </a:r>
          </a:p>
          <a:p>
            <a:pPr algn="l">
              <a:spcBef>
                <a:spcPct val="50000"/>
              </a:spcBef>
            </a:pPr>
            <a:r>
              <a:rPr lang="en-US" sz="2200" b="0" dirty="0"/>
              <a:t>and</a:t>
            </a:r>
          </a:p>
        </p:txBody>
      </p:sp>
      <p:graphicFrame>
        <p:nvGraphicFramePr>
          <p:cNvPr id="1505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282858"/>
              </p:ext>
            </p:extLst>
          </p:nvPr>
        </p:nvGraphicFramePr>
        <p:xfrm>
          <a:off x="6553201" y="5486401"/>
          <a:ext cx="316706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47" name="Equation" r:id="rId5" imgW="1765080" imgH="507960" progId="Equation.3">
                  <p:embed/>
                </p:oleObj>
              </mc:Choice>
              <mc:Fallback>
                <p:oleObj name="Equation" r:id="rId5" imgW="1765080" imgH="50796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5486401"/>
                        <a:ext cx="3167063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1" name="Text Box 23"/>
          <p:cNvSpPr txBox="1">
            <a:spLocks noChangeArrowheads="1"/>
          </p:cNvSpPr>
          <p:nvPr/>
        </p:nvSpPr>
        <p:spPr bwMode="auto">
          <a:xfrm>
            <a:off x="5105400" y="5181601"/>
            <a:ext cx="60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b="0"/>
              <a:t>*</a:t>
            </a:r>
          </a:p>
        </p:txBody>
      </p:sp>
      <p:sp>
        <p:nvSpPr>
          <p:cNvPr id="22" name="Rectangle 14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noFill/>
          <a:ln/>
        </p:spPr>
        <p:txBody>
          <a:bodyPr/>
          <a:lstStyle/>
          <a:p>
            <a:r>
              <a:rPr lang="el-GR" dirty="0"/>
              <a:t>σ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l-GR" dirty="0"/>
              <a:t>σ</a:t>
            </a:r>
            <a:r>
              <a:rPr lang="en-US" baseline="-25000" dirty="0"/>
              <a:t>2</a:t>
            </a:r>
            <a:r>
              <a:rPr lang="en-US" dirty="0"/>
              <a:t> unknown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8219040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6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Paired Samples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1800" y="1600200"/>
            <a:ext cx="754380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dirty="0"/>
              <a:t>         </a:t>
            </a:r>
            <a:r>
              <a:rPr lang="en-US" sz="2400" dirty="0"/>
              <a:t>Tests Means of 2 Related Populations</a:t>
            </a:r>
          </a:p>
          <a:p>
            <a:pPr lvl="3">
              <a:buSzPct val="100000"/>
              <a:buFont typeface="Arial" pitchFamily="34" charset="0"/>
              <a:buChar char="•"/>
            </a:pPr>
            <a:r>
              <a:rPr lang="en-US" sz="2400" dirty="0"/>
              <a:t>	Paired or matched samples</a:t>
            </a:r>
          </a:p>
          <a:p>
            <a:pPr lvl="3">
              <a:buSzPct val="100000"/>
              <a:buFont typeface="Arial" pitchFamily="34" charset="0"/>
              <a:buChar char="•"/>
            </a:pPr>
            <a:r>
              <a:rPr lang="en-US" sz="2400" dirty="0"/>
              <a:t>   Repeated measures (before/after)</a:t>
            </a:r>
          </a:p>
          <a:p>
            <a:pPr lvl="3">
              <a:buSzPct val="100000"/>
              <a:buFont typeface="Arial" pitchFamily="34" charset="0"/>
              <a:buChar char="•"/>
            </a:pPr>
            <a:r>
              <a:rPr lang="en-US" sz="2400" dirty="0"/>
              <a:t>   Use difference between paired values:</a:t>
            </a:r>
          </a:p>
          <a:p>
            <a:pPr lvl="1">
              <a:buClr>
                <a:schemeClr val="bg1"/>
              </a:buClr>
              <a:buSzPct val="65000"/>
              <a:buFontTx/>
              <a:buChar char="•"/>
            </a:pPr>
            <a:endParaRPr lang="en-US" dirty="0"/>
          </a:p>
          <a:p>
            <a:pPr lvl="1">
              <a:buClr>
                <a:schemeClr val="bg1"/>
              </a:buClr>
              <a:buSzPct val="65000"/>
              <a:buFontTx/>
              <a:buChar char="•"/>
            </a:pPr>
            <a:endParaRPr lang="en-US" dirty="0"/>
          </a:p>
          <a:p>
            <a:r>
              <a:rPr lang="en-US" sz="2400" u="sng" dirty="0"/>
              <a:t>Eliminates Variation Among Subjects</a:t>
            </a:r>
          </a:p>
          <a:p>
            <a:r>
              <a:rPr lang="en-US" sz="2400" dirty="0"/>
              <a:t>Assumptions:</a:t>
            </a:r>
          </a:p>
          <a:p>
            <a:pPr lvl="1"/>
            <a:r>
              <a:rPr lang="en-US" dirty="0"/>
              <a:t>Both Populations Are Normally Distributed</a:t>
            </a:r>
          </a:p>
          <a:p>
            <a:pPr lvl="1"/>
            <a:r>
              <a:rPr lang="en-US" dirty="0"/>
              <a:t>Or, if Not Normal, use large samples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676400" y="1905000"/>
            <a:ext cx="2057400" cy="16002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1752600" y="2133601"/>
            <a:ext cx="1905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Paired samples</a:t>
            </a:r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5729416" y="3939746"/>
            <a:ext cx="2514600" cy="528638"/>
          </a:xfrm>
          <a:prstGeom prst="rect">
            <a:avLst/>
          </a:prstGeom>
          <a:solidFill>
            <a:srgbClr val="FBFF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lvl="1" algn="l" eaLnBrk="0" hangingPunct="0"/>
            <a:r>
              <a:rPr lang="en-US" sz="2800" b="0" dirty="0"/>
              <a:t>d = </a:t>
            </a:r>
            <a:r>
              <a:rPr lang="en-US" sz="2800" b="0" i="1" dirty="0"/>
              <a:t>x</a:t>
            </a:r>
            <a:r>
              <a:rPr lang="en-US" sz="2800" b="0" baseline="-25000" dirty="0"/>
              <a:t>1</a:t>
            </a:r>
            <a:r>
              <a:rPr lang="en-US" sz="2800" b="0" dirty="0"/>
              <a:t> - </a:t>
            </a:r>
            <a:r>
              <a:rPr lang="en-US" sz="2800" b="0" i="1" dirty="0"/>
              <a:t>x</a:t>
            </a:r>
            <a:r>
              <a:rPr lang="en-US" sz="2800" b="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567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09600"/>
          </a:xfrm>
        </p:spPr>
        <p:txBody>
          <a:bodyPr/>
          <a:lstStyle/>
          <a:p>
            <a:r>
              <a:rPr lang="en-US" dirty="0"/>
              <a:t>Paired Differences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1600200"/>
            <a:ext cx="6248400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/>
              <a:t>paired difference is  </a:t>
            </a:r>
            <a:r>
              <a:rPr lang="en-US" dirty="0" err="1"/>
              <a:t>d</a:t>
            </a:r>
            <a:r>
              <a:rPr lang="en-US" baseline="-25000" dirty="0" err="1"/>
              <a:t>i</a:t>
            </a:r>
            <a:r>
              <a:rPr lang="en-US" dirty="0"/>
              <a:t> , where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676400" y="1905000"/>
            <a:ext cx="2057400" cy="16002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1752600" y="2133601"/>
            <a:ext cx="1905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Paired samples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5562601" y="2209800"/>
            <a:ext cx="2752725" cy="528638"/>
          </a:xfrm>
          <a:prstGeom prst="rect">
            <a:avLst/>
          </a:prstGeom>
          <a:solidFill>
            <a:srgbClr val="FBFF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lvl="1" algn="l" eaLnBrk="0" hangingPunct="0"/>
            <a:r>
              <a:rPr lang="en-US" sz="2800" b="0"/>
              <a:t>d</a:t>
            </a:r>
            <a:r>
              <a:rPr lang="en-US" sz="2800" b="0" baseline="-25000"/>
              <a:t>i</a:t>
            </a:r>
            <a:r>
              <a:rPr lang="en-US" sz="2800" b="0"/>
              <a:t> = x</a:t>
            </a:r>
            <a:r>
              <a:rPr lang="en-US" sz="2800" b="0" baseline="-25000"/>
              <a:t>1i</a:t>
            </a:r>
            <a:r>
              <a:rPr lang="en-US" sz="2800" b="0"/>
              <a:t> - x</a:t>
            </a:r>
            <a:r>
              <a:rPr lang="en-US" sz="2800" b="0" baseline="-25000"/>
              <a:t>2i</a:t>
            </a:r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3733800" y="3124200"/>
            <a:ext cx="3657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700" b="0"/>
              <a:t>   </a:t>
            </a:r>
            <a:r>
              <a:rPr lang="en-US" b="0"/>
              <a:t>The point estimate for the population mean paired difference is  d :</a:t>
            </a:r>
          </a:p>
        </p:txBody>
      </p:sp>
      <p:graphicFrame>
        <p:nvGraphicFramePr>
          <p:cNvPr id="164872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271811"/>
              </p:ext>
            </p:extLst>
          </p:nvPr>
        </p:nvGraphicFramePr>
        <p:xfrm>
          <a:off x="7410450" y="4876800"/>
          <a:ext cx="226695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70" name="Equation" r:id="rId3" imgW="1155600" imgH="647640" progId="Equation.3">
                  <p:embed/>
                </p:oleObj>
              </mc:Choice>
              <mc:Fallback>
                <p:oleObj name="Equation" r:id="rId3" imgW="1155600" imgH="647640" progId="Equation.3">
                  <p:embed/>
                  <p:pic>
                    <p:nvPicPr>
                      <p:cNvPr id="0" name="Picture 3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4876800"/>
                        <a:ext cx="2266950" cy="1392238"/>
                      </a:xfrm>
                      <a:prstGeom prst="rect">
                        <a:avLst/>
                      </a:prstGeom>
                      <a:solidFill>
                        <a:srgbClr val="FBFFD5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3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192505"/>
              </p:ext>
            </p:extLst>
          </p:nvPr>
        </p:nvGraphicFramePr>
        <p:xfrm>
          <a:off x="7400926" y="3276600"/>
          <a:ext cx="1971675" cy="1254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71" name="Equation" r:id="rId5" imgW="609480" imgH="609480" progId="Equation.3">
                  <p:embed/>
                </p:oleObj>
              </mc:Choice>
              <mc:Fallback>
                <p:oleObj name="Equation" r:id="rId5" imgW="609480" imgH="609480" progId="Equation.3">
                  <p:embed/>
                  <p:pic>
                    <p:nvPicPr>
                      <p:cNvPr id="0" name="Picture 3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926" y="3276600"/>
                        <a:ext cx="1971675" cy="1254124"/>
                      </a:xfrm>
                      <a:prstGeom prst="rect">
                        <a:avLst/>
                      </a:prstGeom>
                      <a:solidFill>
                        <a:srgbClr val="FBFFD5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4" name="Line 10"/>
          <p:cNvSpPr>
            <a:spLocks noChangeShapeType="1"/>
          </p:cNvSpPr>
          <p:nvPr/>
        </p:nvSpPr>
        <p:spPr bwMode="auto">
          <a:xfrm>
            <a:off x="5791200" y="3962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4875" name="Rectangle 11"/>
          <p:cNvSpPr>
            <a:spLocks noChangeArrowheads="1"/>
          </p:cNvSpPr>
          <p:nvPr/>
        </p:nvSpPr>
        <p:spPr bwMode="auto">
          <a:xfrm>
            <a:off x="3810000" y="4800600"/>
            <a:ext cx="3429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700" b="0"/>
              <a:t>   </a:t>
            </a:r>
            <a:r>
              <a:rPr lang="en-US" b="0"/>
              <a:t>The sample standard deviation is</a:t>
            </a:r>
          </a:p>
        </p:txBody>
      </p:sp>
      <p:sp>
        <p:nvSpPr>
          <p:cNvPr id="164877" name="Rectangle 13"/>
          <p:cNvSpPr>
            <a:spLocks noChangeArrowheads="1"/>
          </p:cNvSpPr>
          <p:nvPr/>
        </p:nvSpPr>
        <p:spPr bwMode="auto">
          <a:xfrm>
            <a:off x="1676400" y="6019801"/>
            <a:ext cx="5334000" cy="430887"/>
          </a:xfrm>
          <a:prstGeom prst="rect">
            <a:avLst/>
          </a:prstGeom>
          <a:solidFill>
            <a:srgbClr val="C5FFF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200" b="0" dirty="0">
                <a:sym typeface="Symbol" pitchFamily="18" charset="2"/>
              </a:rPr>
              <a:t>n  is the number of pairs in the paired sample</a:t>
            </a:r>
          </a:p>
        </p:txBody>
      </p:sp>
    </p:spTree>
    <p:extLst>
      <p:ext uri="{BB962C8B-B14F-4D97-AF65-F5344CB8AC3E}">
        <p14:creationId xmlns:p14="http://schemas.microsoft.com/office/powerpoint/2010/main" val="172538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/>
      <p:bldP spid="164874" grpId="0" animBg="1"/>
      <p:bldP spid="16487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5181600" y="2667000"/>
            <a:ext cx="2819400" cy="1219200"/>
          </a:xfrm>
          <a:prstGeom prst="rect">
            <a:avLst/>
          </a:prstGeom>
          <a:solidFill>
            <a:srgbClr val="FB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981200"/>
            <a:ext cx="6324600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The confidence interval for  d  is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1676400" y="1905000"/>
            <a:ext cx="2057400" cy="16002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1752600" y="2133601"/>
            <a:ext cx="1905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Paired samples</a:t>
            </a:r>
          </a:p>
        </p:txBody>
      </p:sp>
      <p:graphicFrame>
        <p:nvGraphicFramePr>
          <p:cNvPr id="165896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096549"/>
              </p:ext>
            </p:extLst>
          </p:nvPr>
        </p:nvGraphicFramePr>
        <p:xfrm>
          <a:off x="7204076" y="4384676"/>
          <a:ext cx="2473325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94" name="Equation" r:id="rId3" imgW="1155600" imgH="647640" progId="Equation.3">
                  <p:embed/>
                </p:oleObj>
              </mc:Choice>
              <mc:Fallback>
                <p:oleObj name="Equation" r:id="rId3" imgW="1155600" imgH="647640" progId="Equation.3">
                  <p:embed/>
                  <p:pic>
                    <p:nvPicPr>
                      <p:cNvPr id="0" name="Picture 3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4076" y="4384676"/>
                        <a:ext cx="2473325" cy="1635125"/>
                      </a:xfrm>
                      <a:prstGeom prst="rect">
                        <a:avLst/>
                      </a:prstGeom>
                      <a:solidFill>
                        <a:srgbClr val="FBFFD5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0" name="Line 12"/>
          <p:cNvSpPr>
            <a:spLocks noChangeShapeType="1"/>
          </p:cNvSpPr>
          <p:nvPr/>
        </p:nvSpPr>
        <p:spPr bwMode="auto">
          <a:xfrm>
            <a:off x="8001000" y="2057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graphicFrame>
        <p:nvGraphicFramePr>
          <p:cNvPr id="1659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108849"/>
              </p:ext>
            </p:extLst>
          </p:nvPr>
        </p:nvGraphicFramePr>
        <p:xfrm>
          <a:off x="5619751" y="2743201"/>
          <a:ext cx="2000250" cy="1139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95" name="Equation" r:id="rId5" imgW="736560" imgH="419040" progId="Equation.3">
                  <p:embed/>
                </p:oleObj>
              </mc:Choice>
              <mc:Fallback>
                <p:oleObj name="Equation" r:id="rId5" imgW="736560" imgH="41904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1" y="2743201"/>
                        <a:ext cx="2000250" cy="11391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4191000" y="4876800"/>
            <a:ext cx="3048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300" b="0"/>
              <a:t>Where  t</a:t>
            </a:r>
            <a:r>
              <a:rPr lang="en-US" sz="2300" b="0" baseline="-25000">
                <a:sym typeface="Symbol" pitchFamily="18" charset="2"/>
              </a:rPr>
              <a:t>/2</a:t>
            </a:r>
            <a:r>
              <a:rPr lang="en-US" sz="2300" b="0">
                <a:sym typeface="Symbol" pitchFamily="18" charset="2"/>
              </a:rPr>
              <a:t>  has  </a:t>
            </a:r>
          </a:p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300" b="0">
                <a:sym typeface="Symbol" pitchFamily="18" charset="2"/>
              </a:rPr>
              <a:t>n - 1  d.f. and  </a:t>
            </a:r>
            <a:r>
              <a:rPr lang="en-US" sz="2700" b="0">
                <a:sym typeface="Symbol" pitchFamily="18" charset="2"/>
              </a:rPr>
              <a:t>s</a:t>
            </a:r>
            <a:r>
              <a:rPr lang="en-US" sz="2700" b="0" baseline="-25000">
                <a:sym typeface="Symbol" pitchFamily="18" charset="2"/>
              </a:rPr>
              <a:t>d</a:t>
            </a:r>
            <a:r>
              <a:rPr lang="en-US" sz="2700" b="0">
                <a:sym typeface="Symbol" pitchFamily="18" charset="2"/>
              </a:rPr>
              <a:t>  is: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676400" y="6019801"/>
            <a:ext cx="5334000" cy="430887"/>
          </a:xfrm>
          <a:prstGeom prst="rect">
            <a:avLst/>
          </a:prstGeom>
          <a:solidFill>
            <a:srgbClr val="C5FFF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200" b="0" dirty="0">
                <a:sym typeface="Symbol" pitchFamily="18" charset="2"/>
              </a:rPr>
              <a:t>n  is the number of pairs in the paired sample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09600"/>
          </a:xfrm>
        </p:spPr>
        <p:txBody>
          <a:bodyPr/>
          <a:lstStyle/>
          <a:p>
            <a:r>
              <a:rPr lang="en-US" dirty="0"/>
              <a:t>Paired Differences</a:t>
            </a:r>
          </a:p>
        </p:txBody>
      </p:sp>
    </p:spTree>
    <p:extLst>
      <p:ext uri="{BB962C8B-B14F-4D97-AF65-F5344CB8AC3E}">
        <p14:creationId xmlns:p14="http://schemas.microsoft.com/office/powerpoint/2010/main" val="327373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87880" y="762000"/>
            <a:ext cx="7772400" cy="457200"/>
          </a:xfrm>
        </p:spPr>
        <p:txBody>
          <a:bodyPr/>
          <a:lstStyle/>
          <a:p>
            <a:r>
              <a:rPr lang="en-US" dirty="0"/>
              <a:t>Confidence Interval </a:t>
            </a:r>
            <a:r>
              <a:rPr lang="en-US" dirty="0" smtClean="0"/>
              <a:t>&amp; Hypothesis Testing</a:t>
            </a:r>
            <a:endParaRPr lang="en-US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10210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confidence interval is a range of values within which we believe the true population parameter lie.</a:t>
            </a:r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2775974"/>
            <a:ext cx="6446520" cy="461665"/>
          </a:xfrm>
          <a:prstGeom prst="rect">
            <a:avLst/>
          </a:prstGeom>
          <a:solidFill>
            <a:srgbClr val="FFFFD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0" dirty="0"/>
              <a:t>Point Estimate </a:t>
            </a:r>
            <a:r>
              <a:rPr lang="en-US" b="0" dirty="0">
                <a:sym typeface="Symbol" pitchFamily="18" charset="2"/>
              </a:rPr>
              <a:t> (Critical Value)</a:t>
            </a:r>
            <a:r>
              <a:rPr lang="en-US" dirty="0">
                <a:sym typeface="Symbol" pitchFamily="18" charset="2"/>
              </a:rPr>
              <a:t>·</a:t>
            </a:r>
            <a:r>
              <a:rPr lang="en-US" b="0" dirty="0">
                <a:sym typeface="Symbol" pitchFamily="18" charset="2"/>
              </a:rPr>
              <a:t>(Standard Error)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3711999"/>
            <a:ext cx="6598920" cy="461665"/>
          </a:xfrm>
          <a:prstGeom prst="rect">
            <a:avLst/>
          </a:prstGeom>
          <a:solidFill>
            <a:srgbClr val="FFFFD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0" dirty="0" smtClean="0"/>
              <a:t>Sample Statistic </a:t>
            </a:r>
            <a:r>
              <a:rPr lang="en-US" b="0" dirty="0" smtClean="0">
                <a:sym typeface="Symbol" pitchFamily="18" charset="2"/>
              </a:rPr>
              <a:t> </a:t>
            </a:r>
            <a:r>
              <a:rPr lang="en-US" b="0" dirty="0">
                <a:sym typeface="Symbol" pitchFamily="18" charset="2"/>
              </a:rPr>
              <a:t>(Critical Value)</a:t>
            </a:r>
            <a:r>
              <a:rPr lang="en-US" dirty="0">
                <a:sym typeface="Symbol" pitchFamily="18" charset="2"/>
              </a:rPr>
              <a:t>·</a:t>
            </a:r>
            <a:r>
              <a:rPr lang="en-US" b="0" dirty="0">
                <a:sym typeface="Symbol" pitchFamily="18" charset="2"/>
              </a:rPr>
              <a:t>(Standard Error)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407919" y="2604985"/>
            <a:ext cx="2514600" cy="1842406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4823460" y="4895673"/>
            <a:ext cx="2903220" cy="830997"/>
            <a:chOff x="4663440" y="4667950"/>
            <a:chExt cx="2903220" cy="830997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7033260" y="4861533"/>
              <a:ext cx="533400" cy="46166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0" dirty="0" smtClean="0"/>
                <a:t>&lt;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663440" y="4861533"/>
              <a:ext cx="533400" cy="46166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0" dirty="0" smtClean="0"/>
                <a:t>&lt;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196840" y="4667950"/>
              <a:ext cx="1767840" cy="830997"/>
            </a:xfrm>
            <a:prstGeom prst="rect">
              <a:avLst/>
            </a:prstGeom>
            <a:solidFill>
              <a:srgbClr val="FFFFD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b="0" dirty="0" smtClean="0"/>
                <a:t>Population</a:t>
              </a:r>
            </a:p>
            <a:p>
              <a:r>
                <a:rPr lang="en-US" b="0" dirty="0" smtClean="0"/>
                <a:t>Parameter </a:t>
              </a: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56260" y="4904591"/>
            <a:ext cx="4267200" cy="830997"/>
          </a:xfrm>
          <a:prstGeom prst="rect">
            <a:avLst/>
          </a:prstGeom>
          <a:solidFill>
            <a:srgbClr val="FFFFD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0" dirty="0" smtClean="0"/>
              <a:t>Sample Statistic </a:t>
            </a:r>
            <a:r>
              <a:rPr lang="en-US" b="0" dirty="0" smtClean="0">
                <a:sym typeface="Symbol" pitchFamily="18" charset="2"/>
              </a:rPr>
              <a:t>– </a:t>
            </a:r>
          </a:p>
          <a:p>
            <a:r>
              <a:rPr lang="en-US" b="0" dirty="0" smtClean="0">
                <a:sym typeface="Symbol" pitchFamily="18" charset="2"/>
              </a:rPr>
              <a:t>(</a:t>
            </a:r>
            <a:r>
              <a:rPr lang="en-US" b="0" dirty="0">
                <a:sym typeface="Symbol" pitchFamily="18" charset="2"/>
              </a:rPr>
              <a:t>Critical Value)</a:t>
            </a:r>
            <a:r>
              <a:rPr lang="en-US" dirty="0">
                <a:sym typeface="Symbol" pitchFamily="18" charset="2"/>
              </a:rPr>
              <a:t>·</a:t>
            </a:r>
            <a:r>
              <a:rPr lang="en-US" b="0" dirty="0">
                <a:sym typeface="Symbol" pitchFamily="18" charset="2"/>
              </a:rPr>
              <a:t>(Standard Error)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726680" y="4904591"/>
            <a:ext cx="4267200" cy="830997"/>
          </a:xfrm>
          <a:prstGeom prst="rect">
            <a:avLst/>
          </a:prstGeom>
          <a:solidFill>
            <a:srgbClr val="FFFFD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0" dirty="0" smtClean="0"/>
              <a:t>Sample Statistic </a:t>
            </a:r>
            <a:r>
              <a:rPr lang="en-US" b="0" dirty="0" smtClean="0">
                <a:sym typeface="Symbol" pitchFamily="18" charset="2"/>
              </a:rPr>
              <a:t>+</a:t>
            </a:r>
          </a:p>
          <a:p>
            <a:r>
              <a:rPr lang="en-US" b="0" dirty="0" smtClean="0">
                <a:sym typeface="Symbol" pitchFamily="18" charset="2"/>
              </a:rPr>
              <a:t>(</a:t>
            </a:r>
            <a:r>
              <a:rPr lang="en-US" b="0" dirty="0">
                <a:sym typeface="Symbol" pitchFamily="18" charset="2"/>
              </a:rPr>
              <a:t>Critical Value)</a:t>
            </a:r>
            <a:r>
              <a:rPr lang="en-US" dirty="0">
                <a:sym typeface="Symbol" pitchFamily="18" charset="2"/>
              </a:rPr>
              <a:t>·</a:t>
            </a:r>
            <a:r>
              <a:rPr lang="en-US" b="0" dirty="0">
                <a:sym typeface="Symbol" pitchFamily="18" charset="2"/>
              </a:rPr>
              <a:t>(Standard Error)</a:t>
            </a:r>
          </a:p>
        </p:txBody>
      </p:sp>
    </p:spTree>
    <p:extLst>
      <p:ext uri="{BB962C8B-B14F-4D97-AF65-F5344CB8AC3E}">
        <p14:creationId xmlns:p14="http://schemas.microsoft.com/office/powerpoint/2010/main" val="108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62000"/>
            <a:ext cx="7467600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</a:rPr>
              <a:t>Hypothesis Tests for the Difference Between Two Means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2286000"/>
            <a:ext cx="7543800" cy="3657600"/>
          </a:xfrm>
        </p:spPr>
        <p:txBody>
          <a:bodyPr/>
          <a:lstStyle/>
          <a:p>
            <a:r>
              <a:rPr lang="en-US" dirty="0"/>
              <a:t>Testing Hypotheses about </a:t>
            </a:r>
            <a:r>
              <a:rPr lang="el-GR" dirty="0">
                <a:cs typeface="Arial" charset="0"/>
              </a:rPr>
              <a:t>μ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 – </a:t>
            </a:r>
            <a:r>
              <a:rPr lang="el-GR" dirty="0">
                <a:cs typeface="Arial" charset="0"/>
              </a:rPr>
              <a:t>μ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</a:t>
            </a:r>
          </a:p>
          <a:p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Use the same situations discussed already:</a:t>
            </a:r>
          </a:p>
          <a:p>
            <a:pPr lvl="1">
              <a:lnSpc>
                <a:spcPct val="140000"/>
              </a:lnSpc>
            </a:pPr>
            <a:r>
              <a:rPr lang="en-US" sz="2400" dirty="0">
                <a:cs typeface="Arial" charset="0"/>
              </a:rPr>
              <a:t>Standard deviations known or unknown</a:t>
            </a:r>
          </a:p>
        </p:txBody>
      </p:sp>
    </p:spTree>
    <p:extLst>
      <p:ext uri="{BB962C8B-B14F-4D97-AF65-F5344CB8AC3E}">
        <p14:creationId xmlns:p14="http://schemas.microsoft.com/office/powerpoint/2010/main" val="216475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609600"/>
            <a:ext cx="7162800" cy="533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Hypothesis tests for </a:t>
            </a:r>
            <a:r>
              <a:rPr lang="el-GR" dirty="0">
                <a:solidFill>
                  <a:schemeClr val="tx1"/>
                </a:solidFill>
                <a:latin typeface="Arial" charset="0"/>
                <a:cs typeface="Arial" charset="0"/>
              </a:rPr>
              <a:t>μ</a:t>
            </a:r>
            <a:r>
              <a:rPr lang="en-US" baseline="-25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– </a:t>
            </a:r>
            <a:r>
              <a:rPr lang="el-GR" dirty="0">
                <a:solidFill>
                  <a:schemeClr val="tx1"/>
                </a:solidFill>
                <a:latin typeface="Arial" charset="0"/>
                <a:cs typeface="Arial" charset="0"/>
              </a:rPr>
              <a:t>μ</a:t>
            </a:r>
            <a:r>
              <a:rPr lang="en-US" baseline="-25000" dirty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endParaRPr lang="el-GR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1752600" y="1752600"/>
            <a:ext cx="6172200" cy="5334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1828800" y="17526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Population means, independent samples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2133600" y="2590800"/>
            <a:ext cx="3048000" cy="685800"/>
          </a:xfrm>
          <a:prstGeom prst="rect">
            <a:avLst/>
          </a:prstGeom>
          <a:solidFill>
            <a:srgbClr val="BBD7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72038" name="Text Box 6"/>
          <p:cNvSpPr txBox="1">
            <a:spLocks noChangeArrowheads="1"/>
          </p:cNvSpPr>
          <p:nvPr/>
        </p:nvSpPr>
        <p:spPr bwMode="auto">
          <a:xfrm>
            <a:off x="2286000" y="26670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b="0">
                <a:sym typeface="Symbol" pitchFamily="18" charset="2"/>
              </a:rPr>
              <a:t>σ</a:t>
            </a:r>
            <a:r>
              <a:rPr lang="en-US" b="0" baseline="-25000">
                <a:sym typeface="Symbol" pitchFamily="18" charset="2"/>
              </a:rPr>
              <a:t>1</a:t>
            </a:r>
            <a:r>
              <a:rPr lang="en-US" b="0">
                <a:cs typeface="Arial" charset="0"/>
                <a:sym typeface="Symbol" pitchFamily="18" charset="2"/>
              </a:rPr>
              <a:t> and </a:t>
            </a:r>
            <a:r>
              <a:rPr lang="el-GR" b="0">
                <a:cs typeface="Arial" charset="0"/>
                <a:sym typeface="Symbol" pitchFamily="18" charset="2"/>
              </a:rPr>
              <a:t>σ</a:t>
            </a:r>
            <a:r>
              <a:rPr lang="en-US" b="0" baseline="-25000">
                <a:cs typeface="Arial" charset="0"/>
                <a:sym typeface="Symbol" pitchFamily="18" charset="2"/>
              </a:rPr>
              <a:t>2</a:t>
            </a:r>
            <a:r>
              <a:rPr lang="en-US" b="0">
                <a:cs typeface="Arial" charset="0"/>
                <a:sym typeface="Symbol" pitchFamily="18" charset="2"/>
              </a:rPr>
              <a:t> known</a:t>
            </a:r>
            <a:endParaRPr lang="el-GR" b="0">
              <a:cs typeface="Arial" charset="0"/>
              <a:sym typeface="Symbol" pitchFamily="18" charset="2"/>
            </a:endParaRP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2133600" y="4572000"/>
            <a:ext cx="3048000" cy="838200"/>
          </a:xfrm>
          <a:prstGeom prst="rect">
            <a:avLst/>
          </a:prstGeom>
          <a:solidFill>
            <a:srgbClr val="BBD7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2209800" y="4572000"/>
            <a:ext cx="29718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b="0">
                <a:sym typeface="Symbol" pitchFamily="18" charset="2"/>
              </a:rPr>
              <a:t>σ</a:t>
            </a:r>
            <a:r>
              <a:rPr lang="en-US" b="0" baseline="-25000">
                <a:sym typeface="Symbol" pitchFamily="18" charset="2"/>
              </a:rPr>
              <a:t>1</a:t>
            </a:r>
            <a:r>
              <a:rPr lang="en-US" b="0">
                <a:cs typeface="Arial" charset="0"/>
                <a:sym typeface="Symbol" pitchFamily="18" charset="2"/>
              </a:rPr>
              <a:t> and </a:t>
            </a:r>
            <a:r>
              <a:rPr lang="el-GR" b="0">
                <a:cs typeface="Arial" charset="0"/>
                <a:sym typeface="Symbol" pitchFamily="18" charset="2"/>
              </a:rPr>
              <a:t>σ</a:t>
            </a:r>
            <a:r>
              <a:rPr lang="en-US" b="0" baseline="-25000">
                <a:cs typeface="Arial" charset="0"/>
                <a:sym typeface="Symbol" pitchFamily="18" charset="2"/>
              </a:rPr>
              <a:t>2</a:t>
            </a:r>
            <a:r>
              <a:rPr lang="en-US" b="0">
                <a:cs typeface="Arial" charset="0"/>
                <a:sym typeface="Symbol" pitchFamily="18" charset="2"/>
              </a:rPr>
              <a:t> unknown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en-US" b="0">
              <a:cs typeface="Arial" charset="0"/>
              <a:sym typeface="Symbol" pitchFamily="18" charset="2"/>
            </a:endParaRPr>
          </a:p>
        </p:txBody>
      </p:sp>
      <p:sp>
        <p:nvSpPr>
          <p:cNvPr id="172043" name="Line 11"/>
          <p:cNvSpPr>
            <a:spLocks noChangeShapeType="1"/>
          </p:cNvSpPr>
          <p:nvPr/>
        </p:nvSpPr>
        <p:spPr bwMode="auto">
          <a:xfrm>
            <a:off x="1905000" y="2286000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72044" name="Line 12"/>
          <p:cNvSpPr>
            <a:spLocks noChangeShapeType="1"/>
          </p:cNvSpPr>
          <p:nvPr/>
        </p:nvSpPr>
        <p:spPr bwMode="auto">
          <a:xfrm>
            <a:off x="1905000" y="4953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72046" name="Line 14"/>
          <p:cNvSpPr>
            <a:spLocks noChangeShapeType="1"/>
          </p:cNvSpPr>
          <p:nvPr/>
        </p:nvSpPr>
        <p:spPr bwMode="auto">
          <a:xfrm>
            <a:off x="1905000" y="2971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5867400" y="2590800"/>
            <a:ext cx="3124200" cy="476250"/>
          </a:xfrm>
          <a:prstGeom prst="rect">
            <a:avLst/>
          </a:prstGeom>
          <a:solidFill>
            <a:srgbClr val="FB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Use a  z  test statistic</a:t>
            </a:r>
          </a:p>
        </p:txBody>
      </p:sp>
      <p:sp>
        <p:nvSpPr>
          <p:cNvPr id="172054" name="Text Box 22"/>
          <p:cNvSpPr txBox="1">
            <a:spLocks noChangeArrowheads="1"/>
          </p:cNvSpPr>
          <p:nvPr/>
        </p:nvSpPr>
        <p:spPr bwMode="auto">
          <a:xfrm>
            <a:off x="5867400" y="4572000"/>
            <a:ext cx="4114800" cy="1206500"/>
          </a:xfrm>
          <a:prstGeom prst="rect">
            <a:avLst/>
          </a:prstGeom>
          <a:solidFill>
            <a:srgbClr val="FB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 dirty="0"/>
              <a:t>Use  </a:t>
            </a:r>
            <a:r>
              <a:rPr lang="en-US" b="0" i="1" dirty="0"/>
              <a:t>s </a:t>
            </a:r>
            <a:r>
              <a:rPr lang="en-US" b="0" dirty="0"/>
              <a:t> to estimate unknown </a:t>
            </a:r>
            <a:r>
              <a:rPr lang="el-GR" b="0" dirty="0">
                <a:cs typeface="Arial" charset="0"/>
              </a:rPr>
              <a:t>σ</a:t>
            </a:r>
            <a:r>
              <a:rPr lang="en-US" b="0" dirty="0">
                <a:cs typeface="Arial" charset="0"/>
              </a:rPr>
              <a:t> , use </a:t>
            </a:r>
            <a:r>
              <a:rPr lang="en-US" b="0" dirty="0"/>
              <a:t>a  </a:t>
            </a:r>
            <a:r>
              <a:rPr lang="en-US" b="0" i="1" dirty="0"/>
              <a:t>t</a:t>
            </a:r>
            <a:r>
              <a:rPr lang="en-US" b="0" dirty="0"/>
              <a:t>  test statistic and pooled standard deviation</a:t>
            </a:r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>
            <a:off x="5181600" y="2895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5181600" y="4953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</p:spTree>
    <p:extLst>
      <p:ext uri="{BB962C8B-B14F-4D97-AF65-F5344CB8AC3E}">
        <p14:creationId xmlns:p14="http://schemas.microsoft.com/office/powerpoint/2010/main" val="45439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5638800" y="3429000"/>
            <a:ext cx="4343400" cy="2057400"/>
          </a:xfrm>
          <a:prstGeom prst="rect">
            <a:avLst/>
          </a:prstGeom>
          <a:solidFill>
            <a:srgbClr val="C5FFF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1752600" y="1905000"/>
            <a:ext cx="2895600" cy="12954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1828800" y="1905001"/>
            <a:ext cx="274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Population means, independent samples</a:t>
            </a: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2209800" y="3505200"/>
            <a:ext cx="3048000" cy="685800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2362200" y="3581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b="0">
                <a:sym typeface="Symbol" pitchFamily="18" charset="2"/>
              </a:rPr>
              <a:t>σ</a:t>
            </a:r>
            <a:r>
              <a:rPr lang="en-US" b="0" baseline="-25000">
                <a:sym typeface="Symbol" pitchFamily="18" charset="2"/>
              </a:rPr>
              <a:t>1</a:t>
            </a:r>
            <a:r>
              <a:rPr lang="en-US" b="0">
                <a:cs typeface="Arial" charset="0"/>
                <a:sym typeface="Symbol" pitchFamily="18" charset="2"/>
              </a:rPr>
              <a:t> and </a:t>
            </a:r>
            <a:r>
              <a:rPr lang="el-GR" b="0">
                <a:cs typeface="Arial" charset="0"/>
                <a:sym typeface="Symbol" pitchFamily="18" charset="2"/>
              </a:rPr>
              <a:t>σ</a:t>
            </a:r>
            <a:r>
              <a:rPr lang="en-US" b="0" baseline="-25000">
                <a:cs typeface="Arial" charset="0"/>
                <a:sym typeface="Symbol" pitchFamily="18" charset="2"/>
              </a:rPr>
              <a:t>2</a:t>
            </a:r>
            <a:r>
              <a:rPr lang="en-US" b="0">
                <a:cs typeface="Arial" charset="0"/>
                <a:sym typeface="Symbol" pitchFamily="18" charset="2"/>
              </a:rPr>
              <a:t> known</a:t>
            </a:r>
            <a:endParaRPr lang="el-GR" b="0">
              <a:cs typeface="Arial" charset="0"/>
              <a:sym typeface="Symbol" pitchFamily="18" charset="2"/>
            </a:endParaRPr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2209800" y="5486400"/>
            <a:ext cx="3048000" cy="838200"/>
          </a:xfrm>
          <a:prstGeom prst="rect">
            <a:avLst/>
          </a:prstGeom>
          <a:solidFill>
            <a:srgbClr val="BBD7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73066" name="Text Box 10"/>
          <p:cNvSpPr txBox="1">
            <a:spLocks noChangeArrowheads="1"/>
          </p:cNvSpPr>
          <p:nvPr/>
        </p:nvSpPr>
        <p:spPr bwMode="auto">
          <a:xfrm>
            <a:off x="2286000" y="5486400"/>
            <a:ext cx="29718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b="0">
                <a:sym typeface="Symbol" pitchFamily="18" charset="2"/>
              </a:rPr>
              <a:t>σ</a:t>
            </a:r>
            <a:r>
              <a:rPr lang="en-US" b="0" baseline="-25000">
                <a:sym typeface="Symbol" pitchFamily="18" charset="2"/>
              </a:rPr>
              <a:t>1</a:t>
            </a:r>
            <a:r>
              <a:rPr lang="en-US" b="0">
                <a:cs typeface="Arial" charset="0"/>
                <a:sym typeface="Symbol" pitchFamily="18" charset="2"/>
              </a:rPr>
              <a:t> and </a:t>
            </a:r>
            <a:r>
              <a:rPr lang="el-GR" b="0">
                <a:cs typeface="Arial" charset="0"/>
                <a:sym typeface="Symbol" pitchFamily="18" charset="2"/>
              </a:rPr>
              <a:t>σ</a:t>
            </a:r>
            <a:r>
              <a:rPr lang="en-US" b="0" baseline="-25000">
                <a:cs typeface="Arial" charset="0"/>
                <a:sym typeface="Symbol" pitchFamily="18" charset="2"/>
              </a:rPr>
              <a:t>2</a:t>
            </a:r>
            <a:r>
              <a:rPr lang="en-US" b="0">
                <a:cs typeface="Arial" charset="0"/>
                <a:sym typeface="Symbol" pitchFamily="18" charset="2"/>
              </a:rPr>
              <a:t> unknown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en-US" b="0">
              <a:cs typeface="Arial" charset="0"/>
              <a:sym typeface="Symbol" pitchFamily="18" charset="2"/>
            </a:endParaRPr>
          </a:p>
        </p:txBody>
      </p:sp>
      <p:sp>
        <p:nvSpPr>
          <p:cNvPr id="173067" name="Line 11"/>
          <p:cNvSpPr>
            <a:spLocks noChangeShapeType="1"/>
          </p:cNvSpPr>
          <p:nvPr/>
        </p:nvSpPr>
        <p:spPr bwMode="auto">
          <a:xfrm>
            <a:off x="1981200" y="3200400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73068" name="Line 12"/>
          <p:cNvSpPr>
            <a:spLocks noChangeShapeType="1"/>
          </p:cNvSpPr>
          <p:nvPr/>
        </p:nvSpPr>
        <p:spPr bwMode="auto">
          <a:xfrm>
            <a:off x="1981200" y="5867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73070" name="Line 14"/>
          <p:cNvSpPr>
            <a:spLocks noChangeShapeType="1"/>
          </p:cNvSpPr>
          <p:nvPr/>
        </p:nvSpPr>
        <p:spPr bwMode="auto">
          <a:xfrm>
            <a:off x="19812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graphicFrame>
        <p:nvGraphicFramePr>
          <p:cNvPr id="1730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156384"/>
              </p:ext>
            </p:extLst>
          </p:nvPr>
        </p:nvGraphicFramePr>
        <p:xfrm>
          <a:off x="5864226" y="3590926"/>
          <a:ext cx="3965575" cy="182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4" name="Equation" r:id="rId3" imgW="1536480" imgH="711000" progId="Equation.3">
                  <p:embed/>
                </p:oleObj>
              </mc:Choice>
              <mc:Fallback>
                <p:oleObj name="Equation" r:id="rId3" imgW="1536480" imgH="7110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226" y="3590926"/>
                        <a:ext cx="3965575" cy="1826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72" name="Text Box 16"/>
          <p:cNvSpPr txBox="1">
            <a:spLocks noChangeArrowheads="1"/>
          </p:cNvSpPr>
          <p:nvPr/>
        </p:nvSpPr>
        <p:spPr bwMode="auto">
          <a:xfrm>
            <a:off x="5562600" y="2133601"/>
            <a:ext cx="4724400" cy="101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The test statistic for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l-GR" b="0"/>
              <a:t>μ</a:t>
            </a:r>
            <a:r>
              <a:rPr lang="en-US" b="0" baseline="-25000"/>
              <a:t>1</a:t>
            </a:r>
            <a:r>
              <a:rPr lang="en-US" b="0"/>
              <a:t> – </a:t>
            </a:r>
            <a:r>
              <a:rPr lang="el-GR" b="0">
                <a:cs typeface="Arial" charset="0"/>
              </a:rPr>
              <a:t>μ</a:t>
            </a:r>
            <a:r>
              <a:rPr lang="en-US" sz="2800" b="0" baseline="-25000"/>
              <a:t>2</a:t>
            </a:r>
            <a:r>
              <a:rPr lang="en-US" sz="2800" b="0"/>
              <a:t>   is:</a:t>
            </a:r>
          </a:p>
        </p:txBody>
      </p:sp>
      <p:sp>
        <p:nvSpPr>
          <p:cNvPr id="173073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l-GR" dirty="0"/>
              <a:t>σ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l-GR" dirty="0"/>
              <a:t>σ</a:t>
            </a:r>
            <a:r>
              <a:rPr lang="en-US" baseline="-25000" dirty="0"/>
              <a:t>2</a:t>
            </a:r>
            <a:r>
              <a:rPr lang="en-US" dirty="0"/>
              <a:t> known</a:t>
            </a:r>
            <a:endParaRPr lang="el-GR" dirty="0"/>
          </a:p>
        </p:txBody>
      </p:sp>
      <p:sp>
        <p:nvSpPr>
          <p:cNvPr id="173075" name="Text Box 19"/>
          <p:cNvSpPr txBox="1">
            <a:spLocks noChangeArrowheads="1"/>
          </p:cNvSpPr>
          <p:nvPr/>
        </p:nvSpPr>
        <p:spPr bwMode="auto">
          <a:xfrm>
            <a:off x="5105400" y="3200401"/>
            <a:ext cx="60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b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3710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1752600" y="1905000"/>
            <a:ext cx="2895600" cy="12954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1828800" y="1905001"/>
            <a:ext cx="274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Population means, independent samples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2209800" y="3505200"/>
            <a:ext cx="3048000" cy="685800"/>
          </a:xfrm>
          <a:prstGeom prst="rect">
            <a:avLst/>
          </a:prstGeom>
          <a:solidFill>
            <a:srgbClr val="BBD7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2362200" y="3581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b="0">
                <a:sym typeface="Symbol" pitchFamily="18" charset="2"/>
              </a:rPr>
              <a:t>σ</a:t>
            </a:r>
            <a:r>
              <a:rPr lang="en-US" b="0" baseline="-25000">
                <a:sym typeface="Symbol" pitchFamily="18" charset="2"/>
              </a:rPr>
              <a:t>1</a:t>
            </a:r>
            <a:r>
              <a:rPr lang="en-US" b="0">
                <a:cs typeface="Arial" charset="0"/>
                <a:sym typeface="Symbol" pitchFamily="18" charset="2"/>
              </a:rPr>
              <a:t> and </a:t>
            </a:r>
            <a:r>
              <a:rPr lang="el-GR" b="0">
                <a:cs typeface="Arial" charset="0"/>
                <a:sym typeface="Symbol" pitchFamily="18" charset="2"/>
              </a:rPr>
              <a:t>σ</a:t>
            </a:r>
            <a:r>
              <a:rPr lang="en-US" b="0" baseline="-25000">
                <a:cs typeface="Arial" charset="0"/>
                <a:sym typeface="Symbol" pitchFamily="18" charset="2"/>
              </a:rPr>
              <a:t>2</a:t>
            </a:r>
            <a:r>
              <a:rPr lang="en-US" b="0">
                <a:cs typeface="Arial" charset="0"/>
                <a:sym typeface="Symbol" pitchFamily="18" charset="2"/>
              </a:rPr>
              <a:t> known</a:t>
            </a:r>
            <a:endParaRPr lang="el-GR" b="0">
              <a:cs typeface="Arial" charset="0"/>
              <a:sym typeface="Symbol" pitchFamily="18" charset="2"/>
            </a:endParaRP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2209800" y="5486400"/>
            <a:ext cx="3048000" cy="838200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2286000" y="5486400"/>
            <a:ext cx="29718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b="0">
                <a:sym typeface="Symbol" pitchFamily="18" charset="2"/>
              </a:rPr>
              <a:t>σ</a:t>
            </a:r>
            <a:r>
              <a:rPr lang="en-US" b="0" baseline="-25000">
                <a:sym typeface="Symbol" pitchFamily="18" charset="2"/>
              </a:rPr>
              <a:t>1</a:t>
            </a:r>
            <a:r>
              <a:rPr lang="en-US" b="0">
                <a:cs typeface="Arial" charset="0"/>
                <a:sym typeface="Symbol" pitchFamily="18" charset="2"/>
              </a:rPr>
              <a:t> and </a:t>
            </a:r>
            <a:r>
              <a:rPr lang="el-GR" b="0">
                <a:cs typeface="Arial" charset="0"/>
                <a:sym typeface="Symbol" pitchFamily="18" charset="2"/>
              </a:rPr>
              <a:t>σ</a:t>
            </a:r>
            <a:r>
              <a:rPr lang="en-US" b="0" baseline="-25000">
                <a:cs typeface="Arial" charset="0"/>
                <a:sym typeface="Symbol" pitchFamily="18" charset="2"/>
              </a:rPr>
              <a:t>2</a:t>
            </a:r>
            <a:r>
              <a:rPr lang="en-US" b="0">
                <a:cs typeface="Arial" charset="0"/>
                <a:sym typeface="Symbol" pitchFamily="18" charset="2"/>
              </a:rPr>
              <a:t> unknown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en-US" b="0">
              <a:cs typeface="Arial" charset="0"/>
              <a:sym typeface="Symbol" pitchFamily="18" charset="2"/>
            </a:endParaRPr>
          </a:p>
        </p:txBody>
      </p:sp>
      <p:sp>
        <p:nvSpPr>
          <p:cNvPr id="175115" name="Line 11"/>
          <p:cNvSpPr>
            <a:spLocks noChangeShapeType="1"/>
          </p:cNvSpPr>
          <p:nvPr/>
        </p:nvSpPr>
        <p:spPr bwMode="auto">
          <a:xfrm>
            <a:off x="1981200" y="3200400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75116" name="Line 12"/>
          <p:cNvSpPr>
            <a:spLocks noChangeShapeType="1"/>
          </p:cNvSpPr>
          <p:nvPr/>
        </p:nvSpPr>
        <p:spPr bwMode="auto">
          <a:xfrm>
            <a:off x="1981200" y="5867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75118" name="Line 14"/>
          <p:cNvSpPr>
            <a:spLocks noChangeShapeType="1"/>
          </p:cNvSpPr>
          <p:nvPr/>
        </p:nvSpPr>
        <p:spPr bwMode="auto">
          <a:xfrm>
            <a:off x="19812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75121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l-GR" dirty="0"/>
              <a:t>σ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l-GR" dirty="0"/>
              <a:t>σ</a:t>
            </a:r>
            <a:r>
              <a:rPr lang="en-US" baseline="-25000" dirty="0"/>
              <a:t>2</a:t>
            </a:r>
            <a:r>
              <a:rPr lang="en-US" dirty="0"/>
              <a:t> unknown</a:t>
            </a:r>
            <a:endParaRPr lang="el-GR" dirty="0"/>
          </a:p>
        </p:txBody>
      </p:sp>
      <p:sp>
        <p:nvSpPr>
          <p:cNvPr id="175123" name="Text Box 19"/>
          <p:cNvSpPr txBox="1">
            <a:spLocks noChangeArrowheads="1"/>
          </p:cNvSpPr>
          <p:nvPr/>
        </p:nvSpPr>
        <p:spPr bwMode="auto">
          <a:xfrm>
            <a:off x="5791200" y="5105401"/>
            <a:ext cx="4038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0"/>
              <a:t>Where  t</a:t>
            </a:r>
            <a:r>
              <a:rPr lang="en-US" sz="1800" b="0" baseline="-25000">
                <a:sym typeface="Symbol" pitchFamily="18" charset="2"/>
              </a:rPr>
              <a:t>/2</a:t>
            </a:r>
            <a:r>
              <a:rPr lang="en-US" sz="1800" b="0"/>
              <a:t>  has (n</a:t>
            </a:r>
            <a:r>
              <a:rPr lang="en-US" sz="1800" b="0" baseline="-25000"/>
              <a:t>1</a:t>
            </a:r>
            <a:r>
              <a:rPr lang="en-US" sz="1800" b="0"/>
              <a:t> + n</a:t>
            </a:r>
            <a:r>
              <a:rPr lang="en-US" sz="1800" b="0" baseline="-25000"/>
              <a:t>2</a:t>
            </a:r>
            <a:r>
              <a:rPr lang="en-US" sz="1800" b="0"/>
              <a:t> – 2) d.f.,</a:t>
            </a:r>
          </a:p>
          <a:p>
            <a:pPr algn="l">
              <a:spcBef>
                <a:spcPct val="50000"/>
              </a:spcBef>
            </a:pPr>
            <a:r>
              <a:rPr lang="en-US" sz="1800" b="0"/>
              <a:t>and</a:t>
            </a:r>
          </a:p>
        </p:txBody>
      </p:sp>
      <p:graphicFrame>
        <p:nvGraphicFramePr>
          <p:cNvPr id="1751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405817"/>
              </p:ext>
            </p:extLst>
          </p:nvPr>
        </p:nvGraphicFramePr>
        <p:xfrm>
          <a:off x="6462714" y="5715001"/>
          <a:ext cx="33496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2" name="Equation" r:id="rId3" imgW="1866900" imgH="508000" progId="Equation.3">
                  <p:embed/>
                </p:oleObj>
              </mc:Choice>
              <mc:Fallback>
                <p:oleObj name="Equation" r:id="rId3" imgW="1866900" imgH="5080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4" y="5715001"/>
                        <a:ext cx="3349625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5715000" y="2819400"/>
            <a:ext cx="4267200" cy="2057400"/>
          </a:xfrm>
          <a:prstGeom prst="rect">
            <a:avLst/>
          </a:prstGeom>
          <a:solidFill>
            <a:srgbClr val="C5FFF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graphicFrame>
        <p:nvGraphicFramePr>
          <p:cNvPr id="1751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677959"/>
              </p:ext>
            </p:extLst>
          </p:nvPr>
        </p:nvGraphicFramePr>
        <p:xfrm>
          <a:off x="5978526" y="3014664"/>
          <a:ext cx="3775075" cy="1710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3" name="Equation" r:id="rId5" imgW="1511280" imgH="685800" progId="Equation.3">
                  <p:embed/>
                </p:oleObj>
              </mc:Choice>
              <mc:Fallback>
                <p:oleObj name="Equation" r:id="rId5" imgW="1511280" imgH="6858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526" y="3014664"/>
                        <a:ext cx="3775075" cy="17102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27" name="Text Box 23"/>
          <p:cNvSpPr txBox="1">
            <a:spLocks noChangeArrowheads="1"/>
          </p:cNvSpPr>
          <p:nvPr/>
        </p:nvSpPr>
        <p:spPr bwMode="auto">
          <a:xfrm>
            <a:off x="5638800" y="1676401"/>
            <a:ext cx="4724400" cy="101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The test statistic for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l-GR" b="0"/>
              <a:t>μ</a:t>
            </a:r>
            <a:r>
              <a:rPr lang="en-US" b="0" baseline="-25000"/>
              <a:t>1</a:t>
            </a:r>
            <a:r>
              <a:rPr lang="en-US" b="0"/>
              <a:t> – </a:t>
            </a:r>
            <a:r>
              <a:rPr lang="el-GR" b="0">
                <a:cs typeface="Arial" charset="0"/>
              </a:rPr>
              <a:t>μ</a:t>
            </a:r>
            <a:r>
              <a:rPr lang="en-US" sz="2800" b="0" baseline="-25000"/>
              <a:t>2</a:t>
            </a:r>
            <a:r>
              <a:rPr lang="en-US" sz="2800" b="0"/>
              <a:t>   is:</a:t>
            </a:r>
          </a:p>
        </p:txBody>
      </p:sp>
      <p:sp>
        <p:nvSpPr>
          <p:cNvPr id="175128" name="Text Box 24"/>
          <p:cNvSpPr txBox="1">
            <a:spLocks noChangeArrowheads="1"/>
          </p:cNvSpPr>
          <p:nvPr/>
        </p:nvSpPr>
        <p:spPr bwMode="auto">
          <a:xfrm>
            <a:off x="5105400" y="5181601"/>
            <a:ext cx="60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b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59331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5837238" y="2895600"/>
            <a:ext cx="1554162" cy="15240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589464" y="2895600"/>
            <a:ext cx="1277937" cy="1524000"/>
          </a:xfrm>
          <a:prstGeom prst="rect">
            <a:avLst/>
          </a:prstGeom>
          <a:solidFill>
            <a:srgbClr val="C3C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59" name="Rectangle 7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38200"/>
          </a:xfrm>
        </p:spPr>
        <p:txBody>
          <a:bodyPr/>
          <a:lstStyle/>
          <a:p>
            <a:r>
              <a:rPr lang="en-US" dirty="0"/>
              <a:t>Pooled  </a:t>
            </a:r>
            <a:r>
              <a:rPr lang="en-US" i="1" dirty="0"/>
              <a:t>t</a:t>
            </a:r>
            <a:r>
              <a:rPr lang="en-US" dirty="0"/>
              <a:t>  Test: Example</a:t>
            </a:r>
          </a:p>
        </p:txBody>
      </p:sp>
      <p:sp>
        <p:nvSpPr>
          <p:cNvPr id="202760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600200"/>
            <a:ext cx="7672388" cy="4953000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defTabSz="1684338"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300" dirty="0"/>
              <a:t>You’re a financial analyst for a brokerage firm.  Is there a difference in dividend yield between stocks listed on the NYSE &amp; NASDAQ?  You collect the following data:</a:t>
            </a:r>
          </a:p>
          <a:p>
            <a:pPr marL="0" indent="0" defTabSz="1684338"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dirty="0"/>
              <a:t>               	                  </a:t>
            </a:r>
            <a:r>
              <a:rPr lang="en-US" sz="2400" b="1" u="sng" dirty="0"/>
              <a:t>NYSE</a:t>
            </a:r>
            <a:r>
              <a:rPr lang="en-US" sz="2400" b="1" dirty="0"/>
              <a:t>     </a:t>
            </a:r>
            <a:r>
              <a:rPr lang="en-US" sz="2400" b="1" u="sng" dirty="0"/>
              <a:t>NASDAQ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Number                      21            25</a:t>
            </a:r>
          </a:p>
          <a:p>
            <a:pPr marL="0" indent="0" defTabSz="1684338">
              <a:spcBef>
                <a:spcPct val="0"/>
              </a:spcBef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dirty="0"/>
              <a:t>Sample mean    	        3.27         2.53</a:t>
            </a:r>
          </a:p>
          <a:p>
            <a:pPr marL="0" indent="0" defTabSz="1684338">
              <a:spcBef>
                <a:spcPct val="0"/>
              </a:spcBef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dirty="0"/>
              <a:t>Sample std dev	        1.30         1.16</a:t>
            </a:r>
          </a:p>
          <a:p>
            <a:pPr marL="0" indent="0" defTabSz="1684338">
              <a:buNone/>
              <a:tabLst>
                <a:tab pos="509588" algn="ctr"/>
                <a:tab pos="2857500" algn="r"/>
                <a:tab pos="4740275" algn="r"/>
              </a:tabLst>
            </a:pPr>
            <a:endParaRPr lang="en-US" sz="2400" dirty="0"/>
          </a:p>
          <a:p>
            <a:pPr marL="0" indent="0" defTabSz="1684338"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dirty="0"/>
              <a:t>Assuming equal variances, is</a:t>
            </a:r>
            <a:br>
              <a:rPr lang="en-US" sz="2400" dirty="0"/>
            </a:br>
            <a:r>
              <a:rPr lang="en-US" sz="2400" dirty="0"/>
              <a:t>there a difference in average </a:t>
            </a:r>
            <a:br>
              <a:rPr lang="en-US" sz="2400" dirty="0"/>
            </a:br>
            <a:r>
              <a:rPr lang="en-US" sz="2400" dirty="0"/>
              <a:t>yield (</a:t>
            </a:r>
            <a:r>
              <a:rPr lang="en-US" sz="2400" b="1" i="1" dirty="0">
                <a:sym typeface="Symbol" pitchFamily="18" charset="2"/>
              </a:rPr>
              <a:t></a:t>
            </a:r>
            <a:r>
              <a:rPr lang="en-US" sz="2400" b="1" dirty="0"/>
              <a:t> = 0.05</a:t>
            </a:r>
            <a:r>
              <a:rPr lang="en-US" sz="2400" dirty="0"/>
              <a:t>)?</a:t>
            </a:r>
          </a:p>
        </p:txBody>
      </p:sp>
      <p:pic>
        <p:nvPicPr>
          <p:cNvPr id="212996" name="Picture 4" descr="http://i.huffpost.com/gen/637884/thumbs/r-NYSE-EURONEXT-NASDAQ-FACEBOOK-IPO-large57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1" y="5105400"/>
            <a:ext cx="2919931" cy="1219200"/>
          </a:xfrm>
          <a:prstGeom prst="rect">
            <a:avLst/>
          </a:prstGeom>
          <a:noFill/>
        </p:spPr>
      </p:pic>
      <p:pic>
        <p:nvPicPr>
          <p:cNvPr id="212998" name="Picture 6" descr="http://i.telegraph.co.uk/multimedia/archive/01010/nyse_1010753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352801"/>
            <a:ext cx="2628900" cy="1645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339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9144000" y="2590800"/>
            <a:ext cx="914400" cy="4572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3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Calculating the Test Statistic</a:t>
            </a:r>
          </a:p>
        </p:txBody>
      </p:sp>
      <p:sp>
        <p:nvSpPr>
          <p:cNvPr id="205828" name="Line 4"/>
          <p:cNvSpPr>
            <a:spLocks noChangeShapeType="1"/>
          </p:cNvSpPr>
          <p:nvPr/>
        </p:nvSpPr>
        <p:spPr bwMode="auto">
          <a:xfrm>
            <a:off x="2133600" y="4343400"/>
            <a:ext cx="78486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graphicFrame>
        <p:nvGraphicFramePr>
          <p:cNvPr id="205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886425"/>
              </p:ext>
            </p:extLst>
          </p:nvPr>
        </p:nvGraphicFramePr>
        <p:xfrm>
          <a:off x="1981200" y="4876801"/>
          <a:ext cx="81105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6" name="Equation" r:id="rId3" imgW="4521200" imgH="508000" progId="Equation.3">
                  <p:embed/>
                </p:oleObj>
              </mc:Choice>
              <mc:Fallback>
                <p:oleObj name="Equation" r:id="rId3" imgW="4521200" imgH="5080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76801"/>
                        <a:ext cx="8110538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074595"/>
              </p:ext>
            </p:extLst>
          </p:nvPr>
        </p:nvGraphicFramePr>
        <p:xfrm>
          <a:off x="2422525" y="2301875"/>
          <a:ext cx="762635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7" name="Equation" r:id="rId5" imgW="3098520" imgH="685800" progId="Equation.3">
                  <p:embed/>
                </p:oleObj>
              </mc:Choice>
              <mc:Fallback>
                <p:oleObj name="Equation" r:id="rId5" imgW="3098520" imgH="6858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2301875"/>
                        <a:ext cx="7626350" cy="168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1" name="Text Box 7"/>
          <p:cNvSpPr txBox="1">
            <a:spLocks noChangeArrowheads="1"/>
          </p:cNvSpPr>
          <p:nvPr/>
        </p:nvSpPr>
        <p:spPr bwMode="auto">
          <a:xfrm>
            <a:off x="2514600" y="1676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The test statistic is:</a:t>
            </a:r>
          </a:p>
        </p:txBody>
      </p:sp>
    </p:spTree>
    <p:extLst>
      <p:ext uri="{BB962C8B-B14F-4D97-AF65-F5344CB8AC3E}">
        <p14:creationId xmlns:p14="http://schemas.microsoft.com/office/powerpoint/2010/main" val="187160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 animBg="1"/>
      <p:bldP spid="205828" grpId="0" animBg="1"/>
      <p:bldP spid="2058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2057400" y="1676400"/>
            <a:ext cx="3886200" cy="914400"/>
          </a:xfrm>
          <a:prstGeom prst="rect">
            <a:avLst/>
          </a:prstGeom>
          <a:solidFill>
            <a:srgbClr val="FB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5181600" y="4724400"/>
            <a:ext cx="838200" cy="457200"/>
          </a:xfrm>
          <a:prstGeom prst="rect">
            <a:avLst/>
          </a:prstGeom>
          <a:solidFill>
            <a:srgbClr val="D5EEF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00" b="0">
              <a:latin typeface="+mn-lt"/>
            </a:endParaRP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676400"/>
            <a:ext cx="4267200" cy="2971800"/>
          </a:xfrm>
          <a:noFill/>
          <a:ln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</a:t>
            </a:r>
            <a:r>
              <a:rPr lang="el-GR" sz="2400" dirty="0">
                <a:cs typeface="Arial" charset="0"/>
              </a:rPr>
              <a:t>μ</a:t>
            </a:r>
            <a:r>
              <a:rPr lang="en-US" sz="2400" baseline="-25000" dirty="0"/>
              <a:t>1 </a:t>
            </a:r>
            <a:r>
              <a:rPr lang="en-US" sz="2400" dirty="0"/>
              <a:t>- </a:t>
            </a:r>
            <a:r>
              <a:rPr lang="el-GR" sz="2400" dirty="0">
                <a:cs typeface="Arial" charset="0"/>
              </a:rPr>
              <a:t>μ</a:t>
            </a:r>
            <a:r>
              <a:rPr lang="en-US" sz="2400" baseline="-25000" dirty="0"/>
              <a:t>2</a:t>
            </a:r>
            <a:r>
              <a:rPr lang="en-US" sz="2400" dirty="0"/>
              <a:t> = 0  i.e. (</a:t>
            </a:r>
            <a:r>
              <a:rPr lang="el-GR" sz="2400" dirty="0">
                <a:cs typeface="Arial" charset="0"/>
              </a:rPr>
              <a:t>μ</a:t>
            </a:r>
            <a:r>
              <a:rPr lang="en-US" sz="2400" baseline="-25000" dirty="0"/>
              <a:t>1 </a:t>
            </a:r>
            <a:r>
              <a:rPr lang="en-US" sz="2400" dirty="0"/>
              <a:t>= </a:t>
            </a:r>
            <a:r>
              <a:rPr lang="el-GR" sz="2400" dirty="0">
                <a:cs typeface="Arial" charset="0"/>
              </a:rPr>
              <a:t>μ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H</a:t>
            </a:r>
            <a:r>
              <a:rPr lang="en-US" sz="2400" baseline="-25000" dirty="0"/>
              <a:t>A</a:t>
            </a:r>
            <a:r>
              <a:rPr lang="en-US" sz="2400" dirty="0"/>
              <a:t>: </a:t>
            </a:r>
            <a:r>
              <a:rPr lang="el-GR" sz="2400" dirty="0">
                <a:cs typeface="Arial" charset="0"/>
              </a:rPr>
              <a:t>μ</a:t>
            </a:r>
            <a:r>
              <a:rPr lang="en-US" sz="2400" baseline="-25000" dirty="0"/>
              <a:t>1 </a:t>
            </a:r>
            <a:r>
              <a:rPr lang="en-US" sz="2400" dirty="0"/>
              <a:t>- </a:t>
            </a:r>
            <a:r>
              <a:rPr lang="el-GR" sz="2400" dirty="0">
                <a:cs typeface="Arial" charset="0"/>
              </a:rPr>
              <a:t>μ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≠</a:t>
            </a:r>
            <a:r>
              <a:rPr lang="en-US" sz="2400" dirty="0"/>
              <a:t> 0  i.e. (</a:t>
            </a:r>
            <a:r>
              <a:rPr lang="el-GR" sz="2400" dirty="0">
                <a:cs typeface="Arial" charset="0"/>
              </a:rPr>
              <a:t>μ</a:t>
            </a:r>
            <a:r>
              <a:rPr lang="en-US" sz="2400" baseline="-25000" dirty="0"/>
              <a:t>1 </a:t>
            </a:r>
            <a:r>
              <a:rPr lang="en-US" sz="2400" dirty="0">
                <a:cs typeface="Arial" charset="0"/>
              </a:rPr>
              <a:t>≠</a:t>
            </a:r>
            <a:r>
              <a:rPr lang="en-US" sz="2400" dirty="0"/>
              <a:t> </a:t>
            </a:r>
            <a:r>
              <a:rPr lang="el-GR" sz="2400" dirty="0">
                <a:cs typeface="Arial" charset="0"/>
              </a:rPr>
              <a:t>μ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</a:t>
            </a:r>
            <a:r>
              <a:rPr lang="en-US" sz="2400" dirty="0"/>
              <a:t> = 0.05</a:t>
            </a:r>
          </a:p>
          <a:p>
            <a:pPr>
              <a:buFont typeface="Wingdings" pitchFamily="2" charset="2"/>
              <a:buNone/>
            </a:pPr>
            <a:r>
              <a:rPr lang="en-US" sz="2400" dirty="0" err="1"/>
              <a:t>df</a:t>
            </a:r>
            <a:r>
              <a:rPr lang="en-US" sz="2400" dirty="0"/>
              <a:t> = 21 + 25 - 2 = 44</a:t>
            </a:r>
          </a:p>
          <a:p>
            <a:pPr>
              <a:buFont typeface="Wingdings" pitchFamily="2" charset="2"/>
              <a:buNone/>
            </a:pPr>
            <a:r>
              <a:rPr lang="en-US" sz="2200" dirty="0"/>
              <a:t>Critical Values: </a:t>
            </a:r>
            <a:r>
              <a:rPr lang="en-US" sz="2200" i="1" dirty="0"/>
              <a:t>t</a:t>
            </a:r>
            <a:r>
              <a:rPr lang="en-US" sz="2200" dirty="0"/>
              <a:t> = </a:t>
            </a:r>
            <a:r>
              <a:rPr lang="en-US" sz="2200" dirty="0">
                <a:cs typeface="Arial" charset="0"/>
              </a:rPr>
              <a:t>± 2.0154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Test Statistic: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381751" y="4114801"/>
            <a:ext cx="3997325" cy="2195627"/>
            <a:chOff x="4857750" y="4114800"/>
            <a:chExt cx="3997325" cy="2195627"/>
          </a:xfrm>
        </p:grpSpPr>
        <p:sp>
          <p:nvSpPr>
            <p:cNvPr id="204806" name="Rectangle 6"/>
            <p:cNvSpPr>
              <a:spLocks noChangeArrowheads="1"/>
            </p:cNvSpPr>
            <p:nvPr/>
          </p:nvSpPr>
          <p:spPr bwMode="auto">
            <a:xfrm>
              <a:off x="4876800" y="4114800"/>
              <a:ext cx="2514600" cy="182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algn="l" eaLnBrk="0" hangingPunct="0">
                <a:spcBef>
                  <a:spcPct val="20000"/>
                </a:spcBef>
              </a:pPr>
              <a:r>
                <a:rPr lang="en-US" sz="2200" b="0" dirty="0">
                  <a:latin typeface="+mn-lt"/>
                </a:rPr>
                <a:t>Decision:</a:t>
              </a:r>
            </a:p>
            <a:p>
              <a:pPr algn="l" eaLnBrk="0" hangingPunct="0">
                <a:spcBef>
                  <a:spcPct val="20000"/>
                </a:spcBef>
              </a:pPr>
              <a:endParaRPr lang="en-US" sz="2200" b="0" dirty="0">
                <a:latin typeface="+mn-lt"/>
              </a:endParaRPr>
            </a:p>
            <a:p>
              <a:pPr algn="l" eaLnBrk="0" hangingPunct="0">
                <a:spcBef>
                  <a:spcPct val="20000"/>
                </a:spcBef>
              </a:pPr>
              <a:r>
                <a:rPr lang="en-US" sz="2200" b="0" dirty="0">
                  <a:latin typeface="+mn-lt"/>
                </a:rPr>
                <a:t>Conclusion:</a:t>
              </a:r>
            </a:p>
            <a:p>
              <a:pPr algn="l" eaLnBrk="0" hangingPunct="0">
                <a:spcBef>
                  <a:spcPct val="20000"/>
                </a:spcBef>
              </a:pPr>
              <a:endParaRPr lang="en-US" sz="2200" b="0" dirty="0">
                <a:latin typeface="+mn-lt"/>
              </a:endParaRPr>
            </a:p>
          </p:txBody>
        </p:sp>
        <p:sp>
          <p:nvSpPr>
            <p:cNvPr id="204807" name="Rectangle 7"/>
            <p:cNvSpPr>
              <a:spLocks noChangeArrowheads="1"/>
            </p:cNvSpPr>
            <p:nvPr/>
          </p:nvSpPr>
          <p:spPr bwMode="auto">
            <a:xfrm>
              <a:off x="4876800" y="4572000"/>
              <a:ext cx="3616325" cy="428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200" b="0">
                  <a:latin typeface="+mn-lt"/>
                </a:rPr>
                <a:t>Reject H</a:t>
              </a:r>
              <a:r>
                <a:rPr lang="en-US" sz="2200" b="0" baseline="-25000">
                  <a:latin typeface="+mn-lt"/>
                </a:rPr>
                <a:t>0</a:t>
              </a:r>
              <a:r>
                <a:rPr lang="en-US" sz="2200" b="0">
                  <a:latin typeface="+mn-lt"/>
                </a:rPr>
                <a:t> at </a:t>
              </a:r>
              <a:r>
                <a:rPr lang="en-US" sz="2200" b="0" i="1">
                  <a:latin typeface="+mn-lt"/>
                </a:rPr>
                <a:t>a</a:t>
              </a:r>
              <a:r>
                <a:rPr lang="en-US" sz="2200" b="0">
                  <a:latin typeface="+mn-lt"/>
                </a:rPr>
                <a:t> = 0.05</a:t>
              </a:r>
            </a:p>
          </p:txBody>
        </p:sp>
        <p:sp>
          <p:nvSpPr>
            <p:cNvPr id="204808" name="Rectangle 8"/>
            <p:cNvSpPr>
              <a:spLocks noChangeArrowheads="1"/>
            </p:cNvSpPr>
            <p:nvPr/>
          </p:nvSpPr>
          <p:spPr bwMode="auto">
            <a:xfrm>
              <a:off x="4857750" y="5543550"/>
              <a:ext cx="3997325" cy="766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200" b="0" dirty="0">
                  <a:latin typeface="+mn-lt"/>
                </a:rPr>
                <a:t>There is evidence of a difference in means.</a:t>
              </a:r>
            </a:p>
          </p:txBody>
        </p:sp>
      </p:grpSp>
      <p:sp>
        <p:nvSpPr>
          <p:cNvPr id="204835" name="Text Box 35"/>
          <p:cNvSpPr txBox="1">
            <a:spLocks noChangeArrowheads="1"/>
          </p:cNvSpPr>
          <p:nvPr/>
        </p:nvSpPr>
        <p:spPr bwMode="auto">
          <a:xfrm>
            <a:off x="9067801" y="3581401"/>
            <a:ext cx="819455" cy="430887"/>
          </a:xfrm>
          <a:prstGeom prst="rect">
            <a:avLst/>
          </a:prstGeom>
          <a:solidFill>
            <a:srgbClr val="D5EEFF"/>
          </a:solidFill>
          <a:ln w="28575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200" b="0">
                <a:latin typeface="+mn-lt"/>
              </a:rPr>
              <a:t>2.040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629401" y="1600200"/>
            <a:ext cx="3588613" cy="1884060"/>
            <a:chOff x="5105400" y="1600200"/>
            <a:chExt cx="3588613" cy="1884060"/>
          </a:xfrm>
        </p:grpSpPr>
        <p:sp>
          <p:nvSpPr>
            <p:cNvPr id="204809" name="Line 9"/>
            <p:cNvSpPr>
              <a:spLocks noChangeShapeType="1"/>
            </p:cNvSpPr>
            <p:nvPr/>
          </p:nvSpPr>
          <p:spPr bwMode="auto">
            <a:xfrm flipH="1">
              <a:off x="6934200" y="1752600"/>
              <a:ext cx="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b="0"/>
            </a:p>
          </p:txBody>
        </p:sp>
        <p:sp>
          <p:nvSpPr>
            <p:cNvPr id="204810" name="Freeform 10"/>
            <p:cNvSpPr>
              <a:spLocks/>
            </p:cNvSpPr>
            <p:nvPr/>
          </p:nvSpPr>
          <p:spPr bwMode="auto">
            <a:xfrm>
              <a:off x="5519738" y="2370138"/>
              <a:ext cx="904875" cy="752475"/>
            </a:xfrm>
            <a:custGeom>
              <a:avLst/>
              <a:gdLst>
                <a:gd name="T0" fmla="*/ 458 w 570"/>
                <a:gd name="T1" fmla="*/ 184 h 474"/>
                <a:gd name="T2" fmla="*/ 458 w 570"/>
                <a:gd name="T3" fmla="*/ 474 h 474"/>
                <a:gd name="T4" fmla="*/ 0 w 570"/>
                <a:gd name="T5" fmla="*/ 474 h 474"/>
                <a:gd name="T6" fmla="*/ 0 w 570"/>
                <a:gd name="T7" fmla="*/ 445 h 474"/>
                <a:gd name="T8" fmla="*/ 128 w 570"/>
                <a:gd name="T9" fmla="*/ 426 h 474"/>
                <a:gd name="T10" fmla="*/ 191 w 570"/>
                <a:gd name="T11" fmla="*/ 411 h 474"/>
                <a:gd name="T12" fmla="*/ 276 w 570"/>
                <a:gd name="T13" fmla="*/ 373 h 474"/>
                <a:gd name="T14" fmla="*/ 312 w 570"/>
                <a:gd name="T15" fmla="*/ 346 h 474"/>
                <a:gd name="T16" fmla="*/ 366 w 570"/>
                <a:gd name="T17" fmla="*/ 300 h 474"/>
                <a:gd name="T18" fmla="*/ 401 w 570"/>
                <a:gd name="T19" fmla="*/ 264 h 474"/>
                <a:gd name="T20" fmla="*/ 570 w 570"/>
                <a:gd name="T21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0" h="474">
                  <a:moveTo>
                    <a:pt x="458" y="184"/>
                  </a:moveTo>
                  <a:lnTo>
                    <a:pt x="458" y="474"/>
                  </a:lnTo>
                  <a:lnTo>
                    <a:pt x="0" y="474"/>
                  </a:lnTo>
                  <a:lnTo>
                    <a:pt x="0" y="445"/>
                  </a:lnTo>
                  <a:lnTo>
                    <a:pt x="128" y="426"/>
                  </a:lnTo>
                  <a:lnTo>
                    <a:pt x="191" y="411"/>
                  </a:lnTo>
                  <a:lnTo>
                    <a:pt x="276" y="373"/>
                  </a:lnTo>
                  <a:lnTo>
                    <a:pt x="312" y="346"/>
                  </a:lnTo>
                  <a:lnTo>
                    <a:pt x="366" y="300"/>
                  </a:lnTo>
                  <a:lnTo>
                    <a:pt x="401" y="264"/>
                  </a:lnTo>
                  <a:lnTo>
                    <a:pt x="5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b="0"/>
            </a:p>
          </p:txBody>
        </p:sp>
        <p:sp>
          <p:nvSpPr>
            <p:cNvPr id="204811" name="Freeform 11"/>
            <p:cNvSpPr>
              <a:spLocks/>
            </p:cNvSpPr>
            <p:nvPr/>
          </p:nvSpPr>
          <p:spPr bwMode="auto">
            <a:xfrm>
              <a:off x="7618413" y="2665413"/>
              <a:ext cx="725487" cy="461962"/>
            </a:xfrm>
            <a:custGeom>
              <a:avLst/>
              <a:gdLst>
                <a:gd name="T0" fmla="*/ 0 w 457"/>
                <a:gd name="T1" fmla="*/ 289 h 291"/>
                <a:gd name="T2" fmla="*/ 457 w 457"/>
                <a:gd name="T3" fmla="*/ 291 h 291"/>
                <a:gd name="T4" fmla="*/ 457 w 457"/>
                <a:gd name="T5" fmla="*/ 261 h 291"/>
                <a:gd name="T6" fmla="*/ 391 w 457"/>
                <a:gd name="T7" fmla="*/ 253 h 291"/>
                <a:gd name="T8" fmla="*/ 298 w 457"/>
                <a:gd name="T9" fmla="*/ 240 h 291"/>
                <a:gd name="T10" fmla="*/ 219 w 457"/>
                <a:gd name="T11" fmla="*/ 211 h 291"/>
                <a:gd name="T12" fmla="*/ 139 w 457"/>
                <a:gd name="T13" fmla="*/ 160 h 291"/>
                <a:gd name="T14" fmla="*/ 81 w 457"/>
                <a:gd name="T15" fmla="*/ 105 h 291"/>
                <a:gd name="T16" fmla="*/ 39 w 457"/>
                <a:gd name="T17" fmla="*/ 60 h 291"/>
                <a:gd name="T18" fmla="*/ 1 w 457"/>
                <a:gd name="T1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7" h="291">
                  <a:moveTo>
                    <a:pt x="0" y="289"/>
                  </a:moveTo>
                  <a:lnTo>
                    <a:pt x="457" y="291"/>
                  </a:lnTo>
                  <a:lnTo>
                    <a:pt x="457" y="261"/>
                  </a:lnTo>
                  <a:lnTo>
                    <a:pt x="391" y="253"/>
                  </a:lnTo>
                  <a:lnTo>
                    <a:pt x="298" y="240"/>
                  </a:lnTo>
                  <a:lnTo>
                    <a:pt x="219" y="211"/>
                  </a:lnTo>
                  <a:lnTo>
                    <a:pt x="139" y="160"/>
                  </a:lnTo>
                  <a:lnTo>
                    <a:pt x="81" y="105"/>
                  </a:lnTo>
                  <a:lnTo>
                    <a:pt x="39" y="60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sz="2200" b="0">
                <a:latin typeface="+mn-lt"/>
              </a:endParaRPr>
            </a:p>
          </p:txBody>
        </p:sp>
        <p:sp>
          <p:nvSpPr>
            <p:cNvPr id="204812" name="Freeform 12"/>
            <p:cNvSpPr>
              <a:spLocks/>
            </p:cNvSpPr>
            <p:nvPr/>
          </p:nvSpPr>
          <p:spPr bwMode="auto">
            <a:xfrm>
              <a:off x="6929438" y="1736725"/>
              <a:ext cx="1390650" cy="1339850"/>
            </a:xfrm>
            <a:custGeom>
              <a:avLst/>
              <a:gdLst>
                <a:gd name="T0" fmla="*/ 875 w 876"/>
                <a:gd name="T1" fmla="*/ 843 h 844"/>
                <a:gd name="T2" fmla="*/ 783 w 876"/>
                <a:gd name="T3" fmla="*/ 832 h 844"/>
                <a:gd name="T4" fmla="*/ 737 w 876"/>
                <a:gd name="T5" fmla="*/ 823 h 844"/>
                <a:gd name="T6" fmla="*/ 690 w 876"/>
                <a:gd name="T7" fmla="*/ 809 h 844"/>
                <a:gd name="T8" fmla="*/ 645 w 876"/>
                <a:gd name="T9" fmla="*/ 789 h 844"/>
                <a:gd name="T10" fmla="*/ 598 w 876"/>
                <a:gd name="T11" fmla="*/ 763 h 844"/>
                <a:gd name="T12" fmla="*/ 553 w 876"/>
                <a:gd name="T13" fmla="*/ 728 h 844"/>
                <a:gd name="T14" fmla="*/ 461 w 876"/>
                <a:gd name="T15" fmla="*/ 630 h 844"/>
                <a:gd name="T16" fmla="*/ 369 w 876"/>
                <a:gd name="T17" fmla="*/ 494 h 844"/>
                <a:gd name="T18" fmla="*/ 277 w 876"/>
                <a:gd name="T19" fmla="*/ 328 h 844"/>
                <a:gd name="T20" fmla="*/ 231 w 876"/>
                <a:gd name="T21" fmla="*/ 244 h 844"/>
                <a:gd name="T22" fmla="*/ 185 w 876"/>
                <a:gd name="T23" fmla="*/ 166 h 844"/>
                <a:gd name="T24" fmla="*/ 139 w 876"/>
                <a:gd name="T25" fmla="*/ 98 h 844"/>
                <a:gd name="T26" fmla="*/ 93 w 876"/>
                <a:gd name="T27" fmla="*/ 45 h 844"/>
                <a:gd name="T28" fmla="*/ 47 w 876"/>
                <a:gd name="T29" fmla="*/ 11 h 844"/>
                <a:gd name="T30" fmla="*/ 0 w 876"/>
                <a:gd name="T31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6" h="844">
                  <a:moveTo>
                    <a:pt x="875" y="843"/>
                  </a:moveTo>
                  <a:lnTo>
                    <a:pt x="783" y="832"/>
                  </a:lnTo>
                  <a:lnTo>
                    <a:pt x="737" y="823"/>
                  </a:lnTo>
                  <a:lnTo>
                    <a:pt x="690" y="809"/>
                  </a:lnTo>
                  <a:lnTo>
                    <a:pt x="645" y="789"/>
                  </a:lnTo>
                  <a:lnTo>
                    <a:pt x="598" y="763"/>
                  </a:lnTo>
                  <a:lnTo>
                    <a:pt x="553" y="728"/>
                  </a:lnTo>
                  <a:lnTo>
                    <a:pt x="461" y="630"/>
                  </a:lnTo>
                  <a:lnTo>
                    <a:pt x="369" y="494"/>
                  </a:lnTo>
                  <a:lnTo>
                    <a:pt x="277" y="328"/>
                  </a:lnTo>
                  <a:lnTo>
                    <a:pt x="231" y="244"/>
                  </a:lnTo>
                  <a:lnTo>
                    <a:pt x="185" y="166"/>
                  </a:lnTo>
                  <a:lnTo>
                    <a:pt x="139" y="98"/>
                  </a:lnTo>
                  <a:lnTo>
                    <a:pt x="93" y="45"/>
                  </a:lnTo>
                  <a:lnTo>
                    <a:pt x="47" y="11"/>
                  </a:ln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b="0"/>
            </a:p>
          </p:txBody>
        </p:sp>
        <p:sp>
          <p:nvSpPr>
            <p:cNvPr id="204813" name="Freeform 13"/>
            <p:cNvSpPr>
              <a:spLocks/>
            </p:cNvSpPr>
            <p:nvPr/>
          </p:nvSpPr>
          <p:spPr bwMode="auto">
            <a:xfrm>
              <a:off x="5541963" y="1736725"/>
              <a:ext cx="1389062" cy="1339850"/>
            </a:xfrm>
            <a:custGeom>
              <a:avLst/>
              <a:gdLst>
                <a:gd name="T0" fmla="*/ 0 w 875"/>
                <a:gd name="T1" fmla="*/ 843 h 844"/>
                <a:gd name="T2" fmla="*/ 92 w 875"/>
                <a:gd name="T3" fmla="*/ 832 h 844"/>
                <a:gd name="T4" fmla="*/ 139 w 875"/>
                <a:gd name="T5" fmla="*/ 823 h 844"/>
                <a:gd name="T6" fmla="*/ 184 w 875"/>
                <a:gd name="T7" fmla="*/ 809 h 844"/>
                <a:gd name="T8" fmla="*/ 230 w 875"/>
                <a:gd name="T9" fmla="*/ 789 h 844"/>
                <a:gd name="T10" fmla="*/ 277 w 875"/>
                <a:gd name="T11" fmla="*/ 763 h 844"/>
                <a:gd name="T12" fmla="*/ 322 w 875"/>
                <a:gd name="T13" fmla="*/ 728 h 844"/>
                <a:gd name="T14" fmla="*/ 415 w 875"/>
                <a:gd name="T15" fmla="*/ 630 h 844"/>
                <a:gd name="T16" fmla="*/ 506 w 875"/>
                <a:gd name="T17" fmla="*/ 494 h 844"/>
                <a:gd name="T18" fmla="*/ 598 w 875"/>
                <a:gd name="T19" fmla="*/ 328 h 844"/>
                <a:gd name="T20" fmla="*/ 645 w 875"/>
                <a:gd name="T21" fmla="*/ 244 h 844"/>
                <a:gd name="T22" fmla="*/ 690 w 875"/>
                <a:gd name="T23" fmla="*/ 166 h 844"/>
                <a:gd name="T24" fmla="*/ 737 w 875"/>
                <a:gd name="T25" fmla="*/ 98 h 844"/>
                <a:gd name="T26" fmla="*/ 782 w 875"/>
                <a:gd name="T27" fmla="*/ 45 h 844"/>
                <a:gd name="T28" fmla="*/ 829 w 875"/>
                <a:gd name="T29" fmla="*/ 11 h 844"/>
                <a:gd name="T30" fmla="*/ 874 w 875"/>
                <a:gd name="T31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5" h="844">
                  <a:moveTo>
                    <a:pt x="0" y="843"/>
                  </a:moveTo>
                  <a:lnTo>
                    <a:pt x="92" y="832"/>
                  </a:lnTo>
                  <a:lnTo>
                    <a:pt x="139" y="823"/>
                  </a:lnTo>
                  <a:lnTo>
                    <a:pt x="184" y="809"/>
                  </a:lnTo>
                  <a:lnTo>
                    <a:pt x="230" y="789"/>
                  </a:lnTo>
                  <a:lnTo>
                    <a:pt x="277" y="763"/>
                  </a:lnTo>
                  <a:lnTo>
                    <a:pt x="322" y="728"/>
                  </a:lnTo>
                  <a:lnTo>
                    <a:pt x="415" y="630"/>
                  </a:lnTo>
                  <a:lnTo>
                    <a:pt x="506" y="494"/>
                  </a:lnTo>
                  <a:lnTo>
                    <a:pt x="598" y="328"/>
                  </a:lnTo>
                  <a:lnTo>
                    <a:pt x="645" y="244"/>
                  </a:lnTo>
                  <a:lnTo>
                    <a:pt x="690" y="166"/>
                  </a:lnTo>
                  <a:lnTo>
                    <a:pt x="737" y="98"/>
                  </a:lnTo>
                  <a:lnTo>
                    <a:pt x="782" y="45"/>
                  </a:lnTo>
                  <a:lnTo>
                    <a:pt x="829" y="11"/>
                  </a:lnTo>
                  <a:lnTo>
                    <a:pt x="874" y="0"/>
                  </a:lnTo>
                </a:path>
              </a:pathLst>
            </a:custGeom>
            <a:noFill/>
            <a:ln w="381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b="0"/>
            </a:p>
          </p:txBody>
        </p:sp>
        <p:sp>
          <p:nvSpPr>
            <p:cNvPr id="204814" name="Line 14"/>
            <p:cNvSpPr>
              <a:spLocks noChangeShapeType="1"/>
            </p:cNvSpPr>
            <p:nvPr/>
          </p:nvSpPr>
          <p:spPr bwMode="auto">
            <a:xfrm>
              <a:off x="8369300" y="3079750"/>
              <a:ext cx="0" cy="1588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200" b="0">
                <a:latin typeface="+mn-lt"/>
              </a:endParaRPr>
            </a:p>
          </p:txBody>
        </p:sp>
        <p:sp>
          <p:nvSpPr>
            <p:cNvPr id="204815" name="Line 15"/>
            <p:cNvSpPr>
              <a:spLocks noChangeShapeType="1"/>
            </p:cNvSpPr>
            <p:nvPr/>
          </p:nvSpPr>
          <p:spPr bwMode="auto">
            <a:xfrm>
              <a:off x="8088313" y="3079750"/>
              <a:ext cx="0" cy="1588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200" b="0">
                <a:latin typeface="+mn-lt"/>
              </a:endParaRPr>
            </a:p>
          </p:txBody>
        </p:sp>
        <p:sp>
          <p:nvSpPr>
            <p:cNvPr id="204816" name="Line 16"/>
            <p:cNvSpPr>
              <a:spLocks noChangeShapeType="1"/>
            </p:cNvSpPr>
            <p:nvPr/>
          </p:nvSpPr>
          <p:spPr bwMode="auto">
            <a:xfrm>
              <a:off x="7805738" y="3079750"/>
              <a:ext cx="0" cy="1588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200" b="0">
                <a:latin typeface="+mn-lt"/>
              </a:endParaRPr>
            </a:p>
          </p:txBody>
        </p:sp>
        <p:sp>
          <p:nvSpPr>
            <p:cNvPr id="204817" name="Line 17"/>
            <p:cNvSpPr>
              <a:spLocks noChangeShapeType="1"/>
            </p:cNvSpPr>
            <p:nvPr/>
          </p:nvSpPr>
          <p:spPr bwMode="auto">
            <a:xfrm>
              <a:off x="7521575" y="3079750"/>
              <a:ext cx="0" cy="1588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200" b="0">
                <a:latin typeface="+mn-lt"/>
              </a:endParaRPr>
            </a:p>
          </p:txBody>
        </p:sp>
        <p:sp>
          <p:nvSpPr>
            <p:cNvPr id="204818" name="Line 18"/>
            <p:cNvSpPr>
              <a:spLocks noChangeShapeType="1"/>
            </p:cNvSpPr>
            <p:nvPr/>
          </p:nvSpPr>
          <p:spPr bwMode="auto">
            <a:xfrm>
              <a:off x="7239000" y="3079750"/>
              <a:ext cx="0" cy="1588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200" b="0">
                <a:latin typeface="+mn-lt"/>
              </a:endParaRPr>
            </a:p>
          </p:txBody>
        </p:sp>
        <p:sp>
          <p:nvSpPr>
            <p:cNvPr id="204819" name="Line 19"/>
            <p:cNvSpPr>
              <a:spLocks noChangeShapeType="1"/>
            </p:cNvSpPr>
            <p:nvPr/>
          </p:nvSpPr>
          <p:spPr bwMode="auto">
            <a:xfrm>
              <a:off x="6956425" y="3079750"/>
              <a:ext cx="0" cy="1588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200" b="0">
                <a:latin typeface="+mn-lt"/>
              </a:endParaRPr>
            </a:p>
          </p:txBody>
        </p:sp>
        <p:sp>
          <p:nvSpPr>
            <p:cNvPr id="204820" name="Line 20"/>
            <p:cNvSpPr>
              <a:spLocks noChangeShapeType="1"/>
            </p:cNvSpPr>
            <p:nvPr/>
          </p:nvSpPr>
          <p:spPr bwMode="auto">
            <a:xfrm>
              <a:off x="6672263" y="3079750"/>
              <a:ext cx="0" cy="1588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200" b="0">
                <a:latin typeface="+mn-lt"/>
              </a:endParaRPr>
            </a:p>
          </p:txBody>
        </p:sp>
        <p:sp>
          <p:nvSpPr>
            <p:cNvPr id="204821" name="Line 21"/>
            <p:cNvSpPr>
              <a:spLocks noChangeShapeType="1"/>
            </p:cNvSpPr>
            <p:nvPr/>
          </p:nvSpPr>
          <p:spPr bwMode="auto">
            <a:xfrm>
              <a:off x="6391275" y="3079750"/>
              <a:ext cx="0" cy="1588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200" b="0">
                <a:latin typeface="+mn-lt"/>
              </a:endParaRPr>
            </a:p>
          </p:txBody>
        </p:sp>
        <p:sp>
          <p:nvSpPr>
            <p:cNvPr id="204822" name="Line 22"/>
            <p:cNvSpPr>
              <a:spLocks noChangeShapeType="1"/>
            </p:cNvSpPr>
            <p:nvPr/>
          </p:nvSpPr>
          <p:spPr bwMode="auto">
            <a:xfrm>
              <a:off x="6108700" y="3079750"/>
              <a:ext cx="0" cy="1588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200" b="0">
                <a:latin typeface="+mn-lt"/>
              </a:endParaRPr>
            </a:p>
          </p:txBody>
        </p:sp>
        <p:sp>
          <p:nvSpPr>
            <p:cNvPr id="204823" name="Line 23"/>
            <p:cNvSpPr>
              <a:spLocks noChangeShapeType="1"/>
            </p:cNvSpPr>
            <p:nvPr/>
          </p:nvSpPr>
          <p:spPr bwMode="auto">
            <a:xfrm>
              <a:off x="5826125" y="3079750"/>
              <a:ext cx="0" cy="1588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200" b="0">
                <a:latin typeface="+mn-lt"/>
              </a:endParaRPr>
            </a:p>
          </p:txBody>
        </p:sp>
        <p:sp>
          <p:nvSpPr>
            <p:cNvPr id="204824" name="Rectangle 24"/>
            <p:cNvSpPr>
              <a:spLocks noChangeArrowheads="1"/>
            </p:cNvSpPr>
            <p:nvPr/>
          </p:nvSpPr>
          <p:spPr bwMode="auto">
            <a:xfrm>
              <a:off x="5299075" y="2427288"/>
              <a:ext cx="92075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b="0"/>
            </a:p>
          </p:txBody>
        </p:sp>
        <p:sp>
          <p:nvSpPr>
            <p:cNvPr id="204825" name="Rectangle 25"/>
            <p:cNvSpPr>
              <a:spLocks noChangeArrowheads="1"/>
            </p:cNvSpPr>
            <p:nvPr/>
          </p:nvSpPr>
          <p:spPr bwMode="auto">
            <a:xfrm>
              <a:off x="8156575" y="3006725"/>
              <a:ext cx="261291" cy="428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200" b="0" i="1">
                  <a:latin typeface="+mn-lt"/>
                </a:rPr>
                <a:t>t</a:t>
              </a:r>
            </a:p>
          </p:txBody>
        </p:sp>
        <p:sp>
          <p:nvSpPr>
            <p:cNvPr id="204826" name="Rectangle 26"/>
            <p:cNvSpPr>
              <a:spLocks noChangeArrowheads="1"/>
            </p:cNvSpPr>
            <p:nvPr/>
          </p:nvSpPr>
          <p:spPr bwMode="auto">
            <a:xfrm>
              <a:off x="6781800" y="3048000"/>
              <a:ext cx="323808" cy="428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200" b="0">
                  <a:latin typeface="+mn-lt"/>
                </a:rPr>
                <a:t>0</a:t>
              </a:r>
            </a:p>
          </p:txBody>
        </p:sp>
        <p:sp>
          <p:nvSpPr>
            <p:cNvPr id="204827" name="Rectangle 27"/>
            <p:cNvSpPr>
              <a:spLocks noChangeArrowheads="1"/>
            </p:cNvSpPr>
            <p:nvPr/>
          </p:nvSpPr>
          <p:spPr bwMode="auto">
            <a:xfrm>
              <a:off x="7083425" y="3055938"/>
              <a:ext cx="1029129" cy="428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200" b="0">
                  <a:latin typeface="+mn-lt"/>
                </a:rPr>
                <a:t> 2.0154</a:t>
              </a:r>
            </a:p>
          </p:txBody>
        </p:sp>
        <p:sp>
          <p:nvSpPr>
            <p:cNvPr id="204828" name="Rectangle 28"/>
            <p:cNvSpPr>
              <a:spLocks noChangeArrowheads="1"/>
            </p:cNvSpPr>
            <p:nvPr/>
          </p:nvSpPr>
          <p:spPr bwMode="auto">
            <a:xfrm>
              <a:off x="5595938" y="3055938"/>
              <a:ext cx="1053174" cy="428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200" b="0">
                  <a:latin typeface="+mn-lt"/>
                </a:rPr>
                <a:t>-2.0154</a:t>
              </a:r>
            </a:p>
          </p:txBody>
        </p:sp>
        <p:sp>
          <p:nvSpPr>
            <p:cNvPr id="204829" name="Rectangle 29"/>
            <p:cNvSpPr>
              <a:spLocks noChangeArrowheads="1"/>
            </p:cNvSpPr>
            <p:nvPr/>
          </p:nvSpPr>
          <p:spPr bwMode="auto">
            <a:xfrm>
              <a:off x="7696200" y="2514600"/>
              <a:ext cx="586700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0"/>
                <a:t>.025</a:t>
              </a:r>
            </a:p>
          </p:txBody>
        </p:sp>
        <p:sp>
          <p:nvSpPr>
            <p:cNvPr id="204830" name="Rectangle 30"/>
            <p:cNvSpPr>
              <a:spLocks noChangeArrowheads="1"/>
            </p:cNvSpPr>
            <p:nvPr/>
          </p:nvSpPr>
          <p:spPr bwMode="auto">
            <a:xfrm>
              <a:off x="5105400" y="1600200"/>
              <a:ext cx="107401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0"/>
                <a:t>Reject H</a:t>
              </a:r>
              <a:r>
                <a:rPr lang="en-US" sz="1800" b="0" baseline="-25000"/>
                <a:t>0</a:t>
              </a:r>
            </a:p>
          </p:txBody>
        </p:sp>
        <p:sp>
          <p:nvSpPr>
            <p:cNvPr id="204831" name="Rectangle 31"/>
            <p:cNvSpPr>
              <a:spLocks noChangeArrowheads="1"/>
            </p:cNvSpPr>
            <p:nvPr/>
          </p:nvSpPr>
          <p:spPr bwMode="auto">
            <a:xfrm>
              <a:off x="7620000" y="1600200"/>
              <a:ext cx="107401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0"/>
                <a:t>Reject H</a:t>
              </a:r>
              <a:r>
                <a:rPr lang="en-US" sz="1800" b="0" baseline="-25000"/>
                <a:t>0</a:t>
              </a:r>
            </a:p>
          </p:txBody>
        </p:sp>
        <p:sp>
          <p:nvSpPr>
            <p:cNvPr id="204832" name="Rectangle 32"/>
            <p:cNvSpPr>
              <a:spLocks noChangeArrowheads="1"/>
            </p:cNvSpPr>
            <p:nvPr/>
          </p:nvSpPr>
          <p:spPr bwMode="auto">
            <a:xfrm>
              <a:off x="5562600" y="2514600"/>
              <a:ext cx="586700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800" b="0"/>
                <a:t>.025</a:t>
              </a:r>
            </a:p>
          </p:txBody>
        </p:sp>
        <p:sp>
          <p:nvSpPr>
            <p:cNvPr id="204833" name="Line 33"/>
            <p:cNvSpPr>
              <a:spLocks noChangeShapeType="1"/>
            </p:cNvSpPr>
            <p:nvPr/>
          </p:nvSpPr>
          <p:spPr bwMode="auto">
            <a:xfrm flipH="1">
              <a:off x="5410200" y="2057400"/>
              <a:ext cx="8286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b="0"/>
            </a:p>
          </p:txBody>
        </p:sp>
        <p:sp>
          <p:nvSpPr>
            <p:cNvPr id="204834" name="Line 34"/>
            <p:cNvSpPr>
              <a:spLocks noChangeShapeType="1"/>
            </p:cNvSpPr>
            <p:nvPr/>
          </p:nvSpPr>
          <p:spPr bwMode="auto">
            <a:xfrm>
              <a:off x="7620000" y="2057400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b="0"/>
            </a:p>
          </p:txBody>
        </p:sp>
        <p:sp>
          <p:nvSpPr>
            <p:cNvPr id="204837" name="Line 37"/>
            <p:cNvSpPr>
              <a:spLocks noChangeShapeType="1"/>
            </p:cNvSpPr>
            <p:nvPr/>
          </p:nvSpPr>
          <p:spPr bwMode="auto">
            <a:xfrm>
              <a:off x="5486400" y="3124200"/>
              <a:ext cx="2895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200" b="0">
                <a:latin typeface="+mn-lt"/>
              </a:endParaRPr>
            </a:p>
          </p:txBody>
        </p:sp>
        <p:sp>
          <p:nvSpPr>
            <p:cNvPr id="204838" name="Line 38"/>
            <p:cNvSpPr>
              <a:spLocks noChangeShapeType="1"/>
            </p:cNvSpPr>
            <p:nvPr/>
          </p:nvSpPr>
          <p:spPr bwMode="auto">
            <a:xfrm flipV="1">
              <a:off x="6248400" y="1905000"/>
              <a:ext cx="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b="0"/>
            </a:p>
          </p:txBody>
        </p:sp>
        <p:sp>
          <p:nvSpPr>
            <p:cNvPr id="204839" name="Line 39"/>
            <p:cNvSpPr>
              <a:spLocks noChangeShapeType="1"/>
            </p:cNvSpPr>
            <p:nvPr/>
          </p:nvSpPr>
          <p:spPr bwMode="auto">
            <a:xfrm flipV="1">
              <a:off x="7620000" y="1905000"/>
              <a:ext cx="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b="0"/>
            </a:p>
          </p:txBody>
        </p:sp>
      </p:grpSp>
      <p:sp>
        <p:nvSpPr>
          <p:cNvPr id="204840" name="Freeform 40"/>
          <p:cNvSpPr>
            <a:spLocks/>
          </p:cNvSpPr>
          <p:nvPr/>
        </p:nvSpPr>
        <p:spPr bwMode="auto">
          <a:xfrm>
            <a:off x="5867400" y="3810000"/>
            <a:ext cx="3200400" cy="914400"/>
          </a:xfrm>
          <a:custGeom>
            <a:avLst/>
            <a:gdLst>
              <a:gd name="T0" fmla="*/ 2058 w 2058"/>
              <a:gd name="T1" fmla="*/ 0 h 576"/>
              <a:gd name="T2" fmla="*/ 0 w 2058"/>
              <a:gd name="T3" fmla="*/ 0 h 576"/>
              <a:gd name="T4" fmla="*/ 0 w 2058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8" h="576">
                <a:moveTo>
                  <a:pt x="2058" y="0"/>
                </a:moveTo>
                <a:lnTo>
                  <a:pt x="0" y="0"/>
                </a:lnTo>
                <a:lnTo>
                  <a:pt x="0" y="576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2200" b="0">
              <a:latin typeface="+mn-lt"/>
            </a:endParaRPr>
          </a:p>
        </p:txBody>
      </p:sp>
      <p:sp>
        <p:nvSpPr>
          <p:cNvPr id="204841" name="Line 41"/>
          <p:cNvSpPr>
            <a:spLocks noChangeShapeType="1"/>
          </p:cNvSpPr>
          <p:nvPr/>
        </p:nvSpPr>
        <p:spPr bwMode="auto">
          <a:xfrm flipV="1">
            <a:off x="9372600" y="3200400"/>
            <a:ext cx="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2200" b="0">
              <a:latin typeface="+mn-lt"/>
            </a:endParaRPr>
          </a:p>
        </p:txBody>
      </p:sp>
      <p:graphicFrame>
        <p:nvGraphicFramePr>
          <p:cNvPr id="2048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345947"/>
              </p:ext>
            </p:extLst>
          </p:nvPr>
        </p:nvGraphicFramePr>
        <p:xfrm>
          <a:off x="2514600" y="4637529"/>
          <a:ext cx="3424238" cy="1186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6" name="Equation" r:id="rId3" imgW="1803240" imgH="622080" progId="Equation.3">
                  <p:embed/>
                </p:oleObj>
              </mc:Choice>
              <mc:Fallback>
                <p:oleObj name="Equation" r:id="rId3" imgW="1803240" imgH="6220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37529"/>
                        <a:ext cx="3424238" cy="11869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93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4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animBg="1"/>
      <p:bldP spid="204835" grpId="0" animBg="1"/>
      <p:bldP spid="204840" grpId="0" animBg="1"/>
      <p:bldP spid="20484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4098"/>
          <p:cNvSpPr>
            <a:spLocks noChangeArrowheads="1"/>
          </p:cNvSpPr>
          <p:nvPr/>
        </p:nvSpPr>
        <p:spPr bwMode="auto">
          <a:xfrm>
            <a:off x="5486400" y="2590800"/>
            <a:ext cx="2590800" cy="2057400"/>
          </a:xfrm>
          <a:prstGeom prst="rect">
            <a:avLst/>
          </a:prstGeom>
          <a:solidFill>
            <a:srgbClr val="FB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80228" name="Rectangle 4100"/>
          <p:cNvSpPr>
            <a:spLocks noGrp="1" noChangeArrowheads="1"/>
          </p:cNvSpPr>
          <p:nvPr>
            <p:ph type="body" idx="1"/>
          </p:nvPr>
        </p:nvSpPr>
        <p:spPr>
          <a:xfrm>
            <a:off x="4800600" y="1752600"/>
            <a:ext cx="4572000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The test statistic for  d  is</a:t>
            </a:r>
          </a:p>
        </p:txBody>
      </p:sp>
      <p:sp>
        <p:nvSpPr>
          <p:cNvPr id="180229" name="Rectangle 4101"/>
          <p:cNvSpPr>
            <a:spLocks noChangeArrowheads="1"/>
          </p:cNvSpPr>
          <p:nvPr/>
        </p:nvSpPr>
        <p:spPr bwMode="auto">
          <a:xfrm>
            <a:off x="1676400" y="1905000"/>
            <a:ext cx="2057400" cy="16002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80230" name="Text Box 4102"/>
          <p:cNvSpPr txBox="1">
            <a:spLocks noChangeArrowheads="1"/>
          </p:cNvSpPr>
          <p:nvPr/>
        </p:nvSpPr>
        <p:spPr bwMode="auto">
          <a:xfrm>
            <a:off x="1752600" y="2133601"/>
            <a:ext cx="1905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Paired samples</a:t>
            </a:r>
          </a:p>
        </p:txBody>
      </p:sp>
      <p:graphicFrame>
        <p:nvGraphicFramePr>
          <p:cNvPr id="180231" name="Object 410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289045"/>
              </p:ext>
            </p:extLst>
          </p:nvPr>
        </p:nvGraphicFramePr>
        <p:xfrm>
          <a:off x="7154864" y="4691063"/>
          <a:ext cx="3127375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4" name="Equation" r:id="rId3" imgW="1168200" imgH="647640" progId="Equation.3">
                  <p:embed/>
                </p:oleObj>
              </mc:Choice>
              <mc:Fallback>
                <p:oleObj name="Equation" r:id="rId3" imgW="1168200" imgH="647640" progId="Equation.3">
                  <p:embed/>
                  <p:pic>
                    <p:nvPicPr>
                      <p:cNvPr id="0" name="Picture 3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64" y="4691063"/>
                        <a:ext cx="3127375" cy="185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2" name="Line 4104"/>
          <p:cNvSpPr>
            <a:spLocks noChangeShapeType="1"/>
          </p:cNvSpPr>
          <p:nvPr/>
        </p:nvSpPr>
        <p:spPr bwMode="auto">
          <a:xfrm>
            <a:off x="7696200" y="1828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graphicFrame>
        <p:nvGraphicFramePr>
          <p:cNvPr id="180233" name="Object 4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791884"/>
              </p:ext>
            </p:extLst>
          </p:nvPr>
        </p:nvGraphicFramePr>
        <p:xfrm>
          <a:off x="5778500" y="2703514"/>
          <a:ext cx="1917700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5" name="Equation" r:id="rId5" imgW="647640" imgH="622080" progId="Equation.3">
                  <p:embed/>
                </p:oleObj>
              </mc:Choice>
              <mc:Fallback>
                <p:oleObj name="Equation" r:id="rId5" imgW="647640" imgH="62208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2703514"/>
                        <a:ext cx="1917700" cy="184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4" name="Rectangle 4106"/>
          <p:cNvSpPr>
            <a:spLocks noChangeArrowheads="1"/>
          </p:cNvSpPr>
          <p:nvPr/>
        </p:nvSpPr>
        <p:spPr bwMode="auto">
          <a:xfrm>
            <a:off x="3505200" y="5181600"/>
            <a:ext cx="3657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300" b="0"/>
              <a:t>Where  t</a:t>
            </a:r>
            <a:r>
              <a:rPr lang="en-US" sz="2300" b="0" baseline="-25000">
                <a:sym typeface="Symbol" pitchFamily="18" charset="2"/>
              </a:rPr>
              <a:t>/2</a:t>
            </a:r>
            <a:r>
              <a:rPr lang="en-US" sz="2300" b="0">
                <a:sym typeface="Symbol" pitchFamily="18" charset="2"/>
              </a:rPr>
              <a:t>  has  n - 1  d.f.</a:t>
            </a:r>
          </a:p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300" b="0">
                <a:sym typeface="Symbol" pitchFamily="18" charset="2"/>
              </a:rPr>
              <a:t>                       and  </a:t>
            </a:r>
            <a:r>
              <a:rPr lang="en-US" sz="2700" b="0">
                <a:sym typeface="Symbol" pitchFamily="18" charset="2"/>
              </a:rPr>
              <a:t>s</a:t>
            </a:r>
            <a:r>
              <a:rPr lang="en-US" sz="2700" b="0" baseline="-25000">
                <a:sym typeface="Symbol" pitchFamily="18" charset="2"/>
              </a:rPr>
              <a:t>d</a:t>
            </a:r>
            <a:r>
              <a:rPr lang="en-US" sz="2700" b="0">
                <a:sym typeface="Symbol" pitchFamily="18" charset="2"/>
              </a:rPr>
              <a:t>  is:</a:t>
            </a:r>
          </a:p>
        </p:txBody>
      </p:sp>
      <p:sp>
        <p:nvSpPr>
          <p:cNvPr id="180235" name="Rectangle 4107"/>
          <p:cNvSpPr>
            <a:spLocks noChangeArrowheads="1"/>
          </p:cNvSpPr>
          <p:nvPr/>
        </p:nvSpPr>
        <p:spPr bwMode="auto">
          <a:xfrm>
            <a:off x="1905000" y="4876800"/>
            <a:ext cx="1447800" cy="1477328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b="0" i="1" dirty="0">
                <a:sym typeface="Symbol" pitchFamily="18" charset="2"/>
              </a:rPr>
              <a:t>n</a:t>
            </a:r>
            <a:r>
              <a:rPr lang="en-US" sz="1800" b="0" dirty="0">
                <a:sym typeface="Symbol" pitchFamily="18" charset="2"/>
              </a:rPr>
              <a:t>  is the number of pairs in the paired sample</a:t>
            </a:r>
          </a:p>
        </p:txBody>
      </p:sp>
      <p:sp>
        <p:nvSpPr>
          <p:cNvPr id="13" name="Rectangle 1034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505700" cy="1066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Hypothesis Testing </a:t>
            </a:r>
            <a:r>
              <a:rPr lang="en-US" dirty="0" smtClean="0"/>
              <a:t>for Paired </a:t>
            </a:r>
            <a:r>
              <a:rPr lang="en-US" dirty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1899298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24" name="Line 1040"/>
          <p:cNvSpPr>
            <a:spLocks noChangeShapeType="1"/>
          </p:cNvSpPr>
          <p:nvPr/>
        </p:nvSpPr>
        <p:spPr bwMode="auto">
          <a:xfrm>
            <a:off x="3124200" y="39624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96630" name="Line 1046"/>
          <p:cNvSpPr>
            <a:spLocks noChangeShapeType="1"/>
          </p:cNvSpPr>
          <p:nvPr/>
        </p:nvSpPr>
        <p:spPr bwMode="auto">
          <a:xfrm>
            <a:off x="6172200" y="39624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96636" name="Line 1052"/>
          <p:cNvSpPr>
            <a:spLocks noChangeShapeType="1"/>
          </p:cNvSpPr>
          <p:nvPr/>
        </p:nvSpPr>
        <p:spPr bwMode="auto">
          <a:xfrm>
            <a:off x="9067800" y="39624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96610" name="Rectangle 1026"/>
          <p:cNvSpPr>
            <a:spLocks noChangeArrowheads="1"/>
          </p:cNvSpPr>
          <p:nvPr/>
        </p:nvSpPr>
        <p:spPr bwMode="auto">
          <a:xfrm>
            <a:off x="4800600" y="2209800"/>
            <a:ext cx="2514600" cy="1600200"/>
          </a:xfrm>
          <a:prstGeom prst="rect">
            <a:avLst/>
          </a:prstGeom>
          <a:solidFill>
            <a:srgbClr val="FB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6611" name="Rectangle 1027"/>
          <p:cNvSpPr>
            <a:spLocks noChangeArrowheads="1"/>
          </p:cNvSpPr>
          <p:nvPr/>
        </p:nvSpPr>
        <p:spPr bwMode="auto">
          <a:xfrm>
            <a:off x="1905000" y="2209800"/>
            <a:ext cx="2514600" cy="1600200"/>
          </a:xfrm>
          <a:prstGeom prst="rect">
            <a:avLst/>
          </a:prstGeom>
          <a:solidFill>
            <a:srgbClr val="FB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6612" name="Text Box 1028"/>
          <p:cNvSpPr txBox="1">
            <a:spLocks noChangeArrowheads="1"/>
          </p:cNvSpPr>
          <p:nvPr/>
        </p:nvSpPr>
        <p:spPr bwMode="auto">
          <a:xfrm>
            <a:off x="1828800" y="2209800"/>
            <a:ext cx="2743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/>
              <a:t>Lower tail test:</a:t>
            </a:r>
          </a:p>
          <a:p>
            <a:endParaRPr lang="en-US" b="0"/>
          </a:p>
          <a:p>
            <a:r>
              <a:rPr lang="en-US" b="0"/>
              <a:t>H</a:t>
            </a:r>
            <a:r>
              <a:rPr lang="en-US" b="0" baseline="-25000"/>
              <a:t>0</a:t>
            </a:r>
            <a:r>
              <a:rPr lang="en-US" b="0"/>
              <a:t>: </a:t>
            </a:r>
            <a:r>
              <a:rPr lang="el-GR" b="0">
                <a:cs typeface="Arial" charset="0"/>
              </a:rPr>
              <a:t>μ</a:t>
            </a:r>
            <a:r>
              <a:rPr lang="en-US" b="0" baseline="-25000"/>
              <a:t>d</a:t>
            </a:r>
            <a:r>
              <a:rPr lang="en-US" b="0"/>
              <a:t> </a:t>
            </a:r>
            <a:r>
              <a:rPr lang="en-US" b="0">
                <a:sym typeface="Symbol" pitchFamily="18" charset="2"/>
              </a:rPr>
              <a:t></a:t>
            </a:r>
            <a:r>
              <a:rPr lang="en-US" b="0"/>
              <a:t> 0</a:t>
            </a:r>
            <a:endParaRPr lang="en-US" b="0">
              <a:sym typeface="Symbol" pitchFamily="18" charset="2"/>
            </a:endParaRPr>
          </a:p>
          <a:p>
            <a:r>
              <a:rPr lang="en-US" b="0"/>
              <a:t>H</a:t>
            </a:r>
            <a:r>
              <a:rPr lang="en-US" b="0" baseline="-25000"/>
              <a:t>A</a:t>
            </a:r>
            <a:r>
              <a:rPr lang="en-US" b="0"/>
              <a:t>: </a:t>
            </a:r>
            <a:r>
              <a:rPr lang="el-GR" b="0"/>
              <a:t>μ</a:t>
            </a:r>
            <a:r>
              <a:rPr lang="en-US" b="0" baseline="-25000"/>
              <a:t>d</a:t>
            </a:r>
            <a:r>
              <a:rPr lang="en-US" b="0"/>
              <a:t> &lt; 0</a:t>
            </a:r>
            <a:endParaRPr lang="en-US" b="0">
              <a:sym typeface="Symbol" pitchFamily="18" charset="2"/>
            </a:endParaRPr>
          </a:p>
        </p:txBody>
      </p:sp>
      <p:sp>
        <p:nvSpPr>
          <p:cNvPr id="196613" name="Text Box 1029"/>
          <p:cNvSpPr txBox="1">
            <a:spLocks noChangeArrowheads="1"/>
          </p:cNvSpPr>
          <p:nvPr/>
        </p:nvSpPr>
        <p:spPr bwMode="auto">
          <a:xfrm>
            <a:off x="4724400" y="2209800"/>
            <a:ext cx="2743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/>
              <a:t>Upper tail test:</a:t>
            </a:r>
          </a:p>
          <a:p>
            <a:endParaRPr lang="en-US" b="0"/>
          </a:p>
          <a:p>
            <a:r>
              <a:rPr lang="en-US" b="0"/>
              <a:t>H</a:t>
            </a:r>
            <a:r>
              <a:rPr lang="en-US" b="0" baseline="-25000"/>
              <a:t>0</a:t>
            </a:r>
            <a:r>
              <a:rPr lang="en-US" b="0"/>
              <a:t>: </a:t>
            </a:r>
            <a:r>
              <a:rPr lang="el-GR" b="0"/>
              <a:t>μ</a:t>
            </a:r>
            <a:r>
              <a:rPr lang="en-US" b="0" baseline="-25000"/>
              <a:t>d</a:t>
            </a:r>
            <a:r>
              <a:rPr lang="en-US" b="0"/>
              <a:t> </a:t>
            </a:r>
            <a:r>
              <a:rPr lang="en-US" b="0">
                <a:cs typeface="Arial" charset="0"/>
              </a:rPr>
              <a:t>≤</a:t>
            </a:r>
            <a:r>
              <a:rPr lang="en-US" b="0"/>
              <a:t> 0</a:t>
            </a:r>
            <a:endParaRPr lang="en-US" b="0" baseline="-25000">
              <a:sym typeface="Symbol" pitchFamily="18" charset="2"/>
            </a:endParaRPr>
          </a:p>
          <a:p>
            <a:r>
              <a:rPr lang="en-US" b="0"/>
              <a:t>H</a:t>
            </a:r>
            <a:r>
              <a:rPr lang="en-US" b="0" baseline="-25000"/>
              <a:t>A</a:t>
            </a:r>
            <a:r>
              <a:rPr lang="en-US" b="0"/>
              <a:t>: </a:t>
            </a:r>
            <a:r>
              <a:rPr lang="el-GR" b="0"/>
              <a:t>μ</a:t>
            </a:r>
            <a:r>
              <a:rPr lang="en-US" b="0" baseline="-25000"/>
              <a:t>d</a:t>
            </a:r>
            <a:r>
              <a:rPr lang="en-US" b="0"/>
              <a:t> </a:t>
            </a:r>
            <a:r>
              <a:rPr lang="en-US" b="0">
                <a:sym typeface="Symbol" pitchFamily="18" charset="2"/>
              </a:rPr>
              <a:t>&gt;</a:t>
            </a:r>
            <a:r>
              <a:rPr lang="en-US" b="0"/>
              <a:t> 0</a:t>
            </a:r>
            <a:endParaRPr lang="en-US" b="0" baseline="-25000"/>
          </a:p>
        </p:txBody>
      </p:sp>
      <p:sp>
        <p:nvSpPr>
          <p:cNvPr id="196614" name="Rectangle 1030"/>
          <p:cNvSpPr>
            <a:spLocks noChangeArrowheads="1"/>
          </p:cNvSpPr>
          <p:nvPr/>
        </p:nvSpPr>
        <p:spPr bwMode="auto">
          <a:xfrm>
            <a:off x="7696200" y="2209800"/>
            <a:ext cx="2514600" cy="1600200"/>
          </a:xfrm>
          <a:prstGeom prst="rect">
            <a:avLst/>
          </a:prstGeom>
          <a:solidFill>
            <a:srgbClr val="FB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6615" name="Text Box 1031"/>
          <p:cNvSpPr txBox="1">
            <a:spLocks noChangeArrowheads="1"/>
          </p:cNvSpPr>
          <p:nvPr/>
        </p:nvSpPr>
        <p:spPr bwMode="auto">
          <a:xfrm>
            <a:off x="7620000" y="2209800"/>
            <a:ext cx="2743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/>
              <a:t>Two-tailed test:</a:t>
            </a:r>
          </a:p>
          <a:p>
            <a:endParaRPr lang="en-US" b="0" dirty="0"/>
          </a:p>
          <a:p>
            <a:r>
              <a:rPr lang="en-US" b="0" dirty="0"/>
              <a:t>H</a:t>
            </a:r>
            <a:r>
              <a:rPr lang="en-US" b="0" baseline="-25000" dirty="0"/>
              <a:t>0</a:t>
            </a:r>
            <a:r>
              <a:rPr lang="en-US" b="0" dirty="0"/>
              <a:t>: </a:t>
            </a:r>
            <a:r>
              <a:rPr lang="el-GR" b="0" dirty="0"/>
              <a:t>μ</a:t>
            </a:r>
            <a:r>
              <a:rPr lang="en-US" b="0" baseline="-25000" dirty="0"/>
              <a:t>d</a:t>
            </a:r>
            <a:r>
              <a:rPr lang="en-US" b="0" dirty="0"/>
              <a:t> = 0</a:t>
            </a:r>
            <a:endParaRPr lang="en-US" b="0" baseline="-25000" dirty="0">
              <a:sym typeface="Symbol" pitchFamily="18" charset="2"/>
            </a:endParaRPr>
          </a:p>
          <a:p>
            <a:r>
              <a:rPr lang="en-US" b="0" dirty="0"/>
              <a:t>H</a:t>
            </a:r>
            <a:r>
              <a:rPr lang="en-US" b="0" baseline="-25000" dirty="0"/>
              <a:t>A</a:t>
            </a:r>
            <a:r>
              <a:rPr lang="en-US" b="0" dirty="0"/>
              <a:t>: </a:t>
            </a:r>
            <a:r>
              <a:rPr lang="el-GR" b="0" dirty="0"/>
              <a:t>μ</a:t>
            </a:r>
            <a:r>
              <a:rPr lang="en-US" b="0" baseline="-25000" dirty="0"/>
              <a:t>d</a:t>
            </a:r>
            <a:r>
              <a:rPr lang="en-US" b="0" dirty="0"/>
              <a:t> </a:t>
            </a:r>
            <a:r>
              <a:rPr lang="en-US" b="0" dirty="0">
                <a:sym typeface="Symbol" pitchFamily="18" charset="2"/>
              </a:rPr>
              <a:t>≠</a:t>
            </a:r>
            <a:r>
              <a:rPr lang="en-US" b="0" dirty="0"/>
              <a:t> 0</a:t>
            </a:r>
            <a:endParaRPr lang="en-US" b="0" dirty="0">
              <a:sym typeface="Symbol" pitchFamily="18" charset="2"/>
            </a:endParaRPr>
          </a:p>
        </p:txBody>
      </p:sp>
      <p:sp>
        <p:nvSpPr>
          <p:cNvPr id="196616" name="Rectangle 1032"/>
          <p:cNvSpPr>
            <a:spLocks noChangeArrowheads="1"/>
          </p:cNvSpPr>
          <p:nvPr/>
        </p:nvSpPr>
        <p:spPr bwMode="auto">
          <a:xfrm>
            <a:off x="4038600" y="1600200"/>
            <a:ext cx="3962400" cy="457200"/>
          </a:xfrm>
          <a:prstGeom prst="rect">
            <a:avLst/>
          </a:prstGeom>
          <a:solidFill>
            <a:srgbClr val="F7FEB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6617" name="Text Box 1033"/>
          <p:cNvSpPr txBox="1">
            <a:spLocks noChangeArrowheads="1"/>
          </p:cNvSpPr>
          <p:nvPr/>
        </p:nvSpPr>
        <p:spPr bwMode="auto">
          <a:xfrm>
            <a:off x="4267200" y="1600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Paired Samples</a:t>
            </a:r>
          </a:p>
        </p:txBody>
      </p:sp>
      <p:sp>
        <p:nvSpPr>
          <p:cNvPr id="196618" name="Rectangle 1034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505700" cy="1066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Hypothesis Testing </a:t>
            </a:r>
            <a:r>
              <a:rPr lang="en-US" dirty="0" smtClean="0"/>
              <a:t>for Paired </a:t>
            </a:r>
            <a:r>
              <a:rPr lang="en-US" dirty="0"/>
              <a:t>Samples</a:t>
            </a:r>
          </a:p>
        </p:txBody>
      </p:sp>
      <p:sp>
        <p:nvSpPr>
          <p:cNvPr id="196619" name="Freeform 1035"/>
          <p:cNvSpPr>
            <a:spLocks/>
          </p:cNvSpPr>
          <p:nvPr/>
        </p:nvSpPr>
        <p:spPr bwMode="auto">
          <a:xfrm flipH="1">
            <a:off x="9677400" y="4572001"/>
            <a:ext cx="685800" cy="379413"/>
          </a:xfrm>
          <a:custGeom>
            <a:avLst/>
            <a:gdLst>
              <a:gd name="T0" fmla="*/ 0 w 574"/>
              <a:gd name="T1" fmla="*/ 282 h 287"/>
              <a:gd name="T2" fmla="*/ 48 w 574"/>
              <a:gd name="T3" fmla="*/ 240 h 287"/>
              <a:gd name="T4" fmla="*/ 246 w 574"/>
              <a:gd name="T5" fmla="*/ 207 h 287"/>
              <a:gd name="T6" fmla="*/ 345 w 574"/>
              <a:gd name="T7" fmla="*/ 174 h 287"/>
              <a:gd name="T8" fmla="*/ 456 w 574"/>
              <a:gd name="T9" fmla="*/ 105 h 287"/>
              <a:gd name="T10" fmla="*/ 574 w 574"/>
              <a:gd name="T11" fmla="*/ 0 h 287"/>
              <a:gd name="T12" fmla="*/ 574 w 574"/>
              <a:gd name="T13" fmla="*/ 287 h 287"/>
              <a:gd name="T14" fmla="*/ 0 w 574"/>
              <a:gd name="T15" fmla="*/ 287 h 287"/>
              <a:gd name="T16" fmla="*/ 0 w 574"/>
              <a:gd name="T17" fmla="*/ 282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66FFFF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6620" name="Freeform 1036"/>
          <p:cNvSpPr>
            <a:spLocks/>
          </p:cNvSpPr>
          <p:nvPr/>
        </p:nvSpPr>
        <p:spPr bwMode="auto">
          <a:xfrm>
            <a:off x="1828801" y="4572001"/>
            <a:ext cx="682625" cy="379413"/>
          </a:xfrm>
          <a:custGeom>
            <a:avLst/>
            <a:gdLst>
              <a:gd name="T0" fmla="*/ 0 w 574"/>
              <a:gd name="T1" fmla="*/ 282 h 287"/>
              <a:gd name="T2" fmla="*/ 48 w 574"/>
              <a:gd name="T3" fmla="*/ 240 h 287"/>
              <a:gd name="T4" fmla="*/ 246 w 574"/>
              <a:gd name="T5" fmla="*/ 207 h 287"/>
              <a:gd name="T6" fmla="*/ 345 w 574"/>
              <a:gd name="T7" fmla="*/ 174 h 287"/>
              <a:gd name="T8" fmla="*/ 456 w 574"/>
              <a:gd name="T9" fmla="*/ 105 h 287"/>
              <a:gd name="T10" fmla="*/ 574 w 574"/>
              <a:gd name="T11" fmla="*/ 0 h 287"/>
              <a:gd name="T12" fmla="*/ 574 w 574"/>
              <a:gd name="T13" fmla="*/ 287 h 287"/>
              <a:gd name="T14" fmla="*/ 0 w 574"/>
              <a:gd name="T15" fmla="*/ 287 h 287"/>
              <a:gd name="T16" fmla="*/ 0 w 574"/>
              <a:gd name="T17" fmla="*/ 282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66FFFF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6621" name="Freeform 1037"/>
          <p:cNvSpPr>
            <a:spLocks/>
          </p:cNvSpPr>
          <p:nvPr/>
        </p:nvSpPr>
        <p:spPr bwMode="auto">
          <a:xfrm>
            <a:off x="1905000" y="3962400"/>
            <a:ext cx="1219200" cy="914400"/>
          </a:xfrm>
          <a:custGeom>
            <a:avLst/>
            <a:gdLst>
              <a:gd name="T0" fmla="*/ 0 w 600"/>
              <a:gd name="T1" fmla="*/ 575 h 576"/>
              <a:gd name="T2" fmla="*/ 63 w 600"/>
              <a:gd name="T3" fmla="*/ 570 h 576"/>
              <a:gd name="T4" fmla="*/ 95 w 600"/>
              <a:gd name="T5" fmla="*/ 562 h 576"/>
              <a:gd name="T6" fmla="*/ 127 w 600"/>
              <a:gd name="T7" fmla="*/ 553 h 576"/>
              <a:gd name="T8" fmla="*/ 158 w 600"/>
              <a:gd name="T9" fmla="*/ 540 h 576"/>
              <a:gd name="T10" fmla="*/ 190 w 600"/>
              <a:gd name="T11" fmla="*/ 521 h 576"/>
              <a:gd name="T12" fmla="*/ 222 w 600"/>
              <a:gd name="T13" fmla="*/ 498 h 576"/>
              <a:gd name="T14" fmla="*/ 284 w 600"/>
              <a:gd name="T15" fmla="*/ 432 h 576"/>
              <a:gd name="T16" fmla="*/ 347 w 600"/>
              <a:gd name="T17" fmla="*/ 338 h 576"/>
              <a:gd name="T18" fmla="*/ 410 w 600"/>
              <a:gd name="T19" fmla="*/ 224 h 576"/>
              <a:gd name="T20" fmla="*/ 441 w 600"/>
              <a:gd name="T21" fmla="*/ 167 h 576"/>
              <a:gd name="T22" fmla="*/ 473 w 600"/>
              <a:gd name="T23" fmla="*/ 114 h 576"/>
              <a:gd name="T24" fmla="*/ 505 w 600"/>
              <a:gd name="T25" fmla="*/ 67 h 576"/>
              <a:gd name="T26" fmla="*/ 535 w 600"/>
              <a:gd name="T27" fmla="*/ 31 h 576"/>
              <a:gd name="T28" fmla="*/ 567 w 600"/>
              <a:gd name="T29" fmla="*/ 8 h 576"/>
              <a:gd name="T30" fmla="*/ 599 w 600"/>
              <a:gd name="T31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6622" name="Freeform 1038"/>
          <p:cNvSpPr>
            <a:spLocks/>
          </p:cNvSpPr>
          <p:nvPr/>
        </p:nvSpPr>
        <p:spPr bwMode="auto">
          <a:xfrm>
            <a:off x="3124200" y="3962400"/>
            <a:ext cx="1219200" cy="914400"/>
          </a:xfrm>
          <a:custGeom>
            <a:avLst/>
            <a:gdLst>
              <a:gd name="T0" fmla="*/ 575 w 576"/>
              <a:gd name="T1" fmla="*/ 575 h 576"/>
              <a:gd name="T2" fmla="*/ 515 w 576"/>
              <a:gd name="T3" fmla="*/ 570 h 576"/>
              <a:gd name="T4" fmla="*/ 484 w 576"/>
              <a:gd name="T5" fmla="*/ 562 h 576"/>
              <a:gd name="T6" fmla="*/ 455 w 576"/>
              <a:gd name="T7" fmla="*/ 553 h 576"/>
              <a:gd name="T8" fmla="*/ 424 w 576"/>
              <a:gd name="T9" fmla="*/ 540 h 576"/>
              <a:gd name="T10" fmla="*/ 393 w 576"/>
              <a:gd name="T11" fmla="*/ 521 h 576"/>
              <a:gd name="T12" fmla="*/ 364 w 576"/>
              <a:gd name="T13" fmla="*/ 498 h 576"/>
              <a:gd name="T14" fmla="*/ 303 w 576"/>
              <a:gd name="T15" fmla="*/ 432 h 576"/>
              <a:gd name="T16" fmla="*/ 242 w 576"/>
              <a:gd name="T17" fmla="*/ 338 h 576"/>
              <a:gd name="T18" fmla="*/ 182 w 576"/>
              <a:gd name="T19" fmla="*/ 224 h 576"/>
              <a:gd name="T20" fmla="*/ 151 w 576"/>
              <a:gd name="T21" fmla="*/ 167 h 576"/>
              <a:gd name="T22" fmla="*/ 120 w 576"/>
              <a:gd name="T23" fmla="*/ 114 h 576"/>
              <a:gd name="T24" fmla="*/ 91 w 576"/>
              <a:gd name="T25" fmla="*/ 67 h 576"/>
              <a:gd name="T26" fmla="*/ 60 w 576"/>
              <a:gd name="T27" fmla="*/ 31 h 576"/>
              <a:gd name="T28" fmla="*/ 30 w 576"/>
              <a:gd name="T29" fmla="*/ 8 h 576"/>
              <a:gd name="T30" fmla="*/ 0 w 576"/>
              <a:gd name="T31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6623" name="Line 1039"/>
          <p:cNvSpPr>
            <a:spLocks noChangeShapeType="1"/>
          </p:cNvSpPr>
          <p:nvPr/>
        </p:nvSpPr>
        <p:spPr bwMode="auto">
          <a:xfrm>
            <a:off x="1828800" y="49530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6625" name="Line 1041"/>
          <p:cNvSpPr>
            <a:spLocks noChangeShapeType="1"/>
          </p:cNvSpPr>
          <p:nvPr/>
        </p:nvSpPr>
        <p:spPr bwMode="auto">
          <a:xfrm>
            <a:off x="2133600" y="44958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6626" name="Freeform 1042"/>
          <p:cNvSpPr>
            <a:spLocks/>
          </p:cNvSpPr>
          <p:nvPr/>
        </p:nvSpPr>
        <p:spPr bwMode="auto">
          <a:xfrm flipH="1">
            <a:off x="6781800" y="4572001"/>
            <a:ext cx="685800" cy="379413"/>
          </a:xfrm>
          <a:custGeom>
            <a:avLst/>
            <a:gdLst>
              <a:gd name="T0" fmla="*/ 0 w 574"/>
              <a:gd name="T1" fmla="*/ 282 h 287"/>
              <a:gd name="T2" fmla="*/ 48 w 574"/>
              <a:gd name="T3" fmla="*/ 240 h 287"/>
              <a:gd name="T4" fmla="*/ 246 w 574"/>
              <a:gd name="T5" fmla="*/ 207 h 287"/>
              <a:gd name="T6" fmla="*/ 345 w 574"/>
              <a:gd name="T7" fmla="*/ 174 h 287"/>
              <a:gd name="T8" fmla="*/ 456 w 574"/>
              <a:gd name="T9" fmla="*/ 105 h 287"/>
              <a:gd name="T10" fmla="*/ 574 w 574"/>
              <a:gd name="T11" fmla="*/ 0 h 287"/>
              <a:gd name="T12" fmla="*/ 574 w 574"/>
              <a:gd name="T13" fmla="*/ 287 h 287"/>
              <a:gd name="T14" fmla="*/ 0 w 574"/>
              <a:gd name="T15" fmla="*/ 287 h 287"/>
              <a:gd name="T16" fmla="*/ 0 w 574"/>
              <a:gd name="T17" fmla="*/ 282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66FFFF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6627" name="Freeform 1043"/>
          <p:cNvSpPr>
            <a:spLocks/>
          </p:cNvSpPr>
          <p:nvPr/>
        </p:nvSpPr>
        <p:spPr bwMode="auto">
          <a:xfrm>
            <a:off x="4953000" y="3962400"/>
            <a:ext cx="1219200" cy="914400"/>
          </a:xfrm>
          <a:custGeom>
            <a:avLst/>
            <a:gdLst>
              <a:gd name="T0" fmla="*/ 0 w 600"/>
              <a:gd name="T1" fmla="*/ 575 h 576"/>
              <a:gd name="T2" fmla="*/ 63 w 600"/>
              <a:gd name="T3" fmla="*/ 570 h 576"/>
              <a:gd name="T4" fmla="*/ 95 w 600"/>
              <a:gd name="T5" fmla="*/ 562 h 576"/>
              <a:gd name="T6" fmla="*/ 127 w 600"/>
              <a:gd name="T7" fmla="*/ 553 h 576"/>
              <a:gd name="T8" fmla="*/ 158 w 600"/>
              <a:gd name="T9" fmla="*/ 540 h 576"/>
              <a:gd name="T10" fmla="*/ 190 w 600"/>
              <a:gd name="T11" fmla="*/ 521 h 576"/>
              <a:gd name="T12" fmla="*/ 222 w 600"/>
              <a:gd name="T13" fmla="*/ 498 h 576"/>
              <a:gd name="T14" fmla="*/ 284 w 600"/>
              <a:gd name="T15" fmla="*/ 432 h 576"/>
              <a:gd name="T16" fmla="*/ 347 w 600"/>
              <a:gd name="T17" fmla="*/ 338 h 576"/>
              <a:gd name="T18" fmla="*/ 410 w 600"/>
              <a:gd name="T19" fmla="*/ 224 h 576"/>
              <a:gd name="T20" fmla="*/ 441 w 600"/>
              <a:gd name="T21" fmla="*/ 167 h 576"/>
              <a:gd name="T22" fmla="*/ 473 w 600"/>
              <a:gd name="T23" fmla="*/ 114 h 576"/>
              <a:gd name="T24" fmla="*/ 505 w 600"/>
              <a:gd name="T25" fmla="*/ 67 h 576"/>
              <a:gd name="T26" fmla="*/ 535 w 600"/>
              <a:gd name="T27" fmla="*/ 31 h 576"/>
              <a:gd name="T28" fmla="*/ 567 w 600"/>
              <a:gd name="T29" fmla="*/ 8 h 576"/>
              <a:gd name="T30" fmla="*/ 599 w 600"/>
              <a:gd name="T31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6628" name="Freeform 1044"/>
          <p:cNvSpPr>
            <a:spLocks/>
          </p:cNvSpPr>
          <p:nvPr/>
        </p:nvSpPr>
        <p:spPr bwMode="auto">
          <a:xfrm>
            <a:off x="6172200" y="3962400"/>
            <a:ext cx="1219200" cy="914400"/>
          </a:xfrm>
          <a:custGeom>
            <a:avLst/>
            <a:gdLst>
              <a:gd name="T0" fmla="*/ 575 w 576"/>
              <a:gd name="T1" fmla="*/ 575 h 576"/>
              <a:gd name="T2" fmla="*/ 515 w 576"/>
              <a:gd name="T3" fmla="*/ 570 h 576"/>
              <a:gd name="T4" fmla="*/ 484 w 576"/>
              <a:gd name="T5" fmla="*/ 562 h 576"/>
              <a:gd name="T6" fmla="*/ 455 w 576"/>
              <a:gd name="T7" fmla="*/ 553 h 576"/>
              <a:gd name="T8" fmla="*/ 424 w 576"/>
              <a:gd name="T9" fmla="*/ 540 h 576"/>
              <a:gd name="T10" fmla="*/ 393 w 576"/>
              <a:gd name="T11" fmla="*/ 521 h 576"/>
              <a:gd name="T12" fmla="*/ 364 w 576"/>
              <a:gd name="T13" fmla="*/ 498 h 576"/>
              <a:gd name="T14" fmla="*/ 303 w 576"/>
              <a:gd name="T15" fmla="*/ 432 h 576"/>
              <a:gd name="T16" fmla="*/ 242 w 576"/>
              <a:gd name="T17" fmla="*/ 338 h 576"/>
              <a:gd name="T18" fmla="*/ 182 w 576"/>
              <a:gd name="T19" fmla="*/ 224 h 576"/>
              <a:gd name="T20" fmla="*/ 151 w 576"/>
              <a:gd name="T21" fmla="*/ 167 h 576"/>
              <a:gd name="T22" fmla="*/ 120 w 576"/>
              <a:gd name="T23" fmla="*/ 114 h 576"/>
              <a:gd name="T24" fmla="*/ 91 w 576"/>
              <a:gd name="T25" fmla="*/ 67 h 576"/>
              <a:gd name="T26" fmla="*/ 60 w 576"/>
              <a:gd name="T27" fmla="*/ 31 h 576"/>
              <a:gd name="T28" fmla="*/ 30 w 576"/>
              <a:gd name="T29" fmla="*/ 8 h 576"/>
              <a:gd name="T30" fmla="*/ 0 w 576"/>
              <a:gd name="T31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6629" name="Line 1045"/>
          <p:cNvSpPr>
            <a:spLocks noChangeShapeType="1"/>
          </p:cNvSpPr>
          <p:nvPr/>
        </p:nvSpPr>
        <p:spPr bwMode="auto">
          <a:xfrm>
            <a:off x="4876800" y="49530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6631" name="Rectangle 1047"/>
          <p:cNvSpPr>
            <a:spLocks noChangeArrowheads="1"/>
          </p:cNvSpPr>
          <p:nvPr/>
        </p:nvSpPr>
        <p:spPr bwMode="auto">
          <a:xfrm>
            <a:off x="6934201" y="4038600"/>
            <a:ext cx="38576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>
                <a:latin typeface="Symbol" pitchFamily="18" charset="2"/>
              </a:rPr>
              <a:t>a</a:t>
            </a:r>
          </a:p>
        </p:txBody>
      </p:sp>
      <p:sp>
        <p:nvSpPr>
          <p:cNvPr id="196632" name="Freeform 1048"/>
          <p:cNvSpPr>
            <a:spLocks/>
          </p:cNvSpPr>
          <p:nvPr/>
        </p:nvSpPr>
        <p:spPr bwMode="auto">
          <a:xfrm>
            <a:off x="7772401" y="4572001"/>
            <a:ext cx="682625" cy="379413"/>
          </a:xfrm>
          <a:custGeom>
            <a:avLst/>
            <a:gdLst>
              <a:gd name="T0" fmla="*/ 0 w 574"/>
              <a:gd name="T1" fmla="*/ 282 h 287"/>
              <a:gd name="T2" fmla="*/ 48 w 574"/>
              <a:gd name="T3" fmla="*/ 240 h 287"/>
              <a:gd name="T4" fmla="*/ 246 w 574"/>
              <a:gd name="T5" fmla="*/ 207 h 287"/>
              <a:gd name="T6" fmla="*/ 345 w 574"/>
              <a:gd name="T7" fmla="*/ 174 h 287"/>
              <a:gd name="T8" fmla="*/ 456 w 574"/>
              <a:gd name="T9" fmla="*/ 105 h 287"/>
              <a:gd name="T10" fmla="*/ 574 w 574"/>
              <a:gd name="T11" fmla="*/ 0 h 287"/>
              <a:gd name="T12" fmla="*/ 574 w 574"/>
              <a:gd name="T13" fmla="*/ 287 h 287"/>
              <a:gd name="T14" fmla="*/ 0 w 574"/>
              <a:gd name="T15" fmla="*/ 287 h 287"/>
              <a:gd name="T16" fmla="*/ 0 w 574"/>
              <a:gd name="T17" fmla="*/ 282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66FFFF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6633" name="Freeform 1049"/>
          <p:cNvSpPr>
            <a:spLocks/>
          </p:cNvSpPr>
          <p:nvPr/>
        </p:nvSpPr>
        <p:spPr bwMode="auto">
          <a:xfrm>
            <a:off x="7848600" y="3962400"/>
            <a:ext cx="1219200" cy="914400"/>
          </a:xfrm>
          <a:custGeom>
            <a:avLst/>
            <a:gdLst>
              <a:gd name="T0" fmla="*/ 0 w 600"/>
              <a:gd name="T1" fmla="*/ 575 h 576"/>
              <a:gd name="T2" fmla="*/ 63 w 600"/>
              <a:gd name="T3" fmla="*/ 570 h 576"/>
              <a:gd name="T4" fmla="*/ 95 w 600"/>
              <a:gd name="T5" fmla="*/ 562 h 576"/>
              <a:gd name="T6" fmla="*/ 127 w 600"/>
              <a:gd name="T7" fmla="*/ 553 h 576"/>
              <a:gd name="T8" fmla="*/ 158 w 600"/>
              <a:gd name="T9" fmla="*/ 540 h 576"/>
              <a:gd name="T10" fmla="*/ 190 w 600"/>
              <a:gd name="T11" fmla="*/ 521 h 576"/>
              <a:gd name="T12" fmla="*/ 222 w 600"/>
              <a:gd name="T13" fmla="*/ 498 h 576"/>
              <a:gd name="T14" fmla="*/ 284 w 600"/>
              <a:gd name="T15" fmla="*/ 432 h 576"/>
              <a:gd name="T16" fmla="*/ 347 w 600"/>
              <a:gd name="T17" fmla="*/ 338 h 576"/>
              <a:gd name="T18" fmla="*/ 410 w 600"/>
              <a:gd name="T19" fmla="*/ 224 h 576"/>
              <a:gd name="T20" fmla="*/ 441 w 600"/>
              <a:gd name="T21" fmla="*/ 167 h 576"/>
              <a:gd name="T22" fmla="*/ 473 w 600"/>
              <a:gd name="T23" fmla="*/ 114 h 576"/>
              <a:gd name="T24" fmla="*/ 505 w 600"/>
              <a:gd name="T25" fmla="*/ 67 h 576"/>
              <a:gd name="T26" fmla="*/ 535 w 600"/>
              <a:gd name="T27" fmla="*/ 31 h 576"/>
              <a:gd name="T28" fmla="*/ 567 w 600"/>
              <a:gd name="T29" fmla="*/ 8 h 576"/>
              <a:gd name="T30" fmla="*/ 599 w 600"/>
              <a:gd name="T31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6634" name="Freeform 1050"/>
          <p:cNvSpPr>
            <a:spLocks/>
          </p:cNvSpPr>
          <p:nvPr/>
        </p:nvSpPr>
        <p:spPr bwMode="auto">
          <a:xfrm>
            <a:off x="9067800" y="3962400"/>
            <a:ext cx="1219200" cy="914400"/>
          </a:xfrm>
          <a:custGeom>
            <a:avLst/>
            <a:gdLst>
              <a:gd name="T0" fmla="*/ 575 w 576"/>
              <a:gd name="T1" fmla="*/ 575 h 576"/>
              <a:gd name="T2" fmla="*/ 515 w 576"/>
              <a:gd name="T3" fmla="*/ 570 h 576"/>
              <a:gd name="T4" fmla="*/ 484 w 576"/>
              <a:gd name="T5" fmla="*/ 562 h 576"/>
              <a:gd name="T6" fmla="*/ 455 w 576"/>
              <a:gd name="T7" fmla="*/ 553 h 576"/>
              <a:gd name="T8" fmla="*/ 424 w 576"/>
              <a:gd name="T9" fmla="*/ 540 h 576"/>
              <a:gd name="T10" fmla="*/ 393 w 576"/>
              <a:gd name="T11" fmla="*/ 521 h 576"/>
              <a:gd name="T12" fmla="*/ 364 w 576"/>
              <a:gd name="T13" fmla="*/ 498 h 576"/>
              <a:gd name="T14" fmla="*/ 303 w 576"/>
              <a:gd name="T15" fmla="*/ 432 h 576"/>
              <a:gd name="T16" fmla="*/ 242 w 576"/>
              <a:gd name="T17" fmla="*/ 338 h 576"/>
              <a:gd name="T18" fmla="*/ 182 w 576"/>
              <a:gd name="T19" fmla="*/ 224 h 576"/>
              <a:gd name="T20" fmla="*/ 151 w 576"/>
              <a:gd name="T21" fmla="*/ 167 h 576"/>
              <a:gd name="T22" fmla="*/ 120 w 576"/>
              <a:gd name="T23" fmla="*/ 114 h 576"/>
              <a:gd name="T24" fmla="*/ 91 w 576"/>
              <a:gd name="T25" fmla="*/ 67 h 576"/>
              <a:gd name="T26" fmla="*/ 60 w 576"/>
              <a:gd name="T27" fmla="*/ 31 h 576"/>
              <a:gd name="T28" fmla="*/ 30 w 576"/>
              <a:gd name="T29" fmla="*/ 8 h 576"/>
              <a:gd name="T30" fmla="*/ 0 w 576"/>
              <a:gd name="T31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6635" name="Line 1051"/>
          <p:cNvSpPr>
            <a:spLocks noChangeShapeType="1"/>
          </p:cNvSpPr>
          <p:nvPr/>
        </p:nvSpPr>
        <p:spPr bwMode="auto">
          <a:xfrm>
            <a:off x="7772400" y="49530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6637" name="Rectangle 1053"/>
          <p:cNvSpPr>
            <a:spLocks noChangeArrowheads="1"/>
          </p:cNvSpPr>
          <p:nvPr/>
        </p:nvSpPr>
        <p:spPr bwMode="auto">
          <a:xfrm>
            <a:off x="7772400" y="4038600"/>
            <a:ext cx="8382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>
                <a:latin typeface="Symbol" pitchFamily="18" charset="2"/>
              </a:rPr>
              <a:t>a</a:t>
            </a:r>
            <a:r>
              <a:rPr lang="en-US"/>
              <a:t>/2</a:t>
            </a:r>
          </a:p>
        </p:txBody>
      </p:sp>
      <p:sp>
        <p:nvSpPr>
          <p:cNvPr id="196638" name="Line 1054"/>
          <p:cNvSpPr>
            <a:spLocks noChangeShapeType="1"/>
          </p:cNvSpPr>
          <p:nvPr/>
        </p:nvSpPr>
        <p:spPr bwMode="auto">
          <a:xfrm>
            <a:off x="8077200" y="44958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6639" name="Rectangle 1055"/>
          <p:cNvSpPr>
            <a:spLocks noChangeArrowheads="1"/>
          </p:cNvSpPr>
          <p:nvPr/>
        </p:nvSpPr>
        <p:spPr bwMode="auto">
          <a:xfrm>
            <a:off x="9677400" y="4038600"/>
            <a:ext cx="8382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>
                <a:latin typeface="Symbol" pitchFamily="18" charset="2"/>
              </a:rPr>
              <a:t>a</a:t>
            </a:r>
            <a:r>
              <a:rPr lang="en-US"/>
              <a:t>/2</a:t>
            </a:r>
          </a:p>
        </p:txBody>
      </p:sp>
      <p:sp>
        <p:nvSpPr>
          <p:cNvPr id="196640" name="Line 1056"/>
          <p:cNvSpPr>
            <a:spLocks noChangeShapeType="1"/>
          </p:cNvSpPr>
          <p:nvPr/>
        </p:nvSpPr>
        <p:spPr bwMode="auto">
          <a:xfrm flipH="1">
            <a:off x="9829800" y="44958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6641" name="Line 1057"/>
          <p:cNvSpPr>
            <a:spLocks noChangeShapeType="1"/>
          </p:cNvSpPr>
          <p:nvPr/>
        </p:nvSpPr>
        <p:spPr bwMode="auto">
          <a:xfrm flipH="1">
            <a:off x="6934200" y="44958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6642" name="Rectangle 1058"/>
          <p:cNvSpPr>
            <a:spLocks noChangeArrowheads="1"/>
          </p:cNvSpPr>
          <p:nvPr/>
        </p:nvSpPr>
        <p:spPr bwMode="auto">
          <a:xfrm>
            <a:off x="1828801" y="4038600"/>
            <a:ext cx="38576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>
                <a:latin typeface="Symbol" pitchFamily="18" charset="2"/>
              </a:rPr>
              <a:t>a</a:t>
            </a:r>
          </a:p>
        </p:txBody>
      </p:sp>
      <p:sp>
        <p:nvSpPr>
          <p:cNvPr id="196643" name="Rectangle 1059"/>
          <p:cNvSpPr>
            <a:spLocks noChangeArrowheads="1"/>
          </p:cNvSpPr>
          <p:nvPr/>
        </p:nvSpPr>
        <p:spPr bwMode="auto">
          <a:xfrm>
            <a:off x="2209800" y="5029200"/>
            <a:ext cx="9906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/>
              <a:t>-t</a:t>
            </a:r>
            <a:r>
              <a:rPr lang="en-US" sz="2800" baseline="-25000">
                <a:latin typeface="Symbol" pitchFamily="18" charset="2"/>
              </a:rPr>
              <a:t>a</a:t>
            </a:r>
          </a:p>
        </p:txBody>
      </p:sp>
      <p:sp>
        <p:nvSpPr>
          <p:cNvPr id="196644" name="Rectangle 1060"/>
          <p:cNvSpPr>
            <a:spLocks noChangeArrowheads="1"/>
          </p:cNvSpPr>
          <p:nvPr/>
        </p:nvSpPr>
        <p:spPr bwMode="auto">
          <a:xfrm>
            <a:off x="8077200" y="5029200"/>
            <a:ext cx="9906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/>
              <a:t>-t</a:t>
            </a:r>
            <a:r>
              <a:rPr lang="en-US" sz="2800" baseline="-25000">
                <a:latin typeface="Symbol" pitchFamily="18" charset="2"/>
              </a:rPr>
              <a:t>a</a:t>
            </a:r>
            <a:r>
              <a:rPr lang="en-US" sz="2800" baseline="-25000"/>
              <a:t>/2</a:t>
            </a:r>
            <a:endParaRPr lang="en-US" sz="2800" baseline="-25000">
              <a:latin typeface="Symbol" pitchFamily="18" charset="2"/>
            </a:endParaRPr>
          </a:p>
        </p:txBody>
      </p:sp>
      <p:sp>
        <p:nvSpPr>
          <p:cNvPr id="196645" name="Rectangle 1061"/>
          <p:cNvSpPr>
            <a:spLocks noChangeArrowheads="1"/>
          </p:cNvSpPr>
          <p:nvPr/>
        </p:nvSpPr>
        <p:spPr bwMode="auto">
          <a:xfrm>
            <a:off x="6553200" y="5029200"/>
            <a:ext cx="9906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/>
              <a:t>t</a:t>
            </a:r>
            <a:r>
              <a:rPr lang="en-US" sz="2800" baseline="-25000">
                <a:latin typeface="Symbol" pitchFamily="18" charset="2"/>
              </a:rPr>
              <a:t>a</a:t>
            </a:r>
          </a:p>
        </p:txBody>
      </p:sp>
      <p:sp>
        <p:nvSpPr>
          <p:cNvPr id="196646" name="Rectangle 1062"/>
          <p:cNvSpPr>
            <a:spLocks noChangeArrowheads="1"/>
          </p:cNvSpPr>
          <p:nvPr/>
        </p:nvSpPr>
        <p:spPr bwMode="auto">
          <a:xfrm>
            <a:off x="9448800" y="5029200"/>
            <a:ext cx="9906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/>
              <a:t>t</a:t>
            </a:r>
            <a:r>
              <a:rPr lang="en-US" sz="2800" baseline="-25000">
                <a:latin typeface="Symbol" pitchFamily="18" charset="2"/>
              </a:rPr>
              <a:t>a</a:t>
            </a:r>
            <a:r>
              <a:rPr lang="en-US" sz="2800" baseline="-25000"/>
              <a:t>/2</a:t>
            </a:r>
            <a:endParaRPr lang="en-US" sz="2800" baseline="-25000">
              <a:latin typeface="Symbol" pitchFamily="18" charset="2"/>
            </a:endParaRPr>
          </a:p>
        </p:txBody>
      </p:sp>
      <p:sp>
        <p:nvSpPr>
          <p:cNvPr id="196647" name="Line 1063"/>
          <p:cNvSpPr>
            <a:spLocks noChangeShapeType="1"/>
          </p:cNvSpPr>
          <p:nvPr/>
        </p:nvSpPr>
        <p:spPr bwMode="auto">
          <a:xfrm>
            <a:off x="2514600" y="4648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6648" name="Line 1064"/>
          <p:cNvSpPr>
            <a:spLocks noChangeShapeType="1"/>
          </p:cNvSpPr>
          <p:nvPr/>
        </p:nvSpPr>
        <p:spPr bwMode="auto">
          <a:xfrm>
            <a:off x="6781800" y="4648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6649" name="Line 1065"/>
          <p:cNvSpPr>
            <a:spLocks noChangeShapeType="1"/>
          </p:cNvSpPr>
          <p:nvPr/>
        </p:nvSpPr>
        <p:spPr bwMode="auto">
          <a:xfrm>
            <a:off x="8458200" y="4648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6650" name="Line 1066"/>
          <p:cNvSpPr>
            <a:spLocks noChangeShapeType="1"/>
          </p:cNvSpPr>
          <p:nvPr/>
        </p:nvSpPr>
        <p:spPr bwMode="auto">
          <a:xfrm>
            <a:off x="9677400" y="4648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6651" name="Rectangle 1067"/>
          <p:cNvSpPr>
            <a:spLocks noChangeArrowheads="1"/>
          </p:cNvSpPr>
          <p:nvPr/>
        </p:nvSpPr>
        <p:spPr bwMode="auto">
          <a:xfrm>
            <a:off x="1981200" y="5562600"/>
            <a:ext cx="2286000" cy="393700"/>
          </a:xfrm>
          <a:prstGeom prst="rect">
            <a:avLst/>
          </a:prstGeom>
          <a:solidFill>
            <a:srgbClr val="D5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b="0"/>
              <a:t>Reject H</a:t>
            </a:r>
            <a:r>
              <a:rPr lang="en-US" sz="2000" b="0" baseline="-25000"/>
              <a:t>0</a:t>
            </a:r>
            <a:r>
              <a:rPr lang="en-US" sz="2000" b="0"/>
              <a:t> if t &lt; -t</a:t>
            </a:r>
            <a:r>
              <a:rPr lang="en-US" sz="2000" b="0" baseline="-25000">
                <a:latin typeface="Symbol" pitchFamily="18" charset="2"/>
              </a:rPr>
              <a:t>a</a:t>
            </a:r>
          </a:p>
        </p:txBody>
      </p:sp>
      <p:sp>
        <p:nvSpPr>
          <p:cNvPr id="196652" name="Rectangle 1068"/>
          <p:cNvSpPr>
            <a:spLocks noChangeArrowheads="1"/>
          </p:cNvSpPr>
          <p:nvPr/>
        </p:nvSpPr>
        <p:spPr bwMode="auto">
          <a:xfrm>
            <a:off x="4953000" y="5562600"/>
            <a:ext cx="2209800" cy="393700"/>
          </a:xfrm>
          <a:prstGeom prst="rect">
            <a:avLst/>
          </a:prstGeom>
          <a:solidFill>
            <a:srgbClr val="D5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b="0"/>
              <a:t>Reject H</a:t>
            </a:r>
            <a:r>
              <a:rPr lang="en-US" sz="2000" b="0" baseline="-25000"/>
              <a:t>0</a:t>
            </a:r>
            <a:r>
              <a:rPr lang="en-US" sz="2000" b="0"/>
              <a:t> if t &gt; t</a:t>
            </a:r>
            <a:r>
              <a:rPr lang="en-US" sz="2000" b="0" baseline="-25000">
                <a:latin typeface="Symbol" pitchFamily="18" charset="2"/>
              </a:rPr>
              <a:t>a</a:t>
            </a:r>
          </a:p>
        </p:txBody>
      </p:sp>
      <p:sp>
        <p:nvSpPr>
          <p:cNvPr id="196653" name="Rectangle 1069"/>
          <p:cNvSpPr>
            <a:spLocks noChangeArrowheads="1"/>
          </p:cNvSpPr>
          <p:nvPr/>
        </p:nvSpPr>
        <p:spPr bwMode="auto">
          <a:xfrm>
            <a:off x="7772400" y="5562600"/>
            <a:ext cx="2438400" cy="657681"/>
          </a:xfrm>
          <a:prstGeom prst="rect">
            <a:avLst/>
          </a:prstGeom>
          <a:solidFill>
            <a:srgbClr val="D5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b="0"/>
              <a:t>Reject H</a:t>
            </a:r>
            <a:r>
              <a:rPr lang="en-US" sz="2000" b="0" baseline="-25000"/>
              <a:t>0</a:t>
            </a:r>
            <a:r>
              <a:rPr lang="en-US" sz="2000" b="0"/>
              <a:t> if t &lt; -t</a:t>
            </a:r>
            <a:r>
              <a:rPr lang="en-US" sz="2000" b="0" baseline="-25000">
                <a:latin typeface="Symbol" pitchFamily="18" charset="2"/>
              </a:rPr>
              <a:t>a/2</a:t>
            </a:r>
          </a:p>
          <a:p>
            <a:pPr algn="l"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2000" b="0" baseline="-25000">
                <a:latin typeface="Symbol" pitchFamily="18" charset="2"/>
              </a:rPr>
              <a:t>                         </a:t>
            </a:r>
            <a:r>
              <a:rPr lang="en-US" sz="2000" b="0" baseline="-25000"/>
              <a:t> </a:t>
            </a:r>
            <a:r>
              <a:rPr lang="en-US" sz="2000" b="0"/>
              <a:t>or t &gt; t</a:t>
            </a:r>
            <a:r>
              <a:rPr lang="en-US" sz="2000" b="0" baseline="-25000">
                <a:latin typeface="Symbol" pitchFamily="18" charset="2"/>
              </a:rPr>
              <a:t>a/2</a:t>
            </a:r>
            <a:r>
              <a:rPr lang="en-US" sz="2000" b="0"/>
              <a:t> </a:t>
            </a:r>
          </a:p>
        </p:txBody>
      </p:sp>
      <p:sp>
        <p:nvSpPr>
          <p:cNvPr id="196654" name="Rectangle 1070"/>
          <p:cNvSpPr>
            <a:spLocks noChangeArrowheads="1"/>
          </p:cNvSpPr>
          <p:nvPr/>
        </p:nvSpPr>
        <p:spPr bwMode="auto">
          <a:xfrm>
            <a:off x="4419600" y="6019800"/>
            <a:ext cx="3276600" cy="47625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Where  t</a:t>
            </a:r>
            <a:r>
              <a:rPr lang="en-US" sz="2000" b="0">
                <a:sym typeface="Symbol" pitchFamily="18" charset="2"/>
              </a:rPr>
              <a:t>  has  n - 1  d.f</a:t>
            </a:r>
            <a:r>
              <a:rPr lang="en-US" b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80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524000"/>
            <a:ext cx="8001000" cy="1371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tabLst>
                <a:tab pos="0" algn="l"/>
              </a:tabLst>
            </a:pPr>
            <a:r>
              <a:rPr lang="en-US" sz="2400" dirty="0"/>
              <a:t>  Assume you send your salespeople to a “customer service” training workshop.  Is the training effective?  You collect the following data:</a:t>
            </a:r>
          </a:p>
          <a:p>
            <a:pPr marL="0" indent="0">
              <a:buNone/>
              <a:tabLst>
                <a:tab pos="0" algn="l"/>
              </a:tabLst>
            </a:pPr>
            <a:endParaRPr lang="en-US" sz="2400" dirty="0"/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2743201" y="457201"/>
            <a:ext cx="693420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0" dirty="0">
                <a:latin typeface="Arial" pitchFamily="34" charset="0"/>
                <a:cs typeface="Arial" pitchFamily="34" charset="0"/>
              </a:rPr>
              <a:t>Paired Samples Example </a:t>
            </a:r>
          </a:p>
        </p:txBody>
      </p:sp>
      <p:graphicFrame>
        <p:nvGraphicFramePr>
          <p:cNvPr id="198660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818076"/>
              </p:ext>
            </p:extLst>
          </p:nvPr>
        </p:nvGraphicFramePr>
        <p:xfrm>
          <a:off x="6032500" y="3314700"/>
          <a:ext cx="31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8" name="Equation" r:id="rId4" imgW="238125" imgH="314325" progId="Equation.3">
                  <p:embed/>
                </p:oleObj>
              </mc:Choice>
              <mc:Fallback>
                <p:oleObj name="Equation" r:id="rId4" imgW="238125" imgH="314325" progId="Equation.3">
                  <p:embed/>
                  <p:pic>
                    <p:nvPicPr>
                      <p:cNvPr id="0" name="Picture 3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3314700"/>
                        <a:ext cx="317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1676400" y="3048000"/>
            <a:ext cx="6477000" cy="2889250"/>
          </a:xfrm>
          <a:prstGeom prst="rect">
            <a:avLst/>
          </a:prstGeom>
          <a:solidFill>
            <a:srgbClr val="FBFFD5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sz="2000" b="0" dirty="0"/>
              <a:t>                              </a:t>
            </a:r>
            <a:r>
              <a:rPr lang="en-US" sz="2000" b="0" u="sng" dirty="0"/>
              <a:t>Number of Complaints</a:t>
            </a:r>
            <a:r>
              <a:rPr lang="en-US" sz="2000" b="0" dirty="0"/>
              <a:t>:      (2) - (1)</a:t>
            </a:r>
            <a:endParaRPr lang="en-US" sz="2000" b="0" u="sng" dirty="0"/>
          </a:p>
          <a:p>
            <a:pPr algn="l" eaLnBrk="0" hangingPunct="0"/>
            <a:r>
              <a:rPr lang="en-US" sz="2000" b="0" u="sng" dirty="0"/>
              <a:t>Salesperson</a:t>
            </a:r>
            <a:r>
              <a:rPr lang="en-US" sz="2000" b="0" dirty="0"/>
              <a:t>              </a:t>
            </a:r>
            <a:r>
              <a:rPr lang="en-US" sz="2000" b="0" u="sng" dirty="0"/>
              <a:t>Before (1)</a:t>
            </a:r>
            <a:r>
              <a:rPr lang="en-US" sz="2000" b="0" dirty="0"/>
              <a:t>    </a:t>
            </a:r>
            <a:r>
              <a:rPr lang="en-US" sz="2000" b="0" u="sng" dirty="0"/>
              <a:t>After (2)</a:t>
            </a:r>
            <a:r>
              <a:rPr lang="en-US" sz="2000" b="0" dirty="0"/>
              <a:t>      </a:t>
            </a:r>
            <a:r>
              <a:rPr lang="en-US" sz="2000" b="0" u="sng" dirty="0"/>
              <a:t>Difference,</a:t>
            </a:r>
            <a:r>
              <a:rPr lang="en-US" sz="2000" b="0" dirty="0"/>
              <a:t> </a:t>
            </a:r>
            <a:r>
              <a:rPr lang="en-US" sz="2000" b="0" i="1" u="sng" dirty="0"/>
              <a:t>d</a:t>
            </a:r>
            <a:r>
              <a:rPr lang="en-US" sz="2000" b="0" i="1" baseline="-25000" dirty="0"/>
              <a:t>i</a:t>
            </a:r>
            <a:endParaRPr lang="en-US" sz="2000" b="0" u="sng" dirty="0"/>
          </a:p>
          <a:p>
            <a:pPr algn="l" eaLnBrk="0" hangingPunct="0">
              <a:lnSpc>
                <a:spcPct val="80000"/>
              </a:lnSpc>
            </a:pPr>
            <a:endParaRPr lang="en-US" sz="2000" b="0" dirty="0"/>
          </a:p>
          <a:p>
            <a:pPr algn="l" eaLnBrk="0" hangingPunct="0">
              <a:lnSpc>
                <a:spcPct val="105000"/>
              </a:lnSpc>
            </a:pPr>
            <a:r>
              <a:rPr lang="en-US" sz="2000" b="0" dirty="0"/>
              <a:t>        C.B.	        6	             4                    -  2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sz="2000" b="0" dirty="0"/>
              <a:t>        T.F.	      </a:t>
            </a:r>
            <a:r>
              <a:rPr lang="en-US" sz="2000" b="0" dirty="0" smtClean="0"/>
              <a:t>	       20</a:t>
            </a:r>
            <a:r>
              <a:rPr lang="en-US" sz="2000" b="0" dirty="0"/>
              <a:t>	             6                    -14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sz="2000" b="0" dirty="0"/>
              <a:t>        M.H.	        3	             2                    -  1     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sz="2000" b="0" dirty="0"/>
              <a:t>        R.K.	        0                </a:t>
            </a:r>
            <a:r>
              <a:rPr lang="en-US" sz="2000" b="0" dirty="0" smtClean="0"/>
              <a:t> 0                       </a:t>
            </a:r>
            <a:r>
              <a:rPr lang="en-US" sz="2000" b="0" dirty="0"/>
              <a:t>0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sz="2000" b="0" dirty="0"/>
              <a:t>        M.O.	        4                </a:t>
            </a:r>
            <a:r>
              <a:rPr lang="en-US" sz="2000" b="0" dirty="0" smtClean="0"/>
              <a:t> 0                    </a:t>
            </a:r>
            <a:r>
              <a:rPr lang="en-US" sz="2000" b="0" u="sng" dirty="0"/>
              <a:t>-  4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sz="2000" b="0" dirty="0"/>
              <a:t>                                                   	                      -21</a:t>
            </a:r>
            <a:endParaRPr lang="en-US" sz="2000" b="0" u="sng" dirty="0"/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8534401" y="3276600"/>
            <a:ext cx="11525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 b="0"/>
              <a:t>d  =</a:t>
            </a:r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 flipV="1">
            <a:off x="8610600" y="3352800"/>
            <a:ext cx="26828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9372601" y="2971801"/>
            <a:ext cx="5429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3200" b="0">
                <a:latin typeface="Symbol" pitchFamily="18" charset="2"/>
              </a:rPr>
              <a:t></a:t>
            </a:r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9677401" y="3048000"/>
            <a:ext cx="54292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b="0"/>
              <a:t>d</a:t>
            </a:r>
            <a:r>
              <a:rPr lang="en-US" b="0" baseline="-25000"/>
              <a:t>i</a:t>
            </a:r>
            <a:endParaRPr lang="en-US" b="0" u="sng"/>
          </a:p>
          <a:p>
            <a:pPr algn="l" eaLnBrk="0" latinLnBrk="1" hangingPunct="0"/>
            <a:endParaRPr lang="en-US" b="0" u="sng"/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9601201" y="3429000"/>
            <a:ext cx="4667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0"/>
              <a:t>n</a:t>
            </a:r>
          </a:p>
        </p:txBody>
      </p:sp>
      <p:sp>
        <p:nvSpPr>
          <p:cNvPr id="198667" name="Line 11"/>
          <p:cNvSpPr>
            <a:spLocks noChangeShapeType="1"/>
          </p:cNvSpPr>
          <p:nvPr/>
        </p:nvSpPr>
        <p:spPr bwMode="auto">
          <a:xfrm flipV="1">
            <a:off x="9448800" y="35052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graphicFrame>
        <p:nvGraphicFramePr>
          <p:cNvPr id="198668" name="Object 1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137665"/>
              </p:ext>
            </p:extLst>
          </p:nvPr>
        </p:nvGraphicFramePr>
        <p:xfrm>
          <a:off x="8229601" y="4876801"/>
          <a:ext cx="2176463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9" name="Equation" r:id="rId6" imgW="944901" imgH="563962" progId="Equation.3">
                  <p:embed/>
                </p:oleObj>
              </mc:Choice>
              <mc:Fallback>
                <p:oleObj name="Equation" r:id="rId6" imgW="944901" imgH="563962" progId="Equation.3">
                  <p:embed/>
                  <p:pic>
                    <p:nvPicPr>
                      <p:cNvPr id="0" name="Picture 3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1" y="4876801"/>
                        <a:ext cx="2176463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9" name="Rectangle 13"/>
          <p:cNvSpPr>
            <a:spLocks noChangeArrowheads="1"/>
          </p:cNvSpPr>
          <p:nvPr/>
        </p:nvSpPr>
        <p:spPr bwMode="auto">
          <a:xfrm>
            <a:off x="8610600" y="3962400"/>
            <a:ext cx="14478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 b="0"/>
              <a:t>   </a:t>
            </a:r>
            <a:r>
              <a:rPr lang="en-US" b="0"/>
              <a:t>= -4.2</a:t>
            </a:r>
          </a:p>
        </p:txBody>
      </p:sp>
      <p:sp>
        <p:nvSpPr>
          <p:cNvPr id="198670" name="Line 14"/>
          <p:cNvSpPr>
            <a:spLocks noChangeShapeType="1"/>
          </p:cNvSpPr>
          <p:nvPr/>
        </p:nvSpPr>
        <p:spPr bwMode="auto">
          <a:xfrm>
            <a:off x="1676400" y="3886200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8671" name="Line 15"/>
          <p:cNvSpPr>
            <a:spLocks noChangeShapeType="1"/>
          </p:cNvSpPr>
          <p:nvPr/>
        </p:nvSpPr>
        <p:spPr bwMode="auto">
          <a:xfrm>
            <a:off x="3352800" y="30480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>
            <a:off x="6324600" y="30480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8673" name="Line 17"/>
          <p:cNvSpPr>
            <a:spLocks noChangeShapeType="1"/>
          </p:cNvSpPr>
          <p:nvPr/>
        </p:nvSpPr>
        <p:spPr bwMode="auto">
          <a:xfrm>
            <a:off x="4800600" y="38862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</p:spTree>
    <p:extLst>
      <p:ext uri="{BB962C8B-B14F-4D97-AF65-F5344CB8AC3E}">
        <p14:creationId xmlns:p14="http://schemas.microsoft.com/office/powerpoint/2010/main" val="3649533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41" name="Rectangle 33"/>
          <p:cNvSpPr>
            <a:spLocks noChangeArrowheads="1"/>
          </p:cNvSpPr>
          <p:nvPr/>
        </p:nvSpPr>
        <p:spPr bwMode="auto">
          <a:xfrm>
            <a:off x="2819400" y="4343400"/>
            <a:ext cx="2209800" cy="1905000"/>
          </a:xfrm>
          <a:prstGeom prst="rect">
            <a:avLst/>
          </a:prstGeom>
          <a:solidFill>
            <a:srgbClr val="FFFF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7239000" y="2590800"/>
            <a:ext cx="1588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96616" name="Freeform 8"/>
          <p:cNvSpPr>
            <a:spLocks/>
          </p:cNvSpPr>
          <p:nvPr/>
        </p:nvSpPr>
        <p:spPr bwMode="auto">
          <a:xfrm>
            <a:off x="4343401" y="3048000"/>
            <a:ext cx="1819275" cy="609600"/>
          </a:xfrm>
          <a:custGeom>
            <a:avLst/>
            <a:gdLst>
              <a:gd name="T0" fmla="*/ 0 w 1068"/>
              <a:gd name="T1" fmla="*/ 428 h 429"/>
              <a:gd name="T2" fmla="*/ 1067 w 1068"/>
              <a:gd name="T3" fmla="*/ 428 h 429"/>
              <a:gd name="T4" fmla="*/ 1067 w 1068"/>
              <a:gd name="T5" fmla="*/ 0 h 429"/>
              <a:gd name="T6" fmla="*/ 0 w 1068"/>
              <a:gd name="T7" fmla="*/ 0 h 429"/>
              <a:gd name="T8" fmla="*/ 0 w 1068"/>
              <a:gd name="T9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B5D7F9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196618" name="Freeform 10"/>
          <p:cNvSpPr>
            <a:spLocks/>
          </p:cNvSpPr>
          <p:nvPr/>
        </p:nvSpPr>
        <p:spPr bwMode="auto">
          <a:xfrm>
            <a:off x="6400800" y="1752600"/>
            <a:ext cx="1981200" cy="914400"/>
          </a:xfrm>
          <a:custGeom>
            <a:avLst/>
            <a:gdLst>
              <a:gd name="T0" fmla="*/ 0 w 1115"/>
              <a:gd name="T1" fmla="*/ 513 h 514"/>
              <a:gd name="T2" fmla="*/ 1114 w 1115"/>
              <a:gd name="T3" fmla="*/ 513 h 514"/>
              <a:gd name="T4" fmla="*/ 1114 w 1115"/>
              <a:gd name="T5" fmla="*/ 0 h 514"/>
              <a:gd name="T6" fmla="*/ 0 w 1115"/>
              <a:gd name="T7" fmla="*/ 0 h 514"/>
              <a:gd name="T8" fmla="*/ 0 w 1115"/>
              <a:gd name="T9" fmla="*/ 513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5" h="514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CFFFF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196619" name="Rectangle 11"/>
          <p:cNvSpPr>
            <a:spLocks noChangeArrowheads="1"/>
          </p:cNvSpPr>
          <p:nvPr/>
        </p:nvSpPr>
        <p:spPr bwMode="auto">
          <a:xfrm>
            <a:off x="4495801" y="3124200"/>
            <a:ext cx="135293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b="0">
                <a:sym typeface="Symbol" pitchFamily="18" charset="2"/>
              </a:rPr>
              <a:t> Known</a:t>
            </a:r>
          </a:p>
        </p:txBody>
      </p:sp>
      <p:sp>
        <p:nvSpPr>
          <p:cNvPr id="196620" name="Freeform 12"/>
          <p:cNvSpPr>
            <a:spLocks/>
          </p:cNvSpPr>
          <p:nvPr/>
        </p:nvSpPr>
        <p:spPr bwMode="auto">
          <a:xfrm>
            <a:off x="7620000" y="3048000"/>
            <a:ext cx="2057400" cy="609600"/>
          </a:xfrm>
          <a:custGeom>
            <a:avLst/>
            <a:gdLst>
              <a:gd name="T0" fmla="*/ 0 w 1241"/>
              <a:gd name="T1" fmla="*/ 435 h 436"/>
              <a:gd name="T2" fmla="*/ 1240 w 1241"/>
              <a:gd name="T3" fmla="*/ 435 h 436"/>
              <a:gd name="T4" fmla="*/ 1240 w 1241"/>
              <a:gd name="T5" fmla="*/ 0 h 436"/>
              <a:gd name="T6" fmla="*/ 0 w 1241"/>
              <a:gd name="T7" fmla="*/ 0 h 436"/>
              <a:gd name="T8" fmla="*/ 0 w 1241"/>
              <a:gd name="T9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1" h="436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CCFFFF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5257800" y="28194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5257800" y="2819400"/>
            <a:ext cx="1588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96625" name="Line 17"/>
          <p:cNvSpPr>
            <a:spLocks noChangeShapeType="1"/>
          </p:cNvSpPr>
          <p:nvPr/>
        </p:nvSpPr>
        <p:spPr bwMode="auto">
          <a:xfrm>
            <a:off x="8686800" y="2819400"/>
            <a:ext cx="1588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96630" name="Rectangle 22"/>
          <p:cNvSpPr>
            <a:spLocks noChangeArrowheads="1"/>
          </p:cNvSpPr>
          <p:nvPr/>
        </p:nvSpPr>
        <p:spPr bwMode="auto">
          <a:xfrm>
            <a:off x="7772400" y="3124200"/>
            <a:ext cx="166071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b="0">
                <a:sym typeface="Symbol" pitchFamily="18" charset="2"/>
              </a:rPr>
              <a:t> Unknown</a:t>
            </a:r>
          </a:p>
        </p:txBody>
      </p:sp>
      <p:sp>
        <p:nvSpPr>
          <p:cNvPr id="196631" name="Rectangle 23"/>
          <p:cNvSpPr>
            <a:spLocks noChangeArrowheads="1"/>
          </p:cNvSpPr>
          <p:nvPr/>
        </p:nvSpPr>
        <p:spPr bwMode="auto">
          <a:xfrm>
            <a:off x="5943600" y="1752600"/>
            <a:ext cx="274320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0" dirty="0">
                <a:sym typeface="Symbol" pitchFamily="18" charset="2"/>
              </a:rPr>
              <a:t>Hypothesis </a:t>
            </a:r>
          </a:p>
          <a:p>
            <a:pPr eaLnBrk="0" hangingPunct="0"/>
            <a:r>
              <a:rPr lang="en-US" b="0" dirty="0">
                <a:sym typeface="Symbol" pitchFamily="18" charset="2"/>
              </a:rPr>
              <a:t>Tests for </a:t>
            </a:r>
            <a:r>
              <a:rPr lang="el-GR" b="0" i="1" dirty="0">
                <a:cs typeface="Arial" pitchFamily="34" charset="0"/>
                <a:sym typeface="Symbol" pitchFamily="18" charset="2"/>
              </a:rPr>
              <a:t>μ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1905000" y="37338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The test statistic is:</a:t>
            </a:r>
          </a:p>
        </p:txBody>
      </p:sp>
      <p:sp>
        <p:nvSpPr>
          <p:cNvPr id="196636" name="Rectangle 28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85800"/>
          </a:xfrm>
          <a:noFill/>
          <a:ln/>
        </p:spPr>
        <p:txBody>
          <a:bodyPr/>
          <a:lstStyle/>
          <a:p>
            <a:r>
              <a:rPr lang="en-US" dirty="0"/>
              <a:t>Calculating the Test Statistic</a:t>
            </a:r>
          </a:p>
        </p:txBody>
      </p:sp>
      <p:graphicFrame>
        <p:nvGraphicFramePr>
          <p:cNvPr id="196638" name="Object 30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2911475" y="4419600"/>
          <a:ext cx="18732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749160" imgH="634680" progId="Equation.3">
                  <p:embed/>
                </p:oleObj>
              </mc:Choice>
              <mc:Fallback>
                <p:oleObj name="Equation" r:id="rId3" imgW="749160" imgH="6346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4419600"/>
                        <a:ext cx="187325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40" name="Freeform 32"/>
          <p:cNvSpPr>
            <a:spLocks/>
          </p:cNvSpPr>
          <p:nvPr/>
        </p:nvSpPr>
        <p:spPr bwMode="auto">
          <a:xfrm>
            <a:off x="1828800" y="2895600"/>
            <a:ext cx="4419600" cy="3505200"/>
          </a:xfrm>
          <a:custGeom>
            <a:avLst/>
            <a:gdLst>
              <a:gd name="T0" fmla="*/ 2784 w 2784"/>
              <a:gd name="T1" fmla="*/ 0 h 2208"/>
              <a:gd name="T2" fmla="*/ 2784 w 2784"/>
              <a:gd name="T3" fmla="*/ 2208 h 2208"/>
              <a:gd name="T4" fmla="*/ 0 w 2784"/>
              <a:gd name="T5" fmla="*/ 2208 h 2208"/>
              <a:gd name="T6" fmla="*/ 0 w 2784"/>
              <a:gd name="T7" fmla="*/ 0 h 2208"/>
              <a:gd name="T8" fmla="*/ 2784 w 2784"/>
              <a:gd name="T9" fmla="*/ 0 h 2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4" h="2208">
                <a:moveTo>
                  <a:pt x="2784" y="0"/>
                </a:moveTo>
                <a:lnTo>
                  <a:pt x="2784" y="2208"/>
                </a:lnTo>
                <a:lnTo>
                  <a:pt x="0" y="2208"/>
                </a:lnTo>
                <a:lnTo>
                  <a:pt x="0" y="0"/>
                </a:lnTo>
                <a:lnTo>
                  <a:pt x="2784" y="0"/>
                </a:lnTo>
              </a:path>
            </a:pathLst>
          </a:custGeom>
          <a:ln>
            <a:headEnd/>
            <a:tailEnd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95762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38" name="Rectangle 34"/>
          <p:cNvSpPr>
            <a:spLocks noChangeArrowheads="1"/>
          </p:cNvSpPr>
          <p:nvPr/>
        </p:nvSpPr>
        <p:spPr bwMode="auto">
          <a:xfrm>
            <a:off x="2971800" y="2590800"/>
            <a:ext cx="1905000" cy="914400"/>
          </a:xfrm>
          <a:prstGeom prst="rect">
            <a:avLst/>
          </a:prstGeom>
          <a:solidFill>
            <a:srgbClr val="FB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00706" name="Line 2"/>
          <p:cNvSpPr>
            <a:spLocks noChangeShapeType="1"/>
          </p:cNvSpPr>
          <p:nvPr/>
        </p:nvSpPr>
        <p:spPr bwMode="auto">
          <a:xfrm>
            <a:off x="8534400" y="2362200"/>
            <a:ext cx="0" cy="1371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00707" name="Freeform 3"/>
          <p:cNvSpPr>
            <a:spLocks/>
          </p:cNvSpPr>
          <p:nvPr/>
        </p:nvSpPr>
        <p:spPr bwMode="auto">
          <a:xfrm>
            <a:off x="7162801" y="3419476"/>
            <a:ext cx="612775" cy="309563"/>
          </a:xfrm>
          <a:custGeom>
            <a:avLst/>
            <a:gdLst>
              <a:gd name="T0" fmla="*/ 386 w 386"/>
              <a:gd name="T1" fmla="*/ 0 h 195"/>
              <a:gd name="T2" fmla="*/ 386 w 386"/>
              <a:gd name="T3" fmla="*/ 195 h 195"/>
              <a:gd name="T4" fmla="*/ 0 w 386"/>
              <a:gd name="T5" fmla="*/ 195 h 195"/>
              <a:gd name="T6" fmla="*/ 174 w 386"/>
              <a:gd name="T7" fmla="*/ 153 h 195"/>
              <a:gd name="T8" fmla="*/ 220 w 386"/>
              <a:gd name="T9" fmla="*/ 128 h 195"/>
              <a:gd name="T10" fmla="*/ 262 w 386"/>
              <a:gd name="T11" fmla="*/ 99 h 195"/>
              <a:gd name="T12" fmla="*/ 285 w 386"/>
              <a:gd name="T13" fmla="*/ 89 h 195"/>
              <a:gd name="T14" fmla="*/ 311 w 386"/>
              <a:gd name="T15" fmla="*/ 69 h 195"/>
              <a:gd name="T16" fmla="*/ 353 w 386"/>
              <a:gd name="T17" fmla="*/ 32 h 195"/>
              <a:gd name="T18" fmla="*/ 336 w 386"/>
              <a:gd name="T19" fmla="*/ 5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6" h="195">
                <a:moveTo>
                  <a:pt x="386" y="0"/>
                </a:moveTo>
                <a:lnTo>
                  <a:pt x="386" y="195"/>
                </a:lnTo>
                <a:lnTo>
                  <a:pt x="0" y="195"/>
                </a:lnTo>
                <a:lnTo>
                  <a:pt x="174" y="153"/>
                </a:lnTo>
                <a:lnTo>
                  <a:pt x="220" y="128"/>
                </a:lnTo>
                <a:lnTo>
                  <a:pt x="262" y="99"/>
                </a:lnTo>
                <a:lnTo>
                  <a:pt x="285" y="89"/>
                </a:lnTo>
                <a:lnTo>
                  <a:pt x="311" y="69"/>
                </a:lnTo>
                <a:lnTo>
                  <a:pt x="353" y="32"/>
                </a:lnTo>
                <a:lnTo>
                  <a:pt x="336" y="54"/>
                </a:lnTo>
              </a:path>
            </a:pathLst>
          </a:custGeom>
          <a:solidFill>
            <a:srgbClr val="EAEC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200708" name="Freeform 4"/>
          <p:cNvSpPr>
            <a:spLocks/>
          </p:cNvSpPr>
          <p:nvPr/>
        </p:nvSpPr>
        <p:spPr bwMode="auto">
          <a:xfrm>
            <a:off x="9070975" y="3054351"/>
            <a:ext cx="839788" cy="682625"/>
          </a:xfrm>
          <a:custGeom>
            <a:avLst/>
            <a:gdLst>
              <a:gd name="T0" fmla="*/ 140 w 529"/>
              <a:gd name="T1" fmla="*/ 216 h 430"/>
              <a:gd name="T2" fmla="*/ 142 w 529"/>
              <a:gd name="T3" fmla="*/ 418 h 430"/>
              <a:gd name="T4" fmla="*/ 529 w 529"/>
              <a:gd name="T5" fmla="*/ 430 h 430"/>
              <a:gd name="T6" fmla="*/ 355 w 529"/>
              <a:gd name="T7" fmla="*/ 387 h 430"/>
              <a:gd name="T8" fmla="*/ 307 w 529"/>
              <a:gd name="T9" fmla="*/ 362 h 430"/>
              <a:gd name="T10" fmla="*/ 263 w 529"/>
              <a:gd name="T11" fmla="*/ 333 h 430"/>
              <a:gd name="T12" fmla="*/ 219 w 529"/>
              <a:gd name="T13" fmla="*/ 301 h 430"/>
              <a:gd name="T14" fmla="*/ 0 w 529"/>
              <a:gd name="T15" fmla="*/ 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9" h="430">
                <a:moveTo>
                  <a:pt x="140" y="216"/>
                </a:moveTo>
                <a:lnTo>
                  <a:pt x="142" y="418"/>
                </a:lnTo>
                <a:lnTo>
                  <a:pt x="529" y="430"/>
                </a:lnTo>
                <a:lnTo>
                  <a:pt x="355" y="387"/>
                </a:lnTo>
                <a:lnTo>
                  <a:pt x="307" y="362"/>
                </a:lnTo>
                <a:lnTo>
                  <a:pt x="263" y="333"/>
                </a:lnTo>
                <a:lnTo>
                  <a:pt x="219" y="301"/>
                </a:lnTo>
                <a:lnTo>
                  <a:pt x="0" y="0"/>
                </a:lnTo>
              </a:path>
            </a:pathLst>
          </a:custGeom>
          <a:solidFill>
            <a:srgbClr val="EAEC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76400"/>
            <a:ext cx="86868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SzPct val="90000"/>
              <a:buFont typeface="Wingdings" pitchFamily="2" charset="2"/>
              <a:buChar char="§"/>
              <a:tabLst>
                <a:tab pos="0" algn="l"/>
              </a:tabLst>
            </a:pPr>
            <a:r>
              <a:rPr lang="en-US" sz="2400">
                <a:latin typeface="Times New Roman" pitchFamily="18" charset="0"/>
              </a:rPr>
              <a:t> </a:t>
            </a:r>
            <a:r>
              <a:rPr lang="en-US" sz="2400"/>
              <a:t>Has the training made a difference in the number of complaints   (at the 0.01 level)?</a:t>
            </a:r>
            <a:r>
              <a:rPr lang="en-US" sz="2400">
                <a:latin typeface="Times New Roman" pitchFamily="18" charset="0"/>
              </a:rPr>
              <a:t>  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4343401" y="3657600"/>
            <a:ext cx="12287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0" i="1"/>
              <a:t>- </a:t>
            </a:r>
            <a:r>
              <a:rPr lang="en-US" b="0"/>
              <a:t>4.2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3810001" y="3657600"/>
            <a:ext cx="123031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0"/>
              <a:t>d =</a:t>
            </a:r>
          </a:p>
        </p:txBody>
      </p:sp>
      <p:graphicFrame>
        <p:nvGraphicFramePr>
          <p:cNvPr id="200712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8267563"/>
              </p:ext>
            </p:extLst>
          </p:nvPr>
        </p:nvGraphicFramePr>
        <p:xfrm>
          <a:off x="2362200" y="5483538"/>
          <a:ext cx="3581400" cy="91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8" name="Equation" r:id="rId4" imgW="1841400" imgH="469800" progId="Equation.3">
                  <p:embed/>
                </p:oleObj>
              </mc:Choice>
              <mc:Fallback>
                <p:oleObj name="Equation" r:id="rId4" imgW="1841400" imgH="469800" progId="Equation.3">
                  <p:embed/>
                  <p:pic>
                    <p:nvPicPr>
                      <p:cNvPr id="0" name="Picture 19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83538"/>
                        <a:ext cx="3581400" cy="91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3048000" y="2590800"/>
            <a:ext cx="182880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b="0"/>
              <a:t>H</a:t>
            </a:r>
            <a:r>
              <a:rPr lang="en-US" b="0" baseline="-25000"/>
              <a:t>0</a:t>
            </a:r>
            <a:r>
              <a:rPr lang="en-US" b="0"/>
              <a:t>:  </a:t>
            </a:r>
            <a:r>
              <a:rPr lang="el-GR" b="0">
                <a:cs typeface="Arial" charset="0"/>
              </a:rPr>
              <a:t>μ</a:t>
            </a:r>
            <a:r>
              <a:rPr lang="en-US" b="0" baseline="-25000"/>
              <a:t>d </a:t>
            </a:r>
            <a:r>
              <a:rPr lang="en-US" b="0"/>
              <a:t>= 0</a:t>
            </a:r>
          </a:p>
          <a:p>
            <a:pPr algn="l" eaLnBrk="0" hangingPunct="0"/>
            <a:r>
              <a:rPr lang="en-US" b="0"/>
              <a:t>H</a:t>
            </a:r>
            <a:r>
              <a:rPr lang="en-US" b="0" baseline="-25000"/>
              <a:t>A</a:t>
            </a:r>
            <a:r>
              <a:rPr lang="en-US" b="0"/>
              <a:t>: </a:t>
            </a:r>
            <a:r>
              <a:rPr lang="en-US" b="0">
                <a:latin typeface="Symbol" pitchFamily="18" charset="2"/>
              </a:rPr>
              <a:t></a:t>
            </a:r>
            <a:r>
              <a:rPr lang="el-GR" b="0">
                <a:cs typeface="Arial" charset="0"/>
              </a:rPr>
              <a:t>μ</a:t>
            </a:r>
            <a:r>
              <a:rPr lang="en-US" b="0" baseline="-25000"/>
              <a:t>d</a:t>
            </a:r>
            <a:r>
              <a:rPr lang="en-US" b="0"/>
              <a:t> </a:t>
            </a:r>
            <a:r>
              <a:rPr lang="en-US" b="0">
                <a:sym typeface="Symbol" pitchFamily="18" charset="2"/>
              </a:rPr>
              <a:t></a:t>
            </a:r>
            <a:r>
              <a:rPr lang="en-US" b="0"/>
              <a:t> 0</a:t>
            </a: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2662239" y="5024438"/>
            <a:ext cx="26765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0"/>
              <a:t>Test Statistic:</a:t>
            </a: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2057400" y="4114800"/>
            <a:ext cx="3657600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Critical Value = </a:t>
            </a:r>
            <a:r>
              <a:rPr lang="en-US" b="0">
                <a:cs typeface="Arial" charset="0"/>
              </a:rPr>
              <a:t>± </a:t>
            </a:r>
            <a:r>
              <a:rPr lang="en-US" b="0"/>
              <a:t>4.604</a:t>
            </a:r>
            <a:r>
              <a:rPr lang="en-US" sz="2800" b="0"/>
              <a:t> </a:t>
            </a:r>
            <a:r>
              <a:rPr lang="en-US" sz="2000" b="0"/>
              <a:t>     d.f. = n - 1 = 4</a:t>
            </a:r>
          </a:p>
        </p:txBody>
      </p:sp>
      <p:sp>
        <p:nvSpPr>
          <p:cNvPr id="200717" name="Freeform 13"/>
          <p:cNvSpPr>
            <a:spLocks/>
          </p:cNvSpPr>
          <p:nvPr/>
        </p:nvSpPr>
        <p:spPr bwMode="auto">
          <a:xfrm>
            <a:off x="8537575" y="2368550"/>
            <a:ext cx="1390650" cy="1339850"/>
          </a:xfrm>
          <a:custGeom>
            <a:avLst/>
            <a:gdLst>
              <a:gd name="T0" fmla="*/ 875 w 876"/>
              <a:gd name="T1" fmla="*/ 843 h 844"/>
              <a:gd name="T2" fmla="*/ 783 w 876"/>
              <a:gd name="T3" fmla="*/ 832 h 844"/>
              <a:gd name="T4" fmla="*/ 737 w 876"/>
              <a:gd name="T5" fmla="*/ 823 h 844"/>
              <a:gd name="T6" fmla="*/ 690 w 876"/>
              <a:gd name="T7" fmla="*/ 809 h 844"/>
              <a:gd name="T8" fmla="*/ 645 w 876"/>
              <a:gd name="T9" fmla="*/ 789 h 844"/>
              <a:gd name="T10" fmla="*/ 598 w 876"/>
              <a:gd name="T11" fmla="*/ 763 h 844"/>
              <a:gd name="T12" fmla="*/ 553 w 876"/>
              <a:gd name="T13" fmla="*/ 728 h 844"/>
              <a:gd name="T14" fmla="*/ 461 w 876"/>
              <a:gd name="T15" fmla="*/ 630 h 844"/>
              <a:gd name="T16" fmla="*/ 369 w 876"/>
              <a:gd name="T17" fmla="*/ 494 h 844"/>
              <a:gd name="T18" fmla="*/ 277 w 876"/>
              <a:gd name="T19" fmla="*/ 328 h 844"/>
              <a:gd name="T20" fmla="*/ 231 w 876"/>
              <a:gd name="T21" fmla="*/ 244 h 844"/>
              <a:gd name="T22" fmla="*/ 185 w 876"/>
              <a:gd name="T23" fmla="*/ 166 h 844"/>
              <a:gd name="T24" fmla="*/ 139 w 876"/>
              <a:gd name="T25" fmla="*/ 98 h 844"/>
              <a:gd name="T26" fmla="*/ 93 w 876"/>
              <a:gd name="T27" fmla="*/ 45 h 844"/>
              <a:gd name="T28" fmla="*/ 47 w 876"/>
              <a:gd name="T29" fmla="*/ 11 h 844"/>
              <a:gd name="T30" fmla="*/ 0 w 876"/>
              <a:gd name="T31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6" h="844">
                <a:moveTo>
                  <a:pt x="875" y="843"/>
                </a:moveTo>
                <a:lnTo>
                  <a:pt x="783" y="832"/>
                </a:lnTo>
                <a:lnTo>
                  <a:pt x="737" y="823"/>
                </a:lnTo>
                <a:lnTo>
                  <a:pt x="690" y="809"/>
                </a:lnTo>
                <a:lnTo>
                  <a:pt x="645" y="789"/>
                </a:lnTo>
                <a:lnTo>
                  <a:pt x="598" y="763"/>
                </a:lnTo>
                <a:lnTo>
                  <a:pt x="553" y="728"/>
                </a:lnTo>
                <a:lnTo>
                  <a:pt x="461" y="630"/>
                </a:lnTo>
                <a:lnTo>
                  <a:pt x="369" y="494"/>
                </a:lnTo>
                <a:lnTo>
                  <a:pt x="277" y="328"/>
                </a:lnTo>
                <a:lnTo>
                  <a:pt x="231" y="244"/>
                </a:lnTo>
                <a:lnTo>
                  <a:pt x="185" y="166"/>
                </a:lnTo>
                <a:lnTo>
                  <a:pt x="139" y="98"/>
                </a:lnTo>
                <a:lnTo>
                  <a:pt x="93" y="45"/>
                </a:lnTo>
                <a:lnTo>
                  <a:pt x="47" y="11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200718" name="Rectangle 14"/>
          <p:cNvSpPr>
            <a:spLocks noChangeArrowheads="1"/>
          </p:cNvSpPr>
          <p:nvPr/>
        </p:nvSpPr>
        <p:spPr bwMode="auto">
          <a:xfrm>
            <a:off x="9220201" y="2438400"/>
            <a:ext cx="12287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b="0"/>
              <a:t>Reject</a:t>
            </a:r>
          </a:p>
        </p:txBody>
      </p:sp>
      <p:sp>
        <p:nvSpPr>
          <p:cNvPr id="200719" name="Rectangle 15"/>
          <p:cNvSpPr>
            <a:spLocks noChangeArrowheads="1"/>
          </p:cNvSpPr>
          <p:nvPr/>
        </p:nvSpPr>
        <p:spPr bwMode="auto">
          <a:xfrm>
            <a:off x="9448801" y="3200400"/>
            <a:ext cx="10763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b="0">
                <a:sym typeface="Symbol" pitchFamily="18" charset="2"/>
              </a:rPr>
              <a:t></a:t>
            </a:r>
            <a:r>
              <a:rPr lang="en-US" sz="2000" b="0"/>
              <a:t>/2</a:t>
            </a:r>
          </a:p>
        </p:txBody>
      </p:sp>
      <p:sp>
        <p:nvSpPr>
          <p:cNvPr id="200720" name="Rectangle 16"/>
          <p:cNvSpPr>
            <a:spLocks noChangeArrowheads="1"/>
          </p:cNvSpPr>
          <p:nvPr/>
        </p:nvSpPr>
        <p:spPr bwMode="auto">
          <a:xfrm>
            <a:off x="7239000" y="3657601"/>
            <a:ext cx="2590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 b="0"/>
              <a:t> - 4.604                 4.604</a:t>
            </a:r>
          </a:p>
        </p:txBody>
      </p:sp>
      <p:sp>
        <p:nvSpPr>
          <p:cNvPr id="200721" name="Rectangle 17"/>
          <p:cNvSpPr>
            <a:spLocks noChangeArrowheads="1"/>
          </p:cNvSpPr>
          <p:nvPr/>
        </p:nvSpPr>
        <p:spPr bwMode="auto">
          <a:xfrm>
            <a:off x="6324600" y="4495801"/>
            <a:ext cx="4121150" cy="68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b="0"/>
              <a:t>Decision: Do not reject </a:t>
            </a:r>
            <a:r>
              <a:rPr lang="en-US" b="0" i="1"/>
              <a:t>H</a:t>
            </a:r>
            <a:r>
              <a:rPr lang="en-US" b="0" baseline="-25000"/>
              <a:t>0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000" b="0"/>
              <a:t>(t stat is not in the reject region)</a:t>
            </a:r>
          </a:p>
        </p:txBody>
      </p:sp>
      <p:sp>
        <p:nvSpPr>
          <p:cNvPr id="200722" name="Rectangle 18"/>
          <p:cNvSpPr>
            <a:spLocks noChangeArrowheads="1"/>
          </p:cNvSpPr>
          <p:nvPr/>
        </p:nvSpPr>
        <p:spPr bwMode="auto">
          <a:xfrm>
            <a:off x="6324600" y="5334000"/>
            <a:ext cx="4191000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0"/>
              <a:t>Conclusion: There is not a  significant change in the number of complaints.</a:t>
            </a:r>
          </a:p>
        </p:txBody>
      </p:sp>
      <p:sp>
        <p:nvSpPr>
          <p:cNvPr id="200723" name="Freeform 19"/>
          <p:cNvSpPr>
            <a:spLocks/>
          </p:cNvSpPr>
          <p:nvPr/>
        </p:nvSpPr>
        <p:spPr bwMode="auto">
          <a:xfrm>
            <a:off x="7165976" y="2368550"/>
            <a:ext cx="1389063" cy="1339850"/>
          </a:xfrm>
          <a:custGeom>
            <a:avLst/>
            <a:gdLst>
              <a:gd name="T0" fmla="*/ 0 w 875"/>
              <a:gd name="T1" fmla="*/ 843 h 844"/>
              <a:gd name="T2" fmla="*/ 92 w 875"/>
              <a:gd name="T3" fmla="*/ 832 h 844"/>
              <a:gd name="T4" fmla="*/ 139 w 875"/>
              <a:gd name="T5" fmla="*/ 823 h 844"/>
              <a:gd name="T6" fmla="*/ 184 w 875"/>
              <a:gd name="T7" fmla="*/ 809 h 844"/>
              <a:gd name="T8" fmla="*/ 230 w 875"/>
              <a:gd name="T9" fmla="*/ 789 h 844"/>
              <a:gd name="T10" fmla="*/ 277 w 875"/>
              <a:gd name="T11" fmla="*/ 763 h 844"/>
              <a:gd name="T12" fmla="*/ 322 w 875"/>
              <a:gd name="T13" fmla="*/ 728 h 844"/>
              <a:gd name="T14" fmla="*/ 415 w 875"/>
              <a:gd name="T15" fmla="*/ 630 h 844"/>
              <a:gd name="T16" fmla="*/ 506 w 875"/>
              <a:gd name="T17" fmla="*/ 494 h 844"/>
              <a:gd name="T18" fmla="*/ 598 w 875"/>
              <a:gd name="T19" fmla="*/ 328 h 844"/>
              <a:gd name="T20" fmla="*/ 645 w 875"/>
              <a:gd name="T21" fmla="*/ 244 h 844"/>
              <a:gd name="T22" fmla="*/ 690 w 875"/>
              <a:gd name="T23" fmla="*/ 166 h 844"/>
              <a:gd name="T24" fmla="*/ 737 w 875"/>
              <a:gd name="T25" fmla="*/ 98 h 844"/>
              <a:gd name="T26" fmla="*/ 782 w 875"/>
              <a:gd name="T27" fmla="*/ 45 h 844"/>
              <a:gd name="T28" fmla="*/ 829 w 875"/>
              <a:gd name="T29" fmla="*/ 11 h 844"/>
              <a:gd name="T30" fmla="*/ 874 w 875"/>
              <a:gd name="T31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5" h="844">
                <a:moveTo>
                  <a:pt x="0" y="843"/>
                </a:moveTo>
                <a:lnTo>
                  <a:pt x="92" y="832"/>
                </a:lnTo>
                <a:lnTo>
                  <a:pt x="139" y="823"/>
                </a:lnTo>
                <a:lnTo>
                  <a:pt x="184" y="809"/>
                </a:lnTo>
                <a:lnTo>
                  <a:pt x="230" y="789"/>
                </a:lnTo>
                <a:lnTo>
                  <a:pt x="277" y="763"/>
                </a:lnTo>
                <a:lnTo>
                  <a:pt x="322" y="728"/>
                </a:lnTo>
                <a:lnTo>
                  <a:pt x="415" y="630"/>
                </a:lnTo>
                <a:lnTo>
                  <a:pt x="506" y="494"/>
                </a:lnTo>
                <a:lnTo>
                  <a:pt x="598" y="328"/>
                </a:lnTo>
                <a:lnTo>
                  <a:pt x="645" y="244"/>
                </a:lnTo>
                <a:lnTo>
                  <a:pt x="690" y="166"/>
                </a:lnTo>
                <a:lnTo>
                  <a:pt x="737" y="98"/>
                </a:lnTo>
                <a:lnTo>
                  <a:pt x="782" y="45"/>
                </a:lnTo>
                <a:lnTo>
                  <a:pt x="829" y="11"/>
                </a:lnTo>
                <a:lnTo>
                  <a:pt x="874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200724" name="Line 20"/>
          <p:cNvSpPr>
            <a:spLocks noChangeShapeType="1"/>
          </p:cNvSpPr>
          <p:nvPr/>
        </p:nvSpPr>
        <p:spPr bwMode="auto">
          <a:xfrm>
            <a:off x="9296400" y="2438400"/>
            <a:ext cx="685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00725" name="Line 21"/>
          <p:cNvSpPr>
            <a:spLocks noChangeShapeType="1"/>
          </p:cNvSpPr>
          <p:nvPr/>
        </p:nvSpPr>
        <p:spPr bwMode="auto">
          <a:xfrm flipH="1">
            <a:off x="7162800" y="24384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00726" name="Line 22"/>
          <p:cNvSpPr>
            <a:spLocks noChangeShapeType="1"/>
          </p:cNvSpPr>
          <p:nvPr/>
        </p:nvSpPr>
        <p:spPr bwMode="auto">
          <a:xfrm>
            <a:off x="3886200" y="3733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00727" name="Line 23"/>
          <p:cNvSpPr>
            <a:spLocks noChangeShapeType="1"/>
          </p:cNvSpPr>
          <p:nvPr/>
        </p:nvSpPr>
        <p:spPr bwMode="auto">
          <a:xfrm>
            <a:off x="7086600" y="3733800"/>
            <a:ext cx="289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00728" name="Line 24"/>
          <p:cNvSpPr>
            <a:spLocks noChangeShapeType="1"/>
          </p:cNvSpPr>
          <p:nvPr/>
        </p:nvSpPr>
        <p:spPr bwMode="auto">
          <a:xfrm>
            <a:off x="9296400" y="2286000"/>
            <a:ext cx="0" cy="1447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00729" name="Rectangle 25"/>
          <p:cNvSpPr>
            <a:spLocks noChangeArrowheads="1"/>
          </p:cNvSpPr>
          <p:nvPr/>
        </p:nvSpPr>
        <p:spPr bwMode="auto">
          <a:xfrm>
            <a:off x="2743201" y="457201"/>
            <a:ext cx="689610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0" dirty="0">
                <a:latin typeface="Arial" pitchFamily="34" charset="0"/>
                <a:cs typeface="Arial" pitchFamily="34" charset="0"/>
              </a:rPr>
              <a:t>Paired Samples: Solution </a:t>
            </a:r>
          </a:p>
        </p:txBody>
      </p:sp>
      <p:sp>
        <p:nvSpPr>
          <p:cNvPr id="200730" name="Rectangle 26"/>
          <p:cNvSpPr>
            <a:spLocks noChangeArrowheads="1"/>
          </p:cNvSpPr>
          <p:nvPr/>
        </p:nvSpPr>
        <p:spPr bwMode="auto">
          <a:xfrm>
            <a:off x="6858000" y="2438400"/>
            <a:ext cx="9906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b="0"/>
              <a:t>Reject</a:t>
            </a:r>
          </a:p>
        </p:txBody>
      </p:sp>
      <p:sp>
        <p:nvSpPr>
          <p:cNvPr id="200731" name="Freeform 27"/>
          <p:cNvSpPr>
            <a:spLocks/>
          </p:cNvSpPr>
          <p:nvPr/>
        </p:nvSpPr>
        <p:spPr bwMode="auto">
          <a:xfrm>
            <a:off x="7772400" y="2286000"/>
            <a:ext cx="1588" cy="1447800"/>
          </a:xfrm>
          <a:custGeom>
            <a:avLst/>
            <a:gdLst>
              <a:gd name="T0" fmla="*/ 0 w 1"/>
              <a:gd name="T1" fmla="*/ 0 h 912"/>
              <a:gd name="T2" fmla="*/ 0 w 1"/>
              <a:gd name="T3" fmla="*/ 738 h 912"/>
              <a:gd name="T4" fmla="*/ 1 w 1"/>
              <a:gd name="T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12">
                <a:moveTo>
                  <a:pt x="0" y="0"/>
                </a:moveTo>
                <a:lnTo>
                  <a:pt x="0" y="738"/>
                </a:lnTo>
                <a:lnTo>
                  <a:pt x="1" y="912"/>
                </a:lnTo>
              </a:path>
            </a:pathLst>
          </a:cu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00732" name="Rectangle 28"/>
          <p:cNvSpPr>
            <a:spLocks noChangeArrowheads="1"/>
          </p:cNvSpPr>
          <p:nvPr/>
        </p:nvSpPr>
        <p:spPr bwMode="auto">
          <a:xfrm>
            <a:off x="7010401" y="3276600"/>
            <a:ext cx="10763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b="0">
                <a:sym typeface="Symbol" pitchFamily="18" charset="2"/>
              </a:rPr>
              <a:t></a:t>
            </a:r>
            <a:r>
              <a:rPr lang="en-US" sz="2000" b="0"/>
              <a:t>/2</a:t>
            </a:r>
          </a:p>
        </p:txBody>
      </p:sp>
      <p:sp>
        <p:nvSpPr>
          <p:cNvPr id="200733" name="Rectangle 29"/>
          <p:cNvSpPr>
            <a:spLocks noChangeArrowheads="1"/>
          </p:cNvSpPr>
          <p:nvPr/>
        </p:nvSpPr>
        <p:spPr bwMode="auto">
          <a:xfrm>
            <a:off x="7696200" y="3962401"/>
            <a:ext cx="914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 b="0"/>
              <a:t> - 1.66</a:t>
            </a:r>
          </a:p>
        </p:txBody>
      </p:sp>
      <p:sp>
        <p:nvSpPr>
          <p:cNvPr id="200734" name="Line 30"/>
          <p:cNvSpPr>
            <a:spLocks noChangeShapeType="1"/>
          </p:cNvSpPr>
          <p:nvPr/>
        </p:nvSpPr>
        <p:spPr bwMode="auto">
          <a:xfrm flipV="1">
            <a:off x="8153400" y="3733800"/>
            <a:ext cx="0" cy="228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00735" name="Rectangle 31"/>
          <p:cNvSpPr>
            <a:spLocks noChangeArrowheads="1"/>
          </p:cNvSpPr>
          <p:nvPr/>
        </p:nvSpPr>
        <p:spPr bwMode="auto">
          <a:xfrm>
            <a:off x="5181600" y="5715000"/>
            <a:ext cx="914400" cy="4572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00736" name="Freeform 32"/>
          <p:cNvSpPr>
            <a:spLocks/>
          </p:cNvSpPr>
          <p:nvPr/>
        </p:nvSpPr>
        <p:spPr bwMode="auto">
          <a:xfrm>
            <a:off x="5943600" y="4114800"/>
            <a:ext cx="1828800" cy="1600200"/>
          </a:xfrm>
          <a:custGeom>
            <a:avLst/>
            <a:gdLst>
              <a:gd name="T0" fmla="*/ 0 w 1152"/>
              <a:gd name="T1" fmla="*/ 1008 h 1008"/>
              <a:gd name="T2" fmla="*/ 0 w 1152"/>
              <a:gd name="T3" fmla="*/ 0 h 1008"/>
              <a:gd name="T4" fmla="*/ 1152 w 1152"/>
              <a:gd name="T5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1008">
                <a:moveTo>
                  <a:pt x="0" y="1008"/>
                </a:moveTo>
                <a:lnTo>
                  <a:pt x="0" y="0"/>
                </a:lnTo>
                <a:lnTo>
                  <a:pt x="1152" y="0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00737" name="Rectangle 33"/>
          <p:cNvSpPr>
            <a:spLocks noChangeArrowheads="1"/>
          </p:cNvSpPr>
          <p:nvPr/>
        </p:nvSpPr>
        <p:spPr bwMode="auto">
          <a:xfrm>
            <a:off x="7772400" y="3962400"/>
            <a:ext cx="685800" cy="3048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200740" name="Rectangle 36"/>
          <p:cNvSpPr>
            <a:spLocks noChangeArrowheads="1"/>
          </p:cNvSpPr>
          <p:nvPr/>
        </p:nvSpPr>
        <p:spPr bwMode="auto">
          <a:xfrm>
            <a:off x="2362201" y="3657600"/>
            <a:ext cx="123031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0">
                <a:sym typeface="Symbol" pitchFamily="18" charset="2"/>
              </a:rPr>
              <a:t> = .01</a:t>
            </a:r>
          </a:p>
        </p:txBody>
      </p:sp>
    </p:spTree>
    <p:extLst>
      <p:ext uri="{BB962C8B-B14F-4D97-AF65-F5344CB8AC3E}">
        <p14:creationId xmlns:p14="http://schemas.microsoft.com/office/powerpoint/2010/main" val="934278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51" name="Rectangle 15"/>
          <p:cNvSpPr>
            <a:spLocks noChangeArrowheads="1"/>
          </p:cNvSpPr>
          <p:nvPr/>
        </p:nvSpPr>
        <p:spPr bwMode="auto">
          <a:xfrm>
            <a:off x="4191000" y="3118022"/>
            <a:ext cx="1295400" cy="457200"/>
          </a:xfrm>
          <a:prstGeom prst="rect">
            <a:avLst/>
          </a:prstGeom>
          <a:solidFill>
            <a:srgbClr val="FB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4191000" y="1676400"/>
            <a:ext cx="6096000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b="0" dirty="0"/>
              <a:t>Goal:  Form a confidence interval for or test a hypothesis about the difference between two population proportions,  </a:t>
            </a:r>
          </a:p>
          <a:p>
            <a:pPr algn="l">
              <a:spcBef>
                <a:spcPct val="50000"/>
              </a:spcBef>
            </a:pPr>
            <a:r>
              <a:rPr lang="en-US" sz="2600" b="0" dirty="0"/>
              <a:t>p</a:t>
            </a:r>
            <a:r>
              <a:rPr lang="en-US" sz="2600" b="0" baseline="-25000" dirty="0"/>
              <a:t>1</a:t>
            </a:r>
            <a:r>
              <a:rPr lang="en-US" sz="2600" b="0" dirty="0"/>
              <a:t> – p</a:t>
            </a:r>
            <a:r>
              <a:rPr lang="en-US" sz="2600" b="0" baseline="-25000" dirty="0"/>
              <a:t>2</a:t>
            </a:r>
            <a:r>
              <a:rPr lang="en-US" sz="2600" b="0" dirty="0"/>
              <a:t> </a:t>
            </a:r>
          </a:p>
        </p:txBody>
      </p:sp>
      <p:sp>
        <p:nvSpPr>
          <p:cNvPr id="167950" name="Rectangle 14"/>
          <p:cNvSpPr>
            <a:spLocks noChangeArrowheads="1"/>
          </p:cNvSpPr>
          <p:nvPr/>
        </p:nvSpPr>
        <p:spPr bwMode="auto">
          <a:xfrm>
            <a:off x="3581400" y="5334000"/>
            <a:ext cx="5791200" cy="1066800"/>
          </a:xfrm>
          <a:prstGeom prst="rect">
            <a:avLst/>
          </a:prstGeom>
          <a:solidFill>
            <a:srgbClr val="FB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title"/>
          </p:nvPr>
        </p:nvSpPr>
        <p:spPr>
          <a:xfrm>
            <a:off x="2971800" y="381000"/>
            <a:ext cx="7391400" cy="762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Two Population Proportions</a:t>
            </a: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3581400" y="5410201"/>
            <a:ext cx="327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The point estimate for the difference is</a:t>
            </a: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7315200" y="54864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/>
              <a:t>p</a:t>
            </a:r>
            <a:r>
              <a:rPr lang="en-US" sz="3600" b="0" baseline="-25000"/>
              <a:t>1</a:t>
            </a:r>
            <a:r>
              <a:rPr lang="en-US" sz="3600" b="0"/>
              <a:t> – p</a:t>
            </a:r>
            <a:r>
              <a:rPr lang="en-US" sz="3600" b="0" baseline="-25000"/>
              <a:t>2</a:t>
            </a:r>
          </a:p>
        </p:txBody>
      </p:sp>
      <p:sp>
        <p:nvSpPr>
          <p:cNvPr id="167944" name="Line 8"/>
          <p:cNvSpPr>
            <a:spLocks noChangeShapeType="1"/>
          </p:cNvSpPr>
          <p:nvPr/>
        </p:nvSpPr>
        <p:spPr bwMode="auto">
          <a:xfrm>
            <a:off x="7620000" y="5638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7945" name="Line 9"/>
          <p:cNvSpPr>
            <a:spLocks noChangeShapeType="1"/>
          </p:cNvSpPr>
          <p:nvPr/>
        </p:nvSpPr>
        <p:spPr bwMode="auto">
          <a:xfrm>
            <a:off x="8534400" y="5638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7946" name="Rectangle 10"/>
          <p:cNvSpPr>
            <a:spLocks noChangeArrowheads="1"/>
          </p:cNvSpPr>
          <p:nvPr/>
        </p:nvSpPr>
        <p:spPr bwMode="auto">
          <a:xfrm>
            <a:off x="1752600" y="1905000"/>
            <a:ext cx="2057400" cy="1600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7947" name="Text Box 11"/>
          <p:cNvSpPr txBox="1">
            <a:spLocks noChangeArrowheads="1"/>
          </p:cNvSpPr>
          <p:nvPr/>
        </p:nvSpPr>
        <p:spPr bwMode="auto">
          <a:xfrm>
            <a:off x="1752600" y="2133601"/>
            <a:ext cx="2057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Population proportions</a:t>
            </a:r>
          </a:p>
        </p:txBody>
      </p:sp>
      <p:sp>
        <p:nvSpPr>
          <p:cNvPr id="167949" name="Text Box 13"/>
          <p:cNvSpPr txBox="1">
            <a:spLocks noChangeArrowheads="1"/>
          </p:cNvSpPr>
          <p:nvPr/>
        </p:nvSpPr>
        <p:spPr bwMode="auto">
          <a:xfrm>
            <a:off x="4191000" y="3759200"/>
            <a:ext cx="60960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sz="2600" b="0" dirty="0"/>
              <a:t>Assumptions: </a:t>
            </a:r>
          </a:p>
          <a:p>
            <a:pPr algn="l">
              <a:spcBef>
                <a:spcPct val="30000"/>
              </a:spcBef>
            </a:pPr>
            <a:r>
              <a:rPr lang="en-US" b="0" dirty="0"/>
              <a:t>n</a:t>
            </a:r>
            <a:r>
              <a:rPr lang="en-US" b="0" baseline="-25000" dirty="0"/>
              <a:t>1</a:t>
            </a:r>
            <a:r>
              <a:rPr lang="en-US" b="0" dirty="0"/>
              <a:t>p</a:t>
            </a:r>
            <a:r>
              <a:rPr lang="en-US" b="0" baseline="-25000" dirty="0"/>
              <a:t>1</a:t>
            </a:r>
            <a:r>
              <a:rPr lang="en-US" b="0" dirty="0"/>
              <a:t> </a:t>
            </a:r>
            <a:r>
              <a:rPr lang="en-US" b="0" dirty="0">
                <a:sym typeface="Symbol" pitchFamily="18" charset="2"/>
              </a:rPr>
              <a:t> 5  ,   </a:t>
            </a:r>
            <a:r>
              <a:rPr lang="en-US" b="0" dirty="0"/>
              <a:t>n</a:t>
            </a:r>
            <a:r>
              <a:rPr lang="en-US" b="0" baseline="-25000" dirty="0"/>
              <a:t>1</a:t>
            </a:r>
            <a:r>
              <a:rPr lang="en-US" b="0" dirty="0"/>
              <a:t>(1-p</a:t>
            </a:r>
            <a:r>
              <a:rPr lang="en-US" b="0" baseline="-25000" dirty="0"/>
              <a:t>1</a:t>
            </a:r>
            <a:r>
              <a:rPr lang="en-US" b="0" dirty="0"/>
              <a:t>) </a:t>
            </a:r>
            <a:r>
              <a:rPr lang="en-US" b="0" dirty="0">
                <a:sym typeface="Symbol" pitchFamily="18" charset="2"/>
              </a:rPr>
              <a:t> 5</a:t>
            </a:r>
          </a:p>
          <a:p>
            <a:pPr algn="l">
              <a:spcBef>
                <a:spcPct val="30000"/>
              </a:spcBef>
            </a:pPr>
            <a:r>
              <a:rPr lang="en-US" b="0" dirty="0"/>
              <a:t>n</a:t>
            </a:r>
            <a:r>
              <a:rPr lang="en-US" b="0" baseline="-25000" dirty="0"/>
              <a:t>2</a:t>
            </a:r>
            <a:r>
              <a:rPr lang="en-US" b="0" dirty="0"/>
              <a:t>p</a:t>
            </a:r>
            <a:r>
              <a:rPr lang="en-US" b="0" baseline="-25000" dirty="0"/>
              <a:t>2</a:t>
            </a:r>
            <a:r>
              <a:rPr lang="en-US" b="0" dirty="0"/>
              <a:t> </a:t>
            </a:r>
            <a:r>
              <a:rPr lang="en-US" b="0" dirty="0">
                <a:sym typeface="Symbol" pitchFamily="18" charset="2"/>
              </a:rPr>
              <a:t> 5  ,   </a:t>
            </a:r>
            <a:r>
              <a:rPr lang="en-US" b="0" dirty="0"/>
              <a:t>n</a:t>
            </a:r>
            <a:r>
              <a:rPr lang="en-US" b="0" baseline="-25000" dirty="0"/>
              <a:t>2</a:t>
            </a:r>
            <a:r>
              <a:rPr lang="en-US" b="0" dirty="0"/>
              <a:t>(1-p</a:t>
            </a:r>
            <a:r>
              <a:rPr lang="en-US" b="0" baseline="-25000" dirty="0"/>
              <a:t>2</a:t>
            </a:r>
            <a:r>
              <a:rPr lang="en-US" b="0" dirty="0"/>
              <a:t>) </a:t>
            </a:r>
            <a:r>
              <a:rPr lang="en-US" b="0" dirty="0">
                <a:sym typeface="Symbol" pitchFamily="18" charset="2"/>
              </a:rPr>
              <a:t> 5</a:t>
            </a:r>
            <a:r>
              <a:rPr lang="en-US" sz="2800" b="0" dirty="0"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8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457200"/>
            <a:ext cx="7391400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</a:rPr>
              <a:t>Confidence Interval </a:t>
            </a:r>
            <a:r>
              <a:rPr lang="en-US" dirty="0" smtClean="0">
                <a:solidFill>
                  <a:schemeClr val="tx1"/>
                </a:solidFill>
              </a:rPr>
              <a:t>for Two </a:t>
            </a:r>
            <a:r>
              <a:rPr lang="en-US" dirty="0">
                <a:solidFill>
                  <a:schemeClr val="tx1"/>
                </a:solidFill>
              </a:rPr>
              <a:t>Population Proportions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1752600" y="1905000"/>
            <a:ext cx="2057400" cy="1600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1752600" y="2133601"/>
            <a:ext cx="2057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Population proportions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2590800" y="3886200"/>
            <a:ext cx="7620000" cy="1828800"/>
          </a:xfrm>
          <a:prstGeom prst="rect">
            <a:avLst/>
          </a:prstGeom>
          <a:solidFill>
            <a:srgbClr val="FB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graphicFrame>
        <p:nvGraphicFramePr>
          <p:cNvPr id="1812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479550"/>
              </p:ext>
            </p:extLst>
          </p:nvPr>
        </p:nvGraphicFramePr>
        <p:xfrm>
          <a:off x="3036889" y="4114800"/>
          <a:ext cx="684212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2" name="Equation" r:id="rId3" imgW="2450880" imgH="507960" progId="Equation.3">
                  <p:embed/>
                </p:oleObj>
              </mc:Choice>
              <mc:Fallback>
                <p:oleObj name="Equation" r:id="rId3" imgW="2450880" imgH="5079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9" y="4114800"/>
                        <a:ext cx="6842125" cy="141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60" name="Text Box 12"/>
          <p:cNvSpPr txBox="1">
            <a:spLocks noChangeArrowheads="1"/>
          </p:cNvSpPr>
          <p:nvPr/>
        </p:nvSpPr>
        <p:spPr bwMode="auto">
          <a:xfrm>
            <a:off x="4343400" y="2209801"/>
            <a:ext cx="47244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The confidence interval for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800" b="0"/>
              <a:t> </a:t>
            </a:r>
            <a:r>
              <a:rPr lang="en-US" sz="2800" b="0">
                <a:cs typeface="Arial" charset="0"/>
              </a:rPr>
              <a:t>p</a:t>
            </a:r>
            <a:r>
              <a:rPr lang="en-US" sz="2800" b="0" baseline="-25000"/>
              <a:t>1</a:t>
            </a:r>
            <a:r>
              <a:rPr lang="en-US" sz="2800" b="0"/>
              <a:t> – </a:t>
            </a:r>
            <a:r>
              <a:rPr lang="en-US" sz="2800" b="0">
                <a:cs typeface="Arial" charset="0"/>
              </a:rPr>
              <a:t>p</a:t>
            </a:r>
            <a:r>
              <a:rPr lang="en-US" sz="2800" b="0" baseline="-25000"/>
              <a:t>2</a:t>
            </a:r>
            <a:r>
              <a:rPr lang="en-US" sz="2800" b="0"/>
              <a:t>   is:</a:t>
            </a:r>
          </a:p>
        </p:txBody>
      </p:sp>
    </p:spTree>
    <p:extLst>
      <p:ext uri="{BB962C8B-B14F-4D97-AF65-F5344CB8AC3E}">
        <p14:creationId xmlns:p14="http://schemas.microsoft.com/office/powerpoint/2010/main" val="20483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4800600" y="2362200"/>
            <a:ext cx="2514600" cy="3276600"/>
          </a:xfrm>
          <a:prstGeom prst="rect">
            <a:avLst/>
          </a:prstGeom>
          <a:solidFill>
            <a:srgbClr val="FB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1905000" y="2362200"/>
            <a:ext cx="2514600" cy="3276600"/>
          </a:xfrm>
          <a:prstGeom prst="rect">
            <a:avLst/>
          </a:prstGeom>
          <a:solidFill>
            <a:srgbClr val="FB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57200"/>
            <a:ext cx="73914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Hypothesis Tests </a:t>
            </a:r>
            <a:r>
              <a:rPr lang="en-US" dirty="0" smtClean="0"/>
              <a:t>for Two </a:t>
            </a:r>
            <a:r>
              <a:rPr lang="en-US" dirty="0"/>
              <a:t>Population Proportions</a:t>
            </a: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4343400" y="1600200"/>
            <a:ext cx="3429000" cy="609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4343400" y="16764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Population proportions</a:t>
            </a:r>
          </a:p>
        </p:txBody>
      </p:sp>
      <p:sp>
        <p:nvSpPr>
          <p:cNvPr id="183303" name="Text Box 7"/>
          <p:cNvSpPr txBox="1">
            <a:spLocks noChangeArrowheads="1"/>
          </p:cNvSpPr>
          <p:nvPr/>
        </p:nvSpPr>
        <p:spPr bwMode="auto">
          <a:xfrm>
            <a:off x="1828800" y="2514601"/>
            <a:ext cx="2743200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/>
              <a:t>Lower tail test:</a:t>
            </a:r>
          </a:p>
          <a:p>
            <a:endParaRPr lang="en-US" b="0"/>
          </a:p>
          <a:p>
            <a:r>
              <a:rPr lang="en-US" b="0"/>
              <a:t>H</a:t>
            </a:r>
            <a:r>
              <a:rPr lang="en-US" b="0" baseline="-25000"/>
              <a:t>0</a:t>
            </a:r>
            <a:r>
              <a:rPr lang="en-US" b="0"/>
              <a:t>: p</a:t>
            </a:r>
            <a:r>
              <a:rPr lang="en-US" b="0" baseline="-25000"/>
              <a:t>1</a:t>
            </a:r>
            <a:r>
              <a:rPr lang="en-US" b="0"/>
              <a:t> </a:t>
            </a:r>
            <a:r>
              <a:rPr lang="en-US" b="0">
                <a:sym typeface="Symbol" pitchFamily="18" charset="2"/>
              </a:rPr>
              <a:t></a:t>
            </a:r>
            <a:r>
              <a:rPr lang="en-US" b="0"/>
              <a:t> </a:t>
            </a:r>
            <a:r>
              <a:rPr lang="en-US" b="0">
                <a:cs typeface="Arial" charset="0"/>
              </a:rPr>
              <a:t>p</a:t>
            </a:r>
            <a:r>
              <a:rPr lang="en-US" b="0" baseline="-25000"/>
              <a:t>2</a:t>
            </a:r>
            <a:endParaRPr lang="en-US" b="0">
              <a:sym typeface="Symbol" pitchFamily="18" charset="2"/>
            </a:endParaRPr>
          </a:p>
          <a:p>
            <a:r>
              <a:rPr lang="en-US" b="0"/>
              <a:t>H</a:t>
            </a:r>
            <a:r>
              <a:rPr lang="en-US" b="0" baseline="-25000"/>
              <a:t>A</a:t>
            </a:r>
            <a:r>
              <a:rPr lang="en-US" b="0"/>
              <a:t>: p</a:t>
            </a:r>
            <a:r>
              <a:rPr lang="en-US" b="0" baseline="-25000"/>
              <a:t>1</a:t>
            </a:r>
            <a:r>
              <a:rPr lang="en-US" b="0"/>
              <a:t> &lt; p</a:t>
            </a:r>
            <a:r>
              <a:rPr lang="en-US" b="0" baseline="-25000"/>
              <a:t>2</a:t>
            </a:r>
            <a:endParaRPr lang="en-US" b="0">
              <a:sym typeface="Symbol" pitchFamily="18" charset="2"/>
            </a:endParaRPr>
          </a:p>
          <a:p>
            <a:endParaRPr lang="en-US" sz="1000" b="0">
              <a:sym typeface="Symbol" pitchFamily="18" charset="2"/>
            </a:endParaRPr>
          </a:p>
          <a:p>
            <a:r>
              <a:rPr lang="en-US" b="0">
                <a:sym typeface="Symbol" pitchFamily="18" charset="2"/>
              </a:rPr>
              <a:t>i.e.,</a:t>
            </a:r>
          </a:p>
          <a:p>
            <a:endParaRPr lang="en-US" sz="1000" b="0">
              <a:sym typeface="Symbol" pitchFamily="18" charset="2"/>
            </a:endParaRPr>
          </a:p>
          <a:p>
            <a:r>
              <a:rPr lang="en-US" b="0"/>
              <a:t>H</a:t>
            </a:r>
            <a:r>
              <a:rPr lang="en-US" b="0" baseline="-25000"/>
              <a:t>0</a:t>
            </a:r>
            <a:r>
              <a:rPr lang="en-US" b="0"/>
              <a:t>: p</a:t>
            </a:r>
            <a:r>
              <a:rPr lang="en-US" b="0" baseline="-25000"/>
              <a:t>1</a:t>
            </a:r>
            <a:r>
              <a:rPr lang="en-US" b="0"/>
              <a:t> – p</a:t>
            </a:r>
            <a:r>
              <a:rPr lang="en-US" b="0" baseline="-25000"/>
              <a:t>2</a:t>
            </a:r>
            <a:r>
              <a:rPr lang="en-US" b="0"/>
              <a:t> </a:t>
            </a:r>
            <a:r>
              <a:rPr lang="en-US" b="0">
                <a:sym typeface="Symbol" pitchFamily="18" charset="2"/>
              </a:rPr>
              <a:t> 0</a:t>
            </a:r>
          </a:p>
          <a:p>
            <a:r>
              <a:rPr lang="en-US" b="0"/>
              <a:t>H</a:t>
            </a:r>
            <a:r>
              <a:rPr lang="en-US" b="0" baseline="-25000"/>
              <a:t>A</a:t>
            </a:r>
            <a:r>
              <a:rPr lang="en-US" b="0"/>
              <a:t>: p</a:t>
            </a:r>
            <a:r>
              <a:rPr lang="en-US" b="0" baseline="-25000"/>
              <a:t>1</a:t>
            </a:r>
            <a:r>
              <a:rPr lang="en-US" b="0"/>
              <a:t> – p</a:t>
            </a:r>
            <a:r>
              <a:rPr lang="en-US" b="0" baseline="-25000"/>
              <a:t>2</a:t>
            </a:r>
            <a:r>
              <a:rPr lang="en-US" b="0"/>
              <a:t> </a:t>
            </a:r>
            <a:r>
              <a:rPr lang="en-US" b="0">
                <a:sym typeface="Symbol" pitchFamily="18" charset="2"/>
              </a:rPr>
              <a:t>&lt; 0</a:t>
            </a:r>
          </a:p>
        </p:txBody>
      </p:sp>
      <p:sp>
        <p:nvSpPr>
          <p:cNvPr id="183304" name="Text Box 8"/>
          <p:cNvSpPr txBox="1">
            <a:spLocks noChangeArrowheads="1"/>
          </p:cNvSpPr>
          <p:nvPr/>
        </p:nvSpPr>
        <p:spPr bwMode="auto">
          <a:xfrm>
            <a:off x="4724400" y="2514601"/>
            <a:ext cx="2743200" cy="290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/>
              <a:t>Upper tail test:</a:t>
            </a:r>
          </a:p>
          <a:p>
            <a:endParaRPr lang="en-US" b="0"/>
          </a:p>
          <a:p>
            <a:r>
              <a:rPr lang="en-US" b="0"/>
              <a:t>H</a:t>
            </a:r>
            <a:r>
              <a:rPr lang="en-US" b="0" baseline="-25000"/>
              <a:t>0</a:t>
            </a:r>
            <a:r>
              <a:rPr lang="en-US" b="0"/>
              <a:t>: p</a:t>
            </a:r>
            <a:r>
              <a:rPr lang="en-US" b="0" baseline="-25000"/>
              <a:t>1</a:t>
            </a:r>
            <a:r>
              <a:rPr lang="en-US" b="0"/>
              <a:t> </a:t>
            </a:r>
            <a:r>
              <a:rPr lang="en-US" b="0">
                <a:cs typeface="Arial" charset="0"/>
              </a:rPr>
              <a:t>≤</a:t>
            </a:r>
            <a:r>
              <a:rPr lang="en-US" b="0"/>
              <a:t> p</a:t>
            </a:r>
            <a:r>
              <a:rPr lang="en-US" b="0" baseline="-25000"/>
              <a:t>2</a:t>
            </a:r>
            <a:endParaRPr lang="en-US" b="0" baseline="-25000">
              <a:sym typeface="Symbol" pitchFamily="18" charset="2"/>
            </a:endParaRPr>
          </a:p>
          <a:p>
            <a:r>
              <a:rPr lang="en-US" b="0"/>
              <a:t>H</a:t>
            </a:r>
            <a:r>
              <a:rPr lang="en-US" b="0" baseline="-25000"/>
              <a:t>A</a:t>
            </a:r>
            <a:r>
              <a:rPr lang="en-US" b="0"/>
              <a:t>: p</a:t>
            </a:r>
            <a:r>
              <a:rPr lang="en-US" b="0" baseline="-25000"/>
              <a:t>1</a:t>
            </a:r>
            <a:r>
              <a:rPr lang="en-US" b="0"/>
              <a:t> </a:t>
            </a:r>
            <a:r>
              <a:rPr lang="en-US" b="0">
                <a:sym typeface="Symbol" pitchFamily="18" charset="2"/>
              </a:rPr>
              <a:t>&gt;</a:t>
            </a:r>
            <a:r>
              <a:rPr lang="en-US" b="0"/>
              <a:t> p</a:t>
            </a:r>
            <a:r>
              <a:rPr lang="en-US" b="0" baseline="-25000"/>
              <a:t>2</a:t>
            </a:r>
          </a:p>
          <a:p>
            <a:endParaRPr lang="en-US" sz="1000" b="0" baseline="-25000"/>
          </a:p>
          <a:p>
            <a:r>
              <a:rPr lang="en-US" b="0"/>
              <a:t>i.e.,</a:t>
            </a:r>
          </a:p>
          <a:p>
            <a:pPr algn="l"/>
            <a:endParaRPr lang="en-US" sz="1000" b="0"/>
          </a:p>
          <a:p>
            <a:r>
              <a:rPr lang="en-US" b="0"/>
              <a:t>H</a:t>
            </a:r>
            <a:r>
              <a:rPr lang="en-US" b="0" baseline="-25000"/>
              <a:t>0</a:t>
            </a:r>
            <a:r>
              <a:rPr lang="en-US" b="0"/>
              <a:t>: p</a:t>
            </a:r>
            <a:r>
              <a:rPr lang="en-US" b="0" baseline="-25000"/>
              <a:t>1</a:t>
            </a:r>
            <a:r>
              <a:rPr lang="en-US" b="0"/>
              <a:t> – </a:t>
            </a:r>
            <a:r>
              <a:rPr lang="en-US" b="0">
                <a:cs typeface="Arial" charset="0"/>
              </a:rPr>
              <a:t>p</a:t>
            </a:r>
            <a:r>
              <a:rPr lang="en-US" b="0" baseline="-25000"/>
              <a:t>2</a:t>
            </a:r>
            <a:r>
              <a:rPr lang="en-US" b="0"/>
              <a:t> </a:t>
            </a:r>
            <a:r>
              <a:rPr lang="en-US" b="0">
                <a:cs typeface="Arial" charset="0"/>
                <a:sym typeface="Symbol" pitchFamily="18" charset="2"/>
              </a:rPr>
              <a:t>≤</a:t>
            </a:r>
            <a:r>
              <a:rPr lang="en-US" b="0">
                <a:sym typeface="Symbol" pitchFamily="18" charset="2"/>
              </a:rPr>
              <a:t> 0</a:t>
            </a:r>
          </a:p>
          <a:p>
            <a:r>
              <a:rPr lang="en-US" b="0"/>
              <a:t>H</a:t>
            </a:r>
            <a:r>
              <a:rPr lang="en-US" b="0" baseline="-25000"/>
              <a:t>A</a:t>
            </a:r>
            <a:r>
              <a:rPr lang="en-US" b="0"/>
              <a:t>: p</a:t>
            </a:r>
            <a:r>
              <a:rPr lang="en-US" b="0" baseline="-25000"/>
              <a:t>1</a:t>
            </a:r>
            <a:r>
              <a:rPr lang="en-US" b="0"/>
              <a:t> – p</a:t>
            </a:r>
            <a:r>
              <a:rPr lang="en-US" b="0" baseline="-25000"/>
              <a:t>2</a:t>
            </a:r>
            <a:r>
              <a:rPr lang="en-US" b="0"/>
              <a:t> </a:t>
            </a:r>
            <a:r>
              <a:rPr lang="en-US" b="0">
                <a:cs typeface="Arial" charset="0"/>
                <a:sym typeface="Symbol" pitchFamily="18" charset="2"/>
              </a:rPr>
              <a:t>&gt;</a:t>
            </a:r>
            <a:r>
              <a:rPr lang="en-US" b="0">
                <a:sym typeface="Symbol" pitchFamily="18" charset="2"/>
              </a:rPr>
              <a:t> 0</a:t>
            </a:r>
          </a:p>
        </p:txBody>
      </p:sp>
      <p:sp>
        <p:nvSpPr>
          <p:cNvPr id="183310" name="Rectangle 14"/>
          <p:cNvSpPr>
            <a:spLocks noChangeArrowheads="1"/>
          </p:cNvSpPr>
          <p:nvPr/>
        </p:nvSpPr>
        <p:spPr bwMode="auto">
          <a:xfrm>
            <a:off x="7696200" y="2362200"/>
            <a:ext cx="2514600" cy="3276600"/>
          </a:xfrm>
          <a:prstGeom prst="rect">
            <a:avLst/>
          </a:prstGeom>
          <a:solidFill>
            <a:srgbClr val="FB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83311" name="Text Box 15"/>
          <p:cNvSpPr txBox="1">
            <a:spLocks noChangeArrowheads="1"/>
          </p:cNvSpPr>
          <p:nvPr/>
        </p:nvSpPr>
        <p:spPr bwMode="auto">
          <a:xfrm>
            <a:off x="7620000" y="2514601"/>
            <a:ext cx="2743200" cy="290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/>
              <a:t>Two-tailed test:</a:t>
            </a:r>
          </a:p>
          <a:p>
            <a:endParaRPr lang="en-US" b="0"/>
          </a:p>
          <a:p>
            <a:r>
              <a:rPr lang="en-US" b="0"/>
              <a:t>H</a:t>
            </a:r>
            <a:r>
              <a:rPr lang="en-US" b="0" baseline="-25000"/>
              <a:t>0</a:t>
            </a:r>
            <a:r>
              <a:rPr lang="en-US" b="0"/>
              <a:t>: p</a:t>
            </a:r>
            <a:r>
              <a:rPr lang="en-US" b="0" baseline="-25000"/>
              <a:t>1</a:t>
            </a:r>
            <a:r>
              <a:rPr lang="en-US" b="0"/>
              <a:t> = p</a:t>
            </a:r>
            <a:r>
              <a:rPr lang="en-US" b="0" baseline="-25000"/>
              <a:t>2</a:t>
            </a:r>
            <a:endParaRPr lang="en-US" b="0" baseline="-25000">
              <a:sym typeface="Symbol" pitchFamily="18" charset="2"/>
            </a:endParaRPr>
          </a:p>
          <a:p>
            <a:r>
              <a:rPr lang="en-US" b="0"/>
              <a:t>H</a:t>
            </a:r>
            <a:r>
              <a:rPr lang="en-US" b="0" baseline="-25000"/>
              <a:t>A</a:t>
            </a:r>
            <a:r>
              <a:rPr lang="en-US" b="0"/>
              <a:t>: p</a:t>
            </a:r>
            <a:r>
              <a:rPr lang="en-US" b="0" baseline="-25000"/>
              <a:t>1</a:t>
            </a:r>
            <a:r>
              <a:rPr lang="en-US" b="0"/>
              <a:t> </a:t>
            </a:r>
            <a:r>
              <a:rPr lang="en-US" b="0">
                <a:sym typeface="Symbol" pitchFamily="18" charset="2"/>
              </a:rPr>
              <a:t>≠</a:t>
            </a:r>
            <a:r>
              <a:rPr lang="en-US" b="0"/>
              <a:t> p</a:t>
            </a:r>
            <a:r>
              <a:rPr lang="en-US" b="0" baseline="-25000"/>
              <a:t>2</a:t>
            </a:r>
          </a:p>
          <a:p>
            <a:endParaRPr lang="en-US" sz="1000" b="0" baseline="-25000"/>
          </a:p>
          <a:p>
            <a:r>
              <a:rPr lang="en-US" b="0"/>
              <a:t>i.e.,</a:t>
            </a:r>
          </a:p>
          <a:p>
            <a:pPr algn="l"/>
            <a:endParaRPr lang="en-US" sz="1000" b="0"/>
          </a:p>
          <a:p>
            <a:r>
              <a:rPr lang="en-US" b="0"/>
              <a:t>H</a:t>
            </a:r>
            <a:r>
              <a:rPr lang="en-US" b="0" baseline="-25000"/>
              <a:t>0</a:t>
            </a:r>
            <a:r>
              <a:rPr lang="en-US" b="0"/>
              <a:t>: p</a:t>
            </a:r>
            <a:r>
              <a:rPr lang="en-US" b="0" baseline="-25000"/>
              <a:t>1</a:t>
            </a:r>
            <a:r>
              <a:rPr lang="en-US" b="0"/>
              <a:t> – </a:t>
            </a:r>
            <a:r>
              <a:rPr lang="en-US" b="0">
                <a:cs typeface="Arial" charset="0"/>
              </a:rPr>
              <a:t>p</a:t>
            </a:r>
            <a:r>
              <a:rPr lang="en-US" b="0" baseline="-25000"/>
              <a:t>2</a:t>
            </a:r>
            <a:r>
              <a:rPr lang="en-US" b="0"/>
              <a:t> </a:t>
            </a:r>
            <a:r>
              <a:rPr lang="en-US" b="0">
                <a:sym typeface="Symbol" pitchFamily="18" charset="2"/>
              </a:rPr>
              <a:t>= 0</a:t>
            </a:r>
          </a:p>
          <a:p>
            <a:r>
              <a:rPr lang="en-US" b="0"/>
              <a:t>H</a:t>
            </a:r>
            <a:r>
              <a:rPr lang="en-US" b="0" baseline="-25000"/>
              <a:t>A</a:t>
            </a:r>
            <a:r>
              <a:rPr lang="en-US" b="0"/>
              <a:t>: p</a:t>
            </a:r>
            <a:r>
              <a:rPr lang="en-US" b="0" baseline="-25000"/>
              <a:t>1</a:t>
            </a:r>
            <a:r>
              <a:rPr lang="en-US" b="0"/>
              <a:t> – p</a:t>
            </a:r>
            <a:r>
              <a:rPr lang="en-US" b="0" baseline="-25000"/>
              <a:t>2</a:t>
            </a:r>
            <a:r>
              <a:rPr lang="en-US" b="0"/>
              <a:t> </a:t>
            </a:r>
            <a:r>
              <a:rPr lang="en-US" b="0">
                <a:cs typeface="Arial" charset="0"/>
                <a:sym typeface="Symbol" pitchFamily="18" charset="2"/>
              </a:rPr>
              <a:t>≠</a:t>
            </a:r>
            <a:r>
              <a:rPr lang="en-US" b="0">
                <a:sym typeface="Symbol" pitchFamily="18" charset="2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9253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81000"/>
            <a:ext cx="7391400" cy="762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Two Population Proportions</a:t>
            </a: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1752600" y="1905000"/>
            <a:ext cx="2057400" cy="1600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752600" y="2133601"/>
            <a:ext cx="2057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Population proportions</a:t>
            </a:r>
          </a:p>
        </p:txBody>
      </p:sp>
      <p:graphicFrame>
        <p:nvGraphicFramePr>
          <p:cNvPr id="184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694784"/>
              </p:ext>
            </p:extLst>
          </p:nvPr>
        </p:nvGraphicFramePr>
        <p:xfrm>
          <a:off x="4630739" y="3981451"/>
          <a:ext cx="5102225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6" name="Equation" r:id="rId3" imgW="1638000" imgH="457200" progId="Equation.3">
                  <p:embed/>
                </p:oleObj>
              </mc:Choice>
              <mc:Fallback>
                <p:oleObj name="Equation" r:id="rId3" imgW="1638000" imgH="457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9" y="3981451"/>
                        <a:ext cx="5102225" cy="1420813"/>
                      </a:xfrm>
                      <a:prstGeom prst="rect">
                        <a:avLst/>
                      </a:prstGeom>
                      <a:solidFill>
                        <a:srgbClr val="FBFFD5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4876800" y="2971801"/>
            <a:ext cx="472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The pooled estimate for the overall proportion is:</a:t>
            </a: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3810000" y="5638801"/>
            <a:ext cx="6400800" cy="66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where x</a:t>
            </a:r>
            <a:r>
              <a:rPr lang="en-US" sz="1800" b="0" baseline="-25000"/>
              <a:t>1</a:t>
            </a:r>
            <a:r>
              <a:rPr lang="en-US" sz="1800" b="0"/>
              <a:t> and x</a:t>
            </a:r>
            <a:r>
              <a:rPr lang="en-US" sz="1800" b="0" baseline="-25000"/>
              <a:t>2</a:t>
            </a:r>
            <a:r>
              <a:rPr lang="en-US" sz="1800" b="0"/>
              <a:t> are the numbers from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b="0"/>
              <a:t>samples 1 and 2 with the characteristic of interest</a:t>
            </a: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4648200" y="1524000"/>
            <a:ext cx="5715000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b="0"/>
              <a:t>Since we begin by assuming the null hypothesis is true, we assume p</a:t>
            </a:r>
            <a:r>
              <a:rPr lang="en-US" b="0" baseline="-25000"/>
              <a:t>1</a:t>
            </a:r>
            <a:r>
              <a:rPr lang="en-US" b="0"/>
              <a:t> = p</a:t>
            </a:r>
            <a:r>
              <a:rPr lang="en-US" b="0" baseline="-25000"/>
              <a:t>2</a:t>
            </a:r>
            <a:r>
              <a:rPr lang="en-US" b="0"/>
              <a:t> and pool the two </a:t>
            </a:r>
            <a:r>
              <a:rPr lang="en-US" sz="1600" b="0"/>
              <a:t> </a:t>
            </a:r>
            <a:r>
              <a:rPr lang="en-US" sz="1200" b="0"/>
              <a:t> </a:t>
            </a:r>
            <a:r>
              <a:rPr lang="en-US" b="0"/>
              <a:t>p  estimates</a:t>
            </a:r>
          </a:p>
        </p:txBody>
      </p:sp>
      <p:sp>
        <p:nvSpPr>
          <p:cNvPr id="184330" name="Line 10"/>
          <p:cNvSpPr>
            <a:spLocks noChangeShapeType="1"/>
          </p:cNvSpPr>
          <p:nvPr/>
        </p:nvSpPr>
        <p:spPr bwMode="auto">
          <a:xfrm>
            <a:off x="6437870" y="2487182"/>
            <a:ext cx="1238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</p:spTree>
    <p:extLst>
      <p:ext uri="{BB962C8B-B14F-4D97-AF65-F5344CB8AC3E}">
        <p14:creationId xmlns:p14="http://schemas.microsoft.com/office/powerpoint/2010/main" val="19516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81000"/>
            <a:ext cx="7391400" cy="762000"/>
          </a:xfrm>
        </p:spPr>
        <p:txBody>
          <a:bodyPr/>
          <a:lstStyle/>
          <a:p>
            <a:r>
              <a:rPr lang="en-US"/>
              <a:t>Two Population Proportions</a:t>
            </a:r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1752600" y="1905000"/>
            <a:ext cx="2057400" cy="1600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1752600" y="2133601"/>
            <a:ext cx="2057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Population proportions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4572000" y="3429000"/>
            <a:ext cx="4800600" cy="2514600"/>
          </a:xfrm>
          <a:prstGeom prst="rect">
            <a:avLst/>
          </a:prstGeom>
          <a:solidFill>
            <a:srgbClr val="FB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647134"/>
              </p:ext>
            </p:extLst>
          </p:nvPr>
        </p:nvGraphicFramePr>
        <p:xfrm>
          <a:off x="4668838" y="3713164"/>
          <a:ext cx="4633912" cy="204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0" name="Equation" r:id="rId3" imgW="1663560" imgH="736560" progId="Equation.3">
                  <p:embed/>
                </p:oleObj>
              </mc:Choice>
              <mc:Fallback>
                <p:oleObj name="Equation" r:id="rId3" imgW="1663560" imgH="7365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3713164"/>
                        <a:ext cx="4633912" cy="204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4495800" y="2057401"/>
            <a:ext cx="4724400" cy="101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The test statistic for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0"/>
              <a:t>p</a:t>
            </a:r>
            <a:r>
              <a:rPr lang="en-US" b="0" baseline="-25000"/>
              <a:t>1</a:t>
            </a:r>
            <a:r>
              <a:rPr lang="en-US" b="0"/>
              <a:t> – </a:t>
            </a:r>
            <a:r>
              <a:rPr lang="en-US" b="0">
                <a:cs typeface="Arial" charset="0"/>
              </a:rPr>
              <a:t>p</a:t>
            </a:r>
            <a:r>
              <a:rPr lang="en-US" sz="2800" b="0" baseline="-25000"/>
              <a:t>2</a:t>
            </a:r>
            <a:r>
              <a:rPr lang="en-US" sz="2800" b="0"/>
              <a:t>   is:</a:t>
            </a:r>
          </a:p>
        </p:txBody>
      </p:sp>
    </p:spTree>
    <p:extLst>
      <p:ext uri="{BB962C8B-B14F-4D97-AF65-F5344CB8AC3E}">
        <p14:creationId xmlns:p14="http://schemas.microsoft.com/office/powerpoint/2010/main" val="22108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08" name="Line 20"/>
          <p:cNvSpPr>
            <a:spLocks noChangeShapeType="1"/>
          </p:cNvSpPr>
          <p:nvPr/>
        </p:nvSpPr>
        <p:spPr bwMode="auto">
          <a:xfrm>
            <a:off x="3124200" y="3810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91520" name="Line 32"/>
          <p:cNvSpPr>
            <a:spLocks noChangeShapeType="1"/>
          </p:cNvSpPr>
          <p:nvPr/>
        </p:nvSpPr>
        <p:spPr bwMode="auto">
          <a:xfrm>
            <a:off x="6172200" y="3810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91528" name="Line 40"/>
          <p:cNvSpPr>
            <a:spLocks noChangeShapeType="1"/>
          </p:cNvSpPr>
          <p:nvPr/>
        </p:nvSpPr>
        <p:spPr bwMode="auto">
          <a:xfrm>
            <a:off x="9067800" y="3810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91531" name="Freeform 43"/>
          <p:cNvSpPr>
            <a:spLocks/>
          </p:cNvSpPr>
          <p:nvPr/>
        </p:nvSpPr>
        <p:spPr bwMode="auto">
          <a:xfrm flipH="1">
            <a:off x="9677400" y="4419601"/>
            <a:ext cx="685800" cy="379413"/>
          </a:xfrm>
          <a:custGeom>
            <a:avLst/>
            <a:gdLst>
              <a:gd name="T0" fmla="*/ 0 w 574"/>
              <a:gd name="T1" fmla="*/ 282 h 287"/>
              <a:gd name="T2" fmla="*/ 48 w 574"/>
              <a:gd name="T3" fmla="*/ 240 h 287"/>
              <a:gd name="T4" fmla="*/ 246 w 574"/>
              <a:gd name="T5" fmla="*/ 207 h 287"/>
              <a:gd name="T6" fmla="*/ 345 w 574"/>
              <a:gd name="T7" fmla="*/ 174 h 287"/>
              <a:gd name="T8" fmla="*/ 456 w 574"/>
              <a:gd name="T9" fmla="*/ 105 h 287"/>
              <a:gd name="T10" fmla="*/ 574 w 574"/>
              <a:gd name="T11" fmla="*/ 0 h 287"/>
              <a:gd name="T12" fmla="*/ 574 w 574"/>
              <a:gd name="T13" fmla="*/ 287 h 287"/>
              <a:gd name="T14" fmla="*/ 0 w 574"/>
              <a:gd name="T15" fmla="*/ 287 h 287"/>
              <a:gd name="T16" fmla="*/ 0 w 574"/>
              <a:gd name="T17" fmla="*/ 282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66FFFF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4800600" y="2209800"/>
            <a:ext cx="2514600" cy="1295400"/>
          </a:xfrm>
          <a:prstGeom prst="rect">
            <a:avLst/>
          </a:prstGeom>
          <a:solidFill>
            <a:srgbClr val="FB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1905000" y="2209800"/>
            <a:ext cx="2514600" cy="1295400"/>
          </a:xfrm>
          <a:prstGeom prst="rect">
            <a:avLst/>
          </a:prstGeom>
          <a:solidFill>
            <a:srgbClr val="FB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8229600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Hypothesis Tests </a:t>
            </a:r>
            <a:r>
              <a:rPr lang="en-US" dirty="0" smtClean="0"/>
              <a:t>for Two </a:t>
            </a:r>
            <a:r>
              <a:rPr lang="en-US" dirty="0"/>
              <a:t>Population Proportions</a:t>
            </a:r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4343400" y="1600200"/>
            <a:ext cx="3429000" cy="533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4343400" y="16002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Population proportions</a:t>
            </a:r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1828800" y="2133601"/>
            <a:ext cx="274320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/>
              <a:t>Lower tail test:</a:t>
            </a:r>
          </a:p>
          <a:p>
            <a:endParaRPr lang="en-US" sz="1000" b="0">
              <a:sym typeface="Symbol" pitchFamily="18" charset="2"/>
            </a:endParaRPr>
          </a:p>
          <a:p>
            <a:r>
              <a:rPr lang="en-US" b="0"/>
              <a:t>H</a:t>
            </a:r>
            <a:r>
              <a:rPr lang="en-US" b="0" baseline="-25000"/>
              <a:t>0</a:t>
            </a:r>
            <a:r>
              <a:rPr lang="en-US" b="0"/>
              <a:t>: p</a:t>
            </a:r>
            <a:r>
              <a:rPr lang="en-US" b="0" baseline="-25000"/>
              <a:t>1</a:t>
            </a:r>
            <a:r>
              <a:rPr lang="en-US" b="0"/>
              <a:t> – p</a:t>
            </a:r>
            <a:r>
              <a:rPr lang="en-US" b="0" baseline="-25000"/>
              <a:t>2</a:t>
            </a:r>
            <a:r>
              <a:rPr lang="en-US" b="0"/>
              <a:t> </a:t>
            </a:r>
            <a:r>
              <a:rPr lang="en-US" b="0">
                <a:sym typeface="Symbol" pitchFamily="18" charset="2"/>
              </a:rPr>
              <a:t> 0</a:t>
            </a:r>
          </a:p>
          <a:p>
            <a:r>
              <a:rPr lang="en-US" b="0"/>
              <a:t>H</a:t>
            </a:r>
            <a:r>
              <a:rPr lang="en-US" b="0" baseline="-25000"/>
              <a:t>A</a:t>
            </a:r>
            <a:r>
              <a:rPr lang="en-US" b="0"/>
              <a:t>: p</a:t>
            </a:r>
            <a:r>
              <a:rPr lang="en-US" b="0" baseline="-25000"/>
              <a:t>1</a:t>
            </a:r>
            <a:r>
              <a:rPr lang="en-US" b="0"/>
              <a:t> – p</a:t>
            </a:r>
            <a:r>
              <a:rPr lang="en-US" b="0" baseline="-25000"/>
              <a:t>2</a:t>
            </a:r>
            <a:r>
              <a:rPr lang="en-US" b="0"/>
              <a:t> </a:t>
            </a:r>
            <a:r>
              <a:rPr lang="en-US" b="0">
                <a:sym typeface="Symbol" pitchFamily="18" charset="2"/>
              </a:rPr>
              <a:t>&lt; 0</a:t>
            </a:r>
          </a:p>
        </p:txBody>
      </p:sp>
      <p:sp>
        <p:nvSpPr>
          <p:cNvPr id="191496" name="Text Box 8"/>
          <p:cNvSpPr txBox="1">
            <a:spLocks noChangeArrowheads="1"/>
          </p:cNvSpPr>
          <p:nvPr/>
        </p:nvSpPr>
        <p:spPr bwMode="auto">
          <a:xfrm>
            <a:off x="4724400" y="2133601"/>
            <a:ext cx="274320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/>
              <a:t>Upper tail test:</a:t>
            </a:r>
          </a:p>
          <a:p>
            <a:endParaRPr lang="en-US" sz="1000" b="0"/>
          </a:p>
          <a:p>
            <a:r>
              <a:rPr lang="en-US" b="0"/>
              <a:t>H</a:t>
            </a:r>
            <a:r>
              <a:rPr lang="en-US" b="0" baseline="-25000"/>
              <a:t>0</a:t>
            </a:r>
            <a:r>
              <a:rPr lang="en-US" b="0"/>
              <a:t>: p</a:t>
            </a:r>
            <a:r>
              <a:rPr lang="en-US" b="0" baseline="-25000"/>
              <a:t>1</a:t>
            </a:r>
            <a:r>
              <a:rPr lang="en-US" b="0"/>
              <a:t> – </a:t>
            </a:r>
            <a:r>
              <a:rPr lang="en-US" b="0">
                <a:cs typeface="Arial" charset="0"/>
              </a:rPr>
              <a:t>p</a:t>
            </a:r>
            <a:r>
              <a:rPr lang="en-US" b="0" baseline="-25000"/>
              <a:t>2</a:t>
            </a:r>
            <a:r>
              <a:rPr lang="en-US" b="0"/>
              <a:t> </a:t>
            </a:r>
            <a:r>
              <a:rPr lang="en-US" b="0">
                <a:cs typeface="Arial" charset="0"/>
                <a:sym typeface="Symbol" pitchFamily="18" charset="2"/>
              </a:rPr>
              <a:t>≤</a:t>
            </a:r>
            <a:r>
              <a:rPr lang="en-US" b="0">
                <a:sym typeface="Symbol" pitchFamily="18" charset="2"/>
              </a:rPr>
              <a:t> 0</a:t>
            </a:r>
          </a:p>
          <a:p>
            <a:r>
              <a:rPr lang="en-US" b="0"/>
              <a:t>H</a:t>
            </a:r>
            <a:r>
              <a:rPr lang="en-US" b="0" baseline="-25000"/>
              <a:t>A</a:t>
            </a:r>
            <a:r>
              <a:rPr lang="en-US" b="0"/>
              <a:t>: p</a:t>
            </a:r>
            <a:r>
              <a:rPr lang="en-US" b="0" baseline="-25000"/>
              <a:t>1</a:t>
            </a:r>
            <a:r>
              <a:rPr lang="en-US" b="0"/>
              <a:t> – p</a:t>
            </a:r>
            <a:r>
              <a:rPr lang="en-US" b="0" baseline="-25000"/>
              <a:t>2</a:t>
            </a:r>
            <a:r>
              <a:rPr lang="en-US" b="0"/>
              <a:t> </a:t>
            </a:r>
            <a:r>
              <a:rPr lang="en-US" b="0">
                <a:cs typeface="Arial" charset="0"/>
                <a:sym typeface="Symbol" pitchFamily="18" charset="2"/>
              </a:rPr>
              <a:t>&gt;</a:t>
            </a:r>
            <a:r>
              <a:rPr lang="en-US" b="0">
                <a:sym typeface="Symbol" pitchFamily="18" charset="2"/>
              </a:rPr>
              <a:t> 0</a:t>
            </a:r>
          </a:p>
        </p:txBody>
      </p:sp>
      <p:sp>
        <p:nvSpPr>
          <p:cNvPr id="191499" name="Rectangle 11"/>
          <p:cNvSpPr>
            <a:spLocks noChangeArrowheads="1"/>
          </p:cNvSpPr>
          <p:nvPr/>
        </p:nvSpPr>
        <p:spPr bwMode="auto">
          <a:xfrm>
            <a:off x="7696200" y="2209800"/>
            <a:ext cx="2514600" cy="1295400"/>
          </a:xfrm>
          <a:prstGeom prst="rect">
            <a:avLst/>
          </a:prstGeom>
          <a:solidFill>
            <a:srgbClr val="FB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1500" name="Text Box 12"/>
          <p:cNvSpPr txBox="1">
            <a:spLocks noChangeArrowheads="1"/>
          </p:cNvSpPr>
          <p:nvPr/>
        </p:nvSpPr>
        <p:spPr bwMode="auto">
          <a:xfrm>
            <a:off x="7620000" y="2133601"/>
            <a:ext cx="274320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/>
              <a:t>Two-tailed test:</a:t>
            </a:r>
          </a:p>
          <a:p>
            <a:endParaRPr lang="en-US" sz="1000" b="0"/>
          </a:p>
          <a:p>
            <a:r>
              <a:rPr lang="en-US" b="0"/>
              <a:t>H</a:t>
            </a:r>
            <a:r>
              <a:rPr lang="en-US" b="0" baseline="-25000"/>
              <a:t>0</a:t>
            </a:r>
            <a:r>
              <a:rPr lang="en-US" b="0"/>
              <a:t>: p</a:t>
            </a:r>
            <a:r>
              <a:rPr lang="en-US" b="0" baseline="-25000"/>
              <a:t>1</a:t>
            </a:r>
            <a:r>
              <a:rPr lang="en-US" b="0"/>
              <a:t> – </a:t>
            </a:r>
            <a:r>
              <a:rPr lang="en-US" b="0">
                <a:cs typeface="Arial" charset="0"/>
              </a:rPr>
              <a:t>p</a:t>
            </a:r>
            <a:r>
              <a:rPr lang="en-US" b="0" baseline="-25000"/>
              <a:t>2</a:t>
            </a:r>
            <a:r>
              <a:rPr lang="en-US" b="0"/>
              <a:t> </a:t>
            </a:r>
            <a:r>
              <a:rPr lang="en-US" b="0">
                <a:sym typeface="Symbol" pitchFamily="18" charset="2"/>
              </a:rPr>
              <a:t>= 0</a:t>
            </a:r>
          </a:p>
          <a:p>
            <a:r>
              <a:rPr lang="en-US" b="0"/>
              <a:t>H</a:t>
            </a:r>
            <a:r>
              <a:rPr lang="en-US" b="0" baseline="-25000"/>
              <a:t>A</a:t>
            </a:r>
            <a:r>
              <a:rPr lang="en-US" b="0"/>
              <a:t>: p</a:t>
            </a:r>
            <a:r>
              <a:rPr lang="en-US" b="0" baseline="-25000"/>
              <a:t>1</a:t>
            </a:r>
            <a:r>
              <a:rPr lang="en-US" b="0"/>
              <a:t> – p</a:t>
            </a:r>
            <a:r>
              <a:rPr lang="en-US" b="0" baseline="-25000"/>
              <a:t>2</a:t>
            </a:r>
            <a:r>
              <a:rPr lang="en-US" b="0"/>
              <a:t> </a:t>
            </a:r>
            <a:r>
              <a:rPr lang="en-US" b="0">
                <a:cs typeface="Arial" charset="0"/>
                <a:sym typeface="Symbol" pitchFamily="18" charset="2"/>
              </a:rPr>
              <a:t>≠</a:t>
            </a:r>
            <a:r>
              <a:rPr lang="en-US" b="0">
                <a:sym typeface="Symbol" pitchFamily="18" charset="2"/>
              </a:rPr>
              <a:t> 0</a:t>
            </a:r>
          </a:p>
        </p:txBody>
      </p:sp>
      <p:sp>
        <p:nvSpPr>
          <p:cNvPr id="191503" name="Freeform 15"/>
          <p:cNvSpPr>
            <a:spLocks/>
          </p:cNvSpPr>
          <p:nvPr/>
        </p:nvSpPr>
        <p:spPr bwMode="auto">
          <a:xfrm>
            <a:off x="1828801" y="4419601"/>
            <a:ext cx="682625" cy="379413"/>
          </a:xfrm>
          <a:custGeom>
            <a:avLst/>
            <a:gdLst>
              <a:gd name="T0" fmla="*/ 0 w 574"/>
              <a:gd name="T1" fmla="*/ 282 h 287"/>
              <a:gd name="T2" fmla="*/ 48 w 574"/>
              <a:gd name="T3" fmla="*/ 240 h 287"/>
              <a:gd name="T4" fmla="*/ 246 w 574"/>
              <a:gd name="T5" fmla="*/ 207 h 287"/>
              <a:gd name="T6" fmla="*/ 345 w 574"/>
              <a:gd name="T7" fmla="*/ 174 h 287"/>
              <a:gd name="T8" fmla="*/ 456 w 574"/>
              <a:gd name="T9" fmla="*/ 105 h 287"/>
              <a:gd name="T10" fmla="*/ 574 w 574"/>
              <a:gd name="T11" fmla="*/ 0 h 287"/>
              <a:gd name="T12" fmla="*/ 574 w 574"/>
              <a:gd name="T13" fmla="*/ 287 h 287"/>
              <a:gd name="T14" fmla="*/ 0 w 574"/>
              <a:gd name="T15" fmla="*/ 287 h 287"/>
              <a:gd name="T16" fmla="*/ 0 w 574"/>
              <a:gd name="T17" fmla="*/ 282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66FFFF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191504" name="Freeform 16"/>
          <p:cNvSpPr>
            <a:spLocks/>
          </p:cNvSpPr>
          <p:nvPr/>
        </p:nvSpPr>
        <p:spPr bwMode="auto">
          <a:xfrm>
            <a:off x="1905000" y="3810000"/>
            <a:ext cx="1219200" cy="914400"/>
          </a:xfrm>
          <a:custGeom>
            <a:avLst/>
            <a:gdLst>
              <a:gd name="T0" fmla="*/ 0 w 600"/>
              <a:gd name="T1" fmla="*/ 575 h 576"/>
              <a:gd name="T2" fmla="*/ 63 w 600"/>
              <a:gd name="T3" fmla="*/ 570 h 576"/>
              <a:gd name="T4" fmla="*/ 95 w 600"/>
              <a:gd name="T5" fmla="*/ 562 h 576"/>
              <a:gd name="T6" fmla="*/ 127 w 600"/>
              <a:gd name="T7" fmla="*/ 553 h 576"/>
              <a:gd name="T8" fmla="*/ 158 w 600"/>
              <a:gd name="T9" fmla="*/ 540 h 576"/>
              <a:gd name="T10" fmla="*/ 190 w 600"/>
              <a:gd name="T11" fmla="*/ 521 h 576"/>
              <a:gd name="T12" fmla="*/ 222 w 600"/>
              <a:gd name="T13" fmla="*/ 498 h 576"/>
              <a:gd name="T14" fmla="*/ 284 w 600"/>
              <a:gd name="T15" fmla="*/ 432 h 576"/>
              <a:gd name="T16" fmla="*/ 347 w 600"/>
              <a:gd name="T17" fmla="*/ 338 h 576"/>
              <a:gd name="T18" fmla="*/ 410 w 600"/>
              <a:gd name="T19" fmla="*/ 224 h 576"/>
              <a:gd name="T20" fmla="*/ 441 w 600"/>
              <a:gd name="T21" fmla="*/ 167 h 576"/>
              <a:gd name="T22" fmla="*/ 473 w 600"/>
              <a:gd name="T23" fmla="*/ 114 h 576"/>
              <a:gd name="T24" fmla="*/ 505 w 600"/>
              <a:gd name="T25" fmla="*/ 67 h 576"/>
              <a:gd name="T26" fmla="*/ 535 w 600"/>
              <a:gd name="T27" fmla="*/ 31 h 576"/>
              <a:gd name="T28" fmla="*/ 567 w 600"/>
              <a:gd name="T29" fmla="*/ 8 h 576"/>
              <a:gd name="T30" fmla="*/ 599 w 600"/>
              <a:gd name="T31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191505" name="Freeform 17"/>
          <p:cNvSpPr>
            <a:spLocks/>
          </p:cNvSpPr>
          <p:nvPr/>
        </p:nvSpPr>
        <p:spPr bwMode="auto">
          <a:xfrm>
            <a:off x="3124200" y="3810000"/>
            <a:ext cx="1219200" cy="914400"/>
          </a:xfrm>
          <a:custGeom>
            <a:avLst/>
            <a:gdLst>
              <a:gd name="T0" fmla="*/ 575 w 576"/>
              <a:gd name="T1" fmla="*/ 575 h 576"/>
              <a:gd name="T2" fmla="*/ 515 w 576"/>
              <a:gd name="T3" fmla="*/ 570 h 576"/>
              <a:gd name="T4" fmla="*/ 484 w 576"/>
              <a:gd name="T5" fmla="*/ 562 h 576"/>
              <a:gd name="T6" fmla="*/ 455 w 576"/>
              <a:gd name="T7" fmla="*/ 553 h 576"/>
              <a:gd name="T8" fmla="*/ 424 w 576"/>
              <a:gd name="T9" fmla="*/ 540 h 576"/>
              <a:gd name="T10" fmla="*/ 393 w 576"/>
              <a:gd name="T11" fmla="*/ 521 h 576"/>
              <a:gd name="T12" fmla="*/ 364 w 576"/>
              <a:gd name="T13" fmla="*/ 498 h 576"/>
              <a:gd name="T14" fmla="*/ 303 w 576"/>
              <a:gd name="T15" fmla="*/ 432 h 576"/>
              <a:gd name="T16" fmla="*/ 242 w 576"/>
              <a:gd name="T17" fmla="*/ 338 h 576"/>
              <a:gd name="T18" fmla="*/ 182 w 576"/>
              <a:gd name="T19" fmla="*/ 224 h 576"/>
              <a:gd name="T20" fmla="*/ 151 w 576"/>
              <a:gd name="T21" fmla="*/ 167 h 576"/>
              <a:gd name="T22" fmla="*/ 120 w 576"/>
              <a:gd name="T23" fmla="*/ 114 h 576"/>
              <a:gd name="T24" fmla="*/ 91 w 576"/>
              <a:gd name="T25" fmla="*/ 67 h 576"/>
              <a:gd name="T26" fmla="*/ 60 w 576"/>
              <a:gd name="T27" fmla="*/ 31 h 576"/>
              <a:gd name="T28" fmla="*/ 30 w 576"/>
              <a:gd name="T29" fmla="*/ 8 h 576"/>
              <a:gd name="T30" fmla="*/ 0 w 576"/>
              <a:gd name="T31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191506" name="Line 18"/>
          <p:cNvSpPr>
            <a:spLocks noChangeShapeType="1"/>
          </p:cNvSpPr>
          <p:nvPr/>
        </p:nvSpPr>
        <p:spPr bwMode="auto">
          <a:xfrm>
            <a:off x="1828800" y="48006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1513" name="Line 25"/>
          <p:cNvSpPr>
            <a:spLocks noChangeShapeType="1"/>
          </p:cNvSpPr>
          <p:nvPr/>
        </p:nvSpPr>
        <p:spPr bwMode="auto">
          <a:xfrm>
            <a:off x="2133600" y="43434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1515" name="Freeform 27"/>
          <p:cNvSpPr>
            <a:spLocks/>
          </p:cNvSpPr>
          <p:nvPr/>
        </p:nvSpPr>
        <p:spPr bwMode="auto">
          <a:xfrm flipH="1">
            <a:off x="6781800" y="4419601"/>
            <a:ext cx="685800" cy="379413"/>
          </a:xfrm>
          <a:custGeom>
            <a:avLst/>
            <a:gdLst>
              <a:gd name="T0" fmla="*/ 0 w 574"/>
              <a:gd name="T1" fmla="*/ 282 h 287"/>
              <a:gd name="T2" fmla="*/ 48 w 574"/>
              <a:gd name="T3" fmla="*/ 240 h 287"/>
              <a:gd name="T4" fmla="*/ 246 w 574"/>
              <a:gd name="T5" fmla="*/ 207 h 287"/>
              <a:gd name="T6" fmla="*/ 345 w 574"/>
              <a:gd name="T7" fmla="*/ 174 h 287"/>
              <a:gd name="T8" fmla="*/ 456 w 574"/>
              <a:gd name="T9" fmla="*/ 105 h 287"/>
              <a:gd name="T10" fmla="*/ 574 w 574"/>
              <a:gd name="T11" fmla="*/ 0 h 287"/>
              <a:gd name="T12" fmla="*/ 574 w 574"/>
              <a:gd name="T13" fmla="*/ 287 h 287"/>
              <a:gd name="T14" fmla="*/ 0 w 574"/>
              <a:gd name="T15" fmla="*/ 287 h 287"/>
              <a:gd name="T16" fmla="*/ 0 w 574"/>
              <a:gd name="T17" fmla="*/ 282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66FFFF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191516" name="Freeform 28"/>
          <p:cNvSpPr>
            <a:spLocks/>
          </p:cNvSpPr>
          <p:nvPr/>
        </p:nvSpPr>
        <p:spPr bwMode="auto">
          <a:xfrm>
            <a:off x="4953000" y="3810000"/>
            <a:ext cx="1219200" cy="914400"/>
          </a:xfrm>
          <a:custGeom>
            <a:avLst/>
            <a:gdLst>
              <a:gd name="T0" fmla="*/ 0 w 600"/>
              <a:gd name="T1" fmla="*/ 575 h 576"/>
              <a:gd name="T2" fmla="*/ 63 w 600"/>
              <a:gd name="T3" fmla="*/ 570 h 576"/>
              <a:gd name="T4" fmla="*/ 95 w 600"/>
              <a:gd name="T5" fmla="*/ 562 h 576"/>
              <a:gd name="T6" fmla="*/ 127 w 600"/>
              <a:gd name="T7" fmla="*/ 553 h 576"/>
              <a:gd name="T8" fmla="*/ 158 w 600"/>
              <a:gd name="T9" fmla="*/ 540 h 576"/>
              <a:gd name="T10" fmla="*/ 190 w 600"/>
              <a:gd name="T11" fmla="*/ 521 h 576"/>
              <a:gd name="T12" fmla="*/ 222 w 600"/>
              <a:gd name="T13" fmla="*/ 498 h 576"/>
              <a:gd name="T14" fmla="*/ 284 w 600"/>
              <a:gd name="T15" fmla="*/ 432 h 576"/>
              <a:gd name="T16" fmla="*/ 347 w 600"/>
              <a:gd name="T17" fmla="*/ 338 h 576"/>
              <a:gd name="T18" fmla="*/ 410 w 600"/>
              <a:gd name="T19" fmla="*/ 224 h 576"/>
              <a:gd name="T20" fmla="*/ 441 w 600"/>
              <a:gd name="T21" fmla="*/ 167 h 576"/>
              <a:gd name="T22" fmla="*/ 473 w 600"/>
              <a:gd name="T23" fmla="*/ 114 h 576"/>
              <a:gd name="T24" fmla="*/ 505 w 600"/>
              <a:gd name="T25" fmla="*/ 67 h 576"/>
              <a:gd name="T26" fmla="*/ 535 w 600"/>
              <a:gd name="T27" fmla="*/ 31 h 576"/>
              <a:gd name="T28" fmla="*/ 567 w 600"/>
              <a:gd name="T29" fmla="*/ 8 h 576"/>
              <a:gd name="T30" fmla="*/ 599 w 600"/>
              <a:gd name="T31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191517" name="Freeform 29"/>
          <p:cNvSpPr>
            <a:spLocks/>
          </p:cNvSpPr>
          <p:nvPr/>
        </p:nvSpPr>
        <p:spPr bwMode="auto">
          <a:xfrm>
            <a:off x="6172200" y="3810000"/>
            <a:ext cx="1219200" cy="914400"/>
          </a:xfrm>
          <a:custGeom>
            <a:avLst/>
            <a:gdLst>
              <a:gd name="T0" fmla="*/ 575 w 576"/>
              <a:gd name="T1" fmla="*/ 575 h 576"/>
              <a:gd name="T2" fmla="*/ 515 w 576"/>
              <a:gd name="T3" fmla="*/ 570 h 576"/>
              <a:gd name="T4" fmla="*/ 484 w 576"/>
              <a:gd name="T5" fmla="*/ 562 h 576"/>
              <a:gd name="T6" fmla="*/ 455 w 576"/>
              <a:gd name="T7" fmla="*/ 553 h 576"/>
              <a:gd name="T8" fmla="*/ 424 w 576"/>
              <a:gd name="T9" fmla="*/ 540 h 576"/>
              <a:gd name="T10" fmla="*/ 393 w 576"/>
              <a:gd name="T11" fmla="*/ 521 h 576"/>
              <a:gd name="T12" fmla="*/ 364 w 576"/>
              <a:gd name="T13" fmla="*/ 498 h 576"/>
              <a:gd name="T14" fmla="*/ 303 w 576"/>
              <a:gd name="T15" fmla="*/ 432 h 576"/>
              <a:gd name="T16" fmla="*/ 242 w 576"/>
              <a:gd name="T17" fmla="*/ 338 h 576"/>
              <a:gd name="T18" fmla="*/ 182 w 576"/>
              <a:gd name="T19" fmla="*/ 224 h 576"/>
              <a:gd name="T20" fmla="*/ 151 w 576"/>
              <a:gd name="T21" fmla="*/ 167 h 576"/>
              <a:gd name="T22" fmla="*/ 120 w 576"/>
              <a:gd name="T23" fmla="*/ 114 h 576"/>
              <a:gd name="T24" fmla="*/ 91 w 576"/>
              <a:gd name="T25" fmla="*/ 67 h 576"/>
              <a:gd name="T26" fmla="*/ 60 w 576"/>
              <a:gd name="T27" fmla="*/ 31 h 576"/>
              <a:gd name="T28" fmla="*/ 30 w 576"/>
              <a:gd name="T29" fmla="*/ 8 h 576"/>
              <a:gd name="T30" fmla="*/ 0 w 576"/>
              <a:gd name="T31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191518" name="Line 30"/>
          <p:cNvSpPr>
            <a:spLocks noChangeShapeType="1"/>
          </p:cNvSpPr>
          <p:nvPr/>
        </p:nvSpPr>
        <p:spPr bwMode="auto">
          <a:xfrm>
            <a:off x="4876800" y="48006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1521" name="Rectangle 33"/>
          <p:cNvSpPr>
            <a:spLocks noChangeArrowheads="1"/>
          </p:cNvSpPr>
          <p:nvPr/>
        </p:nvSpPr>
        <p:spPr bwMode="auto">
          <a:xfrm>
            <a:off x="6934201" y="3886200"/>
            <a:ext cx="38576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 b="0">
                <a:latin typeface="Symbol" pitchFamily="18" charset="2"/>
              </a:rPr>
              <a:t>a</a:t>
            </a:r>
          </a:p>
        </p:txBody>
      </p:sp>
      <p:sp>
        <p:nvSpPr>
          <p:cNvPr id="191523" name="Freeform 35"/>
          <p:cNvSpPr>
            <a:spLocks/>
          </p:cNvSpPr>
          <p:nvPr/>
        </p:nvSpPr>
        <p:spPr bwMode="auto">
          <a:xfrm>
            <a:off x="7772401" y="4419601"/>
            <a:ext cx="682625" cy="379413"/>
          </a:xfrm>
          <a:custGeom>
            <a:avLst/>
            <a:gdLst>
              <a:gd name="T0" fmla="*/ 0 w 574"/>
              <a:gd name="T1" fmla="*/ 282 h 287"/>
              <a:gd name="T2" fmla="*/ 48 w 574"/>
              <a:gd name="T3" fmla="*/ 240 h 287"/>
              <a:gd name="T4" fmla="*/ 246 w 574"/>
              <a:gd name="T5" fmla="*/ 207 h 287"/>
              <a:gd name="T6" fmla="*/ 345 w 574"/>
              <a:gd name="T7" fmla="*/ 174 h 287"/>
              <a:gd name="T8" fmla="*/ 456 w 574"/>
              <a:gd name="T9" fmla="*/ 105 h 287"/>
              <a:gd name="T10" fmla="*/ 574 w 574"/>
              <a:gd name="T11" fmla="*/ 0 h 287"/>
              <a:gd name="T12" fmla="*/ 574 w 574"/>
              <a:gd name="T13" fmla="*/ 287 h 287"/>
              <a:gd name="T14" fmla="*/ 0 w 574"/>
              <a:gd name="T15" fmla="*/ 287 h 287"/>
              <a:gd name="T16" fmla="*/ 0 w 574"/>
              <a:gd name="T17" fmla="*/ 282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66FFFF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191524" name="Freeform 36"/>
          <p:cNvSpPr>
            <a:spLocks/>
          </p:cNvSpPr>
          <p:nvPr/>
        </p:nvSpPr>
        <p:spPr bwMode="auto">
          <a:xfrm>
            <a:off x="7848600" y="3810000"/>
            <a:ext cx="1219200" cy="914400"/>
          </a:xfrm>
          <a:custGeom>
            <a:avLst/>
            <a:gdLst>
              <a:gd name="T0" fmla="*/ 0 w 600"/>
              <a:gd name="T1" fmla="*/ 575 h 576"/>
              <a:gd name="T2" fmla="*/ 63 w 600"/>
              <a:gd name="T3" fmla="*/ 570 h 576"/>
              <a:gd name="T4" fmla="*/ 95 w 600"/>
              <a:gd name="T5" fmla="*/ 562 h 576"/>
              <a:gd name="T6" fmla="*/ 127 w 600"/>
              <a:gd name="T7" fmla="*/ 553 h 576"/>
              <a:gd name="T8" fmla="*/ 158 w 600"/>
              <a:gd name="T9" fmla="*/ 540 h 576"/>
              <a:gd name="T10" fmla="*/ 190 w 600"/>
              <a:gd name="T11" fmla="*/ 521 h 576"/>
              <a:gd name="T12" fmla="*/ 222 w 600"/>
              <a:gd name="T13" fmla="*/ 498 h 576"/>
              <a:gd name="T14" fmla="*/ 284 w 600"/>
              <a:gd name="T15" fmla="*/ 432 h 576"/>
              <a:gd name="T16" fmla="*/ 347 w 600"/>
              <a:gd name="T17" fmla="*/ 338 h 576"/>
              <a:gd name="T18" fmla="*/ 410 w 600"/>
              <a:gd name="T19" fmla="*/ 224 h 576"/>
              <a:gd name="T20" fmla="*/ 441 w 600"/>
              <a:gd name="T21" fmla="*/ 167 h 576"/>
              <a:gd name="T22" fmla="*/ 473 w 600"/>
              <a:gd name="T23" fmla="*/ 114 h 576"/>
              <a:gd name="T24" fmla="*/ 505 w 600"/>
              <a:gd name="T25" fmla="*/ 67 h 576"/>
              <a:gd name="T26" fmla="*/ 535 w 600"/>
              <a:gd name="T27" fmla="*/ 31 h 576"/>
              <a:gd name="T28" fmla="*/ 567 w 600"/>
              <a:gd name="T29" fmla="*/ 8 h 576"/>
              <a:gd name="T30" fmla="*/ 599 w 600"/>
              <a:gd name="T31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191525" name="Freeform 37"/>
          <p:cNvSpPr>
            <a:spLocks/>
          </p:cNvSpPr>
          <p:nvPr/>
        </p:nvSpPr>
        <p:spPr bwMode="auto">
          <a:xfrm>
            <a:off x="9067800" y="3810000"/>
            <a:ext cx="1219200" cy="914400"/>
          </a:xfrm>
          <a:custGeom>
            <a:avLst/>
            <a:gdLst>
              <a:gd name="T0" fmla="*/ 575 w 576"/>
              <a:gd name="T1" fmla="*/ 575 h 576"/>
              <a:gd name="T2" fmla="*/ 515 w 576"/>
              <a:gd name="T3" fmla="*/ 570 h 576"/>
              <a:gd name="T4" fmla="*/ 484 w 576"/>
              <a:gd name="T5" fmla="*/ 562 h 576"/>
              <a:gd name="T6" fmla="*/ 455 w 576"/>
              <a:gd name="T7" fmla="*/ 553 h 576"/>
              <a:gd name="T8" fmla="*/ 424 w 576"/>
              <a:gd name="T9" fmla="*/ 540 h 576"/>
              <a:gd name="T10" fmla="*/ 393 w 576"/>
              <a:gd name="T11" fmla="*/ 521 h 576"/>
              <a:gd name="T12" fmla="*/ 364 w 576"/>
              <a:gd name="T13" fmla="*/ 498 h 576"/>
              <a:gd name="T14" fmla="*/ 303 w 576"/>
              <a:gd name="T15" fmla="*/ 432 h 576"/>
              <a:gd name="T16" fmla="*/ 242 w 576"/>
              <a:gd name="T17" fmla="*/ 338 h 576"/>
              <a:gd name="T18" fmla="*/ 182 w 576"/>
              <a:gd name="T19" fmla="*/ 224 h 576"/>
              <a:gd name="T20" fmla="*/ 151 w 576"/>
              <a:gd name="T21" fmla="*/ 167 h 576"/>
              <a:gd name="T22" fmla="*/ 120 w 576"/>
              <a:gd name="T23" fmla="*/ 114 h 576"/>
              <a:gd name="T24" fmla="*/ 91 w 576"/>
              <a:gd name="T25" fmla="*/ 67 h 576"/>
              <a:gd name="T26" fmla="*/ 60 w 576"/>
              <a:gd name="T27" fmla="*/ 31 h 576"/>
              <a:gd name="T28" fmla="*/ 30 w 576"/>
              <a:gd name="T29" fmla="*/ 8 h 576"/>
              <a:gd name="T30" fmla="*/ 0 w 576"/>
              <a:gd name="T31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191526" name="Line 38"/>
          <p:cNvSpPr>
            <a:spLocks noChangeShapeType="1"/>
          </p:cNvSpPr>
          <p:nvPr/>
        </p:nvSpPr>
        <p:spPr bwMode="auto">
          <a:xfrm>
            <a:off x="7772400" y="48006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1529" name="Rectangle 41"/>
          <p:cNvSpPr>
            <a:spLocks noChangeArrowheads="1"/>
          </p:cNvSpPr>
          <p:nvPr/>
        </p:nvSpPr>
        <p:spPr bwMode="auto">
          <a:xfrm>
            <a:off x="7772400" y="3886200"/>
            <a:ext cx="8382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 b="0">
                <a:latin typeface="Symbol" pitchFamily="18" charset="2"/>
              </a:rPr>
              <a:t>a</a:t>
            </a:r>
            <a:r>
              <a:rPr lang="en-US" b="0"/>
              <a:t>/2</a:t>
            </a:r>
          </a:p>
        </p:txBody>
      </p:sp>
      <p:sp>
        <p:nvSpPr>
          <p:cNvPr id="191530" name="Line 42"/>
          <p:cNvSpPr>
            <a:spLocks noChangeShapeType="1"/>
          </p:cNvSpPr>
          <p:nvPr/>
        </p:nvSpPr>
        <p:spPr bwMode="auto">
          <a:xfrm>
            <a:off x="8077200" y="43434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1533" name="Rectangle 45"/>
          <p:cNvSpPr>
            <a:spLocks noChangeArrowheads="1"/>
          </p:cNvSpPr>
          <p:nvPr/>
        </p:nvSpPr>
        <p:spPr bwMode="auto">
          <a:xfrm>
            <a:off x="9677400" y="3886200"/>
            <a:ext cx="8382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 b="0">
                <a:latin typeface="Symbol" pitchFamily="18" charset="2"/>
              </a:rPr>
              <a:t>a</a:t>
            </a:r>
            <a:r>
              <a:rPr lang="en-US" b="0"/>
              <a:t>/2</a:t>
            </a:r>
          </a:p>
        </p:txBody>
      </p:sp>
      <p:sp>
        <p:nvSpPr>
          <p:cNvPr id="191534" name="Line 46"/>
          <p:cNvSpPr>
            <a:spLocks noChangeShapeType="1"/>
          </p:cNvSpPr>
          <p:nvPr/>
        </p:nvSpPr>
        <p:spPr bwMode="auto">
          <a:xfrm flipH="1">
            <a:off x="9829800" y="43434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1535" name="Line 47"/>
          <p:cNvSpPr>
            <a:spLocks noChangeShapeType="1"/>
          </p:cNvSpPr>
          <p:nvPr/>
        </p:nvSpPr>
        <p:spPr bwMode="auto">
          <a:xfrm flipH="1">
            <a:off x="6934200" y="43434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1537" name="Rectangle 49"/>
          <p:cNvSpPr>
            <a:spLocks noChangeArrowheads="1"/>
          </p:cNvSpPr>
          <p:nvPr/>
        </p:nvSpPr>
        <p:spPr bwMode="auto">
          <a:xfrm>
            <a:off x="1828801" y="3886200"/>
            <a:ext cx="38576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 b="0">
                <a:latin typeface="Symbol" pitchFamily="18" charset="2"/>
              </a:rPr>
              <a:t>a</a:t>
            </a:r>
          </a:p>
        </p:txBody>
      </p:sp>
      <p:sp>
        <p:nvSpPr>
          <p:cNvPr id="191538" name="Rectangle 50"/>
          <p:cNvSpPr>
            <a:spLocks noChangeArrowheads="1"/>
          </p:cNvSpPr>
          <p:nvPr/>
        </p:nvSpPr>
        <p:spPr bwMode="auto">
          <a:xfrm>
            <a:off x="2209800" y="4876800"/>
            <a:ext cx="9906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 b="0"/>
              <a:t>-z</a:t>
            </a:r>
            <a:r>
              <a:rPr lang="en-US" sz="2800" b="0" baseline="-25000">
                <a:latin typeface="Symbol" pitchFamily="18" charset="2"/>
              </a:rPr>
              <a:t>a</a:t>
            </a:r>
          </a:p>
        </p:txBody>
      </p:sp>
      <p:sp>
        <p:nvSpPr>
          <p:cNvPr id="191539" name="Rectangle 51"/>
          <p:cNvSpPr>
            <a:spLocks noChangeArrowheads="1"/>
          </p:cNvSpPr>
          <p:nvPr/>
        </p:nvSpPr>
        <p:spPr bwMode="auto">
          <a:xfrm>
            <a:off x="8077200" y="4876800"/>
            <a:ext cx="9906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 b="0"/>
              <a:t>-z</a:t>
            </a:r>
            <a:r>
              <a:rPr lang="en-US" sz="2800" b="0" baseline="-25000">
                <a:latin typeface="Symbol" pitchFamily="18" charset="2"/>
              </a:rPr>
              <a:t>a</a:t>
            </a:r>
            <a:r>
              <a:rPr lang="en-US" sz="2800" b="0" baseline="-25000"/>
              <a:t>/2</a:t>
            </a:r>
            <a:endParaRPr lang="en-US" sz="2800" b="0" baseline="-25000">
              <a:latin typeface="Symbol" pitchFamily="18" charset="2"/>
            </a:endParaRPr>
          </a:p>
        </p:txBody>
      </p:sp>
      <p:sp>
        <p:nvSpPr>
          <p:cNvPr id="191540" name="Rectangle 52"/>
          <p:cNvSpPr>
            <a:spLocks noChangeArrowheads="1"/>
          </p:cNvSpPr>
          <p:nvPr/>
        </p:nvSpPr>
        <p:spPr bwMode="auto">
          <a:xfrm>
            <a:off x="6553200" y="4876800"/>
            <a:ext cx="9906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 b="0"/>
              <a:t>z</a:t>
            </a:r>
            <a:r>
              <a:rPr lang="en-US" sz="2800" b="0" baseline="-25000">
                <a:latin typeface="Symbol" pitchFamily="18" charset="2"/>
              </a:rPr>
              <a:t>a</a:t>
            </a:r>
          </a:p>
        </p:txBody>
      </p:sp>
      <p:sp>
        <p:nvSpPr>
          <p:cNvPr id="191541" name="Rectangle 53"/>
          <p:cNvSpPr>
            <a:spLocks noChangeArrowheads="1"/>
          </p:cNvSpPr>
          <p:nvPr/>
        </p:nvSpPr>
        <p:spPr bwMode="auto">
          <a:xfrm>
            <a:off x="9448800" y="4876800"/>
            <a:ext cx="9906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 b="0"/>
              <a:t>z</a:t>
            </a:r>
            <a:r>
              <a:rPr lang="en-US" sz="2800" b="0" baseline="-25000">
                <a:latin typeface="Symbol" pitchFamily="18" charset="2"/>
              </a:rPr>
              <a:t>a</a:t>
            </a:r>
            <a:r>
              <a:rPr lang="en-US" sz="2800" b="0" baseline="-25000"/>
              <a:t>/2</a:t>
            </a:r>
            <a:endParaRPr lang="en-US" sz="2800" b="0" baseline="-25000">
              <a:latin typeface="Symbol" pitchFamily="18" charset="2"/>
            </a:endParaRPr>
          </a:p>
        </p:txBody>
      </p:sp>
      <p:sp>
        <p:nvSpPr>
          <p:cNvPr id="191543" name="Line 55"/>
          <p:cNvSpPr>
            <a:spLocks noChangeShapeType="1"/>
          </p:cNvSpPr>
          <p:nvPr/>
        </p:nvSpPr>
        <p:spPr bwMode="auto">
          <a:xfrm>
            <a:off x="2514600" y="4495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1544" name="Line 56"/>
          <p:cNvSpPr>
            <a:spLocks noChangeShapeType="1"/>
          </p:cNvSpPr>
          <p:nvPr/>
        </p:nvSpPr>
        <p:spPr bwMode="auto">
          <a:xfrm>
            <a:off x="6781800" y="4495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1545" name="Line 57"/>
          <p:cNvSpPr>
            <a:spLocks noChangeShapeType="1"/>
          </p:cNvSpPr>
          <p:nvPr/>
        </p:nvSpPr>
        <p:spPr bwMode="auto">
          <a:xfrm>
            <a:off x="8458200" y="4495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1546" name="Line 58"/>
          <p:cNvSpPr>
            <a:spLocks noChangeShapeType="1"/>
          </p:cNvSpPr>
          <p:nvPr/>
        </p:nvSpPr>
        <p:spPr bwMode="auto">
          <a:xfrm>
            <a:off x="9677400" y="4495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1547" name="Rectangle 59"/>
          <p:cNvSpPr>
            <a:spLocks noChangeArrowheads="1"/>
          </p:cNvSpPr>
          <p:nvPr/>
        </p:nvSpPr>
        <p:spPr bwMode="auto">
          <a:xfrm>
            <a:off x="1981200" y="5486400"/>
            <a:ext cx="2362200" cy="393700"/>
          </a:xfrm>
          <a:prstGeom prst="rect">
            <a:avLst/>
          </a:prstGeom>
          <a:solidFill>
            <a:srgbClr val="D5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b="0"/>
              <a:t>Reject H</a:t>
            </a:r>
            <a:r>
              <a:rPr lang="en-US" sz="2000" b="0" baseline="-25000"/>
              <a:t>0</a:t>
            </a:r>
            <a:r>
              <a:rPr lang="en-US" sz="2000" b="0"/>
              <a:t> if z &lt; -z</a:t>
            </a:r>
            <a:r>
              <a:rPr lang="en-US" sz="2000" b="0" baseline="-25000">
                <a:latin typeface="Symbol" pitchFamily="18" charset="2"/>
              </a:rPr>
              <a:t>a</a:t>
            </a:r>
          </a:p>
        </p:txBody>
      </p:sp>
      <p:sp>
        <p:nvSpPr>
          <p:cNvPr id="191548" name="Rectangle 60"/>
          <p:cNvSpPr>
            <a:spLocks noChangeArrowheads="1"/>
          </p:cNvSpPr>
          <p:nvPr/>
        </p:nvSpPr>
        <p:spPr bwMode="auto">
          <a:xfrm>
            <a:off x="4953000" y="5486400"/>
            <a:ext cx="2209800" cy="393700"/>
          </a:xfrm>
          <a:prstGeom prst="rect">
            <a:avLst/>
          </a:prstGeom>
          <a:solidFill>
            <a:srgbClr val="D5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b="0"/>
              <a:t>Reject H</a:t>
            </a:r>
            <a:r>
              <a:rPr lang="en-US" sz="2000" b="0" baseline="-25000"/>
              <a:t>0</a:t>
            </a:r>
            <a:r>
              <a:rPr lang="en-US" sz="2000" b="0"/>
              <a:t> if z &gt; z</a:t>
            </a:r>
            <a:r>
              <a:rPr lang="en-US" sz="2000" b="0" baseline="-25000">
                <a:latin typeface="Symbol" pitchFamily="18" charset="2"/>
              </a:rPr>
              <a:t>a</a:t>
            </a:r>
          </a:p>
        </p:txBody>
      </p:sp>
      <p:sp>
        <p:nvSpPr>
          <p:cNvPr id="191549" name="Rectangle 61"/>
          <p:cNvSpPr>
            <a:spLocks noChangeArrowheads="1"/>
          </p:cNvSpPr>
          <p:nvPr/>
        </p:nvSpPr>
        <p:spPr bwMode="auto">
          <a:xfrm>
            <a:off x="7772400" y="5486400"/>
            <a:ext cx="2438400" cy="612988"/>
          </a:xfrm>
          <a:prstGeom prst="rect">
            <a:avLst/>
          </a:prstGeom>
          <a:solidFill>
            <a:srgbClr val="D5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b="0"/>
              <a:t>Reject H</a:t>
            </a:r>
            <a:r>
              <a:rPr lang="en-US" sz="2000" b="0" baseline="-25000"/>
              <a:t>0</a:t>
            </a:r>
            <a:r>
              <a:rPr lang="en-US" sz="2000" b="0"/>
              <a:t> if z &lt; -z</a:t>
            </a:r>
            <a:r>
              <a:rPr lang="en-US" sz="2000" b="0" baseline="-25000">
                <a:latin typeface="Symbol" pitchFamily="18" charset="2"/>
              </a:rPr>
              <a:t>a/2</a:t>
            </a:r>
          </a:p>
          <a:p>
            <a:pPr algn="l"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2000" b="0" baseline="-25000">
                <a:latin typeface="Symbol" pitchFamily="18" charset="2"/>
              </a:rPr>
              <a:t>                         </a:t>
            </a:r>
            <a:r>
              <a:rPr lang="en-US" sz="2000" b="0" baseline="-25000"/>
              <a:t> </a:t>
            </a:r>
            <a:r>
              <a:rPr lang="en-US" sz="2000" b="0"/>
              <a:t>or z &gt; z</a:t>
            </a:r>
            <a:r>
              <a:rPr lang="en-US" sz="2000" b="0" baseline="-25000">
                <a:latin typeface="Symbol" pitchFamily="18" charset="2"/>
              </a:rPr>
              <a:t>a/2</a:t>
            </a:r>
            <a:r>
              <a:rPr lang="en-US" sz="2000" b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0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2209800" y="1752600"/>
            <a:ext cx="6553200" cy="13716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57200"/>
            <a:ext cx="7391400" cy="914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Example: </a:t>
            </a:r>
            <a:r>
              <a:rPr lang="en-US" dirty="0" smtClean="0"/>
              <a:t>Two </a:t>
            </a:r>
            <a:r>
              <a:rPr lang="en-US" dirty="0"/>
              <a:t>population Proportions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67818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   Is there a significant difference between the proportion of men and the proportion of women who will vote Yes on Proposition A?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In a random sample, 36 of 72 men and 31 of 50 women indicated they would vote Yes</a:t>
            </a:r>
          </a:p>
          <a:p>
            <a:endParaRPr lang="en-US" sz="2400"/>
          </a:p>
          <a:p>
            <a:r>
              <a:rPr lang="en-US" sz="2400"/>
              <a:t>Test at the .05 level of significance</a:t>
            </a:r>
          </a:p>
        </p:txBody>
      </p:sp>
    </p:spTree>
    <p:extLst>
      <p:ext uri="{BB962C8B-B14F-4D97-AF65-F5344CB8AC3E}">
        <p14:creationId xmlns:p14="http://schemas.microsoft.com/office/powerpoint/2010/main" val="331372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13" name="Rectangle 13"/>
          <p:cNvSpPr>
            <a:spLocks noChangeArrowheads="1"/>
          </p:cNvSpPr>
          <p:nvPr/>
        </p:nvSpPr>
        <p:spPr bwMode="auto">
          <a:xfrm>
            <a:off x="2590800" y="3733800"/>
            <a:ext cx="3429000" cy="914400"/>
          </a:xfrm>
          <a:prstGeom prst="rect">
            <a:avLst/>
          </a:prstGeom>
          <a:solidFill>
            <a:srgbClr val="FBFFD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8077200" cy="609600"/>
          </a:xfrm>
        </p:spPr>
        <p:txBody>
          <a:bodyPr/>
          <a:lstStyle/>
          <a:p>
            <a:r>
              <a:rPr lang="en-US"/>
              <a:t>The hypothesis test is: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2209800" y="2133601"/>
            <a:ext cx="83820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000" b="0" dirty="0"/>
          </a:p>
          <a:p>
            <a:pPr algn="l"/>
            <a:r>
              <a:rPr lang="en-US" b="0" dirty="0"/>
              <a:t>H</a:t>
            </a:r>
            <a:r>
              <a:rPr lang="en-US" b="0" baseline="-25000" dirty="0"/>
              <a:t>0</a:t>
            </a:r>
            <a:r>
              <a:rPr lang="en-US" b="0" dirty="0"/>
              <a:t>: p</a:t>
            </a:r>
            <a:r>
              <a:rPr lang="en-US" b="0" baseline="-25000" dirty="0"/>
              <a:t>1</a:t>
            </a:r>
            <a:r>
              <a:rPr lang="en-US" b="0" dirty="0"/>
              <a:t> – </a:t>
            </a:r>
            <a:r>
              <a:rPr lang="en-US" b="0" dirty="0">
                <a:cs typeface="Arial" charset="0"/>
              </a:rPr>
              <a:t>p</a:t>
            </a:r>
            <a:r>
              <a:rPr lang="en-US" b="0" baseline="-25000" dirty="0"/>
              <a:t>2</a:t>
            </a:r>
            <a:r>
              <a:rPr lang="en-US" b="0" dirty="0"/>
              <a:t> </a:t>
            </a:r>
            <a:r>
              <a:rPr lang="en-US" b="0" dirty="0">
                <a:sym typeface="Symbol" pitchFamily="18" charset="2"/>
              </a:rPr>
              <a:t>= 0   </a:t>
            </a:r>
            <a:r>
              <a:rPr lang="en-US" sz="2000" b="0" dirty="0">
                <a:sym typeface="Symbol" pitchFamily="18" charset="2"/>
              </a:rPr>
              <a:t>(the two proportions are equal)</a:t>
            </a:r>
          </a:p>
          <a:p>
            <a:pPr algn="l"/>
            <a:r>
              <a:rPr lang="en-US" b="0" dirty="0"/>
              <a:t>H</a:t>
            </a:r>
            <a:r>
              <a:rPr lang="en-US" b="0" baseline="-25000" dirty="0"/>
              <a:t>A</a:t>
            </a:r>
            <a:r>
              <a:rPr lang="en-US" b="0" dirty="0"/>
              <a:t>: p</a:t>
            </a:r>
            <a:r>
              <a:rPr lang="en-US" b="0" baseline="-25000" dirty="0"/>
              <a:t>1</a:t>
            </a:r>
            <a:r>
              <a:rPr lang="en-US" b="0" dirty="0"/>
              <a:t> – p</a:t>
            </a:r>
            <a:r>
              <a:rPr lang="en-US" b="0" baseline="-25000" dirty="0"/>
              <a:t>2</a:t>
            </a:r>
            <a:r>
              <a:rPr lang="en-US" b="0" dirty="0"/>
              <a:t> </a:t>
            </a:r>
            <a:r>
              <a:rPr lang="en-US" b="0" dirty="0">
                <a:cs typeface="Arial" charset="0"/>
                <a:sym typeface="Symbol" pitchFamily="18" charset="2"/>
              </a:rPr>
              <a:t>≠</a:t>
            </a:r>
            <a:r>
              <a:rPr lang="en-US" b="0" dirty="0">
                <a:sym typeface="Symbol" pitchFamily="18" charset="2"/>
              </a:rPr>
              <a:t> 0   </a:t>
            </a:r>
            <a:r>
              <a:rPr lang="en-US" sz="2000" b="0" dirty="0">
                <a:sym typeface="Symbol" pitchFamily="18" charset="2"/>
              </a:rPr>
              <a:t>(there is a significant difference between proportions)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2133600" y="3276600"/>
            <a:ext cx="8077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0" dirty="0"/>
              <a:t>The sample proportions are:</a:t>
            </a:r>
          </a:p>
          <a:p>
            <a:pPr marL="693738" lvl="1" indent="-268288" algn="l" defTabSz="852488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b="0" dirty="0"/>
              <a:t>Men:  	p</a:t>
            </a:r>
            <a:r>
              <a:rPr lang="en-US" sz="2000" b="0" baseline="-25000" dirty="0"/>
              <a:t>1</a:t>
            </a:r>
            <a:r>
              <a:rPr lang="en-US" sz="2000" b="0" dirty="0"/>
              <a:t> = 36/72 = .50</a:t>
            </a:r>
          </a:p>
          <a:p>
            <a:pPr marL="693738" lvl="1" indent="-268288" algn="l" defTabSz="852488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b="0" dirty="0"/>
              <a:t>Women:  	p</a:t>
            </a:r>
            <a:r>
              <a:rPr lang="en-US" sz="2000" b="0" baseline="-25000" dirty="0"/>
              <a:t>2</a:t>
            </a:r>
            <a:r>
              <a:rPr lang="en-US" sz="2000" b="0" dirty="0"/>
              <a:t> = 31/50 = .62</a:t>
            </a:r>
          </a:p>
        </p:txBody>
      </p:sp>
      <p:sp>
        <p:nvSpPr>
          <p:cNvPr id="179207" name="Line 7"/>
          <p:cNvSpPr>
            <a:spLocks noChangeShapeType="1"/>
          </p:cNvSpPr>
          <p:nvPr/>
        </p:nvSpPr>
        <p:spPr bwMode="auto">
          <a:xfrm>
            <a:off x="3886200" y="3810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>
            <a:off x="3886200" y="4267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graphicFrame>
        <p:nvGraphicFramePr>
          <p:cNvPr id="179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780791"/>
              </p:ext>
            </p:extLst>
          </p:nvPr>
        </p:nvGraphicFramePr>
        <p:xfrm>
          <a:off x="3289300" y="5181600"/>
          <a:ext cx="5257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14" name="Equation" r:id="rId3" imgW="2184120" imgH="431640" progId="Equation.3">
                  <p:embed/>
                </p:oleObj>
              </mc:Choice>
              <mc:Fallback>
                <p:oleObj name="Equation" r:id="rId3" imgW="2184120" imgH="4316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181600"/>
                        <a:ext cx="5257800" cy="1028700"/>
                      </a:xfrm>
                      <a:prstGeom prst="rect">
                        <a:avLst/>
                      </a:prstGeom>
                      <a:solidFill>
                        <a:srgbClr val="C5FFF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2133600" y="46482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0"/>
              <a:t> The pooled estimate for the overall proportion is: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57200"/>
            <a:ext cx="7391400" cy="914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Example: </a:t>
            </a:r>
            <a:r>
              <a:rPr lang="en-US" dirty="0" smtClean="0"/>
              <a:t>Two </a:t>
            </a:r>
            <a:r>
              <a:rPr lang="en-US" dirty="0"/>
              <a:t>population Proportions</a:t>
            </a:r>
          </a:p>
        </p:txBody>
      </p:sp>
    </p:spTree>
    <p:extLst>
      <p:ext uri="{BB962C8B-B14F-4D97-AF65-F5344CB8AC3E}">
        <p14:creationId xmlns:p14="http://schemas.microsoft.com/office/powerpoint/2010/main" val="1153315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86" name="Line 26"/>
          <p:cNvSpPr>
            <a:spLocks noChangeShapeType="1"/>
          </p:cNvSpPr>
          <p:nvPr/>
        </p:nvSpPr>
        <p:spPr bwMode="auto">
          <a:xfrm flipV="1">
            <a:off x="8534400" y="3124200"/>
            <a:ext cx="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8988" name="Line 28"/>
          <p:cNvSpPr>
            <a:spLocks noChangeShapeType="1"/>
          </p:cNvSpPr>
          <p:nvPr/>
        </p:nvSpPr>
        <p:spPr bwMode="auto">
          <a:xfrm flipV="1">
            <a:off x="8534400" y="3886200"/>
            <a:ext cx="0" cy="228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8984" name="Rectangle 24"/>
          <p:cNvSpPr>
            <a:spLocks noChangeArrowheads="1"/>
          </p:cNvSpPr>
          <p:nvPr/>
        </p:nvSpPr>
        <p:spPr bwMode="auto">
          <a:xfrm>
            <a:off x="5486400" y="4038600"/>
            <a:ext cx="838200" cy="4572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1676400" y="1981200"/>
            <a:ext cx="518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The test statistic for  </a:t>
            </a:r>
            <a:r>
              <a:rPr lang="en-US" sz="2000" b="0"/>
              <a:t>p</a:t>
            </a:r>
            <a:r>
              <a:rPr lang="en-US" sz="2000" b="0" baseline="-25000"/>
              <a:t>1</a:t>
            </a:r>
            <a:r>
              <a:rPr lang="en-US" sz="2000" b="0"/>
              <a:t> – </a:t>
            </a:r>
            <a:r>
              <a:rPr lang="en-US" sz="2000" b="0">
                <a:cs typeface="Arial" charset="0"/>
              </a:rPr>
              <a:t>p</a:t>
            </a:r>
            <a:r>
              <a:rPr lang="en-US" b="0" baseline="-25000"/>
              <a:t>2</a:t>
            </a:r>
            <a:r>
              <a:rPr lang="en-US" b="0"/>
              <a:t>  is:</a:t>
            </a:r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>
            <a:off x="8839200" y="21336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68970" name="Freeform 10"/>
          <p:cNvSpPr>
            <a:spLocks/>
          </p:cNvSpPr>
          <p:nvPr/>
        </p:nvSpPr>
        <p:spPr bwMode="auto">
          <a:xfrm flipH="1">
            <a:off x="9448800" y="2743201"/>
            <a:ext cx="685800" cy="379413"/>
          </a:xfrm>
          <a:custGeom>
            <a:avLst/>
            <a:gdLst>
              <a:gd name="T0" fmla="*/ 0 w 574"/>
              <a:gd name="T1" fmla="*/ 282 h 287"/>
              <a:gd name="T2" fmla="*/ 48 w 574"/>
              <a:gd name="T3" fmla="*/ 240 h 287"/>
              <a:gd name="T4" fmla="*/ 246 w 574"/>
              <a:gd name="T5" fmla="*/ 207 h 287"/>
              <a:gd name="T6" fmla="*/ 345 w 574"/>
              <a:gd name="T7" fmla="*/ 174 h 287"/>
              <a:gd name="T8" fmla="*/ 456 w 574"/>
              <a:gd name="T9" fmla="*/ 105 h 287"/>
              <a:gd name="T10" fmla="*/ 574 w 574"/>
              <a:gd name="T11" fmla="*/ 0 h 287"/>
              <a:gd name="T12" fmla="*/ 574 w 574"/>
              <a:gd name="T13" fmla="*/ 287 h 287"/>
              <a:gd name="T14" fmla="*/ 0 w 574"/>
              <a:gd name="T15" fmla="*/ 287 h 287"/>
              <a:gd name="T16" fmla="*/ 0 w 574"/>
              <a:gd name="T17" fmla="*/ 282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66FFFF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168971" name="Freeform 11"/>
          <p:cNvSpPr>
            <a:spLocks/>
          </p:cNvSpPr>
          <p:nvPr/>
        </p:nvSpPr>
        <p:spPr bwMode="auto">
          <a:xfrm>
            <a:off x="7543801" y="2743201"/>
            <a:ext cx="682625" cy="379413"/>
          </a:xfrm>
          <a:custGeom>
            <a:avLst/>
            <a:gdLst>
              <a:gd name="T0" fmla="*/ 0 w 574"/>
              <a:gd name="T1" fmla="*/ 282 h 287"/>
              <a:gd name="T2" fmla="*/ 48 w 574"/>
              <a:gd name="T3" fmla="*/ 240 h 287"/>
              <a:gd name="T4" fmla="*/ 246 w 574"/>
              <a:gd name="T5" fmla="*/ 207 h 287"/>
              <a:gd name="T6" fmla="*/ 345 w 574"/>
              <a:gd name="T7" fmla="*/ 174 h 287"/>
              <a:gd name="T8" fmla="*/ 456 w 574"/>
              <a:gd name="T9" fmla="*/ 105 h 287"/>
              <a:gd name="T10" fmla="*/ 574 w 574"/>
              <a:gd name="T11" fmla="*/ 0 h 287"/>
              <a:gd name="T12" fmla="*/ 574 w 574"/>
              <a:gd name="T13" fmla="*/ 287 h 287"/>
              <a:gd name="T14" fmla="*/ 0 w 574"/>
              <a:gd name="T15" fmla="*/ 287 h 287"/>
              <a:gd name="T16" fmla="*/ 0 w 574"/>
              <a:gd name="T17" fmla="*/ 282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66FFFF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168972" name="Freeform 12"/>
          <p:cNvSpPr>
            <a:spLocks/>
          </p:cNvSpPr>
          <p:nvPr/>
        </p:nvSpPr>
        <p:spPr bwMode="auto">
          <a:xfrm>
            <a:off x="7620000" y="2133600"/>
            <a:ext cx="1219200" cy="914400"/>
          </a:xfrm>
          <a:custGeom>
            <a:avLst/>
            <a:gdLst>
              <a:gd name="T0" fmla="*/ 0 w 600"/>
              <a:gd name="T1" fmla="*/ 575 h 576"/>
              <a:gd name="T2" fmla="*/ 63 w 600"/>
              <a:gd name="T3" fmla="*/ 570 h 576"/>
              <a:gd name="T4" fmla="*/ 95 w 600"/>
              <a:gd name="T5" fmla="*/ 562 h 576"/>
              <a:gd name="T6" fmla="*/ 127 w 600"/>
              <a:gd name="T7" fmla="*/ 553 h 576"/>
              <a:gd name="T8" fmla="*/ 158 w 600"/>
              <a:gd name="T9" fmla="*/ 540 h 576"/>
              <a:gd name="T10" fmla="*/ 190 w 600"/>
              <a:gd name="T11" fmla="*/ 521 h 576"/>
              <a:gd name="T12" fmla="*/ 222 w 600"/>
              <a:gd name="T13" fmla="*/ 498 h 576"/>
              <a:gd name="T14" fmla="*/ 284 w 600"/>
              <a:gd name="T15" fmla="*/ 432 h 576"/>
              <a:gd name="T16" fmla="*/ 347 w 600"/>
              <a:gd name="T17" fmla="*/ 338 h 576"/>
              <a:gd name="T18" fmla="*/ 410 w 600"/>
              <a:gd name="T19" fmla="*/ 224 h 576"/>
              <a:gd name="T20" fmla="*/ 441 w 600"/>
              <a:gd name="T21" fmla="*/ 167 h 576"/>
              <a:gd name="T22" fmla="*/ 473 w 600"/>
              <a:gd name="T23" fmla="*/ 114 h 576"/>
              <a:gd name="T24" fmla="*/ 505 w 600"/>
              <a:gd name="T25" fmla="*/ 67 h 576"/>
              <a:gd name="T26" fmla="*/ 535 w 600"/>
              <a:gd name="T27" fmla="*/ 31 h 576"/>
              <a:gd name="T28" fmla="*/ 567 w 600"/>
              <a:gd name="T29" fmla="*/ 8 h 576"/>
              <a:gd name="T30" fmla="*/ 599 w 600"/>
              <a:gd name="T31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168973" name="Freeform 13"/>
          <p:cNvSpPr>
            <a:spLocks/>
          </p:cNvSpPr>
          <p:nvPr/>
        </p:nvSpPr>
        <p:spPr bwMode="auto">
          <a:xfrm>
            <a:off x="8839200" y="2133600"/>
            <a:ext cx="1219200" cy="914400"/>
          </a:xfrm>
          <a:custGeom>
            <a:avLst/>
            <a:gdLst>
              <a:gd name="T0" fmla="*/ 575 w 576"/>
              <a:gd name="T1" fmla="*/ 575 h 576"/>
              <a:gd name="T2" fmla="*/ 515 w 576"/>
              <a:gd name="T3" fmla="*/ 570 h 576"/>
              <a:gd name="T4" fmla="*/ 484 w 576"/>
              <a:gd name="T5" fmla="*/ 562 h 576"/>
              <a:gd name="T6" fmla="*/ 455 w 576"/>
              <a:gd name="T7" fmla="*/ 553 h 576"/>
              <a:gd name="T8" fmla="*/ 424 w 576"/>
              <a:gd name="T9" fmla="*/ 540 h 576"/>
              <a:gd name="T10" fmla="*/ 393 w 576"/>
              <a:gd name="T11" fmla="*/ 521 h 576"/>
              <a:gd name="T12" fmla="*/ 364 w 576"/>
              <a:gd name="T13" fmla="*/ 498 h 576"/>
              <a:gd name="T14" fmla="*/ 303 w 576"/>
              <a:gd name="T15" fmla="*/ 432 h 576"/>
              <a:gd name="T16" fmla="*/ 242 w 576"/>
              <a:gd name="T17" fmla="*/ 338 h 576"/>
              <a:gd name="T18" fmla="*/ 182 w 576"/>
              <a:gd name="T19" fmla="*/ 224 h 576"/>
              <a:gd name="T20" fmla="*/ 151 w 576"/>
              <a:gd name="T21" fmla="*/ 167 h 576"/>
              <a:gd name="T22" fmla="*/ 120 w 576"/>
              <a:gd name="T23" fmla="*/ 114 h 576"/>
              <a:gd name="T24" fmla="*/ 91 w 576"/>
              <a:gd name="T25" fmla="*/ 67 h 576"/>
              <a:gd name="T26" fmla="*/ 60 w 576"/>
              <a:gd name="T27" fmla="*/ 31 h 576"/>
              <a:gd name="T28" fmla="*/ 30 w 576"/>
              <a:gd name="T29" fmla="*/ 8 h 576"/>
              <a:gd name="T30" fmla="*/ 0 w 576"/>
              <a:gd name="T31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168974" name="Line 14"/>
          <p:cNvSpPr>
            <a:spLocks noChangeShapeType="1"/>
          </p:cNvSpPr>
          <p:nvPr/>
        </p:nvSpPr>
        <p:spPr bwMode="auto">
          <a:xfrm>
            <a:off x="7543800" y="31242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8976" name="Line 16"/>
          <p:cNvSpPr>
            <a:spLocks noChangeShapeType="1"/>
          </p:cNvSpPr>
          <p:nvPr/>
        </p:nvSpPr>
        <p:spPr bwMode="auto">
          <a:xfrm>
            <a:off x="7848600" y="26670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8977" name="Rectangle 17"/>
          <p:cNvSpPr>
            <a:spLocks noChangeArrowheads="1"/>
          </p:cNvSpPr>
          <p:nvPr/>
        </p:nvSpPr>
        <p:spPr bwMode="auto">
          <a:xfrm>
            <a:off x="9601200" y="2286000"/>
            <a:ext cx="8382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b="0"/>
              <a:t>.025</a:t>
            </a:r>
          </a:p>
        </p:txBody>
      </p:sp>
      <p:sp>
        <p:nvSpPr>
          <p:cNvPr id="168978" name="Line 18"/>
          <p:cNvSpPr>
            <a:spLocks noChangeShapeType="1"/>
          </p:cNvSpPr>
          <p:nvPr/>
        </p:nvSpPr>
        <p:spPr bwMode="auto">
          <a:xfrm flipH="1">
            <a:off x="9601200" y="26670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8979" name="Rectangle 19"/>
          <p:cNvSpPr>
            <a:spLocks noChangeArrowheads="1"/>
          </p:cNvSpPr>
          <p:nvPr/>
        </p:nvSpPr>
        <p:spPr bwMode="auto">
          <a:xfrm>
            <a:off x="7696200" y="3200400"/>
            <a:ext cx="9906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b="0"/>
              <a:t>-1.96</a:t>
            </a:r>
            <a:endParaRPr lang="en-US" sz="2000" b="0" baseline="-25000">
              <a:latin typeface="Symbol" pitchFamily="18" charset="2"/>
            </a:endParaRPr>
          </a:p>
        </p:txBody>
      </p:sp>
      <p:sp>
        <p:nvSpPr>
          <p:cNvPr id="168980" name="Rectangle 20"/>
          <p:cNvSpPr>
            <a:spLocks noChangeArrowheads="1"/>
          </p:cNvSpPr>
          <p:nvPr/>
        </p:nvSpPr>
        <p:spPr bwMode="auto">
          <a:xfrm>
            <a:off x="9220200" y="3200400"/>
            <a:ext cx="6858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b="0"/>
              <a:t>1.96</a:t>
            </a:r>
            <a:endParaRPr lang="en-US" sz="2000" b="0" baseline="-25000">
              <a:latin typeface="Symbol" pitchFamily="18" charset="2"/>
            </a:endParaRPr>
          </a:p>
        </p:txBody>
      </p:sp>
      <p:sp>
        <p:nvSpPr>
          <p:cNvPr id="168981" name="Line 21"/>
          <p:cNvSpPr>
            <a:spLocks noChangeShapeType="1"/>
          </p:cNvSpPr>
          <p:nvPr/>
        </p:nvSpPr>
        <p:spPr bwMode="auto">
          <a:xfrm>
            <a:off x="8229600" y="19050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8982" name="Line 22"/>
          <p:cNvSpPr>
            <a:spLocks noChangeShapeType="1"/>
          </p:cNvSpPr>
          <p:nvPr/>
        </p:nvSpPr>
        <p:spPr bwMode="auto">
          <a:xfrm>
            <a:off x="9448800" y="19050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8983" name="Rectangle 23"/>
          <p:cNvSpPr>
            <a:spLocks noChangeArrowheads="1"/>
          </p:cNvSpPr>
          <p:nvPr/>
        </p:nvSpPr>
        <p:spPr bwMode="auto">
          <a:xfrm>
            <a:off x="7391400" y="2286000"/>
            <a:ext cx="8382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b="0"/>
              <a:t>.025</a:t>
            </a:r>
          </a:p>
        </p:txBody>
      </p:sp>
      <p:sp>
        <p:nvSpPr>
          <p:cNvPr id="168985" name="Rectangle 25"/>
          <p:cNvSpPr>
            <a:spLocks noChangeArrowheads="1"/>
          </p:cNvSpPr>
          <p:nvPr/>
        </p:nvSpPr>
        <p:spPr bwMode="auto">
          <a:xfrm>
            <a:off x="8153400" y="3505200"/>
            <a:ext cx="838200" cy="412750"/>
          </a:xfrm>
          <a:prstGeom prst="rect">
            <a:avLst/>
          </a:prstGeom>
          <a:solidFill>
            <a:srgbClr val="D5EE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b="0"/>
              <a:t>-1.31</a:t>
            </a:r>
            <a:endParaRPr lang="en-US" sz="2000" b="0" baseline="-25000">
              <a:latin typeface="Symbol" pitchFamily="18" charset="2"/>
            </a:endParaRPr>
          </a:p>
        </p:txBody>
      </p:sp>
      <p:sp>
        <p:nvSpPr>
          <p:cNvPr id="168987" name="Line 27"/>
          <p:cNvSpPr>
            <a:spLocks noChangeShapeType="1"/>
          </p:cNvSpPr>
          <p:nvPr/>
        </p:nvSpPr>
        <p:spPr bwMode="auto">
          <a:xfrm>
            <a:off x="6324600" y="41148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8989" name="Rectangle 29"/>
          <p:cNvSpPr>
            <a:spLocks noChangeArrowheads="1"/>
          </p:cNvSpPr>
          <p:nvPr/>
        </p:nvSpPr>
        <p:spPr bwMode="auto">
          <a:xfrm>
            <a:off x="6324600" y="4343401"/>
            <a:ext cx="4121150" cy="31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b="0"/>
              <a:t>Decision: Do not reject </a:t>
            </a:r>
            <a:r>
              <a:rPr lang="en-US" b="0" i="1"/>
              <a:t>H</a:t>
            </a:r>
            <a:r>
              <a:rPr lang="en-US" b="0" baseline="-25000"/>
              <a:t>0</a:t>
            </a:r>
            <a:endParaRPr lang="en-US" sz="2000" b="0"/>
          </a:p>
        </p:txBody>
      </p:sp>
      <p:sp>
        <p:nvSpPr>
          <p:cNvPr id="168990" name="Rectangle 30"/>
          <p:cNvSpPr>
            <a:spLocks noChangeArrowheads="1"/>
          </p:cNvSpPr>
          <p:nvPr/>
        </p:nvSpPr>
        <p:spPr bwMode="auto">
          <a:xfrm>
            <a:off x="6324600" y="4800600"/>
            <a:ext cx="4191000" cy="193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0"/>
              <a:t>Conclusion: There is not  significant evidence of a difference in proportions who will vote yes between men and women.</a:t>
            </a:r>
          </a:p>
        </p:txBody>
      </p:sp>
      <p:graphicFrame>
        <p:nvGraphicFramePr>
          <p:cNvPr id="168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735392"/>
              </p:ext>
            </p:extLst>
          </p:nvPr>
        </p:nvGraphicFramePr>
        <p:xfrm>
          <a:off x="1676400" y="2517776"/>
          <a:ext cx="4692650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8" name="Equation" r:id="rId3" imgW="2654300" imgH="1498600" progId="Equation.3">
                  <p:embed/>
                </p:oleObj>
              </mc:Choice>
              <mc:Fallback>
                <p:oleObj name="Equation" r:id="rId3" imgW="2654300" imgH="1498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17776"/>
                        <a:ext cx="4692650" cy="2587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91" name="Line 31"/>
          <p:cNvSpPr>
            <a:spLocks noChangeShapeType="1"/>
          </p:cNvSpPr>
          <p:nvPr/>
        </p:nvSpPr>
        <p:spPr bwMode="auto">
          <a:xfrm>
            <a:off x="9448800" y="19812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8992" name="Line 32"/>
          <p:cNvSpPr>
            <a:spLocks noChangeShapeType="1"/>
          </p:cNvSpPr>
          <p:nvPr/>
        </p:nvSpPr>
        <p:spPr bwMode="auto">
          <a:xfrm flipH="1">
            <a:off x="7239000" y="19812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8993" name="Rectangle 33"/>
          <p:cNvSpPr>
            <a:spLocks noChangeArrowheads="1"/>
          </p:cNvSpPr>
          <p:nvPr/>
        </p:nvSpPr>
        <p:spPr bwMode="auto">
          <a:xfrm>
            <a:off x="7239000" y="1676401"/>
            <a:ext cx="11430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 b="0" dirty="0"/>
              <a:t>Reject H</a:t>
            </a:r>
            <a:r>
              <a:rPr lang="en-US" sz="1600" b="0" baseline="-25000" dirty="0"/>
              <a:t>0</a:t>
            </a:r>
            <a:endParaRPr lang="en-US" sz="1600" b="0" baseline="-25000" dirty="0">
              <a:latin typeface="Symbol" pitchFamily="18" charset="2"/>
            </a:endParaRPr>
          </a:p>
        </p:txBody>
      </p:sp>
      <p:sp>
        <p:nvSpPr>
          <p:cNvPr id="168994" name="Rectangle 34"/>
          <p:cNvSpPr>
            <a:spLocks noChangeArrowheads="1"/>
          </p:cNvSpPr>
          <p:nvPr/>
        </p:nvSpPr>
        <p:spPr bwMode="auto">
          <a:xfrm>
            <a:off x="9372600" y="1676401"/>
            <a:ext cx="11430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 b="0"/>
              <a:t>Reject H</a:t>
            </a:r>
            <a:r>
              <a:rPr lang="en-US" sz="1600" b="0" baseline="-25000"/>
              <a:t>0</a:t>
            </a:r>
            <a:endParaRPr lang="en-US" sz="1600" b="0" baseline="-25000">
              <a:latin typeface="Symbol" pitchFamily="18" charset="2"/>
            </a:endParaRPr>
          </a:p>
        </p:txBody>
      </p:sp>
      <p:sp>
        <p:nvSpPr>
          <p:cNvPr id="168995" name="Rectangle 35"/>
          <p:cNvSpPr>
            <a:spLocks noChangeArrowheads="1"/>
          </p:cNvSpPr>
          <p:nvPr/>
        </p:nvSpPr>
        <p:spPr bwMode="auto">
          <a:xfrm>
            <a:off x="2057400" y="5334000"/>
            <a:ext cx="3429000" cy="75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Critical Values = </a:t>
            </a:r>
            <a:r>
              <a:rPr lang="en-US" b="0">
                <a:cs typeface="Arial" charset="0"/>
              </a:rPr>
              <a:t>±1.96</a:t>
            </a:r>
            <a:endParaRPr lang="en-US" b="0"/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b="0"/>
              <a:t>For </a:t>
            </a:r>
            <a:r>
              <a:rPr lang="en-US" b="0">
                <a:sym typeface="Symbol" pitchFamily="18" charset="2"/>
              </a:rPr>
              <a:t> = .05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57200"/>
            <a:ext cx="7391400" cy="914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Example: </a:t>
            </a:r>
            <a:r>
              <a:rPr lang="en-US" dirty="0" smtClean="0"/>
              <a:t>Two </a:t>
            </a:r>
            <a:r>
              <a:rPr lang="en-US" dirty="0"/>
              <a:t>population Proportions</a:t>
            </a:r>
          </a:p>
        </p:txBody>
      </p:sp>
    </p:spTree>
    <p:extLst>
      <p:ext uri="{BB962C8B-B14F-4D97-AF65-F5344CB8AC3E}">
        <p14:creationId xmlns:p14="http://schemas.microsoft.com/office/powerpoint/2010/main" val="3966822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80" name="Freeform 24"/>
          <p:cNvSpPr>
            <a:spLocks/>
          </p:cNvSpPr>
          <p:nvPr/>
        </p:nvSpPr>
        <p:spPr bwMode="auto">
          <a:xfrm>
            <a:off x="1752600" y="3733801"/>
            <a:ext cx="8915400" cy="2619375"/>
          </a:xfrm>
          <a:custGeom>
            <a:avLst/>
            <a:gdLst>
              <a:gd name="T0" fmla="*/ 5502 w 5502"/>
              <a:gd name="T1" fmla="*/ 234 h 1650"/>
              <a:gd name="T2" fmla="*/ 5502 w 5502"/>
              <a:gd name="T3" fmla="*/ 1650 h 1650"/>
              <a:gd name="T4" fmla="*/ 0 w 5502"/>
              <a:gd name="T5" fmla="*/ 1650 h 1650"/>
              <a:gd name="T6" fmla="*/ 0 w 5502"/>
              <a:gd name="T7" fmla="*/ 0 h 1650"/>
              <a:gd name="T8" fmla="*/ 3078 w 5502"/>
              <a:gd name="T9" fmla="*/ 0 h 1650"/>
              <a:gd name="T10" fmla="*/ 3078 w 5502"/>
              <a:gd name="T11" fmla="*/ 1032 h 1650"/>
              <a:gd name="T12" fmla="*/ 4320 w 5502"/>
              <a:gd name="T13" fmla="*/ 1032 h 1650"/>
              <a:gd name="T14" fmla="*/ 4320 w 5502"/>
              <a:gd name="T15" fmla="*/ 234 h 1650"/>
              <a:gd name="T16" fmla="*/ 5502 w 5502"/>
              <a:gd name="T17" fmla="*/ 234 h 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02" h="1650">
                <a:moveTo>
                  <a:pt x="5502" y="234"/>
                </a:moveTo>
                <a:lnTo>
                  <a:pt x="5502" y="1650"/>
                </a:lnTo>
                <a:lnTo>
                  <a:pt x="0" y="1650"/>
                </a:lnTo>
                <a:lnTo>
                  <a:pt x="0" y="0"/>
                </a:lnTo>
                <a:lnTo>
                  <a:pt x="3078" y="0"/>
                </a:lnTo>
                <a:lnTo>
                  <a:pt x="3078" y="1032"/>
                </a:lnTo>
                <a:lnTo>
                  <a:pt x="4320" y="1032"/>
                </a:lnTo>
                <a:lnTo>
                  <a:pt x="4320" y="234"/>
                </a:lnTo>
                <a:lnTo>
                  <a:pt x="5502" y="234"/>
                </a:lnTo>
                <a:close/>
              </a:path>
            </a:pathLst>
          </a:custGeom>
          <a:ln w="28575"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CA" b="0"/>
          </a:p>
        </p:txBody>
      </p:sp>
      <p:sp>
        <p:nvSpPr>
          <p:cNvPr id="198661" name="Freeform 5"/>
          <p:cNvSpPr>
            <a:spLocks/>
          </p:cNvSpPr>
          <p:nvPr/>
        </p:nvSpPr>
        <p:spPr bwMode="auto">
          <a:xfrm>
            <a:off x="8763000" y="4343400"/>
            <a:ext cx="1779588" cy="1524000"/>
          </a:xfrm>
          <a:custGeom>
            <a:avLst/>
            <a:gdLst>
              <a:gd name="T0" fmla="*/ 0 w 1143"/>
              <a:gd name="T1" fmla="*/ 742 h 743"/>
              <a:gd name="T2" fmla="*/ 1142 w 1143"/>
              <a:gd name="T3" fmla="*/ 742 h 743"/>
              <a:gd name="T4" fmla="*/ 1142 w 1143"/>
              <a:gd name="T5" fmla="*/ 0 h 743"/>
              <a:gd name="T6" fmla="*/ 0 w 1143"/>
              <a:gd name="T7" fmla="*/ 0 h 743"/>
              <a:gd name="T8" fmla="*/ 0 w 1143"/>
              <a:gd name="T9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3" h="743">
                <a:moveTo>
                  <a:pt x="0" y="742"/>
                </a:moveTo>
                <a:lnTo>
                  <a:pt x="1142" y="742"/>
                </a:lnTo>
                <a:lnTo>
                  <a:pt x="1142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CA" b="0"/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3048000" y="4343400"/>
            <a:ext cx="2362200" cy="1828800"/>
          </a:xfrm>
          <a:prstGeom prst="rect">
            <a:avLst/>
          </a:prstGeom>
          <a:solidFill>
            <a:srgbClr val="FFFF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8659" name="Line 3"/>
          <p:cNvSpPr>
            <a:spLocks noChangeShapeType="1"/>
          </p:cNvSpPr>
          <p:nvPr/>
        </p:nvSpPr>
        <p:spPr bwMode="auto">
          <a:xfrm>
            <a:off x="7239000" y="2590800"/>
            <a:ext cx="1588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98660" name="Freeform 4"/>
          <p:cNvSpPr>
            <a:spLocks/>
          </p:cNvSpPr>
          <p:nvPr/>
        </p:nvSpPr>
        <p:spPr bwMode="auto">
          <a:xfrm>
            <a:off x="4343401" y="3048000"/>
            <a:ext cx="1819275" cy="609600"/>
          </a:xfrm>
          <a:custGeom>
            <a:avLst/>
            <a:gdLst>
              <a:gd name="T0" fmla="*/ 0 w 1068"/>
              <a:gd name="T1" fmla="*/ 428 h 429"/>
              <a:gd name="T2" fmla="*/ 1067 w 1068"/>
              <a:gd name="T3" fmla="*/ 428 h 429"/>
              <a:gd name="T4" fmla="*/ 1067 w 1068"/>
              <a:gd name="T5" fmla="*/ 0 h 429"/>
              <a:gd name="T6" fmla="*/ 0 w 1068"/>
              <a:gd name="T7" fmla="*/ 0 h 429"/>
              <a:gd name="T8" fmla="*/ 0 w 1068"/>
              <a:gd name="T9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CCFFFF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4495801" y="3124200"/>
            <a:ext cx="135293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b="0">
                <a:sym typeface="Symbol" pitchFamily="18" charset="2"/>
              </a:rPr>
              <a:t> Known</a:t>
            </a:r>
          </a:p>
        </p:txBody>
      </p:sp>
      <p:sp>
        <p:nvSpPr>
          <p:cNvPr id="198664" name="Freeform 8"/>
          <p:cNvSpPr>
            <a:spLocks/>
          </p:cNvSpPr>
          <p:nvPr/>
        </p:nvSpPr>
        <p:spPr bwMode="auto">
          <a:xfrm>
            <a:off x="7620000" y="3048000"/>
            <a:ext cx="2057400" cy="609600"/>
          </a:xfrm>
          <a:custGeom>
            <a:avLst/>
            <a:gdLst>
              <a:gd name="T0" fmla="*/ 0 w 1241"/>
              <a:gd name="T1" fmla="*/ 435 h 436"/>
              <a:gd name="T2" fmla="*/ 1240 w 1241"/>
              <a:gd name="T3" fmla="*/ 435 h 436"/>
              <a:gd name="T4" fmla="*/ 1240 w 1241"/>
              <a:gd name="T5" fmla="*/ 0 h 436"/>
              <a:gd name="T6" fmla="*/ 0 w 1241"/>
              <a:gd name="T7" fmla="*/ 0 h 436"/>
              <a:gd name="T8" fmla="*/ 0 w 1241"/>
              <a:gd name="T9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1" h="436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CA" b="0"/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8229600" y="4930776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98667" name="Line 11"/>
          <p:cNvSpPr>
            <a:spLocks noChangeShapeType="1"/>
          </p:cNvSpPr>
          <p:nvPr/>
        </p:nvSpPr>
        <p:spPr bwMode="auto">
          <a:xfrm>
            <a:off x="5257800" y="28194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>
            <a:off x="5257800" y="2819400"/>
            <a:ext cx="1588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98669" name="Line 13"/>
          <p:cNvSpPr>
            <a:spLocks noChangeShapeType="1"/>
          </p:cNvSpPr>
          <p:nvPr/>
        </p:nvSpPr>
        <p:spPr bwMode="auto">
          <a:xfrm>
            <a:off x="8686800" y="2819400"/>
            <a:ext cx="1588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98670" name="Line 14"/>
          <p:cNvSpPr>
            <a:spLocks noChangeShapeType="1"/>
          </p:cNvSpPr>
          <p:nvPr/>
        </p:nvSpPr>
        <p:spPr bwMode="auto">
          <a:xfrm>
            <a:off x="8686800" y="3657600"/>
            <a:ext cx="1588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98671" name="Line 15"/>
          <p:cNvSpPr>
            <a:spLocks noChangeShapeType="1"/>
          </p:cNvSpPr>
          <p:nvPr/>
        </p:nvSpPr>
        <p:spPr bwMode="auto">
          <a:xfrm>
            <a:off x="8686800" y="3886200"/>
            <a:ext cx="990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98673" name="Line 17"/>
          <p:cNvSpPr>
            <a:spLocks noChangeShapeType="1"/>
          </p:cNvSpPr>
          <p:nvPr/>
        </p:nvSpPr>
        <p:spPr bwMode="auto">
          <a:xfrm>
            <a:off x="9677400" y="3886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98674" name="Rectangle 18"/>
          <p:cNvSpPr>
            <a:spLocks noChangeArrowheads="1"/>
          </p:cNvSpPr>
          <p:nvPr/>
        </p:nvSpPr>
        <p:spPr bwMode="auto">
          <a:xfrm>
            <a:off x="7772400" y="3124200"/>
            <a:ext cx="166071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b="0">
                <a:sym typeface="Symbol" pitchFamily="18" charset="2"/>
              </a:rPr>
              <a:t> Unknown</a:t>
            </a:r>
          </a:p>
        </p:txBody>
      </p:sp>
      <p:sp>
        <p:nvSpPr>
          <p:cNvPr id="198676" name="Rectangle 20"/>
          <p:cNvSpPr>
            <a:spLocks noChangeArrowheads="1"/>
          </p:cNvSpPr>
          <p:nvPr/>
        </p:nvSpPr>
        <p:spPr bwMode="auto">
          <a:xfrm>
            <a:off x="8610600" y="4419600"/>
            <a:ext cx="2057400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b="0" dirty="0"/>
              <a:t> Using </a:t>
            </a:r>
          </a:p>
          <a:p>
            <a:pPr eaLnBrk="0" hangingPunct="0"/>
            <a:r>
              <a:rPr lang="en-US" b="0" dirty="0"/>
              <a:t>Small </a:t>
            </a:r>
          </a:p>
          <a:p>
            <a:pPr eaLnBrk="0" hangingPunct="0"/>
            <a:r>
              <a:rPr lang="en-US" b="0" dirty="0"/>
              <a:t>Samples</a:t>
            </a:r>
          </a:p>
        </p:txBody>
      </p:sp>
      <p:sp>
        <p:nvSpPr>
          <p:cNvPr id="198677" name="Text Box 21"/>
          <p:cNvSpPr txBox="1">
            <a:spLocks noChangeArrowheads="1"/>
          </p:cNvSpPr>
          <p:nvPr/>
        </p:nvSpPr>
        <p:spPr bwMode="auto">
          <a:xfrm>
            <a:off x="2438400" y="38100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The test statistic is:</a:t>
            </a:r>
          </a:p>
        </p:txBody>
      </p:sp>
      <p:graphicFrame>
        <p:nvGraphicFramePr>
          <p:cNvPr id="198679" name="Object 23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3140075" y="4421188"/>
          <a:ext cx="2159000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0" name="Equation" r:id="rId3" imgW="863280" imgH="634680" progId="Equation.3">
                  <p:embed/>
                </p:oleObj>
              </mc:Choice>
              <mc:Fallback>
                <p:oleObj name="Equation" r:id="rId3" imgW="863280" imgH="6346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4421188"/>
                        <a:ext cx="2159000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84" name="Text Box 28"/>
          <p:cNvSpPr txBox="1">
            <a:spLocks noChangeArrowheads="1"/>
          </p:cNvSpPr>
          <p:nvPr/>
        </p:nvSpPr>
        <p:spPr bwMode="auto">
          <a:xfrm>
            <a:off x="5715000" y="563880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(The population must be approximately normal)</a:t>
            </a:r>
          </a:p>
        </p:txBody>
      </p:sp>
      <p:sp>
        <p:nvSpPr>
          <p:cNvPr id="26" name="Rectangle 28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85800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Calculating the Test Statistic</a:t>
            </a:r>
          </a:p>
        </p:txBody>
      </p:sp>
      <p:sp>
        <p:nvSpPr>
          <p:cNvPr id="24" name="Freeform 10"/>
          <p:cNvSpPr>
            <a:spLocks/>
          </p:cNvSpPr>
          <p:nvPr/>
        </p:nvSpPr>
        <p:spPr bwMode="auto">
          <a:xfrm>
            <a:off x="6400800" y="1752600"/>
            <a:ext cx="1981200" cy="914400"/>
          </a:xfrm>
          <a:custGeom>
            <a:avLst/>
            <a:gdLst>
              <a:gd name="T0" fmla="*/ 0 w 1115"/>
              <a:gd name="T1" fmla="*/ 513 h 514"/>
              <a:gd name="T2" fmla="*/ 1114 w 1115"/>
              <a:gd name="T3" fmla="*/ 513 h 514"/>
              <a:gd name="T4" fmla="*/ 1114 w 1115"/>
              <a:gd name="T5" fmla="*/ 0 h 514"/>
              <a:gd name="T6" fmla="*/ 0 w 1115"/>
              <a:gd name="T7" fmla="*/ 0 h 514"/>
              <a:gd name="T8" fmla="*/ 0 w 1115"/>
              <a:gd name="T9" fmla="*/ 513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5" h="514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CFFFF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5943600" y="1752600"/>
            <a:ext cx="274320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0" dirty="0">
                <a:sym typeface="Symbol" pitchFamily="18" charset="2"/>
              </a:rPr>
              <a:t>Hypothesis </a:t>
            </a:r>
          </a:p>
          <a:p>
            <a:pPr eaLnBrk="0" hangingPunct="0"/>
            <a:r>
              <a:rPr lang="en-US" b="0" dirty="0">
                <a:sym typeface="Symbol" pitchFamily="18" charset="2"/>
              </a:rPr>
              <a:t>Tests for </a:t>
            </a:r>
            <a:r>
              <a:rPr lang="el-GR" b="0" i="1" dirty="0">
                <a:cs typeface="Arial" pitchFamily="34" charset="0"/>
                <a:sym typeface="Symbol" pitchFamily="18" charset="2"/>
              </a:rPr>
              <a:t>μ</a:t>
            </a:r>
          </a:p>
        </p:txBody>
      </p:sp>
    </p:spTree>
    <p:extLst>
      <p:ext uri="{BB962C8B-B14F-4D97-AF65-F5344CB8AC3E}">
        <p14:creationId xmlns:p14="http://schemas.microsoft.com/office/powerpoint/2010/main" val="907030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609600"/>
            <a:ext cx="7086600" cy="83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</a:rPr>
              <a:t>Two Sample Tests in EXCEL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752600"/>
            <a:ext cx="8077200" cy="41910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400"/>
              <a:t>For independent samples:</a:t>
            </a:r>
          </a:p>
          <a:p>
            <a:pPr>
              <a:lnSpc>
                <a:spcPct val="110000"/>
              </a:lnSpc>
            </a:pPr>
            <a:r>
              <a:rPr lang="en-US" sz="2400"/>
              <a:t>Independent sample Z  test with variances known: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Tools | data analysis | z-test:  two sample for means</a:t>
            </a:r>
          </a:p>
          <a:p>
            <a:pPr>
              <a:lnSpc>
                <a:spcPct val="110000"/>
              </a:lnSpc>
            </a:pPr>
            <a:r>
              <a:rPr lang="en-US" sz="2400"/>
              <a:t>Independent sample Z  test with large sample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Tools | data analysis | z-test:  two sample for means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If the population variances are unknown, use sample variances 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endParaRPr lang="en-US" sz="2000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400"/>
              <a:t>For paired samples (t test):</a:t>
            </a:r>
          </a:p>
          <a:p>
            <a:pPr lvl="1"/>
            <a:r>
              <a:rPr lang="en-US" sz="2000"/>
              <a:t>Tools | data analysis… | t-test: paired two sample for means</a:t>
            </a:r>
          </a:p>
        </p:txBody>
      </p:sp>
    </p:spTree>
    <p:extLst>
      <p:ext uri="{BB962C8B-B14F-4D97-AF65-F5344CB8AC3E}">
        <p14:creationId xmlns:p14="http://schemas.microsoft.com/office/powerpoint/2010/main" val="74920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484243"/>
            <a:ext cx="79248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 Compared two independent samples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Formed confidence intervals for the differences between two means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Performed </a:t>
            </a:r>
            <a:r>
              <a:rPr lang="en-US" sz="2000" i="1" dirty="0"/>
              <a:t>Z </a:t>
            </a:r>
            <a:r>
              <a:rPr lang="en-US" sz="2000" dirty="0"/>
              <a:t> test for the differences in two means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Performed </a:t>
            </a:r>
            <a:r>
              <a:rPr lang="en-US" sz="2000" i="1" dirty="0"/>
              <a:t>t</a:t>
            </a:r>
            <a:r>
              <a:rPr lang="en-US" sz="2000" dirty="0"/>
              <a:t>  test for the differences in two means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Compared two related samples (paired samples)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Formed confidence intervals for the paired difference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Performed paired sample </a:t>
            </a:r>
            <a:r>
              <a:rPr lang="en-US" sz="2000" i="1" dirty="0"/>
              <a:t>t</a:t>
            </a:r>
            <a:r>
              <a:rPr lang="en-US" sz="2000" dirty="0"/>
              <a:t>  tests for the mean difference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Compared two population proportions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Formed confidence intervals for the difference between two population proportions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Performed </a:t>
            </a:r>
            <a:r>
              <a:rPr lang="en-US" sz="2000" i="1" dirty="0"/>
              <a:t>Z</a:t>
            </a:r>
            <a:r>
              <a:rPr lang="en-US" sz="2000" dirty="0"/>
              <a:t>-test for two population proportions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0700" y="3048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Brief </a:t>
            </a:r>
            <a:r>
              <a:rPr lang="en-US" dirty="0" smtClean="0">
                <a:solidFill>
                  <a:schemeClr val="tx1"/>
                </a:solidFill>
              </a:rPr>
              <a:t>Summary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Test for Two Populations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685800"/>
          </a:xfrm>
        </p:spPr>
        <p:txBody>
          <a:bodyPr/>
          <a:lstStyle/>
          <a:p>
            <a:r>
              <a:rPr lang="en-US" dirty="0" smtClean="0"/>
              <a:t>Part II - Hypothesis Tests </a:t>
            </a:r>
            <a:r>
              <a:rPr lang="en-US" dirty="0"/>
              <a:t>for Variances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7848600" cy="4419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/>
              <a:t>Formulate </a:t>
            </a:r>
            <a:r>
              <a:rPr lang="en-US" sz="2400" dirty="0"/>
              <a:t>and complete hypothesis tests for a single population </a:t>
            </a:r>
            <a:r>
              <a:rPr lang="en-US" sz="2400" u="sng" dirty="0"/>
              <a:t>variance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Find critical chi-square distribution values from the chi-square table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Formulate and complete hypothesis tests for the difference between two population </a:t>
            </a:r>
            <a:r>
              <a:rPr lang="en-US" sz="2400" u="sng" dirty="0"/>
              <a:t>variances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the F table to find critical F values</a:t>
            </a:r>
          </a:p>
        </p:txBody>
      </p:sp>
    </p:spTree>
    <p:extLst>
      <p:ext uri="{BB962C8B-B14F-4D97-AF65-F5344CB8AC3E}">
        <p14:creationId xmlns:p14="http://schemas.microsoft.com/office/powerpoint/2010/main" val="19711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4454611" y="1178011"/>
            <a:ext cx="3429000" cy="13716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Hypothesis Tests</a:t>
            </a:r>
          </a:p>
          <a:p>
            <a:pPr algn="ctr"/>
            <a:r>
              <a:rPr lang="en-US"/>
              <a:t>for Variances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2321011" y="3006811"/>
            <a:ext cx="3429000" cy="1371600"/>
          </a:xfrm>
          <a:prstGeom prst="rect">
            <a:avLst/>
          </a:prstGeom>
          <a:solidFill>
            <a:srgbClr val="ABD5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Tests for a Single</a:t>
            </a:r>
          </a:p>
          <a:p>
            <a:pPr algn="ctr"/>
            <a:r>
              <a:rPr lang="en-US" b="0"/>
              <a:t>Population Variances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6588211" y="3006811"/>
            <a:ext cx="3429000" cy="1371600"/>
          </a:xfrm>
          <a:prstGeom prst="rect">
            <a:avLst/>
          </a:prstGeom>
          <a:solidFill>
            <a:srgbClr val="ABD5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Tests for Two</a:t>
            </a:r>
          </a:p>
          <a:p>
            <a:pPr algn="ctr"/>
            <a:r>
              <a:rPr lang="en-US" b="0"/>
              <a:t>Population Variances</a:t>
            </a:r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>
            <a:off x="3997411" y="2778211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 flipV="1">
            <a:off x="3997411" y="2778211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 flipV="1">
            <a:off x="8340811" y="2778211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24938" name="Line 10"/>
          <p:cNvSpPr>
            <a:spLocks noChangeShapeType="1"/>
          </p:cNvSpPr>
          <p:nvPr/>
        </p:nvSpPr>
        <p:spPr bwMode="auto">
          <a:xfrm flipV="1">
            <a:off x="6131011" y="2549611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 flipV="1">
            <a:off x="3997411" y="4378411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8340811" y="4378411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2321011" y="4607011"/>
            <a:ext cx="3429000" cy="914400"/>
          </a:xfrm>
          <a:prstGeom prst="rect">
            <a:avLst/>
          </a:prstGeom>
          <a:solidFill>
            <a:srgbClr val="ABD5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Chi-Square test statistic</a:t>
            </a:r>
          </a:p>
        </p:txBody>
      </p:sp>
      <p:sp>
        <p:nvSpPr>
          <p:cNvPr id="124942" name="Rectangle 14"/>
          <p:cNvSpPr>
            <a:spLocks noChangeArrowheads="1"/>
          </p:cNvSpPr>
          <p:nvPr/>
        </p:nvSpPr>
        <p:spPr bwMode="auto">
          <a:xfrm>
            <a:off x="6588211" y="4607011"/>
            <a:ext cx="3429000" cy="914400"/>
          </a:xfrm>
          <a:prstGeom prst="rect">
            <a:avLst/>
          </a:prstGeom>
          <a:solidFill>
            <a:srgbClr val="ABD5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F  test statistic</a:t>
            </a:r>
          </a:p>
        </p:txBody>
      </p:sp>
    </p:spTree>
    <p:extLst>
      <p:ext uri="{BB962C8B-B14F-4D97-AF65-F5344CB8AC3E}">
        <p14:creationId xmlns:p14="http://schemas.microsoft.com/office/powerpoint/2010/main" val="4519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9" grpId="0" animBg="1"/>
      <p:bldP spid="124940" grpId="0" animBg="1"/>
      <p:bldP spid="124941" grpId="0" animBg="1"/>
      <p:bldP spid="12494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81000"/>
            <a:ext cx="7010400" cy="762000"/>
          </a:xfrm>
        </p:spPr>
        <p:txBody>
          <a:bodyPr/>
          <a:lstStyle/>
          <a:p>
            <a:r>
              <a:rPr lang="en-US" dirty="0"/>
              <a:t>Single Population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2514600" y="1676400"/>
            <a:ext cx="5334000" cy="5334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Hypothesis Tests for Variances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2209800" y="2667000"/>
            <a:ext cx="3429000" cy="1371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Tests for a Single</a:t>
            </a:r>
          </a:p>
          <a:p>
            <a:pPr algn="ctr"/>
            <a:r>
              <a:rPr lang="en-US" b="0"/>
              <a:t>Population Variances</a:t>
            </a:r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>
            <a:off x="3886200" y="24384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0535" name="Line 7"/>
          <p:cNvSpPr>
            <a:spLocks noChangeShapeType="1"/>
          </p:cNvSpPr>
          <p:nvPr/>
        </p:nvSpPr>
        <p:spPr bwMode="auto">
          <a:xfrm flipV="1">
            <a:off x="3886200" y="2438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 flipV="1">
            <a:off x="5181600" y="2209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0538" name="Line 10"/>
          <p:cNvSpPr>
            <a:spLocks noChangeShapeType="1"/>
          </p:cNvSpPr>
          <p:nvPr/>
        </p:nvSpPr>
        <p:spPr bwMode="auto">
          <a:xfrm flipV="1">
            <a:off x="3886200" y="4038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2209800" y="4267200"/>
            <a:ext cx="3429000" cy="914400"/>
          </a:xfrm>
          <a:prstGeom prst="rect">
            <a:avLst/>
          </a:prstGeom>
          <a:solidFill>
            <a:srgbClr val="ABD5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Chi-Square test statistic</a:t>
            </a:r>
          </a:p>
        </p:txBody>
      </p:sp>
      <p:sp>
        <p:nvSpPr>
          <p:cNvPr id="150542" name="Rectangle 14"/>
          <p:cNvSpPr>
            <a:spLocks noChangeArrowheads="1"/>
          </p:cNvSpPr>
          <p:nvPr/>
        </p:nvSpPr>
        <p:spPr bwMode="auto">
          <a:xfrm>
            <a:off x="6324600" y="2819401"/>
            <a:ext cx="1828800" cy="83099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i="1"/>
              <a:t>H</a:t>
            </a:r>
            <a:r>
              <a:rPr lang="en-US" b="0" baseline="-25000"/>
              <a:t>0</a:t>
            </a:r>
            <a:r>
              <a:rPr lang="en-US" b="0"/>
              <a:t>: </a:t>
            </a:r>
            <a:r>
              <a:rPr lang="el-GR" b="0">
                <a:cs typeface="Arial" pitchFamily="34" charset="0"/>
              </a:rPr>
              <a:t>σ</a:t>
            </a:r>
            <a:r>
              <a:rPr lang="en-US" b="0" baseline="30000"/>
              <a:t>2</a:t>
            </a:r>
            <a:r>
              <a:rPr lang="en-US" b="0"/>
              <a:t> = </a:t>
            </a:r>
            <a:r>
              <a:rPr lang="el-GR" b="0"/>
              <a:t>σ</a:t>
            </a:r>
            <a:r>
              <a:rPr lang="en-US" b="0" baseline="-25000"/>
              <a:t>0</a:t>
            </a:r>
            <a:r>
              <a:rPr lang="en-US" b="0" baseline="30000"/>
              <a:t>2</a:t>
            </a:r>
            <a:r>
              <a:rPr lang="en-US" b="0"/>
              <a:t> </a:t>
            </a:r>
          </a:p>
          <a:p>
            <a:r>
              <a:rPr lang="en-US" b="0" i="1"/>
              <a:t>H</a:t>
            </a:r>
            <a:r>
              <a:rPr lang="en-US" b="0" baseline="-25000"/>
              <a:t>A</a:t>
            </a:r>
            <a:r>
              <a:rPr lang="en-US" b="0"/>
              <a:t>: </a:t>
            </a:r>
            <a:r>
              <a:rPr lang="el-GR" b="0"/>
              <a:t>σ</a:t>
            </a:r>
            <a:r>
              <a:rPr lang="en-US" b="0" baseline="30000"/>
              <a:t>2</a:t>
            </a:r>
            <a:r>
              <a:rPr lang="en-US" b="0"/>
              <a:t> </a:t>
            </a:r>
            <a:r>
              <a:rPr lang="en-US" b="0">
                <a:cs typeface="Arial" pitchFamily="34" charset="0"/>
              </a:rPr>
              <a:t>≠</a:t>
            </a:r>
            <a:r>
              <a:rPr lang="en-US" b="0"/>
              <a:t> </a:t>
            </a:r>
            <a:r>
              <a:rPr lang="el-GR" b="0"/>
              <a:t>σ</a:t>
            </a:r>
            <a:r>
              <a:rPr lang="en-US" b="0" baseline="-25000"/>
              <a:t>0</a:t>
            </a:r>
            <a:r>
              <a:rPr lang="en-US" b="0" baseline="30000"/>
              <a:t>2</a:t>
            </a:r>
          </a:p>
        </p:txBody>
      </p:sp>
      <p:sp>
        <p:nvSpPr>
          <p:cNvPr id="150544" name="Rectangle 16"/>
          <p:cNvSpPr>
            <a:spLocks noChangeArrowheads="1"/>
          </p:cNvSpPr>
          <p:nvPr/>
        </p:nvSpPr>
        <p:spPr bwMode="auto">
          <a:xfrm>
            <a:off x="6324600" y="3810001"/>
            <a:ext cx="1828800" cy="83099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i="1"/>
              <a:t>H</a:t>
            </a:r>
            <a:r>
              <a:rPr lang="en-US" b="0" baseline="-25000"/>
              <a:t>0</a:t>
            </a:r>
            <a:r>
              <a:rPr lang="en-US" b="0"/>
              <a:t>: </a:t>
            </a:r>
            <a:r>
              <a:rPr lang="el-GR" b="0">
                <a:cs typeface="Arial" pitchFamily="34" charset="0"/>
              </a:rPr>
              <a:t>σ</a:t>
            </a:r>
            <a:r>
              <a:rPr lang="en-US" b="0" baseline="30000"/>
              <a:t>2</a:t>
            </a:r>
            <a:r>
              <a:rPr lang="en-US" b="0"/>
              <a:t> </a:t>
            </a:r>
            <a:r>
              <a:rPr lang="en-US" b="0">
                <a:sym typeface="Symbol" pitchFamily="18" charset="2"/>
              </a:rPr>
              <a:t></a:t>
            </a:r>
            <a:r>
              <a:rPr lang="en-US" b="0"/>
              <a:t> </a:t>
            </a:r>
            <a:r>
              <a:rPr lang="el-GR" b="0"/>
              <a:t>σ</a:t>
            </a:r>
            <a:r>
              <a:rPr lang="en-US" b="0" baseline="-25000"/>
              <a:t>0</a:t>
            </a:r>
            <a:r>
              <a:rPr lang="en-US" b="0" baseline="30000"/>
              <a:t>2</a:t>
            </a:r>
            <a:r>
              <a:rPr lang="en-US" b="0"/>
              <a:t> </a:t>
            </a:r>
          </a:p>
          <a:p>
            <a:r>
              <a:rPr lang="en-US" b="0" i="1"/>
              <a:t>H</a:t>
            </a:r>
            <a:r>
              <a:rPr lang="en-US" b="0" baseline="-25000"/>
              <a:t>A</a:t>
            </a:r>
            <a:r>
              <a:rPr lang="en-US" b="0"/>
              <a:t>: </a:t>
            </a:r>
            <a:r>
              <a:rPr lang="el-GR" b="0"/>
              <a:t>σ</a:t>
            </a:r>
            <a:r>
              <a:rPr lang="en-US" b="0" baseline="30000"/>
              <a:t>2</a:t>
            </a:r>
            <a:r>
              <a:rPr lang="en-US" b="0"/>
              <a:t> </a:t>
            </a:r>
            <a:r>
              <a:rPr lang="en-US" b="0">
                <a:cs typeface="Arial" pitchFamily="34" charset="0"/>
              </a:rPr>
              <a:t>&lt;</a:t>
            </a:r>
            <a:r>
              <a:rPr lang="en-US" b="0"/>
              <a:t> </a:t>
            </a:r>
            <a:r>
              <a:rPr lang="el-GR" b="0"/>
              <a:t>σ</a:t>
            </a:r>
            <a:r>
              <a:rPr lang="en-US" b="0" baseline="-25000"/>
              <a:t>0</a:t>
            </a:r>
            <a:r>
              <a:rPr lang="en-US" b="0" baseline="30000"/>
              <a:t>2</a:t>
            </a:r>
          </a:p>
        </p:txBody>
      </p:sp>
      <p:sp>
        <p:nvSpPr>
          <p:cNvPr id="150545" name="Rectangle 17"/>
          <p:cNvSpPr>
            <a:spLocks noChangeArrowheads="1"/>
          </p:cNvSpPr>
          <p:nvPr/>
        </p:nvSpPr>
        <p:spPr bwMode="auto">
          <a:xfrm>
            <a:off x="6324600" y="4800601"/>
            <a:ext cx="1828800" cy="83099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i="1"/>
              <a:t>H</a:t>
            </a:r>
            <a:r>
              <a:rPr lang="en-US" b="0" baseline="-25000"/>
              <a:t>0</a:t>
            </a:r>
            <a:r>
              <a:rPr lang="en-US" b="0"/>
              <a:t>: </a:t>
            </a:r>
            <a:r>
              <a:rPr lang="el-GR" b="0">
                <a:cs typeface="Arial" pitchFamily="34" charset="0"/>
              </a:rPr>
              <a:t>σ</a:t>
            </a:r>
            <a:r>
              <a:rPr lang="en-US" b="0" baseline="30000"/>
              <a:t>2</a:t>
            </a:r>
            <a:r>
              <a:rPr lang="en-US" b="0"/>
              <a:t> </a:t>
            </a:r>
            <a:r>
              <a:rPr lang="en-US" b="0">
                <a:cs typeface="Arial" pitchFamily="34" charset="0"/>
              </a:rPr>
              <a:t>≤</a:t>
            </a:r>
            <a:r>
              <a:rPr lang="en-US" b="0"/>
              <a:t> </a:t>
            </a:r>
            <a:r>
              <a:rPr lang="el-GR" b="0"/>
              <a:t>σ</a:t>
            </a:r>
            <a:r>
              <a:rPr lang="en-US" b="0" baseline="-25000"/>
              <a:t>0</a:t>
            </a:r>
            <a:r>
              <a:rPr lang="en-US" b="0" baseline="30000"/>
              <a:t>2</a:t>
            </a:r>
            <a:r>
              <a:rPr lang="en-US" b="0"/>
              <a:t> </a:t>
            </a:r>
          </a:p>
          <a:p>
            <a:r>
              <a:rPr lang="en-US" b="0" i="1"/>
              <a:t>H</a:t>
            </a:r>
            <a:r>
              <a:rPr lang="en-US" b="0" baseline="-25000"/>
              <a:t>A</a:t>
            </a:r>
            <a:r>
              <a:rPr lang="en-US" b="0"/>
              <a:t>: </a:t>
            </a:r>
            <a:r>
              <a:rPr lang="el-GR" b="0"/>
              <a:t>σ</a:t>
            </a:r>
            <a:r>
              <a:rPr lang="en-US" b="0" baseline="30000"/>
              <a:t>2</a:t>
            </a:r>
            <a:r>
              <a:rPr lang="en-US" b="0"/>
              <a:t> </a:t>
            </a:r>
            <a:r>
              <a:rPr lang="en-US" b="0">
                <a:cs typeface="Arial" pitchFamily="34" charset="0"/>
              </a:rPr>
              <a:t>&gt;</a:t>
            </a:r>
            <a:r>
              <a:rPr lang="en-US" b="0"/>
              <a:t> </a:t>
            </a:r>
            <a:r>
              <a:rPr lang="el-GR" b="0"/>
              <a:t>σ</a:t>
            </a:r>
            <a:r>
              <a:rPr lang="en-US" b="0" baseline="-25000"/>
              <a:t>0</a:t>
            </a:r>
            <a:r>
              <a:rPr lang="en-US" b="0" baseline="30000"/>
              <a:t>2</a:t>
            </a:r>
          </a:p>
        </p:txBody>
      </p:sp>
      <p:sp>
        <p:nvSpPr>
          <p:cNvPr id="150546" name="Text Box 18"/>
          <p:cNvSpPr txBox="1">
            <a:spLocks noChangeArrowheads="1"/>
          </p:cNvSpPr>
          <p:nvPr/>
        </p:nvSpPr>
        <p:spPr bwMode="auto">
          <a:xfrm>
            <a:off x="5486400" y="2362201"/>
            <a:ext cx="60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b="0"/>
              <a:t>*</a:t>
            </a:r>
          </a:p>
        </p:txBody>
      </p:sp>
      <p:sp>
        <p:nvSpPr>
          <p:cNvPr id="150547" name="Text Box 19"/>
          <p:cNvSpPr txBox="1">
            <a:spLocks noChangeArrowheads="1"/>
          </p:cNvSpPr>
          <p:nvPr/>
        </p:nvSpPr>
        <p:spPr bwMode="auto">
          <a:xfrm>
            <a:off x="8229600" y="3048001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/>
              <a:t>Two tailed test</a:t>
            </a:r>
          </a:p>
        </p:txBody>
      </p:sp>
      <p:sp>
        <p:nvSpPr>
          <p:cNvPr id="150548" name="Text Box 20"/>
          <p:cNvSpPr txBox="1">
            <a:spLocks noChangeArrowheads="1"/>
          </p:cNvSpPr>
          <p:nvPr/>
        </p:nvSpPr>
        <p:spPr bwMode="auto">
          <a:xfrm>
            <a:off x="8229600" y="4038601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/>
              <a:t>Lower tail test</a:t>
            </a:r>
          </a:p>
        </p:txBody>
      </p:sp>
      <p:sp>
        <p:nvSpPr>
          <p:cNvPr id="150549" name="Text Box 21"/>
          <p:cNvSpPr txBox="1">
            <a:spLocks noChangeArrowheads="1"/>
          </p:cNvSpPr>
          <p:nvPr/>
        </p:nvSpPr>
        <p:spPr bwMode="auto">
          <a:xfrm>
            <a:off x="8229600" y="5029201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/>
              <a:t>Upper tail test</a:t>
            </a:r>
          </a:p>
        </p:txBody>
      </p:sp>
    </p:spTree>
    <p:extLst>
      <p:ext uri="{BB962C8B-B14F-4D97-AF65-F5344CB8AC3E}">
        <p14:creationId xmlns:p14="http://schemas.microsoft.com/office/powerpoint/2010/main" val="147470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05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05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4" grpId="0" animBg="1"/>
      <p:bldP spid="150545" grpId="0" animBg="1"/>
      <p:bldP spid="150548" grpId="0"/>
      <p:bldP spid="15054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457200"/>
            <a:ext cx="7315200" cy="762000"/>
          </a:xfrm>
        </p:spPr>
        <p:txBody>
          <a:bodyPr/>
          <a:lstStyle/>
          <a:p>
            <a:r>
              <a:rPr lang="en-US" dirty="0"/>
              <a:t>Chi-Square Test Statistic</a:t>
            </a: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2514600" y="1676400"/>
            <a:ext cx="5334000" cy="5334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Hypothesis Tests for Variances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2209800" y="2667000"/>
            <a:ext cx="3429000" cy="1371600"/>
          </a:xfrm>
          <a:prstGeom prst="rect">
            <a:avLst/>
          </a:prstGeom>
          <a:solidFill>
            <a:srgbClr val="ABD5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Tests for a Single</a:t>
            </a:r>
          </a:p>
          <a:p>
            <a:pPr algn="ctr"/>
            <a:r>
              <a:rPr lang="en-US" b="0"/>
              <a:t>Population Variances</a:t>
            </a:r>
          </a:p>
        </p:txBody>
      </p:sp>
      <p:sp>
        <p:nvSpPr>
          <p:cNvPr id="152581" name="Line 5"/>
          <p:cNvSpPr>
            <a:spLocks noChangeShapeType="1"/>
          </p:cNvSpPr>
          <p:nvPr/>
        </p:nvSpPr>
        <p:spPr bwMode="auto">
          <a:xfrm>
            <a:off x="3886200" y="24384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2582" name="Line 6"/>
          <p:cNvSpPr>
            <a:spLocks noChangeShapeType="1"/>
          </p:cNvSpPr>
          <p:nvPr/>
        </p:nvSpPr>
        <p:spPr bwMode="auto">
          <a:xfrm flipV="1">
            <a:off x="3886200" y="2438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2583" name="Line 7"/>
          <p:cNvSpPr>
            <a:spLocks noChangeShapeType="1"/>
          </p:cNvSpPr>
          <p:nvPr/>
        </p:nvSpPr>
        <p:spPr bwMode="auto">
          <a:xfrm flipV="1">
            <a:off x="5181600" y="2209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 flipV="1">
            <a:off x="3886200" y="4038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2209800" y="4267200"/>
            <a:ext cx="3429000" cy="914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Chi-Square test statistic</a:t>
            </a:r>
          </a:p>
        </p:txBody>
      </p:sp>
      <p:sp>
        <p:nvSpPr>
          <p:cNvPr id="152589" name="Text Box 13"/>
          <p:cNvSpPr txBox="1">
            <a:spLocks noChangeArrowheads="1"/>
          </p:cNvSpPr>
          <p:nvPr/>
        </p:nvSpPr>
        <p:spPr bwMode="auto">
          <a:xfrm>
            <a:off x="5486400" y="3962401"/>
            <a:ext cx="60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b="0"/>
              <a:t>*</a:t>
            </a:r>
          </a:p>
        </p:txBody>
      </p:sp>
      <p:sp>
        <p:nvSpPr>
          <p:cNvPr id="152593" name="Text Box 17"/>
          <p:cNvSpPr txBox="1">
            <a:spLocks noChangeArrowheads="1"/>
          </p:cNvSpPr>
          <p:nvPr/>
        </p:nvSpPr>
        <p:spPr bwMode="auto">
          <a:xfrm>
            <a:off x="6324600" y="2514601"/>
            <a:ext cx="3810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0" dirty="0"/>
              <a:t>The chi-squared test statistic for a Single Population Variance is:</a:t>
            </a:r>
          </a:p>
        </p:txBody>
      </p:sp>
      <p:graphicFrame>
        <p:nvGraphicFramePr>
          <p:cNvPr id="152594" name="Object 18"/>
          <p:cNvGraphicFramePr>
            <a:graphicFrameLocks noChangeAspect="1"/>
          </p:cNvGraphicFramePr>
          <p:nvPr>
            <p:extLst/>
          </p:nvPr>
        </p:nvGraphicFramePr>
        <p:xfrm>
          <a:off x="6688139" y="3352800"/>
          <a:ext cx="254952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4"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139" y="3352800"/>
                        <a:ext cx="254952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5" name="Text Box 19"/>
          <p:cNvSpPr txBox="1">
            <a:spLocks noChangeArrowheads="1"/>
          </p:cNvSpPr>
          <p:nvPr/>
        </p:nvSpPr>
        <p:spPr bwMode="auto">
          <a:xfrm>
            <a:off x="6400800" y="4648200"/>
            <a:ext cx="4191000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100" b="0" dirty="0"/>
              <a:t>where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100" b="0" i="1" dirty="0">
                <a:sym typeface="Symbol" pitchFamily="18" charset="2"/>
              </a:rPr>
              <a:t></a:t>
            </a:r>
            <a:r>
              <a:rPr lang="en-US" sz="2100" b="0" baseline="30000" dirty="0">
                <a:sym typeface="Symbol" pitchFamily="18" charset="2"/>
              </a:rPr>
              <a:t>2</a:t>
            </a:r>
            <a:r>
              <a:rPr lang="en-US" sz="2100" b="0" dirty="0">
                <a:sym typeface="Symbol" pitchFamily="18" charset="2"/>
              </a:rPr>
              <a:t> = standardized chi-square variable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100" b="0" i="1" dirty="0">
                <a:sym typeface="Symbol" pitchFamily="18" charset="2"/>
              </a:rPr>
              <a:t>n</a:t>
            </a:r>
            <a:r>
              <a:rPr lang="en-US" sz="2100" b="0" dirty="0">
                <a:sym typeface="Symbol" pitchFamily="18" charset="2"/>
              </a:rPr>
              <a:t> = sample size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100" b="0" i="1" dirty="0">
                <a:sym typeface="Symbol" pitchFamily="18" charset="2"/>
              </a:rPr>
              <a:t>s</a:t>
            </a:r>
            <a:r>
              <a:rPr lang="en-US" sz="2100" b="0" baseline="30000" dirty="0">
                <a:sym typeface="Symbol" pitchFamily="18" charset="2"/>
              </a:rPr>
              <a:t>2</a:t>
            </a:r>
            <a:r>
              <a:rPr lang="en-US" sz="2100" b="0" dirty="0">
                <a:sym typeface="Symbol" pitchFamily="18" charset="2"/>
              </a:rPr>
              <a:t> = sample variance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l-GR" sz="2100" b="0" dirty="0">
                <a:cs typeface="Arial" pitchFamily="34" charset="0"/>
                <a:sym typeface="Symbol" pitchFamily="18" charset="2"/>
              </a:rPr>
              <a:t>σ</a:t>
            </a:r>
            <a:r>
              <a:rPr lang="en-US" sz="2100" b="0" baseline="30000" dirty="0">
                <a:cs typeface="Arial" pitchFamily="34" charset="0"/>
                <a:sym typeface="Symbol" pitchFamily="18" charset="2"/>
              </a:rPr>
              <a:t>2</a:t>
            </a:r>
            <a:r>
              <a:rPr lang="en-US" sz="2100" b="0" dirty="0">
                <a:cs typeface="Arial" pitchFamily="34" charset="0"/>
                <a:sym typeface="Symbol" pitchFamily="18" charset="2"/>
              </a:rPr>
              <a:t> = hypothesized variance</a:t>
            </a:r>
            <a:endParaRPr lang="el-GR" sz="2100" b="0" baseline="30000" dirty="0">
              <a:cs typeface="Arial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989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The Chi-square Distribution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chi-square distribution is a family of distributions, depending on degrees of freedom:</a:t>
            </a:r>
          </a:p>
          <a:p>
            <a:pPr>
              <a:lnSpc>
                <a:spcPct val="140000"/>
              </a:lnSpc>
            </a:pPr>
            <a:r>
              <a:rPr lang="en-US" dirty="0" err="1"/>
              <a:t>d.f.</a:t>
            </a:r>
            <a:r>
              <a:rPr lang="en-US" dirty="0"/>
              <a:t> = n - 1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1905000" y="53340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/>
              <a:t>0  4  8  12  16  20  24  28</a:t>
            </a:r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4800600" y="53340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/>
              <a:t>0  4  8  12  16  20  24  28</a:t>
            </a:r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7696200" y="53340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/>
              <a:t>0  4  8  12  16  20  24  28</a:t>
            </a:r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2667000" y="5791200"/>
            <a:ext cx="12192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d.f. = 1</a:t>
            </a:r>
          </a:p>
        </p:txBody>
      </p: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5410200" y="5791200"/>
            <a:ext cx="11430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d.f. = 5</a:t>
            </a:r>
          </a:p>
        </p:txBody>
      </p:sp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8229600" y="5791200"/>
            <a:ext cx="13716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d.f. = 15</a:t>
            </a:r>
          </a:p>
        </p:txBody>
      </p:sp>
      <p:sp>
        <p:nvSpPr>
          <p:cNvPr id="156691" name="Freeform 19"/>
          <p:cNvSpPr>
            <a:spLocks/>
          </p:cNvSpPr>
          <p:nvPr/>
        </p:nvSpPr>
        <p:spPr bwMode="auto">
          <a:xfrm>
            <a:off x="4867276" y="4530725"/>
            <a:ext cx="2752725" cy="793750"/>
          </a:xfrm>
          <a:custGeom>
            <a:avLst/>
            <a:gdLst>
              <a:gd name="T0" fmla="*/ 0 w 1734"/>
              <a:gd name="T1" fmla="*/ 500 h 500"/>
              <a:gd name="T2" fmla="*/ 246 w 1734"/>
              <a:gd name="T3" fmla="*/ 14 h 500"/>
              <a:gd name="T4" fmla="*/ 786 w 1734"/>
              <a:gd name="T5" fmla="*/ 416 h 500"/>
              <a:gd name="T6" fmla="*/ 1734 w 1734"/>
              <a:gd name="T7" fmla="*/ 471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34" h="500">
                <a:moveTo>
                  <a:pt x="0" y="500"/>
                </a:moveTo>
                <a:cubicBezTo>
                  <a:pt x="41" y="419"/>
                  <a:pt x="115" y="28"/>
                  <a:pt x="246" y="14"/>
                </a:cubicBezTo>
                <a:cubicBezTo>
                  <a:pt x="377" y="0"/>
                  <a:pt x="538" y="340"/>
                  <a:pt x="786" y="416"/>
                </a:cubicBezTo>
                <a:cubicBezTo>
                  <a:pt x="1034" y="492"/>
                  <a:pt x="1537" y="460"/>
                  <a:pt x="1734" y="471"/>
                </a:cubicBezTo>
              </a:path>
            </a:pathLst>
          </a:cu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CA" b="0"/>
          </a:p>
        </p:txBody>
      </p:sp>
      <p:sp>
        <p:nvSpPr>
          <p:cNvPr id="156692" name="Freeform 20"/>
          <p:cNvSpPr>
            <a:spLocks/>
          </p:cNvSpPr>
          <p:nvPr/>
        </p:nvSpPr>
        <p:spPr bwMode="auto">
          <a:xfrm>
            <a:off x="7791450" y="4984751"/>
            <a:ext cx="2571750" cy="320675"/>
          </a:xfrm>
          <a:custGeom>
            <a:avLst/>
            <a:gdLst>
              <a:gd name="T0" fmla="*/ 0 w 1620"/>
              <a:gd name="T1" fmla="*/ 202 h 202"/>
              <a:gd name="T2" fmla="*/ 192 w 1620"/>
              <a:gd name="T3" fmla="*/ 154 h 202"/>
              <a:gd name="T4" fmla="*/ 564 w 1620"/>
              <a:gd name="T5" fmla="*/ 4 h 202"/>
              <a:gd name="T6" fmla="*/ 1230 w 1620"/>
              <a:gd name="T7" fmla="*/ 130 h 202"/>
              <a:gd name="T8" fmla="*/ 1620 w 1620"/>
              <a:gd name="T9" fmla="*/ 17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0" h="202">
                <a:moveTo>
                  <a:pt x="0" y="202"/>
                </a:moveTo>
                <a:cubicBezTo>
                  <a:pt x="32" y="194"/>
                  <a:pt x="98" y="187"/>
                  <a:pt x="192" y="154"/>
                </a:cubicBezTo>
                <a:cubicBezTo>
                  <a:pt x="286" y="121"/>
                  <a:pt x="391" y="8"/>
                  <a:pt x="564" y="4"/>
                </a:cubicBezTo>
                <a:cubicBezTo>
                  <a:pt x="737" y="0"/>
                  <a:pt x="1054" y="101"/>
                  <a:pt x="1230" y="130"/>
                </a:cubicBezTo>
                <a:cubicBezTo>
                  <a:pt x="1406" y="159"/>
                  <a:pt x="1539" y="168"/>
                  <a:pt x="1620" y="178"/>
                </a:cubicBezTo>
              </a:path>
            </a:pathLst>
          </a:cu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CA" b="0"/>
          </a:p>
        </p:txBody>
      </p:sp>
      <p:sp>
        <p:nvSpPr>
          <p:cNvPr id="156693" name="Freeform 21"/>
          <p:cNvSpPr>
            <a:spLocks/>
          </p:cNvSpPr>
          <p:nvPr/>
        </p:nvSpPr>
        <p:spPr bwMode="auto">
          <a:xfrm>
            <a:off x="2008188" y="3705225"/>
            <a:ext cx="2640012" cy="1633538"/>
          </a:xfrm>
          <a:custGeom>
            <a:avLst/>
            <a:gdLst>
              <a:gd name="T0" fmla="*/ 1 w 1663"/>
              <a:gd name="T1" fmla="*/ 0 h 1029"/>
              <a:gd name="T2" fmla="*/ 277 w 1663"/>
              <a:gd name="T3" fmla="*/ 864 h 1029"/>
              <a:gd name="T4" fmla="*/ 1663 w 1663"/>
              <a:gd name="T5" fmla="*/ 991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63" h="1029">
                <a:moveTo>
                  <a:pt x="1" y="0"/>
                </a:moveTo>
                <a:cubicBezTo>
                  <a:pt x="47" y="144"/>
                  <a:pt x="0" y="699"/>
                  <a:pt x="277" y="864"/>
                </a:cubicBezTo>
                <a:cubicBezTo>
                  <a:pt x="554" y="1029"/>
                  <a:pt x="1374" y="965"/>
                  <a:pt x="1663" y="991"/>
                </a:cubicBezTo>
              </a:path>
            </a:pathLst>
          </a:cu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CA" b="0"/>
          </a:p>
        </p:txBody>
      </p:sp>
      <p:sp>
        <p:nvSpPr>
          <p:cNvPr id="156694" name="Line 22"/>
          <p:cNvSpPr>
            <a:spLocks noChangeShapeType="1"/>
          </p:cNvSpPr>
          <p:nvPr/>
        </p:nvSpPr>
        <p:spPr bwMode="auto">
          <a:xfrm>
            <a:off x="1981200" y="53340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6695" name="Line 23"/>
          <p:cNvSpPr>
            <a:spLocks noChangeShapeType="1"/>
          </p:cNvSpPr>
          <p:nvPr/>
        </p:nvSpPr>
        <p:spPr bwMode="auto">
          <a:xfrm>
            <a:off x="4876800" y="5334000"/>
            <a:ext cx="2743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6696" name="Line 24"/>
          <p:cNvSpPr>
            <a:spLocks noChangeShapeType="1"/>
          </p:cNvSpPr>
          <p:nvPr/>
        </p:nvSpPr>
        <p:spPr bwMode="auto">
          <a:xfrm>
            <a:off x="7772400" y="53340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6697" name="Line 25"/>
          <p:cNvSpPr>
            <a:spLocks noChangeShapeType="1"/>
          </p:cNvSpPr>
          <p:nvPr/>
        </p:nvSpPr>
        <p:spPr bwMode="auto">
          <a:xfrm flipV="1">
            <a:off x="1981200" y="37338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6698" name="Line 26"/>
          <p:cNvSpPr>
            <a:spLocks noChangeShapeType="1"/>
          </p:cNvSpPr>
          <p:nvPr/>
        </p:nvSpPr>
        <p:spPr bwMode="auto">
          <a:xfrm flipV="1">
            <a:off x="4876800" y="37338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6699" name="Line 27"/>
          <p:cNvSpPr>
            <a:spLocks noChangeShapeType="1"/>
          </p:cNvSpPr>
          <p:nvPr/>
        </p:nvSpPr>
        <p:spPr bwMode="auto">
          <a:xfrm flipV="1">
            <a:off x="7772400" y="37338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6700" name="Text Box 28"/>
          <p:cNvSpPr txBox="1">
            <a:spLocks noChangeArrowheads="1"/>
          </p:cNvSpPr>
          <p:nvPr/>
        </p:nvSpPr>
        <p:spPr bwMode="auto">
          <a:xfrm>
            <a:off x="7239000" y="525780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ym typeface="Symbol" pitchFamily="18" charset="2"/>
              </a:rPr>
              <a:t></a:t>
            </a:r>
            <a:r>
              <a:rPr lang="en-US" sz="2000" b="0" baseline="30000">
                <a:sym typeface="Symbol" pitchFamily="18" charset="2"/>
              </a:rPr>
              <a:t>2</a:t>
            </a:r>
          </a:p>
        </p:txBody>
      </p:sp>
      <p:sp>
        <p:nvSpPr>
          <p:cNvPr id="156701" name="Text Box 29"/>
          <p:cNvSpPr txBox="1">
            <a:spLocks noChangeArrowheads="1"/>
          </p:cNvSpPr>
          <p:nvPr/>
        </p:nvSpPr>
        <p:spPr bwMode="auto">
          <a:xfrm>
            <a:off x="10210800" y="525780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ym typeface="Symbol" pitchFamily="18" charset="2"/>
              </a:rPr>
              <a:t></a:t>
            </a:r>
            <a:r>
              <a:rPr lang="en-US" sz="2000" b="0" baseline="30000">
                <a:sym typeface="Symbol" pitchFamily="18" charset="2"/>
              </a:rPr>
              <a:t>2</a:t>
            </a:r>
          </a:p>
        </p:txBody>
      </p:sp>
      <p:sp>
        <p:nvSpPr>
          <p:cNvPr id="156702" name="Text Box 30"/>
          <p:cNvSpPr txBox="1">
            <a:spLocks noChangeArrowheads="1"/>
          </p:cNvSpPr>
          <p:nvPr/>
        </p:nvSpPr>
        <p:spPr bwMode="auto">
          <a:xfrm>
            <a:off x="4343400" y="525780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ym typeface="Symbol" pitchFamily="18" charset="2"/>
              </a:rPr>
              <a:t></a:t>
            </a:r>
            <a:r>
              <a:rPr lang="en-US" sz="2000" b="0" baseline="30000">
                <a:sym typeface="Symbol" pitchFamily="18" charset="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42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60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60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60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60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60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6000"/>
                                        <p:tgtEl>
                                          <p:spTgt spid="15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6000"/>
                                        <p:tgtEl>
                                          <p:spTgt spid="15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6000"/>
                                        <p:tgtEl>
                                          <p:spTgt spid="15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6000"/>
                                        <p:tgtEl>
                                          <p:spTgt spid="15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60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6000"/>
                                        <p:tgtEl>
                                          <p:spTgt spid="15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6000"/>
                                        <p:tgtEl>
                                          <p:spTgt spid="15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6000"/>
                                        <p:tgtEl>
                                          <p:spTgt spid="15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6000"/>
                                        <p:tgtEl>
                                          <p:spTgt spid="15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6000"/>
                                        <p:tgtEl>
                                          <p:spTgt spid="15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6000"/>
                                        <p:tgtEl>
                                          <p:spTgt spid="15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5" grpId="0"/>
      <p:bldP spid="156686" grpId="0"/>
      <p:bldP spid="156687" grpId="0"/>
      <p:bldP spid="156688" grpId="0" animBg="1"/>
      <p:bldP spid="156689" grpId="0" animBg="1"/>
      <p:bldP spid="156690" grpId="0" animBg="1"/>
      <p:bldP spid="156691" grpId="0" animBg="1"/>
      <p:bldP spid="156692" grpId="0" animBg="1"/>
      <p:bldP spid="156693" grpId="0" animBg="1"/>
      <p:bldP spid="156694" grpId="0" animBg="1"/>
      <p:bldP spid="156695" grpId="0" animBg="1"/>
      <p:bldP spid="156696" grpId="0" animBg="1"/>
      <p:bldP spid="156697" grpId="0" animBg="1"/>
      <p:bldP spid="156698" grpId="0" animBg="1"/>
      <p:bldP spid="156699" grpId="0" animBg="1"/>
      <p:bldP spid="156700" grpId="0"/>
      <p:bldP spid="156701" grpId="0"/>
      <p:bldP spid="15670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7" name="Freeform 11"/>
          <p:cNvSpPr>
            <a:spLocks/>
          </p:cNvSpPr>
          <p:nvPr/>
        </p:nvSpPr>
        <p:spPr bwMode="auto">
          <a:xfrm>
            <a:off x="6326188" y="4508501"/>
            <a:ext cx="2055812" cy="601663"/>
          </a:xfrm>
          <a:custGeom>
            <a:avLst/>
            <a:gdLst>
              <a:gd name="T0" fmla="*/ 0 w 1295"/>
              <a:gd name="T1" fmla="*/ 372 h 379"/>
              <a:gd name="T2" fmla="*/ 2 w 1295"/>
              <a:gd name="T3" fmla="*/ 0 h 379"/>
              <a:gd name="T4" fmla="*/ 97 w 1295"/>
              <a:gd name="T5" fmla="*/ 97 h 379"/>
              <a:gd name="T6" fmla="*/ 183 w 1295"/>
              <a:gd name="T7" fmla="*/ 158 h 379"/>
              <a:gd name="T8" fmla="*/ 306 w 1295"/>
              <a:gd name="T9" fmla="*/ 207 h 379"/>
              <a:gd name="T10" fmla="*/ 434 w 1295"/>
              <a:gd name="T11" fmla="*/ 256 h 379"/>
              <a:gd name="T12" fmla="*/ 640 w 1295"/>
              <a:gd name="T13" fmla="*/ 295 h 379"/>
              <a:gd name="T14" fmla="*/ 844 w 1295"/>
              <a:gd name="T15" fmla="*/ 319 h 379"/>
              <a:gd name="T16" fmla="*/ 1286 w 1295"/>
              <a:gd name="T17" fmla="*/ 349 h 379"/>
              <a:gd name="T18" fmla="*/ 1295 w 1295"/>
              <a:gd name="T19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95" h="379">
                <a:moveTo>
                  <a:pt x="0" y="372"/>
                </a:moveTo>
                <a:lnTo>
                  <a:pt x="2" y="0"/>
                </a:lnTo>
                <a:lnTo>
                  <a:pt x="97" y="97"/>
                </a:lnTo>
                <a:lnTo>
                  <a:pt x="183" y="158"/>
                </a:lnTo>
                <a:lnTo>
                  <a:pt x="306" y="207"/>
                </a:lnTo>
                <a:lnTo>
                  <a:pt x="434" y="256"/>
                </a:lnTo>
                <a:lnTo>
                  <a:pt x="640" y="295"/>
                </a:lnTo>
                <a:lnTo>
                  <a:pt x="844" y="319"/>
                </a:lnTo>
                <a:lnTo>
                  <a:pt x="1286" y="349"/>
                </a:lnTo>
                <a:lnTo>
                  <a:pt x="1295" y="37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 flipV="1">
            <a:off x="6324600" y="4495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Finding the Critical Value</a:t>
            </a:r>
          </a:p>
        </p:txBody>
      </p:sp>
      <p:sp>
        <p:nvSpPr>
          <p:cNvPr id="132100" name="Freeform 4"/>
          <p:cNvSpPr>
            <a:spLocks/>
          </p:cNvSpPr>
          <p:nvPr/>
        </p:nvSpPr>
        <p:spPr bwMode="auto">
          <a:xfrm>
            <a:off x="4010026" y="3505200"/>
            <a:ext cx="4829175" cy="1600200"/>
          </a:xfrm>
          <a:custGeom>
            <a:avLst/>
            <a:gdLst>
              <a:gd name="T0" fmla="*/ 0 w 2610"/>
              <a:gd name="T1" fmla="*/ 679 h 685"/>
              <a:gd name="T2" fmla="*/ 708 w 2610"/>
              <a:gd name="T3" fmla="*/ 20 h 685"/>
              <a:gd name="T4" fmla="*/ 1464 w 2610"/>
              <a:gd name="T5" fmla="*/ 559 h 685"/>
              <a:gd name="T6" fmla="*/ 2610 w 2610"/>
              <a:gd name="T7" fmla="*/ 685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0" h="685">
                <a:moveTo>
                  <a:pt x="0" y="679"/>
                </a:moveTo>
                <a:cubicBezTo>
                  <a:pt x="118" y="570"/>
                  <a:pt x="464" y="40"/>
                  <a:pt x="708" y="20"/>
                </a:cubicBezTo>
                <a:cubicBezTo>
                  <a:pt x="952" y="0"/>
                  <a:pt x="1147" y="448"/>
                  <a:pt x="1464" y="559"/>
                </a:cubicBezTo>
                <a:cubicBezTo>
                  <a:pt x="1781" y="670"/>
                  <a:pt x="2371" y="659"/>
                  <a:pt x="2610" y="685"/>
                </a:cubicBezTo>
              </a:path>
            </a:pathLst>
          </a:cu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CA" b="0"/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3962400" y="5105400"/>
            <a:ext cx="5062538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 flipV="1">
            <a:off x="3962400" y="3429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0" y="1828800"/>
            <a:ext cx="8077200" cy="1143000"/>
          </a:xfrm>
          <a:noFill/>
          <a:ln/>
        </p:spPr>
        <p:txBody>
          <a:bodyPr/>
          <a:lstStyle/>
          <a:p>
            <a:r>
              <a:rPr lang="en-US"/>
              <a:t>The critical value, </a:t>
            </a:r>
            <a:r>
              <a:rPr lang="en-US">
                <a:sym typeface="Symbol" pitchFamily="18" charset="2"/>
              </a:rPr>
              <a:t>        , </a:t>
            </a:r>
            <a:r>
              <a:rPr lang="en-US"/>
              <a:t>is found from the </a:t>
            </a:r>
          </a:p>
          <a:p>
            <a:pPr>
              <a:buFont typeface="Wingdings" pitchFamily="2" charset="2"/>
              <a:buNone/>
            </a:pPr>
            <a:r>
              <a:rPr lang="en-US"/>
              <a:t>   chi-square table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038600" y="5486401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ym typeface="Symbol" pitchFamily="18" charset="2"/>
              </a:rPr>
              <a:t>Do not reject H</a:t>
            </a:r>
            <a:r>
              <a:rPr lang="en-US" sz="2000" b="0" baseline="-25000">
                <a:sym typeface="Symbol" pitchFamily="18" charset="2"/>
              </a:rPr>
              <a:t>0</a:t>
            </a:r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 flipH="1">
            <a:off x="6705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2109" name="Line 13"/>
          <p:cNvSpPr>
            <a:spLocks noChangeShapeType="1"/>
          </p:cNvSpPr>
          <p:nvPr/>
        </p:nvSpPr>
        <p:spPr bwMode="auto">
          <a:xfrm>
            <a:off x="6324601" y="5486400"/>
            <a:ext cx="2638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2110" name="Line 14"/>
          <p:cNvSpPr>
            <a:spLocks noChangeShapeType="1"/>
          </p:cNvSpPr>
          <p:nvPr/>
        </p:nvSpPr>
        <p:spPr bwMode="auto">
          <a:xfrm flipH="1">
            <a:off x="3962400" y="5486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6781800" y="5486401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ym typeface="Symbol" pitchFamily="18" charset="2"/>
              </a:rPr>
              <a:t>Reject H</a:t>
            </a:r>
            <a:r>
              <a:rPr lang="en-US" sz="2000" b="0" baseline="-25000">
                <a:sym typeface="Symbol" pitchFamily="18" charset="2"/>
              </a:rPr>
              <a:t>0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6858000" y="4114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ym typeface="Symbol" pitchFamily="18" charset="2"/>
              </a:rPr>
              <a:t></a:t>
            </a:r>
            <a:endParaRPr lang="en-US" b="0" baseline="-25000">
              <a:sym typeface="Symbol" pitchFamily="18" charset="2"/>
            </a:endParaRP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6096000" y="5638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ym typeface="Symbol" pitchFamily="18" charset="2"/>
              </a:rPr>
              <a:t></a:t>
            </a:r>
            <a:r>
              <a:rPr lang="en-US" b="0" baseline="30000">
                <a:sym typeface="Symbol" pitchFamily="18" charset="2"/>
              </a:rPr>
              <a:t>2</a:t>
            </a:r>
            <a:r>
              <a:rPr lang="en-US" b="0" baseline="-25000">
                <a:sym typeface="Symbol" pitchFamily="18" charset="2"/>
              </a:rPr>
              <a:t></a:t>
            </a:r>
            <a:endParaRPr lang="en-US" b="0" baseline="30000">
              <a:sym typeface="Symbol" pitchFamily="18" charset="2"/>
            </a:endParaRP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8915400" y="5029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ym typeface="Symbol" pitchFamily="18" charset="2"/>
              </a:rPr>
              <a:t></a:t>
            </a:r>
            <a:r>
              <a:rPr lang="en-US" b="0" baseline="30000">
                <a:sym typeface="Symbol" pitchFamily="18" charset="2"/>
              </a:rPr>
              <a:t>2</a:t>
            </a:r>
          </a:p>
        </p:txBody>
      </p:sp>
      <p:sp>
        <p:nvSpPr>
          <p:cNvPr id="132115" name="Line 19"/>
          <p:cNvSpPr>
            <a:spLocks noChangeShapeType="1"/>
          </p:cNvSpPr>
          <p:nvPr/>
        </p:nvSpPr>
        <p:spPr bwMode="auto">
          <a:xfrm flipV="1">
            <a:off x="63246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5096132" y="1676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dirty="0">
                <a:sym typeface="Symbol" pitchFamily="18" charset="2"/>
              </a:rPr>
              <a:t></a:t>
            </a:r>
            <a:r>
              <a:rPr lang="en-US" sz="3200" b="0" baseline="30000" dirty="0">
                <a:sym typeface="Symbol" pitchFamily="18" charset="2"/>
              </a:rPr>
              <a:t>2</a:t>
            </a:r>
            <a:r>
              <a:rPr lang="en-US" sz="3200" b="0" baseline="-25000" dirty="0">
                <a:sym typeface="Symbol" pitchFamily="18" charset="2"/>
              </a:rPr>
              <a:t></a:t>
            </a:r>
            <a:endParaRPr lang="en-US" sz="3200" b="0" baseline="30000" dirty="0">
              <a:sym typeface="Symbol" pitchFamily="18" charset="2"/>
            </a:endParaRPr>
          </a:p>
        </p:txBody>
      </p:sp>
      <p:sp>
        <p:nvSpPr>
          <p:cNvPr id="132117" name="Rectangle 21"/>
          <p:cNvSpPr>
            <a:spLocks noChangeArrowheads="1"/>
          </p:cNvSpPr>
          <p:nvPr/>
        </p:nvSpPr>
        <p:spPr bwMode="auto">
          <a:xfrm>
            <a:off x="7239000" y="3124201"/>
            <a:ext cx="1828800" cy="83099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i="1" dirty="0"/>
              <a:t>H</a:t>
            </a:r>
            <a:r>
              <a:rPr lang="en-US" b="0" baseline="-25000" dirty="0"/>
              <a:t>0</a:t>
            </a:r>
            <a:r>
              <a:rPr lang="en-US" b="0" dirty="0"/>
              <a:t>: </a:t>
            </a:r>
            <a:r>
              <a:rPr lang="el-GR" b="0" dirty="0">
                <a:cs typeface="Arial" pitchFamily="34" charset="0"/>
              </a:rPr>
              <a:t>σ</a:t>
            </a:r>
            <a:r>
              <a:rPr lang="en-US" b="0" baseline="30000" dirty="0"/>
              <a:t>2</a:t>
            </a:r>
            <a:r>
              <a:rPr lang="en-US" b="0" dirty="0"/>
              <a:t> </a:t>
            </a:r>
            <a:r>
              <a:rPr lang="en-US" b="0" dirty="0">
                <a:cs typeface="Arial" pitchFamily="34" charset="0"/>
              </a:rPr>
              <a:t>≤</a:t>
            </a:r>
            <a:r>
              <a:rPr lang="en-US" b="0" dirty="0"/>
              <a:t> </a:t>
            </a:r>
            <a:r>
              <a:rPr lang="el-GR" b="0" dirty="0"/>
              <a:t>σ</a:t>
            </a:r>
            <a:r>
              <a:rPr lang="en-US" b="0" baseline="-25000" dirty="0"/>
              <a:t>0</a:t>
            </a:r>
            <a:r>
              <a:rPr lang="en-US" b="0" baseline="30000" dirty="0"/>
              <a:t>2</a:t>
            </a:r>
            <a:r>
              <a:rPr lang="en-US" b="0" dirty="0"/>
              <a:t> </a:t>
            </a:r>
          </a:p>
          <a:p>
            <a:r>
              <a:rPr lang="en-US" b="0" i="1" dirty="0"/>
              <a:t>H</a:t>
            </a:r>
            <a:r>
              <a:rPr lang="en-US" b="0" baseline="-25000" dirty="0"/>
              <a:t>A</a:t>
            </a:r>
            <a:r>
              <a:rPr lang="en-US" b="0" dirty="0"/>
              <a:t>: </a:t>
            </a:r>
            <a:r>
              <a:rPr lang="el-GR" b="0" dirty="0"/>
              <a:t>σ</a:t>
            </a:r>
            <a:r>
              <a:rPr lang="en-US" b="0" baseline="30000" dirty="0"/>
              <a:t>2</a:t>
            </a:r>
            <a:r>
              <a:rPr lang="en-US" b="0" dirty="0"/>
              <a:t> </a:t>
            </a:r>
            <a:r>
              <a:rPr lang="en-US" b="0" dirty="0">
                <a:cs typeface="Arial" pitchFamily="34" charset="0"/>
              </a:rPr>
              <a:t>&gt;</a:t>
            </a:r>
            <a:r>
              <a:rPr lang="en-US" b="0" dirty="0"/>
              <a:t> </a:t>
            </a:r>
            <a:r>
              <a:rPr lang="el-GR" b="0" dirty="0"/>
              <a:t>σ</a:t>
            </a:r>
            <a:r>
              <a:rPr lang="en-US" b="0" baseline="-25000" dirty="0"/>
              <a:t>0</a:t>
            </a:r>
            <a:r>
              <a:rPr lang="en-US" b="0" baseline="30000" dirty="0"/>
              <a:t>2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7162800" y="2667001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ym typeface="Symbol" pitchFamily="18" charset="2"/>
              </a:rPr>
              <a:t>Upper tail test:</a:t>
            </a:r>
            <a:endParaRPr lang="en-US" sz="2000" b="0" baseline="-250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716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3" grpId="0"/>
      <p:bldP spid="132117" grpId="0" animBg="1"/>
      <p:bldP spid="13211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09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6934200" cy="4724400"/>
          </a:xfrm>
          <a:noFill/>
          <a:ln/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A </a:t>
            </a:r>
            <a:r>
              <a:rPr lang="en-US" dirty="0" smtClean="0"/>
              <a:t>smart phone </a:t>
            </a:r>
            <a:r>
              <a:rPr lang="en-US" dirty="0"/>
              <a:t>must hold the selected </a:t>
            </a:r>
            <a:r>
              <a:rPr lang="en-US" dirty="0" smtClean="0"/>
              <a:t>features with </a:t>
            </a:r>
            <a:r>
              <a:rPr lang="en-US" dirty="0"/>
              <a:t>little </a:t>
            </a:r>
            <a:r>
              <a:rPr lang="en-US" dirty="0" smtClean="0"/>
              <a:t>variation (</a:t>
            </a:r>
            <a:r>
              <a:rPr lang="en-US" dirty="0"/>
              <a:t>for example, </a:t>
            </a:r>
            <a:r>
              <a:rPr lang="en-US" i="1" dirty="0"/>
              <a:t>display </a:t>
            </a:r>
            <a:r>
              <a:rPr lang="en-US" i="1" dirty="0" smtClean="0"/>
              <a:t>resolution, talk time, MP3 playback time, </a:t>
            </a:r>
            <a:r>
              <a:rPr lang="en-CA" i="1" dirty="0"/>
              <a:t>responsiveness of the touch </a:t>
            </a:r>
            <a:r>
              <a:rPr lang="en-CA" i="1" dirty="0" smtClean="0"/>
              <a:t>interface</a:t>
            </a:r>
            <a:r>
              <a:rPr lang="en-CA" dirty="0" smtClean="0"/>
              <a:t>…).</a:t>
            </a:r>
            <a:r>
              <a:rPr lang="en-US" dirty="0" smtClean="0"/>
              <a:t>  </a:t>
            </a:r>
            <a:r>
              <a:rPr lang="en-US" dirty="0"/>
              <a:t>Specifications call for a standard deviation of no more than 4 degrees (or variance of </a:t>
            </a:r>
            <a:r>
              <a:rPr lang="en-US" u="sng" dirty="0"/>
              <a:t>16</a:t>
            </a:r>
            <a:r>
              <a:rPr lang="en-US" dirty="0"/>
              <a:t> degrees</a:t>
            </a:r>
            <a:r>
              <a:rPr lang="en-US" baseline="30000" dirty="0"/>
              <a:t>2</a:t>
            </a:r>
            <a:r>
              <a:rPr lang="en-US" dirty="0"/>
              <a:t>).  A sample of </a:t>
            </a:r>
            <a:r>
              <a:rPr lang="en-US" dirty="0" smtClean="0"/>
              <a:t>16 Samsung Galaxy III is </a:t>
            </a:r>
            <a:r>
              <a:rPr lang="en-US" dirty="0"/>
              <a:t>tested </a:t>
            </a:r>
            <a:r>
              <a:rPr lang="en-US" dirty="0" smtClean="0"/>
              <a:t>and yields </a:t>
            </a:r>
            <a:r>
              <a:rPr lang="en-US" dirty="0"/>
              <a:t>a sample </a:t>
            </a:r>
            <a:r>
              <a:rPr lang="en-US" dirty="0" smtClean="0"/>
              <a:t>variance of  </a:t>
            </a:r>
            <a:r>
              <a:rPr lang="en-US" dirty="0"/>
              <a:t>s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u="sng" dirty="0"/>
              <a:t>24</a:t>
            </a:r>
            <a:r>
              <a:rPr lang="en-US" dirty="0"/>
              <a:t>. </a:t>
            </a:r>
            <a:r>
              <a:rPr lang="en-US" dirty="0" smtClean="0"/>
              <a:t>Test </a:t>
            </a:r>
            <a:r>
              <a:rPr lang="en-US" dirty="0"/>
              <a:t>to </a:t>
            </a:r>
            <a:r>
              <a:rPr lang="en-US" dirty="0" smtClean="0"/>
              <a:t>see whether </a:t>
            </a:r>
            <a:r>
              <a:rPr lang="en-US" dirty="0"/>
              <a:t>the </a:t>
            </a:r>
            <a:r>
              <a:rPr lang="en-US" dirty="0" smtClean="0"/>
              <a:t>standard deviation specification </a:t>
            </a:r>
            <a:r>
              <a:rPr lang="en-US" dirty="0"/>
              <a:t>is exceeded.  </a:t>
            </a:r>
            <a:r>
              <a:rPr lang="en-US" dirty="0" smtClean="0"/>
              <a:t>Use </a:t>
            </a:r>
            <a:r>
              <a:rPr lang="en-US" dirty="0" smtClean="0">
                <a:sym typeface="Symbol" pitchFamily="18" charset="2"/>
              </a:rPr>
              <a:t> </a:t>
            </a:r>
            <a:r>
              <a:rPr lang="en-US" dirty="0">
                <a:sym typeface="Symbol" pitchFamily="18" charset="2"/>
              </a:rPr>
              <a:t>= .05</a:t>
            </a:r>
          </a:p>
        </p:txBody>
      </p:sp>
      <p:pic>
        <p:nvPicPr>
          <p:cNvPr id="5" name="Picture 2" descr="http://t2.gstatic.com/images?q=tbn:ANd9GcQJXTBppqpHFNZzQefMom1fO3l1cXx__jwTP9fvbQaCVChvR7YpC8YTK6a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914" y="3922282"/>
            <a:ext cx="1174922" cy="65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t2.gstatic.com/images?q=tbn:ANd9GcQJXTBppqpHFNZzQefMom1fO3l1cXx__jwTP9fvbQaCVChvR7YpC8YTK6a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478" y="3328622"/>
            <a:ext cx="1174922" cy="65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t2.gstatic.com/images?q=tbn:ANd9GcQJXTBppqpHFNZzQefMom1fO3l1cXx__jwTP9fvbQaCVChvR7YpC8YTK6a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892" y="2756070"/>
            <a:ext cx="1174922" cy="65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t2.gstatic.com/images?q=tbn:ANd9GcQJXTBppqpHFNZzQefMom1fO3l1cXx__jwTP9fvbQaCVChvR7YpC8YTK6a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456" y="2162410"/>
            <a:ext cx="1174922" cy="65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15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19" name="Rectangle 23"/>
          <p:cNvSpPr>
            <a:spLocks noChangeArrowheads="1"/>
          </p:cNvSpPr>
          <p:nvPr/>
        </p:nvSpPr>
        <p:spPr bwMode="auto">
          <a:xfrm>
            <a:off x="5867400" y="3429000"/>
            <a:ext cx="838200" cy="381000"/>
          </a:xfrm>
          <a:prstGeom prst="rect">
            <a:avLst/>
          </a:prstGeom>
          <a:solidFill>
            <a:srgbClr val="B7EB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7698" name="Freeform 2"/>
          <p:cNvSpPr>
            <a:spLocks/>
          </p:cNvSpPr>
          <p:nvPr/>
        </p:nvSpPr>
        <p:spPr bwMode="auto">
          <a:xfrm>
            <a:off x="8077200" y="5257801"/>
            <a:ext cx="1371600" cy="157163"/>
          </a:xfrm>
          <a:custGeom>
            <a:avLst/>
            <a:gdLst>
              <a:gd name="T0" fmla="*/ 0 w 894"/>
              <a:gd name="T1" fmla="*/ 102 h 109"/>
              <a:gd name="T2" fmla="*/ 0 w 894"/>
              <a:gd name="T3" fmla="*/ 0 h 109"/>
              <a:gd name="T4" fmla="*/ 71 w 894"/>
              <a:gd name="T5" fmla="*/ 15 h 109"/>
              <a:gd name="T6" fmla="*/ 147 w 894"/>
              <a:gd name="T7" fmla="*/ 34 h 109"/>
              <a:gd name="T8" fmla="*/ 212 w 894"/>
              <a:gd name="T9" fmla="*/ 42 h 109"/>
              <a:gd name="T10" fmla="*/ 300 w 894"/>
              <a:gd name="T11" fmla="*/ 61 h 109"/>
              <a:gd name="T12" fmla="*/ 442 w 894"/>
              <a:gd name="T13" fmla="*/ 76 h 109"/>
              <a:gd name="T14" fmla="*/ 606 w 894"/>
              <a:gd name="T15" fmla="*/ 79 h 109"/>
              <a:gd name="T16" fmla="*/ 888 w 894"/>
              <a:gd name="T17" fmla="*/ 97 h 109"/>
              <a:gd name="T18" fmla="*/ 894 w 894"/>
              <a:gd name="T19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4" h="109">
                <a:moveTo>
                  <a:pt x="0" y="102"/>
                </a:moveTo>
                <a:lnTo>
                  <a:pt x="0" y="0"/>
                </a:lnTo>
                <a:lnTo>
                  <a:pt x="71" y="15"/>
                </a:lnTo>
                <a:lnTo>
                  <a:pt x="147" y="34"/>
                </a:lnTo>
                <a:lnTo>
                  <a:pt x="212" y="42"/>
                </a:lnTo>
                <a:lnTo>
                  <a:pt x="300" y="61"/>
                </a:lnTo>
                <a:lnTo>
                  <a:pt x="442" y="76"/>
                </a:lnTo>
                <a:lnTo>
                  <a:pt x="606" y="79"/>
                </a:lnTo>
                <a:lnTo>
                  <a:pt x="888" y="97"/>
                </a:lnTo>
                <a:lnTo>
                  <a:pt x="894" y="10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7699" name="Line 3"/>
          <p:cNvSpPr>
            <a:spLocks noChangeShapeType="1"/>
          </p:cNvSpPr>
          <p:nvPr/>
        </p:nvSpPr>
        <p:spPr bwMode="auto">
          <a:xfrm flipH="1" flipV="1">
            <a:off x="8077200" y="52578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Finding the Critical Value</a:t>
            </a:r>
          </a:p>
        </p:txBody>
      </p:sp>
      <p:sp>
        <p:nvSpPr>
          <p:cNvPr id="157701" name="Freeform 5"/>
          <p:cNvSpPr>
            <a:spLocks/>
          </p:cNvSpPr>
          <p:nvPr/>
        </p:nvSpPr>
        <p:spPr bwMode="auto">
          <a:xfrm>
            <a:off x="5715000" y="4343400"/>
            <a:ext cx="3962400" cy="1066800"/>
          </a:xfrm>
          <a:custGeom>
            <a:avLst/>
            <a:gdLst>
              <a:gd name="T0" fmla="*/ 0 w 2610"/>
              <a:gd name="T1" fmla="*/ 679 h 685"/>
              <a:gd name="T2" fmla="*/ 708 w 2610"/>
              <a:gd name="T3" fmla="*/ 20 h 685"/>
              <a:gd name="T4" fmla="*/ 1464 w 2610"/>
              <a:gd name="T5" fmla="*/ 559 h 685"/>
              <a:gd name="T6" fmla="*/ 2610 w 2610"/>
              <a:gd name="T7" fmla="*/ 685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0" h="685">
                <a:moveTo>
                  <a:pt x="0" y="679"/>
                </a:moveTo>
                <a:cubicBezTo>
                  <a:pt x="118" y="570"/>
                  <a:pt x="464" y="40"/>
                  <a:pt x="708" y="20"/>
                </a:cubicBezTo>
                <a:cubicBezTo>
                  <a:pt x="952" y="0"/>
                  <a:pt x="1147" y="448"/>
                  <a:pt x="1464" y="559"/>
                </a:cubicBezTo>
                <a:cubicBezTo>
                  <a:pt x="1781" y="670"/>
                  <a:pt x="2371" y="659"/>
                  <a:pt x="2610" y="685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>
            <a:off x="5667375" y="5410200"/>
            <a:ext cx="4154488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7703" name="Line 7"/>
          <p:cNvSpPr>
            <a:spLocks noChangeShapeType="1"/>
          </p:cNvSpPr>
          <p:nvPr/>
        </p:nvSpPr>
        <p:spPr bwMode="auto">
          <a:xfrm flipV="1">
            <a:off x="5667375" y="4292600"/>
            <a:ext cx="1588" cy="1117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77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590800" y="1524000"/>
            <a:ext cx="7315200" cy="533400"/>
          </a:xfrm>
          <a:noFill/>
          <a:ln/>
        </p:spPr>
        <p:txBody>
          <a:bodyPr/>
          <a:lstStyle/>
          <a:p>
            <a:r>
              <a:rPr lang="en-US" sz="2300" dirty="0"/>
              <a:t>The chi-square table to find the critical value:</a:t>
            </a: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5743575" y="5791201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ym typeface="Symbol" pitchFamily="18" charset="2"/>
              </a:rPr>
              <a:t>Do not reject H</a:t>
            </a:r>
            <a:r>
              <a:rPr lang="en-US" sz="2000" b="0" baseline="-25000">
                <a:sym typeface="Symbol" pitchFamily="18" charset="2"/>
              </a:rPr>
              <a:t>0</a:t>
            </a:r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 flipH="1">
            <a:off x="8410576" y="4953000"/>
            <a:ext cx="187325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>
            <a:off x="8077200" y="5715000"/>
            <a:ext cx="1500188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 flipH="1">
            <a:off x="5638800" y="5715000"/>
            <a:ext cx="24717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8486775" y="5791201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ym typeface="Symbol" pitchFamily="18" charset="2"/>
              </a:rPr>
              <a:t>Reject H</a:t>
            </a:r>
            <a:r>
              <a:rPr lang="en-US" sz="2000" b="0" baseline="-25000">
                <a:sym typeface="Symbol" pitchFamily="18" charset="2"/>
              </a:rPr>
              <a:t>0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8534401" y="4648201"/>
            <a:ext cx="1038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ym typeface="Symbol" pitchFamily="18" charset="2"/>
              </a:rPr>
              <a:t> = .05</a:t>
            </a:r>
            <a:endParaRPr lang="en-US" sz="2000" b="0" baseline="-25000">
              <a:sym typeface="Symbol" pitchFamily="18" charset="2"/>
            </a:endParaRP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7772401" y="5867400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ym typeface="Symbol" pitchFamily="18" charset="2"/>
              </a:rPr>
              <a:t></a:t>
            </a:r>
            <a:r>
              <a:rPr lang="en-US" b="0" baseline="30000" dirty="0">
                <a:sym typeface="Symbol" pitchFamily="18" charset="2"/>
              </a:rPr>
              <a:t>2</a:t>
            </a:r>
            <a:r>
              <a:rPr lang="en-US" b="0" baseline="-25000" dirty="0">
                <a:sym typeface="Symbol" pitchFamily="18" charset="2"/>
              </a:rPr>
              <a:t>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9753600" y="5334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ym typeface="Symbol" pitchFamily="18" charset="2"/>
              </a:rPr>
              <a:t></a:t>
            </a:r>
            <a:r>
              <a:rPr lang="en-US" b="0" baseline="30000">
                <a:sym typeface="Symbol" pitchFamily="18" charset="2"/>
              </a:rPr>
              <a:t>2</a:t>
            </a:r>
          </a:p>
        </p:txBody>
      </p:sp>
      <p:sp>
        <p:nvSpPr>
          <p:cNvPr id="157713" name="Line 17"/>
          <p:cNvSpPr>
            <a:spLocks noChangeShapeType="1"/>
          </p:cNvSpPr>
          <p:nvPr/>
        </p:nvSpPr>
        <p:spPr bwMode="auto">
          <a:xfrm flipV="1">
            <a:off x="8077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2895600" y="190500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>
                <a:sym typeface="Symbol" pitchFamily="18" charset="2"/>
              </a:rPr>
              <a:t></a:t>
            </a:r>
            <a:r>
              <a:rPr lang="en-US" sz="2800" b="0" baseline="30000">
                <a:sym typeface="Symbol" pitchFamily="18" charset="2"/>
              </a:rPr>
              <a:t>2</a:t>
            </a:r>
            <a:r>
              <a:rPr lang="en-US" sz="2800" b="0" baseline="-25000">
                <a:sym typeface="Symbol" pitchFamily="18" charset="2"/>
              </a:rPr>
              <a:t></a:t>
            </a:r>
            <a:endParaRPr lang="en-US" sz="2800" b="0" baseline="30000">
              <a:sym typeface="Symbol" pitchFamily="18" charset="2"/>
            </a:endParaRPr>
          </a:p>
        </p:txBody>
      </p:sp>
      <p:sp>
        <p:nvSpPr>
          <p:cNvPr id="157715" name="Rectangle 19"/>
          <p:cNvSpPr>
            <a:spLocks noChangeArrowheads="1"/>
          </p:cNvSpPr>
          <p:nvPr/>
        </p:nvSpPr>
        <p:spPr bwMode="auto">
          <a:xfrm>
            <a:off x="7589297" y="6324600"/>
            <a:ext cx="12282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 dirty="0">
                <a:sym typeface="Symbol" pitchFamily="18" charset="2"/>
              </a:rPr>
              <a:t>= 24.9958</a:t>
            </a:r>
          </a:p>
        </p:txBody>
      </p:sp>
      <p:sp>
        <p:nvSpPr>
          <p:cNvPr id="157716" name="Rectangle 20"/>
          <p:cNvSpPr>
            <a:spLocks noChangeArrowheads="1"/>
          </p:cNvSpPr>
          <p:nvPr/>
        </p:nvSpPr>
        <p:spPr bwMode="auto">
          <a:xfrm>
            <a:off x="3505200" y="2057400"/>
            <a:ext cx="5867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300" b="0" dirty="0"/>
              <a:t>= 24.9958  (</a:t>
            </a:r>
            <a:r>
              <a:rPr lang="en-US" sz="2300" b="0" dirty="0">
                <a:sym typeface="Symbol" pitchFamily="18" charset="2"/>
              </a:rPr>
              <a:t> = .05  and  16 – 1 = 15  </a:t>
            </a:r>
            <a:r>
              <a:rPr lang="en-US" sz="2300" b="0" dirty="0" err="1">
                <a:sym typeface="Symbol" pitchFamily="18" charset="2"/>
              </a:rPr>
              <a:t>d.f.</a:t>
            </a:r>
            <a:r>
              <a:rPr lang="en-US" sz="2300" b="0" dirty="0">
                <a:sym typeface="Symbol" pitchFamily="18" charset="2"/>
              </a:rPr>
              <a:t>)</a:t>
            </a:r>
            <a:endParaRPr lang="en-US" sz="2300" b="0" dirty="0"/>
          </a:p>
        </p:txBody>
      </p:sp>
      <p:graphicFrame>
        <p:nvGraphicFramePr>
          <p:cNvPr id="157717" name="Object 21"/>
          <p:cNvGraphicFramePr>
            <a:graphicFrameLocks noChangeAspect="1"/>
          </p:cNvGraphicFramePr>
          <p:nvPr>
            <p:extLst/>
          </p:nvPr>
        </p:nvGraphicFramePr>
        <p:xfrm>
          <a:off x="1876425" y="3124201"/>
          <a:ext cx="46799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8" name="Equation" r:id="rId3" imgW="2095200" imgH="419040" progId="Equation.3">
                  <p:embed/>
                </p:oleObj>
              </mc:Choice>
              <mc:Fallback>
                <p:oleObj name="Equation" r:id="rId3" imgW="2095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3124201"/>
                        <a:ext cx="46799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8" name="Rectangle 22"/>
          <p:cNvSpPr>
            <a:spLocks noChangeArrowheads="1"/>
          </p:cNvSpPr>
          <p:nvPr/>
        </p:nvSpPr>
        <p:spPr bwMode="auto">
          <a:xfrm>
            <a:off x="1828800" y="2590800"/>
            <a:ext cx="289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300" b="0" dirty="0"/>
              <a:t>The test statistic is: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705600" y="3657600"/>
            <a:ext cx="1066800" cy="1752600"/>
            <a:chOff x="5181600" y="3657600"/>
            <a:chExt cx="1066800" cy="1752600"/>
          </a:xfrm>
        </p:grpSpPr>
        <p:sp>
          <p:nvSpPr>
            <p:cNvPr id="157720" name="Line 24"/>
            <p:cNvSpPr>
              <a:spLocks noChangeShapeType="1"/>
            </p:cNvSpPr>
            <p:nvPr/>
          </p:nvSpPr>
          <p:spPr bwMode="auto">
            <a:xfrm>
              <a:off x="5181600" y="3657600"/>
              <a:ext cx="1066800" cy="0"/>
            </a:xfrm>
            <a:prstGeom prst="line">
              <a:avLst/>
            </a:prstGeom>
            <a:noFill/>
            <a:ln w="38100">
              <a:solidFill>
                <a:srgbClr val="5FBA0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CA" b="0"/>
            </a:p>
          </p:txBody>
        </p:sp>
        <p:sp>
          <p:nvSpPr>
            <p:cNvPr id="157721" name="Line 25"/>
            <p:cNvSpPr>
              <a:spLocks noChangeShapeType="1"/>
            </p:cNvSpPr>
            <p:nvPr/>
          </p:nvSpPr>
          <p:spPr bwMode="auto">
            <a:xfrm>
              <a:off x="6248400" y="3657600"/>
              <a:ext cx="0" cy="1752600"/>
            </a:xfrm>
            <a:prstGeom prst="line">
              <a:avLst/>
            </a:prstGeom>
            <a:noFill/>
            <a:ln w="38100">
              <a:solidFill>
                <a:srgbClr val="5FBA04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CA" b="0"/>
            </a:p>
          </p:txBody>
        </p:sp>
      </p:grpSp>
      <p:sp>
        <p:nvSpPr>
          <p:cNvPr id="157722" name="Rectangle 26"/>
          <p:cNvSpPr>
            <a:spLocks noChangeArrowheads="1"/>
          </p:cNvSpPr>
          <p:nvPr/>
        </p:nvSpPr>
        <p:spPr bwMode="auto">
          <a:xfrm>
            <a:off x="1752600" y="4191001"/>
            <a:ext cx="365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 dirty="0"/>
              <a:t>Since 22.5 &lt; 24.9958, do not reject H</a:t>
            </a:r>
            <a:r>
              <a:rPr lang="en-US" b="0" baseline="-25000" dirty="0"/>
              <a:t>0</a:t>
            </a:r>
          </a:p>
        </p:txBody>
      </p:sp>
      <p:sp>
        <p:nvSpPr>
          <p:cNvPr id="157723" name="Rectangle 27"/>
          <p:cNvSpPr>
            <a:spLocks noChangeArrowheads="1"/>
          </p:cNvSpPr>
          <p:nvPr/>
        </p:nvSpPr>
        <p:spPr bwMode="auto">
          <a:xfrm>
            <a:off x="1828800" y="5181600"/>
            <a:ext cx="3581400" cy="1446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200" b="0" dirty="0"/>
              <a:t>There is not significant evidence at the </a:t>
            </a:r>
            <a:r>
              <a:rPr lang="en-US" sz="2200" b="0" dirty="0">
                <a:sym typeface="Symbol" pitchFamily="18" charset="2"/>
              </a:rPr>
              <a:t> = .05 level</a:t>
            </a:r>
            <a:r>
              <a:rPr lang="en-US" sz="2200" b="0" dirty="0"/>
              <a:t> that the standard deviation specification is exceeded</a:t>
            </a:r>
          </a:p>
        </p:txBody>
      </p:sp>
      <p:pic>
        <p:nvPicPr>
          <p:cNvPr id="28" name="Picture 2" descr="http://t2.gstatic.com/images?q=tbn:ANd9GcQJXTBppqpHFNZzQefMom1fO3l1cXx__jwTP9fvbQaCVChvR7YpC8YTK6a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914" y="3922282"/>
            <a:ext cx="1174922" cy="65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t2.gstatic.com/images?q=tbn:ANd9GcQJXTBppqpHFNZzQefMom1fO3l1cXx__jwTP9fvbQaCVChvR7YpC8YTK6a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478" y="3328622"/>
            <a:ext cx="1174922" cy="65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t2.gstatic.com/images?q=tbn:ANd9GcQJXTBppqpHFNZzQefMom1fO3l1cXx__jwTP9fvbQaCVChvR7YpC8YTK6a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892" y="2756070"/>
            <a:ext cx="1174922" cy="65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t2.gstatic.com/images?q=tbn:ANd9GcQJXTBppqpHFNZzQefMom1fO3l1cXx__jwTP9fvbQaCVChvR7YpC8YTK6a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456" y="2162410"/>
            <a:ext cx="1174922" cy="65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5040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7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5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5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9" grpId="0" animBg="1"/>
      <p:bldP spid="157711" grpId="0"/>
      <p:bldP spid="157714" grpId="0"/>
      <p:bldP spid="157715" grpId="0"/>
      <p:bldP spid="157716" grpId="0"/>
      <p:bldP spid="157722" grpId="0"/>
      <p:bldP spid="1577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87880" y="762000"/>
            <a:ext cx="7772400" cy="457200"/>
          </a:xfrm>
        </p:spPr>
        <p:txBody>
          <a:bodyPr/>
          <a:lstStyle/>
          <a:p>
            <a:r>
              <a:rPr lang="en-US" dirty="0"/>
              <a:t>Confidence Interval </a:t>
            </a:r>
            <a:r>
              <a:rPr lang="en-US" dirty="0" smtClean="0"/>
              <a:t>&amp; Hypothesis Testing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823460" y="4895673"/>
            <a:ext cx="2903220" cy="830997"/>
            <a:chOff x="4663440" y="4667950"/>
            <a:chExt cx="2903220" cy="830997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7033260" y="4861533"/>
              <a:ext cx="533400" cy="46166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0" dirty="0" smtClean="0"/>
                <a:t>&lt;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663440" y="4861533"/>
              <a:ext cx="533400" cy="46166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0" dirty="0" smtClean="0"/>
                <a:t>&lt;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196840" y="4667950"/>
              <a:ext cx="1767840" cy="830997"/>
            </a:xfrm>
            <a:prstGeom prst="rect">
              <a:avLst/>
            </a:prstGeom>
            <a:solidFill>
              <a:srgbClr val="FFFFD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b="0" dirty="0" smtClean="0"/>
                <a:t>Population</a:t>
              </a:r>
            </a:p>
            <a:p>
              <a:r>
                <a:rPr lang="en-US" b="0" dirty="0" smtClean="0"/>
                <a:t>Parameter </a:t>
              </a: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56260" y="4904591"/>
            <a:ext cx="4267200" cy="830997"/>
          </a:xfrm>
          <a:prstGeom prst="rect">
            <a:avLst/>
          </a:prstGeom>
          <a:solidFill>
            <a:srgbClr val="FFFFD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0" dirty="0" smtClean="0"/>
              <a:t>Sample Statistic </a:t>
            </a:r>
            <a:r>
              <a:rPr lang="en-US" b="0" dirty="0" smtClean="0">
                <a:sym typeface="Symbol" pitchFamily="18" charset="2"/>
              </a:rPr>
              <a:t>– </a:t>
            </a:r>
          </a:p>
          <a:p>
            <a:r>
              <a:rPr lang="en-US" b="0" dirty="0" smtClean="0">
                <a:sym typeface="Symbol" pitchFamily="18" charset="2"/>
              </a:rPr>
              <a:t>(</a:t>
            </a:r>
            <a:r>
              <a:rPr lang="en-US" b="0" dirty="0">
                <a:sym typeface="Symbol" pitchFamily="18" charset="2"/>
              </a:rPr>
              <a:t>Critical Value)</a:t>
            </a:r>
            <a:r>
              <a:rPr lang="en-US" dirty="0">
                <a:sym typeface="Symbol" pitchFamily="18" charset="2"/>
              </a:rPr>
              <a:t>·</a:t>
            </a:r>
            <a:r>
              <a:rPr lang="en-US" b="0" dirty="0">
                <a:sym typeface="Symbol" pitchFamily="18" charset="2"/>
              </a:rPr>
              <a:t>(Standard Error)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726680" y="4904591"/>
            <a:ext cx="4267200" cy="830997"/>
          </a:xfrm>
          <a:prstGeom prst="rect">
            <a:avLst/>
          </a:prstGeom>
          <a:solidFill>
            <a:srgbClr val="FFFFD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0" dirty="0" smtClean="0"/>
              <a:t>Sample Statistic </a:t>
            </a:r>
            <a:r>
              <a:rPr lang="en-US" b="0" dirty="0" smtClean="0">
                <a:sym typeface="Symbol" pitchFamily="18" charset="2"/>
              </a:rPr>
              <a:t>+</a:t>
            </a:r>
          </a:p>
          <a:p>
            <a:r>
              <a:rPr lang="en-US" b="0" dirty="0" smtClean="0">
                <a:sym typeface="Symbol" pitchFamily="18" charset="2"/>
              </a:rPr>
              <a:t>(</a:t>
            </a:r>
            <a:r>
              <a:rPr lang="en-US" b="0" dirty="0">
                <a:sym typeface="Symbol" pitchFamily="18" charset="2"/>
              </a:rPr>
              <a:t>Critical Value)</a:t>
            </a:r>
            <a:r>
              <a:rPr lang="en-US" dirty="0">
                <a:sym typeface="Symbol" pitchFamily="18" charset="2"/>
              </a:rPr>
              <a:t>·</a:t>
            </a:r>
            <a:r>
              <a:rPr lang="en-US" b="0" dirty="0">
                <a:sym typeface="Symbol" pitchFamily="18" charset="2"/>
              </a:rPr>
              <a:t>(Standard Error)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648528" y="2775533"/>
            <a:ext cx="3140825" cy="830997"/>
            <a:chOff x="4663440" y="4667950"/>
            <a:chExt cx="2903220" cy="830997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7033260" y="4861533"/>
              <a:ext cx="533400" cy="46166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0" dirty="0" smtClean="0"/>
                <a:t>&lt;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4663440" y="4861533"/>
              <a:ext cx="533400" cy="46166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0" dirty="0" smtClean="0"/>
                <a:t>&lt;</a:t>
              </a: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5196840" y="4667950"/>
              <a:ext cx="1767840" cy="830997"/>
            </a:xfrm>
            <a:prstGeom prst="rect">
              <a:avLst/>
            </a:prstGeom>
            <a:solidFill>
              <a:srgbClr val="FFFFD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b="0" dirty="0" smtClean="0"/>
                <a:t>Test</a:t>
              </a:r>
            </a:p>
            <a:p>
              <a:r>
                <a:rPr lang="en-US" b="0" dirty="0" smtClean="0"/>
                <a:t>Statistic</a:t>
              </a:r>
            </a:p>
          </p:txBody>
        </p:sp>
      </p:grp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210850" y="2960200"/>
            <a:ext cx="3267595" cy="461665"/>
          </a:xfrm>
          <a:prstGeom prst="rect">
            <a:avLst/>
          </a:prstGeom>
          <a:solidFill>
            <a:srgbClr val="FFFFD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0" dirty="0" smtClean="0">
                <a:sym typeface="Symbol" pitchFamily="18" charset="2"/>
              </a:rPr>
              <a:t>– (</a:t>
            </a:r>
            <a:r>
              <a:rPr lang="en-US" b="0" dirty="0">
                <a:sym typeface="Symbol" pitchFamily="18" charset="2"/>
              </a:rPr>
              <a:t>Critical </a:t>
            </a:r>
            <a:r>
              <a:rPr lang="en-US" b="0" dirty="0" smtClean="0">
                <a:sym typeface="Symbol" pitchFamily="18" charset="2"/>
              </a:rPr>
              <a:t>Value)</a:t>
            </a:r>
            <a:endParaRPr lang="en-US" b="0" dirty="0">
              <a:sym typeface="Symbol" pitchFamily="18" charset="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924800" y="2960200"/>
            <a:ext cx="3267595" cy="461665"/>
          </a:xfrm>
          <a:prstGeom prst="rect">
            <a:avLst/>
          </a:prstGeom>
          <a:solidFill>
            <a:srgbClr val="FFFFD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0" dirty="0" smtClean="0">
                <a:sym typeface="Symbol" pitchFamily="18" charset="2"/>
              </a:rPr>
              <a:t>+ (</a:t>
            </a:r>
            <a:r>
              <a:rPr lang="en-US" b="0" dirty="0">
                <a:sym typeface="Symbol" pitchFamily="18" charset="2"/>
              </a:rPr>
              <a:t>Critical </a:t>
            </a:r>
            <a:r>
              <a:rPr lang="en-US" b="0" dirty="0" smtClean="0">
                <a:sym typeface="Symbol" pitchFamily="18" charset="2"/>
              </a:rPr>
              <a:t>Value)</a:t>
            </a:r>
            <a:endParaRPr lang="en-US" b="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15829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2" name="Line 22"/>
          <p:cNvSpPr>
            <a:spLocks noChangeShapeType="1"/>
          </p:cNvSpPr>
          <p:nvPr/>
        </p:nvSpPr>
        <p:spPr bwMode="auto">
          <a:xfrm flipH="1" flipV="1">
            <a:off x="2438400" y="4114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1089" y="609600"/>
            <a:ext cx="7945438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</a:rPr>
              <a:t>Lower Tail or Two </a:t>
            </a:r>
            <a:r>
              <a:rPr lang="en-US" dirty="0" smtClean="0">
                <a:solidFill>
                  <a:schemeClr val="tx1"/>
                </a:solidFill>
              </a:rPr>
              <a:t>Tailed Chi-square </a:t>
            </a:r>
            <a:r>
              <a:rPr lang="en-US" dirty="0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6934200" y="2209801"/>
            <a:ext cx="1828800" cy="83099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i="1"/>
              <a:t>H</a:t>
            </a:r>
            <a:r>
              <a:rPr lang="en-US" b="0" baseline="-25000"/>
              <a:t>0</a:t>
            </a:r>
            <a:r>
              <a:rPr lang="en-US" b="0"/>
              <a:t>: </a:t>
            </a:r>
            <a:r>
              <a:rPr lang="el-GR" b="0">
                <a:cs typeface="Arial" pitchFamily="34" charset="0"/>
              </a:rPr>
              <a:t>σ</a:t>
            </a:r>
            <a:r>
              <a:rPr lang="en-US" b="0" baseline="30000"/>
              <a:t>2</a:t>
            </a:r>
            <a:r>
              <a:rPr lang="en-US" b="0"/>
              <a:t> = </a:t>
            </a:r>
            <a:r>
              <a:rPr lang="el-GR" b="0"/>
              <a:t>σ</a:t>
            </a:r>
            <a:r>
              <a:rPr lang="en-US" b="0" baseline="-25000"/>
              <a:t>0</a:t>
            </a:r>
            <a:r>
              <a:rPr lang="en-US" b="0" baseline="30000"/>
              <a:t>2</a:t>
            </a:r>
            <a:r>
              <a:rPr lang="en-US" b="0"/>
              <a:t> </a:t>
            </a:r>
          </a:p>
          <a:p>
            <a:r>
              <a:rPr lang="en-US" b="0" i="1"/>
              <a:t>H</a:t>
            </a:r>
            <a:r>
              <a:rPr lang="en-US" b="0" baseline="-25000"/>
              <a:t>A</a:t>
            </a:r>
            <a:r>
              <a:rPr lang="en-US" b="0"/>
              <a:t>: </a:t>
            </a:r>
            <a:r>
              <a:rPr lang="el-GR" b="0"/>
              <a:t>σ</a:t>
            </a:r>
            <a:r>
              <a:rPr lang="en-US" b="0" baseline="30000"/>
              <a:t>2</a:t>
            </a:r>
            <a:r>
              <a:rPr lang="en-US" b="0"/>
              <a:t> </a:t>
            </a:r>
            <a:r>
              <a:rPr lang="en-US" b="0">
                <a:cs typeface="Arial" pitchFamily="34" charset="0"/>
              </a:rPr>
              <a:t>≠</a:t>
            </a:r>
            <a:r>
              <a:rPr lang="en-US" b="0"/>
              <a:t> </a:t>
            </a:r>
            <a:r>
              <a:rPr lang="el-GR" b="0"/>
              <a:t>σ</a:t>
            </a:r>
            <a:r>
              <a:rPr lang="en-US" b="0" baseline="-25000"/>
              <a:t>0</a:t>
            </a:r>
            <a:r>
              <a:rPr lang="en-US" b="0" baseline="30000"/>
              <a:t>2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2438400" y="2209801"/>
            <a:ext cx="1828800" cy="83099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i="1"/>
              <a:t>H</a:t>
            </a:r>
            <a:r>
              <a:rPr lang="en-US" b="0" baseline="-25000"/>
              <a:t>0</a:t>
            </a:r>
            <a:r>
              <a:rPr lang="en-US" b="0"/>
              <a:t>: </a:t>
            </a:r>
            <a:r>
              <a:rPr lang="el-GR" b="0">
                <a:cs typeface="Arial" pitchFamily="34" charset="0"/>
              </a:rPr>
              <a:t>σ</a:t>
            </a:r>
            <a:r>
              <a:rPr lang="en-US" b="0" baseline="30000"/>
              <a:t>2</a:t>
            </a:r>
            <a:r>
              <a:rPr lang="en-US" b="0"/>
              <a:t> </a:t>
            </a:r>
            <a:r>
              <a:rPr lang="en-US" b="0">
                <a:sym typeface="Symbol" pitchFamily="18" charset="2"/>
              </a:rPr>
              <a:t></a:t>
            </a:r>
            <a:r>
              <a:rPr lang="en-US" b="0"/>
              <a:t> </a:t>
            </a:r>
            <a:r>
              <a:rPr lang="el-GR" b="0"/>
              <a:t>σ</a:t>
            </a:r>
            <a:r>
              <a:rPr lang="en-US" b="0" baseline="-25000"/>
              <a:t>0</a:t>
            </a:r>
            <a:r>
              <a:rPr lang="en-US" b="0" baseline="30000"/>
              <a:t>2</a:t>
            </a:r>
            <a:r>
              <a:rPr lang="en-US" b="0"/>
              <a:t> </a:t>
            </a:r>
          </a:p>
          <a:p>
            <a:r>
              <a:rPr lang="en-US" b="0" i="1"/>
              <a:t>H</a:t>
            </a:r>
            <a:r>
              <a:rPr lang="en-US" b="0" baseline="-25000"/>
              <a:t>A</a:t>
            </a:r>
            <a:r>
              <a:rPr lang="en-US" b="0"/>
              <a:t>: </a:t>
            </a:r>
            <a:r>
              <a:rPr lang="el-GR" b="0"/>
              <a:t>σ</a:t>
            </a:r>
            <a:r>
              <a:rPr lang="en-US" b="0" baseline="30000"/>
              <a:t>2</a:t>
            </a:r>
            <a:r>
              <a:rPr lang="en-US" b="0"/>
              <a:t> </a:t>
            </a:r>
            <a:r>
              <a:rPr lang="en-US" b="0">
                <a:cs typeface="Arial" pitchFamily="34" charset="0"/>
              </a:rPr>
              <a:t>&lt;</a:t>
            </a:r>
            <a:r>
              <a:rPr lang="en-US" b="0"/>
              <a:t> </a:t>
            </a:r>
            <a:r>
              <a:rPr lang="el-GR" b="0"/>
              <a:t>σ</a:t>
            </a:r>
            <a:r>
              <a:rPr lang="en-US" b="0" baseline="-25000"/>
              <a:t>0</a:t>
            </a:r>
            <a:r>
              <a:rPr lang="en-US" b="0" baseline="30000"/>
              <a:t>2</a:t>
            </a:r>
          </a:p>
        </p:txBody>
      </p:sp>
      <p:sp>
        <p:nvSpPr>
          <p:cNvPr id="133126" name="Freeform 6"/>
          <p:cNvSpPr>
            <a:spLocks/>
          </p:cNvSpPr>
          <p:nvPr/>
        </p:nvSpPr>
        <p:spPr bwMode="auto">
          <a:xfrm>
            <a:off x="8305800" y="4360863"/>
            <a:ext cx="1371600" cy="215900"/>
          </a:xfrm>
          <a:custGeom>
            <a:avLst/>
            <a:gdLst>
              <a:gd name="T0" fmla="*/ 0 w 864"/>
              <a:gd name="T1" fmla="*/ 130 h 136"/>
              <a:gd name="T2" fmla="*/ 0 w 864"/>
              <a:gd name="T3" fmla="*/ 0 h 136"/>
              <a:gd name="T4" fmla="*/ 80 w 864"/>
              <a:gd name="T5" fmla="*/ 37 h 136"/>
              <a:gd name="T6" fmla="*/ 156 w 864"/>
              <a:gd name="T7" fmla="*/ 58 h 136"/>
              <a:gd name="T8" fmla="*/ 205 w 864"/>
              <a:gd name="T9" fmla="*/ 75 h 136"/>
              <a:gd name="T10" fmla="*/ 296 w 864"/>
              <a:gd name="T11" fmla="*/ 88 h 136"/>
              <a:gd name="T12" fmla="*/ 427 w 864"/>
              <a:gd name="T13" fmla="*/ 106 h 136"/>
              <a:gd name="T14" fmla="*/ 586 w 864"/>
              <a:gd name="T15" fmla="*/ 109 h 136"/>
              <a:gd name="T16" fmla="*/ 858 w 864"/>
              <a:gd name="T17" fmla="*/ 125 h 136"/>
              <a:gd name="T18" fmla="*/ 864 w 864"/>
              <a:gd name="T19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4" h="136">
                <a:moveTo>
                  <a:pt x="0" y="130"/>
                </a:moveTo>
                <a:lnTo>
                  <a:pt x="0" y="0"/>
                </a:lnTo>
                <a:lnTo>
                  <a:pt x="80" y="37"/>
                </a:lnTo>
                <a:lnTo>
                  <a:pt x="156" y="58"/>
                </a:lnTo>
                <a:lnTo>
                  <a:pt x="205" y="75"/>
                </a:lnTo>
                <a:lnTo>
                  <a:pt x="296" y="88"/>
                </a:lnTo>
                <a:lnTo>
                  <a:pt x="427" y="106"/>
                </a:lnTo>
                <a:lnTo>
                  <a:pt x="586" y="109"/>
                </a:lnTo>
                <a:lnTo>
                  <a:pt x="858" y="125"/>
                </a:lnTo>
                <a:lnTo>
                  <a:pt x="864" y="13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27" name="Freeform 7"/>
          <p:cNvSpPr>
            <a:spLocks/>
          </p:cNvSpPr>
          <p:nvPr/>
        </p:nvSpPr>
        <p:spPr bwMode="auto">
          <a:xfrm>
            <a:off x="8296275" y="4362450"/>
            <a:ext cx="12700" cy="209550"/>
          </a:xfrm>
          <a:custGeom>
            <a:avLst/>
            <a:gdLst>
              <a:gd name="T0" fmla="*/ 8 w 8"/>
              <a:gd name="T1" fmla="*/ 132 h 132"/>
              <a:gd name="T2" fmla="*/ 0 w 8"/>
              <a:gd name="T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132">
                <a:moveTo>
                  <a:pt x="8" y="132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80772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ym typeface="Symbol" pitchFamily="18" charset="2"/>
              </a:rPr>
              <a:t></a:t>
            </a:r>
            <a:r>
              <a:rPr lang="en-US" b="0" baseline="30000">
                <a:sym typeface="Symbol" pitchFamily="18" charset="2"/>
              </a:rPr>
              <a:t>2</a:t>
            </a:r>
            <a:r>
              <a:rPr lang="en-US" b="0" baseline="-25000">
                <a:sym typeface="Symbol" pitchFamily="18" charset="2"/>
              </a:rPr>
              <a:t>/2</a:t>
            </a:r>
            <a:endParaRPr lang="en-US" b="0" baseline="30000">
              <a:sym typeface="Symbol" pitchFamily="18" charset="2"/>
            </a:endParaRPr>
          </a:p>
        </p:txBody>
      </p:sp>
      <p:sp>
        <p:nvSpPr>
          <p:cNvPr id="133141" name="Freeform 21"/>
          <p:cNvSpPr>
            <a:spLocks/>
          </p:cNvSpPr>
          <p:nvPr/>
        </p:nvSpPr>
        <p:spPr bwMode="auto">
          <a:xfrm>
            <a:off x="2133601" y="4089401"/>
            <a:ext cx="303213" cy="487363"/>
          </a:xfrm>
          <a:custGeom>
            <a:avLst/>
            <a:gdLst>
              <a:gd name="T0" fmla="*/ 189 w 191"/>
              <a:gd name="T1" fmla="*/ 304 h 307"/>
              <a:gd name="T2" fmla="*/ 191 w 191"/>
              <a:gd name="T3" fmla="*/ 0 h 307"/>
              <a:gd name="T4" fmla="*/ 177 w 191"/>
              <a:gd name="T5" fmla="*/ 15 h 307"/>
              <a:gd name="T6" fmla="*/ 168 w 191"/>
              <a:gd name="T7" fmla="*/ 36 h 307"/>
              <a:gd name="T8" fmla="*/ 149 w 191"/>
              <a:gd name="T9" fmla="*/ 67 h 307"/>
              <a:gd name="T10" fmla="*/ 137 w 191"/>
              <a:gd name="T11" fmla="*/ 90 h 307"/>
              <a:gd name="T12" fmla="*/ 111 w 191"/>
              <a:gd name="T13" fmla="*/ 126 h 307"/>
              <a:gd name="T14" fmla="*/ 78 w 191"/>
              <a:gd name="T15" fmla="*/ 172 h 307"/>
              <a:gd name="T16" fmla="*/ 62 w 191"/>
              <a:gd name="T17" fmla="*/ 214 h 307"/>
              <a:gd name="T18" fmla="*/ 1 w 191"/>
              <a:gd name="T19" fmla="*/ 270 h 307"/>
              <a:gd name="T20" fmla="*/ 0 w 191"/>
              <a:gd name="T21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" h="307">
                <a:moveTo>
                  <a:pt x="189" y="304"/>
                </a:moveTo>
                <a:lnTo>
                  <a:pt x="191" y="0"/>
                </a:lnTo>
                <a:lnTo>
                  <a:pt x="177" y="15"/>
                </a:lnTo>
                <a:lnTo>
                  <a:pt x="168" y="36"/>
                </a:lnTo>
                <a:lnTo>
                  <a:pt x="149" y="67"/>
                </a:lnTo>
                <a:lnTo>
                  <a:pt x="137" y="90"/>
                </a:lnTo>
                <a:lnTo>
                  <a:pt x="111" y="126"/>
                </a:lnTo>
                <a:lnTo>
                  <a:pt x="78" y="172"/>
                </a:lnTo>
                <a:lnTo>
                  <a:pt x="62" y="214"/>
                </a:lnTo>
                <a:lnTo>
                  <a:pt x="1" y="270"/>
                </a:lnTo>
                <a:lnTo>
                  <a:pt x="0" y="30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43" name="Freeform 23"/>
          <p:cNvSpPr>
            <a:spLocks/>
          </p:cNvSpPr>
          <p:nvPr/>
        </p:nvSpPr>
        <p:spPr bwMode="auto">
          <a:xfrm>
            <a:off x="2133600" y="3505200"/>
            <a:ext cx="3048000" cy="1066800"/>
          </a:xfrm>
          <a:custGeom>
            <a:avLst/>
            <a:gdLst>
              <a:gd name="T0" fmla="*/ 0 w 2610"/>
              <a:gd name="T1" fmla="*/ 679 h 685"/>
              <a:gd name="T2" fmla="*/ 708 w 2610"/>
              <a:gd name="T3" fmla="*/ 20 h 685"/>
              <a:gd name="T4" fmla="*/ 1464 w 2610"/>
              <a:gd name="T5" fmla="*/ 559 h 685"/>
              <a:gd name="T6" fmla="*/ 2610 w 2610"/>
              <a:gd name="T7" fmla="*/ 685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0" h="685">
                <a:moveTo>
                  <a:pt x="0" y="679"/>
                </a:moveTo>
                <a:cubicBezTo>
                  <a:pt x="118" y="570"/>
                  <a:pt x="464" y="40"/>
                  <a:pt x="708" y="20"/>
                </a:cubicBezTo>
                <a:cubicBezTo>
                  <a:pt x="952" y="0"/>
                  <a:pt x="1147" y="448"/>
                  <a:pt x="1464" y="559"/>
                </a:cubicBezTo>
                <a:cubicBezTo>
                  <a:pt x="1781" y="670"/>
                  <a:pt x="2371" y="659"/>
                  <a:pt x="2610" y="685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44" name="Line 24"/>
          <p:cNvSpPr>
            <a:spLocks noChangeShapeType="1"/>
          </p:cNvSpPr>
          <p:nvPr/>
        </p:nvSpPr>
        <p:spPr bwMode="auto">
          <a:xfrm>
            <a:off x="2085976" y="4572000"/>
            <a:ext cx="32480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45" name="Line 25"/>
          <p:cNvSpPr>
            <a:spLocks noChangeShapeType="1"/>
          </p:cNvSpPr>
          <p:nvPr/>
        </p:nvSpPr>
        <p:spPr bwMode="auto">
          <a:xfrm flipV="1">
            <a:off x="2085975" y="3454400"/>
            <a:ext cx="1588" cy="1117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46" name="Text Box 26"/>
          <p:cNvSpPr txBox="1">
            <a:spLocks noChangeArrowheads="1"/>
          </p:cNvSpPr>
          <p:nvPr/>
        </p:nvSpPr>
        <p:spPr bwMode="auto">
          <a:xfrm>
            <a:off x="2819400" y="487680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ym typeface="Symbol" pitchFamily="18" charset="2"/>
              </a:rPr>
              <a:t>Do not reject H</a:t>
            </a:r>
            <a:r>
              <a:rPr lang="en-US" sz="1600" b="0" baseline="-25000">
                <a:sym typeface="Symbol" pitchFamily="18" charset="2"/>
              </a:rPr>
              <a:t>0</a:t>
            </a:r>
          </a:p>
        </p:txBody>
      </p:sp>
      <p:sp>
        <p:nvSpPr>
          <p:cNvPr id="133147" name="Line 27"/>
          <p:cNvSpPr>
            <a:spLocks noChangeShapeType="1"/>
          </p:cNvSpPr>
          <p:nvPr/>
        </p:nvSpPr>
        <p:spPr bwMode="auto">
          <a:xfrm>
            <a:off x="23622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48" name="Line 28"/>
          <p:cNvSpPr>
            <a:spLocks noChangeShapeType="1"/>
          </p:cNvSpPr>
          <p:nvPr/>
        </p:nvSpPr>
        <p:spPr bwMode="auto">
          <a:xfrm>
            <a:off x="2438400" y="4876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49" name="Line 29"/>
          <p:cNvSpPr>
            <a:spLocks noChangeShapeType="1"/>
          </p:cNvSpPr>
          <p:nvPr/>
        </p:nvSpPr>
        <p:spPr bwMode="auto">
          <a:xfrm flipH="1">
            <a:off x="20574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50" name="Text Box 30"/>
          <p:cNvSpPr txBox="1">
            <a:spLocks noChangeArrowheads="1"/>
          </p:cNvSpPr>
          <p:nvPr/>
        </p:nvSpPr>
        <p:spPr bwMode="auto">
          <a:xfrm>
            <a:off x="1524000" y="48768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ym typeface="Symbol" pitchFamily="18" charset="2"/>
              </a:rPr>
              <a:t> Reject</a:t>
            </a:r>
            <a:endParaRPr lang="en-US" sz="1600" b="0" baseline="-25000">
              <a:sym typeface="Symbol" pitchFamily="18" charset="2"/>
            </a:endParaRPr>
          </a:p>
        </p:txBody>
      </p:sp>
      <p:sp>
        <p:nvSpPr>
          <p:cNvPr id="133151" name="Text Box 31"/>
          <p:cNvSpPr txBox="1">
            <a:spLocks noChangeArrowheads="1"/>
          </p:cNvSpPr>
          <p:nvPr/>
        </p:nvSpPr>
        <p:spPr bwMode="auto">
          <a:xfrm>
            <a:off x="2209800" y="335280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ym typeface="Symbol" pitchFamily="18" charset="2"/>
              </a:rPr>
              <a:t></a:t>
            </a:r>
            <a:endParaRPr lang="en-US" sz="2000" b="0" baseline="-25000">
              <a:sym typeface="Symbol" pitchFamily="18" charset="2"/>
            </a:endParaRPr>
          </a:p>
        </p:txBody>
      </p:sp>
      <p:sp>
        <p:nvSpPr>
          <p:cNvPr id="133152" name="Text Box 32"/>
          <p:cNvSpPr txBox="1">
            <a:spLocks noChangeArrowheads="1"/>
          </p:cNvSpPr>
          <p:nvPr/>
        </p:nvSpPr>
        <p:spPr bwMode="auto">
          <a:xfrm>
            <a:off x="2209800" y="5105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ym typeface="Symbol" pitchFamily="18" charset="2"/>
              </a:rPr>
              <a:t></a:t>
            </a:r>
            <a:r>
              <a:rPr lang="en-US" b="0" baseline="30000">
                <a:sym typeface="Symbol" pitchFamily="18" charset="2"/>
              </a:rPr>
              <a:t>2</a:t>
            </a:r>
            <a:r>
              <a:rPr lang="en-US" b="0" baseline="-25000">
                <a:sym typeface="Symbol" pitchFamily="18" charset="2"/>
              </a:rPr>
              <a:t>1-</a:t>
            </a:r>
            <a:endParaRPr lang="en-US" b="0" baseline="30000">
              <a:sym typeface="Symbol" pitchFamily="18" charset="2"/>
            </a:endParaRPr>
          </a:p>
        </p:txBody>
      </p:sp>
      <p:sp>
        <p:nvSpPr>
          <p:cNvPr id="133153" name="Text Box 33"/>
          <p:cNvSpPr txBox="1">
            <a:spLocks noChangeArrowheads="1"/>
          </p:cNvSpPr>
          <p:nvPr/>
        </p:nvSpPr>
        <p:spPr bwMode="auto">
          <a:xfrm>
            <a:off x="5257800" y="4419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ym typeface="Symbol" pitchFamily="18" charset="2"/>
              </a:rPr>
              <a:t></a:t>
            </a:r>
            <a:r>
              <a:rPr lang="en-US" b="0" baseline="30000">
                <a:sym typeface="Symbol" pitchFamily="18" charset="2"/>
              </a:rPr>
              <a:t>2</a:t>
            </a:r>
          </a:p>
        </p:txBody>
      </p:sp>
      <p:sp>
        <p:nvSpPr>
          <p:cNvPr id="133154" name="Line 34"/>
          <p:cNvSpPr>
            <a:spLocks noChangeShapeType="1"/>
          </p:cNvSpPr>
          <p:nvPr/>
        </p:nvSpPr>
        <p:spPr bwMode="auto">
          <a:xfrm flipV="1">
            <a:off x="24384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 flipH="1" flipV="1">
            <a:off x="6934200" y="4114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60" name="Freeform 40"/>
          <p:cNvSpPr>
            <a:spLocks/>
          </p:cNvSpPr>
          <p:nvPr/>
        </p:nvSpPr>
        <p:spPr bwMode="auto">
          <a:xfrm>
            <a:off x="6629401" y="4089401"/>
            <a:ext cx="303213" cy="487363"/>
          </a:xfrm>
          <a:custGeom>
            <a:avLst/>
            <a:gdLst>
              <a:gd name="T0" fmla="*/ 189 w 191"/>
              <a:gd name="T1" fmla="*/ 304 h 307"/>
              <a:gd name="T2" fmla="*/ 191 w 191"/>
              <a:gd name="T3" fmla="*/ 0 h 307"/>
              <a:gd name="T4" fmla="*/ 177 w 191"/>
              <a:gd name="T5" fmla="*/ 15 h 307"/>
              <a:gd name="T6" fmla="*/ 168 w 191"/>
              <a:gd name="T7" fmla="*/ 36 h 307"/>
              <a:gd name="T8" fmla="*/ 149 w 191"/>
              <a:gd name="T9" fmla="*/ 67 h 307"/>
              <a:gd name="T10" fmla="*/ 137 w 191"/>
              <a:gd name="T11" fmla="*/ 90 h 307"/>
              <a:gd name="T12" fmla="*/ 111 w 191"/>
              <a:gd name="T13" fmla="*/ 126 h 307"/>
              <a:gd name="T14" fmla="*/ 78 w 191"/>
              <a:gd name="T15" fmla="*/ 172 h 307"/>
              <a:gd name="T16" fmla="*/ 62 w 191"/>
              <a:gd name="T17" fmla="*/ 214 h 307"/>
              <a:gd name="T18" fmla="*/ 1 w 191"/>
              <a:gd name="T19" fmla="*/ 270 h 307"/>
              <a:gd name="T20" fmla="*/ 0 w 191"/>
              <a:gd name="T21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" h="307">
                <a:moveTo>
                  <a:pt x="189" y="304"/>
                </a:moveTo>
                <a:lnTo>
                  <a:pt x="191" y="0"/>
                </a:lnTo>
                <a:lnTo>
                  <a:pt x="177" y="15"/>
                </a:lnTo>
                <a:lnTo>
                  <a:pt x="168" y="36"/>
                </a:lnTo>
                <a:lnTo>
                  <a:pt x="149" y="67"/>
                </a:lnTo>
                <a:lnTo>
                  <a:pt x="137" y="90"/>
                </a:lnTo>
                <a:lnTo>
                  <a:pt x="111" y="126"/>
                </a:lnTo>
                <a:lnTo>
                  <a:pt x="78" y="172"/>
                </a:lnTo>
                <a:lnTo>
                  <a:pt x="62" y="214"/>
                </a:lnTo>
                <a:lnTo>
                  <a:pt x="1" y="270"/>
                </a:lnTo>
                <a:lnTo>
                  <a:pt x="0" y="30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61" name="Freeform 41"/>
          <p:cNvSpPr>
            <a:spLocks/>
          </p:cNvSpPr>
          <p:nvPr/>
        </p:nvSpPr>
        <p:spPr bwMode="auto">
          <a:xfrm>
            <a:off x="6629400" y="3505200"/>
            <a:ext cx="3048000" cy="1066800"/>
          </a:xfrm>
          <a:custGeom>
            <a:avLst/>
            <a:gdLst>
              <a:gd name="T0" fmla="*/ 0 w 2610"/>
              <a:gd name="T1" fmla="*/ 679 h 685"/>
              <a:gd name="T2" fmla="*/ 708 w 2610"/>
              <a:gd name="T3" fmla="*/ 20 h 685"/>
              <a:gd name="T4" fmla="*/ 1464 w 2610"/>
              <a:gd name="T5" fmla="*/ 559 h 685"/>
              <a:gd name="T6" fmla="*/ 2610 w 2610"/>
              <a:gd name="T7" fmla="*/ 685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0" h="685">
                <a:moveTo>
                  <a:pt x="0" y="679"/>
                </a:moveTo>
                <a:cubicBezTo>
                  <a:pt x="118" y="570"/>
                  <a:pt x="464" y="40"/>
                  <a:pt x="708" y="20"/>
                </a:cubicBezTo>
                <a:cubicBezTo>
                  <a:pt x="952" y="0"/>
                  <a:pt x="1147" y="448"/>
                  <a:pt x="1464" y="559"/>
                </a:cubicBezTo>
                <a:cubicBezTo>
                  <a:pt x="1781" y="670"/>
                  <a:pt x="2371" y="659"/>
                  <a:pt x="2610" y="685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>
            <a:off x="6581776" y="4572000"/>
            <a:ext cx="32480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 flipV="1">
            <a:off x="6581775" y="3454400"/>
            <a:ext cx="1588" cy="1117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64" name="Text Box 44"/>
          <p:cNvSpPr txBox="1">
            <a:spLocks noChangeArrowheads="1"/>
          </p:cNvSpPr>
          <p:nvPr/>
        </p:nvSpPr>
        <p:spPr bwMode="auto">
          <a:xfrm>
            <a:off x="7162800" y="4876800"/>
            <a:ext cx="106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ym typeface="Symbol" pitchFamily="18" charset="2"/>
              </a:rPr>
              <a:t>Do not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sz="1600" b="0">
                <a:sym typeface="Symbol" pitchFamily="18" charset="2"/>
              </a:rPr>
              <a:t>reject H</a:t>
            </a:r>
            <a:r>
              <a:rPr lang="en-US" sz="1600" b="0" baseline="-25000">
                <a:sym typeface="Symbol" pitchFamily="18" charset="2"/>
              </a:rPr>
              <a:t>0</a:t>
            </a:r>
          </a:p>
        </p:txBody>
      </p:sp>
      <p:sp>
        <p:nvSpPr>
          <p:cNvPr id="133165" name="Line 45"/>
          <p:cNvSpPr>
            <a:spLocks noChangeShapeType="1"/>
          </p:cNvSpPr>
          <p:nvPr/>
        </p:nvSpPr>
        <p:spPr bwMode="auto">
          <a:xfrm>
            <a:off x="68580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66" name="Line 46"/>
          <p:cNvSpPr>
            <a:spLocks noChangeShapeType="1"/>
          </p:cNvSpPr>
          <p:nvPr/>
        </p:nvSpPr>
        <p:spPr bwMode="auto">
          <a:xfrm>
            <a:off x="6934200" y="4876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67" name="Line 47"/>
          <p:cNvSpPr>
            <a:spLocks noChangeShapeType="1"/>
          </p:cNvSpPr>
          <p:nvPr/>
        </p:nvSpPr>
        <p:spPr bwMode="auto">
          <a:xfrm flipH="1">
            <a:off x="65532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68" name="Text Box 48"/>
          <p:cNvSpPr txBox="1">
            <a:spLocks noChangeArrowheads="1"/>
          </p:cNvSpPr>
          <p:nvPr/>
        </p:nvSpPr>
        <p:spPr bwMode="auto">
          <a:xfrm>
            <a:off x="8382000" y="49530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ym typeface="Symbol" pitchFamily="18" charset="2"/>
              </a:rPr>
              <a:t> Reject</a:t>
            </a:r>
            <a:endParaRPr lang="en-US" sz="1600" b="0" baseline="-25000">
              <a:sym typeface="Symbol" pitchFamily="18" charset="2"/>
            </a:endParaRPr>
          </a:p>
        </p:txBody>
      </p:sp>
      <p:sp>
        <p:nvSpPr>
          <p:cNvPr id="133169" name="Text Box 49"/>
          <p:cNvSpPr txBox="1">
            <a:spLocks noChangeArrowheads="1"/>
          </p:cNvSpPr>
          <p:nvPr/>
        </p:nvSpPr>
        <p:spPr bwMode="auto">
          <a:xfrm>
            <a:off x="6629400" y="33528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ym typeface="Symbol" pitchFamily="18" charset="2"/>
              </a:rPr>
              <a:t>/2</a:t>
            </a:r>
            <a:endParaRPr lang="en-US" sz="2000" b="0" baseline="-25000">
              <a:sym typeface="Symbol" pitchFamily="18" charset="2"/>
            </a:endParaRPr>
          </a:p>
        </p:txBody>
      </p:sp>
      <p:sp>
        <p:nvSpPr>
          <p:cNvPr id="133170" name="Text Box 50"/>
          <p:cNvSpPr txBox="1">
            <a:spLocks noChangeArrowheads="1"/>
          </p:cNvSpPr>
          <p:nvPr/>
        </p:nvSpPr>
        <p:spPr bwMode="auto">
          <a:xfrm>
            <a:off x="6705600" y="5257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ym typeface="Symbol" pitchFamily="18" charset="2"/>
              </a:rPr>
              <a:t></a:t>
            </a:r>
            <a:r>
              <a:rPr lang="en-US" b="0" baseline="30000">
                <a:sym typeface="Symbol" pitchFamily="18" charset="2"/>
              </a:rPr>
              <a:t>2</a:t>
            </a:r>
            <a:r>
              <a:rPr lang="en-US" b="0" baseline="-25000">
                <a:sym typeface="Symbol" pitchFamily="18" charset="2"/>
              </a:rPr>
              <a:t>1-/2</a:t>
            </a:r>
            <a:endParaRPr lang="en-US" b="0" baseline="30000">
              <a:sym typeface="Symbol" pitchFamily="18" charset="2"/>
            </a:endParaRPr>
          </a:p>
        </p:txBody>
      </p:sp>
      <p:sp>
        <p:nvSpPr>
          <p:cNvPr id="133171" name="Text Box 51"/>
          <p:cNvSpPr txBox="1">
            <a:spLocks noChangeArrowheads="1"/>
          </p:cNvSpPr>
          <p:nvPr/>
        </p:nvSpPr>
        <p:spPr bwMode="auto">
          <a:xfrm>
            <a:off x="9753600" y="4419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ym typeface="Symbol" pitchFamily="18" charset="2"/>
              </a:rPr>
              <a:t></a:t>
            </a:r>
            <a:r>
              <a:rPr lang="en-US" b="0" baseline="30000">
                <a:sym typeface="Symbol" pitchFamily="18" charset="2"/>
              </a:rPr>
              <a:t>2</a:t>
            </a:r>
          </a:p>
        </p:txBody>
      </p:sp>
      <p:sp>
        <p:nvSpPr>
          <p:cNvPr id="133172" name="Line 52"/>
          <p:cNvSpPr>
            <a:spLocks noChangeShapeType="1"/>
          </p:cNvSpPr>
          <p:nvPr/>
        </p:nvSpPr>
        <p:spPr bwMode="auto">
          <a:xfrm flipV="1">
            <a:off x="6934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8686800" y="37338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ym typeface="Symbol" pitchFamily="18" charset="2"/>
              </a:rPr>
              <a:t>/2</a:t>
            </a:r>
            <a:endParaRPr lang="en-US" sz="2000" b="0" baseline="-25000">
              <a:sym typeface="Symbol" pitchFamily="18" charset="2"/>
            </a:endParaRPr>
          </a:p>
        </p:txBody>
      </p:sp>
      <p:sp>
        <p:nvSpPr>
          <p:cNvPr id="133132" name="Line 12"/>
          <p:cNvSpPr>
            <a:spLocks noChangeShapeType="1"/>
          </p:cNvSpPr>
          <p:nvPr/>
        </p:nvSpPr>
        <p:spPr bwMode="auto">
          <a:xfrm flipH="1">
            <a:off x="8610600" y="4114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74" name="Line 54"/>
          <p:cNvSpPr>
            <a:spLocks noChangeShapeType="1"/>
          </p:cNvSpPr>
          <p:nvPr/>
        </p:nvSpPr>
        <p:spPr bwMode="auto">
          <a:xfrm flipV="1">
            <a:off x="8305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75" name="Line 55"/>
          <p:cNvSpPr>
            <a:spLocks noChangeShapeType="1"/>
          </p:cNvSpPr>
          <p:nvPr/>
        </p:nvSpPr>
        <p:spPr bwMode="auto">
          <a:xfrm flipH="1">
            <a:off x="83058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76" name="Text Box 56"/>
          <p:cNvSpPr txBox="1">
            <a:spLocks noChangeArrowheads="1"/>
          </p:cNvSpPr>
          <p:nvPr/>
        </p:nvSpPr>
        <p:spPr bwMode="auto">
          <a:xfrm>
            <a:off x="6019800" y="49530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sym typeface="Symbol" pitchFamily="18" charset="2"/>
              </a:rPr>
              <a:t> Reject</a:t>
            </a:r>
            <a:endParaRPr lang="en-US" sz="1600" b="0" baseline="-25000">
              <a:sym typeface="Symbol" pitchFamily="18" charset="2"/>
            </a:endParaRPr>
          </a:p>
        </p:txBody>
      </p:sp>
      <p:sp>
        <p:nvSpPr>
          <p:cNvPr id="133178" name="Line 58"/>
          <p:cNvSpPr>
            <a:spLocks noChangeShapeType="1"/>
          </p:cNvSpPr>
          <p:nvPr/>
        </p:nvSpPr>
        <p:spPr bwMode="auto">
          <a:xfrm>
            <a:off x="5867400" y="1905000"/>
            <a:ext cx="0" cy="434340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33179" name="Text Box 59"/>
          <p:cNvSpPr txBox="1">
            <a:spLocks noChangeArrowheads="1"/>
          </p:cNvSpPr>
          <p:nvPr/>
        </p:nvSpPr>
        <p:spPr bwMode="auto">
          <a:xfrm>
            <a:off x="2438400" y="1828801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ym typeface="Symbol" pitchFamily="18" charset="2"/>
              </a:rPr>
              <a:t>Lower tail test:</a:t>
            </a:r>
            <a:endParaRPr lang="en-US" sz="2000" b="0" baseline="-25000">
              <a:sym typeface="Symbol" pitchFamily="18" charset="2"/>
            </a:endParaRPr>
          </a:p>
        </p:txBody>
      </p:sp>
      <p:sp>
        <p:nvSpPr>
          <p:cNvPr id="133180" name="Text Box 60"/>
          <p:cNvSpPr txBox="1">
            <a:spLocks noChangeArrowheads="1"/>
          </p:cNvSpPr>
          <p:nvPr/>
        </p:nvSpPr>
        <p:spPr bwMode="auto">
          <a:xfrm>
            <a:off x="7010400" y="1828801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ym typeface="Symbol" pitchFamily="18" charset="2"/>
              </a:rPr>
              <a:t>Two tail test:</a:t>
            </a:r>
            <a:endParaRPr lang="en-US" sz="2000" b="0" baseline="-250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5828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5410200" y="1600200"/>
            <a:ext cx="4876800" cy="6096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Hypothesis Tests for Variances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6858000" y="2667000"/>
            <a:ext cx="3429000" cy="1371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Tests for Two</a:t>
            </a:r>
          </a:p>
          <a:p>
            <a:pPr algn="ctr"/>
            <a:r>
              <a:rPr lang="en-US" b="0"/>
              <a:t>Population Variances</a:t>
            </a:r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>
            <a:off x="7848600" y="2438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 flipV="1">
            <a:off x="8610600" y="2438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 flipV="1">
            <a:off x="7848600" y="2209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60776" name="Line 8"/>
          <p:cNvSpPr>
            <a:spLocks noChangeShapeType="1"/>
          </p:cNvSpPr>
          <p:nvPr/>
        </p:nvSpPr>
        <p:spPr bwMode="auto">
          <a:xfrm flipV="1">
            <a:off x="8610600" y="4038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6858000" y="4267200"/>
            <a:ext cx="3429000" cy="914400"/>
          </a:xfrm>
          <a:prstGeom prst="rect">
            <a:avLst/>
          </a:prstGeom>
          <a:solidFill>
            <a:srgbClr val="ABD5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F test statistic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6400800" y="2438401"/>
            <a:ext cx="60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b="0"/>
              <a:t>*</a:t>
            </a:r>
          </a:p>
        </p:txBody>
      </p:sp>
      <p:sp>
        <p:nvSpPr>
          <p:cNvPr id="160781" name="Rectangle 13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93038" cy="990600"/>
          </a:xfrm>
          <a:noFill/>
          <a:ln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>
                <a:solidFill>
                  <a:schemeClr val="tx1"/>
                </a:solidFill>
              </a:rPr>
              <a:t>F  Test for Difference in Two Population Variances</a:t>
            </a:r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2133600" y="2971801"/>
            <a:ext cx="2438400" cy="83099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i="1"/>
              <a:t>H</a:t>
            </a:r>
            <a:r>
              <a:rPr lang="en-US" b="0" baseline="-25000"/>
              <a:t>0</a:t>
            </a:r>
            <a:r>
              <a:rPr lang="en-US" b="0"/>
              <a:t>: </a:t>
            </a:r>
            <a:r>
              <a:rPr lang="el-GR" b="0">
                <a:cs typeface="Arial" pitchFamily="34" charset="0"/>
              </a:rPr>
              <a:t>σ</a:t>
            </a:r>
            <a:r>
              <a:rPr lang="en-US" b="0" baseline="-25000">
                <a:cs typeface="Arial" pitchFamily="34" charset="0"/>
              </a:rPr>
              <a:t>1</a:t>
            </a:r>
            <a:r>
              <a:rPr lang="en-US" b="0" baseline="30000"/>
              <a:t>2</a:t>
            </a:r>
            <a:r>
              <a:rPr lang="en-US" b="0"/>
              <a:t> – </a:t>
            </a:r>
            <a:r>
              <a:rPr lang="el-GR" b="0"/>
              <a:t>σ</a:t>
            </a:r>
            <a:r>
              <a:rPr lang="en-US" b="0" baseline="-25000"/>
              <a:t>2</a:t>
            </a:r>
            <a:r>
              <a:rPr lang="en-US" b="0" baseline="30000"/>
              <a:t>2</a:t>
            </a:r>
            <a:r>
              <a:rPr lang="en-US" b="0"/>
              <a:t> = 0</a:t>
            </a:r>
          </a:p>
          <a:p>
            <a:r>
              <a:rPr lang="en-US" b="0" i="1"/>
              <a:t>H</a:t>
            </a:r>
            <a:r>
              <a:rPr lang="en-US" b="0" baseline="-25000"/>
              <a:t>A</a:t>
            </a:r>
            <a:r>
              <a:rPr lang="en-US" b="0"/>
              <a:t>: </a:t>
            </a:r>
            <a:r>
              <a:rPr lang="el-GR" b="0"/>
              <a:t>σ</a:t>
            </a:r>
            <a:r>
              <a:rPr lang="en-US" b="0" baseline="-25000"/>
              <a:t>1</a:t>
            </a:r>
            <a:r>
              <a:rPr lang="en-US" b="0" baseline="30000"/>
              <a:t>2</a:t>
            </a:r>
            <a:r>
              <a:rPr lang="en-US" b="0"/>
              <a:t> – </a:t>
            </a:r>
            <a:r>
              <a:rPr lang="el-GR" b="0"/>
              <a:t>σ</a:t>
            </a:r>
            <a:r>
              <a:rPr lang="en-US" b="0" baseline="-25000"/>
              <a:t>2</a:t>
            </a:r>
            <a:r>
              <a:rPr lang="en-US" b="0" baseline="30000"/>
              <a:t>2 </a:t>
            </a:r>
            <a:r>
              <a:rPr lang="en-US" b="0">
                <a:cs typeface="Arial" pitchFamily="34" charset="0"/>
              </a:rPr>
              <a:t>≠ 0</a:t>
            </a:r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4648200" y="3200401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/>
              <a:t>Two tailed test</a:t>
            </a:r>
          </a:p>
        </p:txBody>
      </p: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4648200" y="4191001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/>
              <a:t>Lower tail test</a:t>
            </a:r>
          </a:p>
        </p:txBody>
      </p:sp>
      <p:sp>
        <p:nvSpPr>
          <p:cNvPr id="160788" name="Text Box 20"/>
          <p:cNvSpPr txBox="1">
            <a:spLocks noChangeArrowheads="1"/>
          </p:cNvSpPr>
          <p:nvPr/>
        </p:nvSpPr>
        <p:spPr bwMode="auto">
          <a:xfrm>
            <a:off x="4648200" y="5181601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/>
              <a:t>Upper tail test</a:t>
            </a:r>
          </a:p>
        </p:txBody>
      </p:sp>
      <p:sp>
        <p:nvSpPr>
          <p:cNvPr id="160789" name="Rectangle 21"/>
          <p:cNvSpPr>
            <a:spLocks noChangeArrowheads="1"/>
          </p:cNvSpPr>
          <p:nvPr/>
        </p:nvSpPr>
        <p:spPr bwMode="auto">
          <a:xfrm>
            <a:off x="2133600" y="4038601"/>
            <a:ext cx="2438400" cy="83099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i="1"/>
              <a:t>H</a:t>
            </a:r>
            <a:r>
              <a:rPr lang="en-US" b="0" baseline="-25000"/>
              <a:t>0</a:t>
            </a:r>
            <a:r>
              <a:rPr lang="en-US" b="0"/>
              <a:t>: </a:t>
            </a:r>
            <a:r>
              <a:rPr lang="el-GR" b="0">
                <a:cs typeface="Arial" pitchFamily="34" charset="0"/>
              </a:rPr>
              <a:t>σ</a:t>
            </a:r>
            <a:r>
              <a:rPr lang="en-US" b="0" baseline="-25000">
                <a:cs typeface="Arial" pitchFamily="34" charset="0"/>
              </a:rPr>
              <a:t>1</a:t>
            </a:r>
            <a:r>
              <a:rPr lang="en-US" b="0" baseline="30000"/>
              <a:t>2</a:t>
            </a:r>
            <a:r>
              <a:rPr lang="en-US" b="0"/>
              <a:t> – </a:t>
            </a:r>
            <a:r>
              <a:rPr lang="el-GR" b="0"/>
              <a:t>σ</a:t>
            </a:r>
            <a:r>
              <a:rPr lang="en-US" b="0" baseline="-25000"/>
              <a:t>2</a:t>
            </a:r>
            <a:r>
              <a:rPr lang="en-US" b="0" baseline="30000"/>
              <a:t>2</a:t>
            </a:r>
            <a:r>
              <a:rPr lang="en-US" b="0"/>
              <a:t> </a:t>
            </a:r>
            <a:r>
              <a:rPr lang="en-US" b="0">
                <a:sym typeface="Symbol" pitchFamily="18" charset="2"/>
              </a:rPr>
              <a:t></a:t>
            </a:r>
            <a:r>
              <a:rPr lang="en-US" b="0"/>
              <a:t> 0</a:t>
            </a:r>
          </a:p>
          <a:p>
            <a:r>
              <a:rPr lang="en-US" b="0" i="1"/>
              <a:t>H</a:t>
            </a:r>
            <a:r>
              <a:rPr lang="en-US" b="0" baseline="-25000"/>
              <a:t>A</a:t>
            </a:r>
            <a:r>
              <a:rPr lang="en-US" b="0"/>
              <a:t>: </a:t>
            </a:r>
            <a:r>
              <a:rPr lang="el-GR" b="0"/>
              <a:t>σ</a:t>
            </a:r>
            <a:r>
              <a:rPr lang="en-US" b="0" baseline="-25000"/>
              <a:t>1</a:t>
            </a:r>
            <a:r>
              <a:rPr lang="en-US" b="0" baseline="30000"/>
              <a:t>2</a:t>
            </a:r>
            <a:r>
              <a:rPr lang="en-US" b="0"/>
              <a:t> – </a:t>
            </a:r>
            <a:r>
              <a:rPr lang="el-GR" b="0"/>
              <a:t>σ</a:t>
            </a:r>
            <a:r>
              <a:rPr lang="en-US" b="0" baseline="-25000"/>
              <a:t>2</a:t>
            </a:r>
            <a:r>
              <a:rPr lang="en-US" b="0" baseline="30000"/>
              <a:t>2 </a:t>
            </a:r>
            <a:r>
              <a:rPr lang="en-US" b="0">
                <a:cs typeface="Arial" pitchFamily="34" charset="0"/>
              </a:rPr>
              <a:t>&lt; 0</a:t>
            </a:r>
          </a:p>
        </p:txBody>
      </p:sp>
      <p:sp>
        <p:nvSpPr>
          <p:cNvPr id="160790" name="Rectangle 22"/>
          <p:cNvSpPr>
            <a:spLocks noChangeArrowheads="1"/>
          </p:cNvSpPr>
          <p:nvPr/>
        </p:nvSpPr>
        <p:spPr bwMode="auto">
          <a:xfrm>
            <a:off x="2133600" y="5105401"/>
            <a:ext cx="2438400" cy="83099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i="1"/>
              <a:t>H</a:t>
            </a:r>
            <a:r>
              <a:rPr lang="en-US" b="0" baseline="-25000"/>
              <a:t>0</a:t>
            </a:r>
            <a:r>
              <a:rPr lang="en-US" b="0"/>
              <a:t>: </a:t>
            </a:r>
            <a:r>
              <a:rPr lang="el-GR" b="0">
                <a:cs typeface="Arial" pitchFamily="34" charset="0"/>
              </a:rPr>
              <a:t>σ</a:t>
            </a:r>
            <a:r>
              <a:rPr lang="en-US" b="0" baseline="-25000">
                <a:cs typeface="Arial" pitchFamily="34" charset="0"/>
              </a:rPr>
              <a:t>1</a:t>
            </a:r>
            <a:r>
              <a:rPr lang="en-US" b="0" baseline="30000"/>
              <a:t>2</a:t>
            </a:r>
            <a:r>
              <a:rPr lang="en-US" b="0"/>
              <a:t> – </a:t>
            </a:r>
            <a:r>
              <a:rPr lang="el-GR" b="0"/>
              <a:t>σ</a:t>
            </a:r>
            <a:r>
              <a:rPr lang="en-US" b="0" baseline="-25000"/>
              <a:t>2</a:t>
            </a:r>
            <a:r>
              <a:rPr lang="en-US" b="0" baseline="30000"/>
              <a:t>2</a:t>
            </a:r>
            <a:r>
              <a:rPr lang="en-US" b="0"/>
              <a:t> </a:t>
            </a:r>
            <a:r>
              <a:rPr lang="en-US" b="0">
                <a:cs typeface="Arial" pitchFamily="34" charset="0"/>
              </a:rPr>
              <a:t>≤</a:t>
            </a:r>
            <a:r>
              <a:rPr lang="en-US" b="0"/>
              <a:t> 0</a:t>
            </a:r>
          </a:p>
          <a:p>
            <a:r>
              <a:rPr lang="en-US" b="0" i="1"/>
              <a:t>H</a:t>
            </a:r>
            <a:r>
              <a:rPr lang="en-US" b="0" baseline="-25000"/>
              <a:t>A</a:t>
            </a:r>
            <a:r>
              <a:rPr lang="en-US" b="0"/>
              <a:t>: </a:t>
            </a:r>
            <a:r>
              <a:rPr lang="el-GR" b="0"/>
              <a:t>σ</a:t>
            </a:r>
            <a:r>
              <a:rPr lang="en-US" b="0" baseline="-25000"/>
              <a:t>1</a:t>
            </a:r>
            <a:r>
              <a:rPr lang="en-US" b="0" baseline="30000"/>
              <a:t>2</a:t>
            </a:r>
            <a:r>
              <a:rPr lang="en-US" b="0"/>
              <a:t> – </a:t>
            </a:r>
            <a:r>
              <a:rPr lang="el-GR" b="0"/>
              <a:t>σ</a:t>
            </a:r>
            <a:r>
              <a:rPr lang="en-US" b="0" baseline="-25000"/>
              <a:t>2</a:t>
            </a:r>
            <a:r>
              <a:rPr lang="en-US" b="0" baseline="30000"/>
              <a:t>2 </a:t>
            </a:r>
            <a:r>
              <a:rPr lang="en-US" b="0">
                <a:cs typeface="Arial" pitchFamily="34" charset="0"/>
              </a:rPr>
              <a:t>&gt; 0</a:t>
            </a:r>
          </a:p>
        </p:txBody>
      </p:sp>
    </p:spTree>
    <p:extLst>
      <p:ext uri="{BB962C8B-B14F-4D97-AF65-F5344CB8AC3E}">
        <p14:creationId xmlns:p14="http://schemas.microsoft.com/office/powerpoint/2010/main" val="13251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25" name="Rectangle 33"/>
          <p:cNvSpPr>
            <a:spLocks noChangeArrowheads="1"/>
          </p:cNvSpPr>
          <p:nvPr/>
        </p:nvSpPr>
        <p:spPr bwMode="auto">
          <a:xfrm>
            <a:off x="3276600" y="2743200"/>
            <a:ext cx="1676400" cy="1295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5410200" y="1600200"/>
            <a:ext cx="4876800" cy="6096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Hypothesis Tests for Variances</a:t>
            </a:r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>
            <a:off x="7848600" y="2438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 flipV="1">
            <a:off x="8610600" y="2438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 flipV="1">
            <a:off x="7848600" y="2209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 flipV="1">
            <a:off x="8610600" y="4038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6858000" y="4267200"/>
            <a:ext cx="3429000" cy="914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F test statistic</a:t>
            </a: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6400800" y="3962401"/>
            <a:ext cx="60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b="0"/>
              <a:t>*</a:t>
            </a:r>
          </a:p>
        </p:txBody>
      </p:sp>
      <p:sp>
        <p:nvSpPr>
          <p:cNvPr id="161809" name="Rectangle 17"/>
          <p:cNvSpPr>
            <a:spLocks noChangeArrowheads="1"/>
          </p:cNvSpPr>
          <p:nvPr/>
        </p:nvSpPr>
        <p:spPr bwMode="auto">
          <a:xfrm>
            <a:off x="6858000" y="2667000"/>
            <a:ext cx="3429000" cy="1371600"/>
          </a:xfrm>
          <a:prstGeom prst="rect">
            <a:avLst/>
          </a:prstGeom>
          <a:solidFill>
            <a:srgbClr val="ABD5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Tests for Two</a:t>
            </a:r>
          </a:p>
          <a:p>
            <a:pPr algn="ctr"/>
            <a:r>
              <a:rPr lang="en-US" b="0"/>
              <a:t>Population Variances</a:t>
            </a:r>
          </a:p>
        </p:txBody>
      </p:sp>
      <p:graphicFrame>
        <p:nvGraphicFramePr>
          <p:cNvPr id="161810" name="Object 18"/>
          <p:cNvGraphicFramePr>
            <a:graphicFrameLocks noChangeAspect="1"/>
          </p:cNvGraphicFramePr>
          <p:nvPr>
            <p:extLst/>
          </p:nvPr>
        </p:nvGraphicFramePr>
        <p:xfrm>
          <a:off x="3482401" y="2882343"/>
          <a:ext cx="1134623" cy="1104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8" name="Equation" r:id="rId3" imgW="469800" imgH="457200" progId="Equation.3">
                  <p:embed/>
                </p:oleObj>
              </mc:Choice>
              <mc:Fallback>
                <p:oleObj name="Equation" r:id="rId3" imgW="469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401" y="2882343"/>
                        <a:ext cx="1134623" cy="1104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1828800" y="22098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The F test statistic is:</a:t>
            </a:r>
          </a:p>
        </p:txBody>
      </p:sp>
      <p:sp>
        <p:nvSpPr>
          <p:cNvPr id="161819" name="Rectangle 27"/>
          <p:cNvSpPr>
            <a:spLocks noChangeArrowheads="1"/>
          </p:cNvSpPr>
          <p:nvPr/>
        </p:nvSpPr>
        <p:spPr bwMode="auto">
          <a:xfrm>
            <a:off x="1517516" y="4576762"/>
            <a:ext cx="4441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0" dirty="0"/>
              <a:t>      = Variance of Sample 1</a:t>
            </a:r>
          </a:p>
        </p:txBody>
      </p:sp>
      <p:sp>
        <p:nvSpPr>
          <p:cNvPr id="161820" name="Rectangle 28"/>
          <p:cNvSpPr>
            <a:spLocks noChangeArrowheads="1"/>
          </p:cNvSpPr>
          <p:nvPr/>
        </p:nvSpPr>
        <p:spPr bwMode="auto">
          <a:xfrm>
            <a:off x="2050915" y="4868862"/>
            <a:ext cx="41910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0" dirty="0"/>
              <a:t> </a:t>
            </a:r>
            <a:r>
              <a:rPr lang="en-US" sz="1800" b="0" i="1" dirty="0"/>
              <a:t>n</a:t>
            </a:r>
            <a:r>
              <a:rPr lang="en-US" sz="1800" b="0" baseline="-25000" dirty="0"/>
              <a:t>1 </a:t>
            </a:r>
            <a:r>
              <a:rPr lang="en-US" sz="1800" b="0" dirty="0"/>
              <a:t>- 1 = numerator degrees of freedom</a:t>
            </a:r>
          </a:p>
        </p:txBody>
      </p:sp>
      <p:sp>
        <p:nvSpPr>
          <p:cNvPr id="161821" name="Rectangle 29"/>
          <p:cNvSpPr>
            <a:spLocks noChangeArrowheads="1"/>
          </p:cNvSpPr>
          <p:nvPr/>
        </p:nvSpPr>
        <p:spPr bwMode="auto">
          <a:xfrm>
            <a:off x="2050915" y="5719762"/>
            <a:ext cx="45720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0" i="1" dirty="0"/>
              <a:t>n</a:t>
            </a:r>
            <a:r>
              <a:rPr lang="en-US" sz="1800" b="0" baseline="-25000" dirty="0"/>
              <a:t>2 </a:t>
            </a:r>
            <a:r>
              <a:rPr lang="en-US" sz="1800" b="0" dirty="0"/>
              <a:t>- 1 = denominator degrees of freedom</a:t>
            </a:r>
          </a:p>
        </p:txBody>
      </p:sp>
      <p:sp>
        <p:nvSpPr>
          <p:cNvPr id="161822" name="Rectangle 30"/>
          <p:cNvSpPr>
            <a:spLocks noChangeArrowheads="1"/>
          </p:cNvSpPr>
          <p:nvPr/>
        </p:nvSpPr>
        <p:spPr bwMode="auto">
          <a:xfrm>
            <a:off x="1517516" y="5414962"/>
            <a:ext cx="4441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0"/>
              <a:t>      = Variance of Sample 2</a:t>
            </a:r>
          </a:p>
        </p:txBody>
      </p:sp>
      <p:graphicFrame>
        <p:nvGraphicFramePr>
          <p:cNvPr id="161823" name="Object 31"/>
          <p:cNvGraphicFramePr>
            <a:graphicFrameLocks noChangeAspect="1"/>
          </p:cNvGraphicFramePr>
          <p:nvPr>
            <p:extLst/>
          </p:nvPr>
        </p:nvGraphicFramePr>
        <p:xfrm>
          <a:off x="2404894" y="4468695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9" name="Equation" r:id="rId5" imgW="164880" imgH="228600" progId="Equation.3">
                  <p:embed/>
                </p:oleObj>
              </mc:Choice>
              <mc:Fallback>
                <p:oleObj name="Equation" r:id="rId5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894" y="4468695"/>
                        <a:ext cx="33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24" name="Object 32"/>
          <p:cNvGraphicFramePr>
            <a:graphicFrameLocks noChangeAspect="1"/>
          </p:cNvGraphicFramePr>
          <p:nvPr>
            <p:extLst/>
          </p:nvPr>
        </p:nvGraphicFramePr>
        <p:xfrm>
          <a:off x="2424349" y="5298416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0" name="Equation" r:id="rId7" imgW="164880" imgH="228600" progId="Equation.3">
                  <p:embed/>
                </p:oleObj>
              </mc:Choice>
              <mc:Fallback>
                <p:oleObj name="Equation" r:id="rId7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349" y="5298416"/>
                        <a:ext cx="33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6" name="Rectangle 34"/>
          <p:cNvSpPr>
            <a:spLocks noChangeArrowheads="1"/>
          </p:cNvSpPr>
          <p:nvPr/>
        </p:nvSpPr>
        <p:spPr bwMode="auto">
          <a:xfrm>
            <a:off x="1676400" y="2753918"/>
            <a:ext cx="1600200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800" b="0" dirty="0"/>
              <a:t>(Place the larger sample variance in the numerator)</a:t>
            </a:r>
          </a:p>
        </p:txBody>
      </p:sp>
      <p:sp>
        <p:nvSpPr>
          <p:cNvPr id="22" name="Rectangle 13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93038" cy="990600"/>
          </a:xfrm>
          <a:noFill/>
          <a:ln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>
                <a:solidFill>
                  <a:schemeClr val="tx1"/>
                </a:solidFill>
              </a:rPr>
              <a:t>F  Test for Difference in Two Population Variances</a:t>
            </a:r>
          </a:p>
        </p:txBody>
      </p:sp>
    </p:spTree>
    <p:extLst>
      <p:ext uri="{BB962C8B-B14F-4D97-AF65-F5344CB8AC3E}">
        <p14:creationId xmlns:p14="http://schemas.microsoft.com/office/powerpoint/2010/main" val="78028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0" y="1463086"/>
            <a:ext cx="8077200" cy="4419600"/>
          </a:xfrm>
          <a:noFill/>
          <a:ln/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/>
              <a:t>The F critical value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is found from the F table</a:t>
            </a:r>
          </a:p>
          <a:p>
            <a:pPr>
              <a:lnSpc>
                <a:spcPct val="105000"/>
              </a:lnSpc>
            </a:pPr>
            <a:r>
              <a:rPr lang="en-US" sz="2400" dirty="0"/>
              <a:t>The are two appropriate degrees of freedom:  numerator and denominator</a:t>
            </a:r>
          </a:p>
          <a:p>
            <a:pPr>
              <a:lnSpc>
                <a:spcPct val="105000"/>
              </a:lnSpc>
            </a:pPr>
            <a:endParaRPr lang="en-US" sz="2400" dirty="0"/>
          </a:p>
          <a:p>
            <a:pPr>
              <a:lnSpc>
                <a:spcPct val="105000"/>
              </a:lnSpc>
            </a:pPr>
            <a:endParaRPr lang="en-US" sz="2400" dirty="0"/>
          </a:p>
          <a:p>
            <a:pPr>
              <a:lnSpc>
                <a:spcPct val="105000"/>
              </a:lnSpc>
            </a:pPr>
            <a:endParaRPr lang="en-US" sz="2400" dirty="0"/>
          </a:p>
          <a:p>
            <a:pPr>
              <a:lnSpc>
                <a:spcPct val="105000"/>
              </a:lnSpc>
            </a:pPr>
            <a:r>
              <a:rPr lang="en-US" sz="2400" dirty="0"/>
              <a:t>In the F table, 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numerator degrees of freedom determine the row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denominator degrees of freedom determine the column</a:t>
            </a:r>
          </a:p>
        </p:txBody>
      </p:sp>
      <p:sp>
        <p:nvSpPr>
          <p:cNvPr id="162827" name="Rectangle 11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09600"/>
          </a:xfrm>
          <a:noFill/>
          <a:ln/>
        </p:spPr>
        <p:txBody>
          <a:bodyPr/>
          <a:lstStyle/>
          <a:p>
            <a:r>
              <a:rPr lang="en-US" dirty="0"/>
              <a:t>The  F  Distribution</a:t>
            </a:r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2767923" y="3906079"/>
            <a:ext cx="41408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 dirty="0"/>
              <a:t>where  </a:t>
            </a:r>
            <a:r>
              <a:rPr lang="en-US" b="0" dirty="0"/>
              <a:t>df</a:t>
            </a:r>
            <a:r>
              <a:rPr lang="en-US" b="0" baseline="-25000" dirty="0"/>
              <a:t>1</a:t>
            </a:r>
            <a:r>
              <a:rPr lang="en-US" b="0" dirty="0"/>
              <a:t> = </a:t>
            </a:r>
            <a:r>
              <a:rPr lang="en-US" b="0" i="1" dirty="0"/>
              <a:t>n</a:t>
            </a:r>
            <a:r>
              <a:rPr lang="en-US" b="0" baseline="-25000" dirty="0"/>
              <a:t>1</a:t>
            </a:r>
            <a:r>
              <a:rPr lang="en-US" b="0" dirty="0"/>
              <a:t> – 1 ;   df</a:t>
            </a:r>
            <a:r>
              <a:rPr lang="en-US" b="0" baseline="-25000" dirty="0"/>
              <a:t>2</a:t>
            </a:r>
            <a:r>
              <a:rPr lang="en-US" b="0" dirty="0"/>
              <a:t> = </a:t>
            </a:r>
            <a:r>
              <a:rPr lang="en-US" b="0" i="1" dirty="0"/>
              <a:t>n</a:t>
            </a:r>
            <a:r>
              <a:rPr lang="en-US" b="0" baseline="-25000" dirty="0"/>
              <a:t>2</a:t>
            </a:r>
            <a:r>
              <a:rPr lang="en-US" b="0" dirty="0"/>
              <a:t> – 1</a:t>
            </a:r>
          </a:p>
        </p:txBody>
      </p:sp>
      <p:graphicFrame>
        <p:nvGraphicFramePr>
          <p:cNvPr id="162829" name="Object 13"/>
          <p:cNvGraphicFramePr>
            <a:graphicFrameLocks noChangeAspect="1"/>
          </p:cNvGraphicFramePr>
          <p:nvPr>
            <p:extLst/>
          </p:nvPr>
        </p:nvGraphicFramePr>
        <p:xfrm>
          <a:off x="2971800" y="2819401"/>
          <a:ext cx="990600" cy="96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46" name="Equation" r:id="rId3" imgW="469800" imgH="457200" progId="Equation.3">
                  <p:embed/>
                </p:oleObj>
              </mc:Choice>
              <mc:Fallback>
                <p:oleObj name="Equation" r:id="rId3" imgW="469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19401"/>
                        <a:ext cx="990600" cy="96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 descr="File:F distributionPDF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590800"/>
            <a:ext cx="3454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34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7" name="Rectangle 11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533400"/>
          </a:xfrm>
          <a:noFill/>
          <a:ln/>
        </p:spPr>
        <p:txBody>
          <a:bodyPr/>
          <a:lstStyle/>
          <a:p>
            <a:r>
              <a:rPr lang="en-US" dirty="0" smtClean="0"/>
              <a:t>Chi-squared Distribution &amp; F Distribution</a:t>
            </a:r>
            <a:endParaRPr lang="en-US" dirty="0"/>
          </a:p>
        </p:txBody>
      </p:sp>
      <p:pic>
        <p:nvPicPr>
          <p:cNvPr id="203782" name="Picture 6" descr="http://www.statsoft.com/textbook/graphics/an_chi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447801"/>
            <a:ext cx="36861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84" name="Picture 8" descr="http://www.statsoft.com/textbook/graphics/newan_fdis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1447801"/>
            <a:ext cx="36861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57400" y="3048000"/>
            <a:ext cx="8229600" cy="3124200"/>
          </a:xfrm>
        </p:spPr>
        <p:txBody>
          <a:bodyPr/>
          <a:lstStyle/>
          <a:p>
            <a:r>
              <a:rPr lang="en-CA" sz="2200" dirty="0"/>
              <a:t>Chi-squared distribution describes a sum of squared standard normal distributions. So, if you have a set of independent </a:t>
            </a:r>
            <a:r>
              <a:rPr lang="en-CA" sz="2200" i="1" dirty="0"/>
              <a:t>N</a:t>
            </a:r>
            <a:r>
              <a:rPr lang="en-CA" sz="2200" dirty="0"/>
              <a:t>(0,1) random variables Z</a:t>
            </a:r>
            <a:r>
              <a:rPr lang="en-CA" sz="1600" dirty="0"/>
              <a:t>1</a:t>
            </a:r>
            <a:r>
              <a:rPr lang="en-CA" sz="2200" dirty="0"/>
              <a:t>, Z</a:t>
            </a:r>
            <a:r>
              <a:rPr lang="en-CA" sz="1600" dirty="0"/>
              <a:t>2</a:t>
            </a:r>
            <a:r>
              <a:rPr lang="en-CA" sz="2200" dirty="0"/>
              <a:t>, Z</a:t>
            </a:r>
            <a:r>
              <a:rPr lang="en-CA" sz="1600" dirty="0"/>
              <a:t>3</a:t>
            </a:r>
            <a:r>
              <a:rPr lang="en-CA" sz="2200" dirty="0"/>
              <a:t>.... Z</a:t>
            </a:r>
            <a:r>
              <a:rPr lang="en-CA" sz="1600" dirty="0"/>
              <a:t>n</a:t>
            </a:r>
            <a:r>
              <a:rPr lang="en-CA" sz="2200" dirty="0"/>
              <a:t>, then the sum Z</a:t>
            </a:r>
            <a:r>
              <a:rPr lang="en-CA" sz="1600" dirty="0"/>
              <a:t>1</a:t>
            </a:r>
            <a:r>
              <a:rPr lang="en-CA" sz="2200" baseline="30000" dirty="0"/>
              <a:t>2</a:t>
            </a:r>
            <a:r>
              <a:rPr lang="en-CA" sz="2200" dirty="0"/>
              <a:t> + Z</a:t>
            </a:r>
            <a:r>
              <a:rPr lang="en-CA" sz="1600" dirty="0"/>
              <a:t>2</a:t>
            </a:r>
            <a:r>
              <a:rPr lang="en-CA" sz="2200" baseline="30000" dirty="0"/>
              <a:t>2 </a:t>
            </a:r>
            <a:r>
              <a:rPr lang="en-CA" sz="2200" dirty="0"/>
              <a:t>+ Z</a:t>
            </a:r>
            <a:r>
              <a:rPr lang="en-CA" sz="1600" dirty="0"/>
              <a:t>3</a:t>
            </a:r>
            <a:r>
              <a:rPr lang="en-CA" sz="2200" baseline="30000" dirty="0"/>
              <a:t>2 </a:t>
            </a:r>
            <a:r>
              <a:rPr lang="en-CA" sz="2200" dirty="0"/>
              <a:t>+ ... + Z</a:t>
            </a:r>
            <a:r>
              <a:rPr lang="en-CA" sz="1600" dirty="0"/>
              <a:t>n</a:t>
            </a:r>
            <a:r>
              <a:rPr lang="en-CA" sz="2200" baseline="30000" dirty="0"/>
              <a:t>2</a:t>
            </a:r>
            <a:r>
              <a:rPr lang="en-CA" sz="2200" dirty="0"/>
              <a:t> has a chi-squared distribution with </a:t>
            </a:r>
            <a:r>
              <a:rPr lang="en-CA" sz="2200" i="1" dirty="0"/>
              <a:t>n</a:t>
            </a:r>
            <a:r>
              <a:rPr lang="en-CA" sz="2200" dirty="0"/>
              <a:t> degrees of freedom.</a:t>
            </a:r>
          </a:p>
          <a:p>
            <a:r>
              <a:rPr lang="en-CA" sz="2200" i="1" dirty="0"/>
              <a:t>F</a:t>
            </a:r>
            <a:r>
              <a:rPr lang="en-CA" sz="2200" dirty="0"/>
              <a:t> distribution in turn describes the </a:t>
            </a:r>
            <a:r>
              <a:rPr lang="en-CA" sz="2200" u="sng" dirty="0"/>
              <a:t>ratio</a:t>
            </a:r>
            <a:r>
              <a:rPr lang="en-CA" sz="2200" dirty="0"/>
              <a:t> of two standardised chi-squared random variables - if X</a:t>
            </a:r>
            <a:r>
              <a:rPr lang="en-CA" sz="1600" dirty="0"/>
              <a:t>1</a:t>
            </a:r>
            <a:r>
              <a:rPr lang="en-CA" sz="2200" dirty="0"/>
              <a:t> has </a:t>
            </a:r>
            <a:r>
              <a:rPr lang="en-CA" sz="2200" i="1" dirty="0"/>
              <a:t>m</a:t>
            </a:r>
            <a:r>
              <a:rPr lang="en-CA" sz="2200" dirty="0"/>
              <a:t> degrees of freedom, and X</a:t>
            </a:r>
            <a:r>
              <a:rPr lang="en-CA" sz="1600" dirty="0"/>
              <a:t>2</a:t>
            </a:r>
            <a:r>
              <a:rPr lang="en-CA" sz="2200" dirty="0"/>
              <a:t> has </a:t>
            </a:r>
            <a:r>
              <a:rPr lang="en-CA" sz="2200" i="1" dirty="0"/>
              <a:t>n</a:t>
            </a:r>
            <a:r>
              <a:rPr lang="en-CA" sz="2200" dirty="0"/>
              <a:t> degrees of freedom then (X</a:t>
            </a:r>
            <a:r>
              <a:rPr lang="en-CA" sz="1600" dirty="0"/>
              <a:t>1</a:t>
            </a:r>
            <a:r>
              <a:rPr lang="en-CA" sz="2200" dirty="0"/>
              <a:t>/</a:t>
            </a:r>
            <a:r>
              <a:rPr lang="en-CA" sz="2200" i="1" dirty="0"/>
              <a:t>m</a:t>
            </a:r>
            <a:r>
              <a:rPr lang="en-CA" sz="2200" dirty="0"/>
              <a:t>) / (X</a:t>
            </a:r>
            <a:r>
              <a:rPr lang="en-CA" sz="1600" dirty="0"/>
              <a:t>2</a:t>
            </a:r>
            <a:r>
              <a:rPr lang="en-CA" sz="2200" dirty="0"/>
              <a:t>/</a:t>
            </a:r>
            <a:r>
              <a:rPr lang="en-CA" sz="2200" i="1" dirty="0"/>
              <a:t>n</a:t>
            </a:r>
            <a:r>
              <a:rPr lang="en-CA" sz="2200" dirty="0"/>
              <a:t>) has the </a:t>
            </a:r>
            <a:r>
              <a:rPr lang="en-CA" sz="2200" i="1" dirty="0"/>
              <a:t>F</a:t>
            </a:r>
            <a:r>
              <a:rPr lang="en-CA" sz="2200" dirty="0"/>
              <a:t> distribution with </a:t>
            </a:r>
            <a:r>
              <a:rPr lang="en-CA" sz="2200" i="1" dirty="0"/>
              <a:t>m</a:t>
            </a:r>
            <a:r>
              <a:rPr lang="en-CA" sz="2200" dirty="0"/>
              <a:t> and </a:t>
            </a:r>
            <a:r>
              <a:rPr lang="en-CA" sz="2200" i="1" dirty="0"/>
              <a:t>n</a:t>
            </a:r>
            <a:r>
              <a:rPr lang="en-CA" sz="2200" dirty="0"/>
              <a:t> degrees of freedom.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0882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7" name="Rectangle 11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533400"/>
          </a:xfrm>
          <a:noFill/>
          <a:ln/>
        </p:spPr>
        <p:txBody>
          <a:bodyPr/>
          <a:lstStyle/>
          <a:p>
            <a:r>
              <a:rPr lang="en-US" dirty="0" smtClean="0"/>
              <a:t>Chi-squared Distribution &amp; F Distribution</a:t>
            </a:r>
            <a:endParaRPr lang="en-US" dirty="0"/>
          </a:p>
        </p:txBody>
      </p:sp>
      <p:pic>
        <p:nvPicPr>
          <p:cNvPr id="203782" name="Picture 6" descr="http://www.statsoft.com/textbook/graphics/an_chi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447801"/>
            <a:ext cx="36861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84" name="Picture 8" descr="http://www.statsoft.com/textbook/graphics/newan_fdis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1447801"/>
            <a:ext cx="36861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57400" y="2895600"/>
            <a:ext cx="8305800" cy="4114800"/>
          </a:xfrm>
        </p:spPr>
        <p:txBody>
          <a:bodyPr/>
          <a:lstStyle/>
          <a:p>
            <a:r>
              <a:rPr lang="en-CA" sz="2200" dirty="0"/>
              <a:t>Where do you most often see squares of random variables? </a:t>
            </a:r>
          </a:p>
          <a:p>
            <a:r>
              <a:rPr lang="en-CA" sz="2200" dirty="0"/>
              <a:t>The answer is in calculating variances. It can be proven that the ratio [(</a:t>
            </a:r>
            <a:r>
              <a:rPr lang="en-CA" sz="2200" i="1" dirty="0"/>
              <a:t>n</a:t>
            </a:r>
            <a:r>
              <a:rPr lang="en-CA" sz="2200" dirty="0"/>
              <a:t>-1)s</a:t>
            </a:r>
            <a:r>
              <a:rPr lang="en-CA" sz="2200" baseline="30000" dirty="0"/>
              <a:t>2 </a:t>
            </a:r>
            <a:r>
              <a:rPr lang="en-CA" sz="2200" dirty="0"/>
              <a:t>] / σ</a:t>
            </a:r>
            <a:r>
              <a:rPr lang="en-CA" sz="2200" baseline="30000" dirty="0"/>
              <a:t>2 </a:t>
            </a:r>
            <a:r>
              <a:rPr lang="en-CA" sz="2200" dirty="0"/>
              <a:t> has the Chi-squared distribution if s</a:t>
            </a:r>
            <a:r>
              <a:rPr lang="en-CA" sz="2200" baseline="30000" dirty="0"/>
              <a:t>2 </a:t>
            </a:r>
            <a:r>
              <a:rPr lang="en-CA" sz="2200" dirty="0"/>
              <a:t> is the sample variance, and σ</a:t>
            </a:r>
            <a:r>
              <a:rPr lang="en-CA" sz="2200" baseline="30000" dirty="0"/>
              <a:t>2 </a:t>
            </a:r>
            <a:r>
              <a:rPr lang="en-CA" sz="2200" dirty="0"/>
              <a:t> the population variance (we're talking about normally distributed variables - this holds approximately for other distributions as your sample size gets very large). </a:t>
            </a:r>
          </a:p>
          <a:p>
            <a:r>
              <a:rPr lang="en-CA" sz="2200" dirty="0"/>
              <a:t>This means that we can use the </a:t>
            </a:r>
            <a:r>
              <a:rPr lang="en-CA" sz="2200" dirty="0" smtClean="0"/>
              <a:t>Chi-squared </a:t>
            </a:r>
            <a:r>
              <a:rPr lang="en-CA" sz="2200" dirty="0"/>
              <a:t>distribution to draw inferences about the variance of a sample. So, we can use it to test whether for example the population variance is equal to 30.</a:t>
            </a:r>
            <a:br>
              <a:rPr lang="en-CA" sz="2200" dirty="0"/>
            </a:b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68273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7" name="Rectangle 11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533400"/>
          </a:xfrm>
          <a:noFill/>
          <a:ln/>
        </p:spPr>
        <p:txBody>
          <a:bodyPr/>
          <a:lstStyle/>
          <a:p>
            <a:r>
              <a:rPr lang="en-US" dirty="0" smtClean="0"/>
              <a:t>Chi-squared Distribution &amp; F Distribution</a:t>
            </a:r>
            <a:endParaRPr lang="en-US" dirty="0"/>
          </a:p>
        </p:txBody>
      </p:sp>
      <p:pic>
        <p:nvPicPr>
          <p:cNvPr id="203782" name="Picture 6" descr="http://www.statsoft.com/textbook/graphics/an_chi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447801"/>
            <a:ext cx="36861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784" name="Picture 8" descr="http://www.statsoft.com/textbook/graphics/newan_fdis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1447801"/>
            <a:ext cx="36861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57400" y="3048000"/>
            <a:ext cx="8305800" cy="3962400"/>
          </a:xfrm>
        </p:spPr>
        <p:txBody>
          <a:bodyPr/>
          <a:lstStyle/>
          <a:p>
            <a:r>
              <a:rPr lang="en-CA" sz="2200" dirty="0"/>
              <a:t>We use the </a:t>
            </a:r>
            <a:r>
              <a:rPr lang="en-CA" sz="2200" i="1" dirty="0"/>
              <a:t>F</a:t>
            </a:r>
            <a:r>
              <a:rPr lang="en-CA" sz="2200" dirty="0"/>
              <a:t>-distribution when we're comparing chi-squared random variables. </a:t>
            </a:r>
          </a:p>
          <a:p>
            <a:r>
              <a:rPr lang="en-CA" sz="2200" dirty="0"/>
              <a:t>This is because the </a:t>
            </a:r>
            <a:r>
              <a:rPr lang="en-CA" sz="2200" u="sng" dirty="0"/>
              <a:t>difference</a:t>
            </a:r>
            <a:r>
              <a:rPr lang="en-CA" sz="2200" dirty="0"/>
              <a:t> between two </a:t>
            </a:r>
            <a:r>
              <a:rPr lang="en-CA" sz="2200" dirty="0" smtClean="0"/>
              <a:t>Chi-squared </a:t>
            </a:r>
            <a:r>
              <a:rPr lang="en-CA" sz="2200" dirty="0"/>
              <a:t>random variables does not follow the chi-squared distribution. </a:t>
            </a:r>
          </a:p>
          <a:p>
            <a:r>
              <a:rPr lang="en-CA" sz="2200" dirty="0"/>
              <a:t>As such, we look at their ratio instead. So, we might use the </a:t>
            </a:r>
            <a:r>
              <a:rPr lang="en-CA" sz="2200" i="1" dirty="0"/>
              <a:t>F</a:t>
            </a:r>
            <a:r>
              <a:rPr lang="en-CA" sz="2200" dirty="0"/>
              <a:t>-distribution when trying to find out if two populations have the same variance.</a:t>
            </a:r>
          </a:p>
        </p:txBody>
      </p:sp>
    </p:spTree>
    <p:extLst>
      <p:ext uri="{BB962C8B-B14F-4D97-AF65-F5344CB8AC3E}">
        <p14:creationId xmlns:p14="http://schemas.microsoft.com/office/powerpoint/2010/main" val="78356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8" name="Freeform 38"/>
          <p:cNvSpPr>
            <a:spLocks/>
          </p:cNvSpPr>
          <p:nvPr/>
        </p:nvSpPr>
        <p:spPr bwMode="auto">
          <a:xfrm>
            <a:off x="8375650" y="3332164"/>
            <a:ext cx="1555750" cy="244475"/>
          </a:xfrm>
          <a:custGeom>
            <a:avLst/>
            <a:gdLst>
              <a:gd name="T0" fmla="*/ 4 w 980"/>
              <a:gd name="T1" fmla="*/ 154 h 154"/>
              <a:gd name="T2" fmla="*/ 0 w 980"/>
              <a:gd name="T3" fmla="*/ 0 h 154"/>
              <a:gd name="T4" fmla="*/ 83 w 980"/>
              <a:gd name="T5" fmla="*/ 39 h 154"/>
              <a:gd name="T6" fmla="*/ 154 w 980"/>
              <a:gd name="T7" fmla="*/ 61 h 154"/>
              <a:gd name="T8" fmla="*/ 209 w 980"/>
              <a:gd name="T9" fmla="*/ 76 h 154"/>
              <a:gd name="T10" fmla="*/ 283 w 980"/>
              <a:gd name="T11" fmla="*/ 91 h 154"/>
              <a:gd name="T12" fmla="*/ 428 w 980"/>
              <a:gd name="T13" fmla="*/ 111 h 154"/>
              <a:gd name="T14" fmla="*/ 592 w 980"/>
              <a:gd name="T15" fmla="*/ 126 h 154"/>
              <a:gd name="T16" fmla="*/ 979 w 980"/>
              <a:gd name="T17" fmla="*/ 141 h 154"/>
              <a:gd name="T18" fmla="*/ 980 w 980"/>
              <a:gd name="T19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0" h="154">
                <a:moveTo>
                  <a:pt x="4" y="154"/>
                </a:moveTo>
                <a:lnTo>
                  <a:pt x="0" y="0"/>
                </a:lnTo>
                <a:lnTo>
                  <a:pt x="83" y="39"/>
                </a:lnTo>
                <a:lnTo>
                  <a:pt x="154" y="61"/>
                </a:lnTo>
                <a:lnTo>
                  <a:pt x="209" y="76"/>
                </a:lnTo>
                <a:lnTo>
                  <a:pt x="283" y="91"/>
                </a:lnTo>
                <a:lnTo>
                  <a:pt x="428" y="111"/>
                </a:lnTo>
                <a:lnTo>
                  <a:pt x="592" y="126"/>
                </a:lnTo>
                <a:lnTo>
                  <a:pt x="979" y="141"/>
                </a:lnTo>
                <a:lnTo>
                  <a:pt x="980" y="1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43395" name="Freeform 35"/>
          <p:cNvSpPr>
            <a:spLocks/>
          </p:cNvSpPr>
          <p:nvPr/>
        </p:nvSpPr>
        <p:spPr bwMode="auto">
          <a:xfrm>
            <a:off x="3808413" y="3200400"/>
            <a:ext cx="1701800" cy="381000"/>
          </a:xfrm>
          <a:custGeom>
            <a:avLst/>
            <a:gdLst>
              <a:gd name="T0" fmla="*/ 0 w 1072"/>
              <a:gd name="T1" fmla="*/ 240 h 240"/>
              <a:gd name="T2" fmla="*/ 1 w 1072"/>
              <a:gd name="T3" fmla="*/ 0 h 240"/>
              <a:gd name="T4" fmla="*/ 175 w 1072"/>
              <a:gd name="T5" fmla="*/ 122 h 240"/>
              <a:gd name="T6" fmla="*/ 246 w 1072"/>
              <a:gd name="T7" fmla="*/ 144 h 240"/>
              <a:gd name="T8" fmla="*/ 301 w 1072"/>
              <a:gd name="T9" fmla="*/ 159 h 240"/>
              <a:gd name="T10" fmla="*/ 375 w 1072"/>
              <a:gd name="T11" fmla="*/ 174 h 240"/>
              <a:gd name="T12" fmla="*/ 520 w 1072"/>
              <a:gd name="T13" fmla="*/ 194 h 240"/>
              <a:gd name="T14" fmla="*/ 684 w 1072"/>
              <a:gd name="T15" fmla="*/ 209 h 240"/>
              <a:gd name="T16" fmla="*/ 1071 w 1072"/>
              <a:gd name="T17" fmla="*/ 224 h 240"/>
              <a:gd name="T18" fmla="*/ 1072 w 1072"/>
              <a:gd name="T19" fmla="*/ 23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2" h="240">
                <a:moveTo>
                  <a:pt x="0" y="240"/>
                </a:moveTo>
                <a:lnTo>
                  <a:pt x="1" y="0"/>
                </a:lnTo>
                <a:lnTo>
                  <a:pt x="175" y="122"/>
                </a:lnTo>
                <a:lnTo>
                  <a:pt x="246" y="144"/>
                </a:lnTo>
                <a:lnTo>
                  <a:pt x="301" y="159"/>
                </a:lnTo>
                <a:lnTo>
                  <a:pt x="375" y="174"/>
                </a:lnTo>
                <a:lnTo>
                  <a:pt x="520" y="194"/>
                </a:lnTo>
                <a:lnTo>
                  <a:pt x="684" y="209"/>
                </a:lnTo>
                <a:lnTo>
                  <a:pt x="1071" y="224"/>
                </a:lnTo>
                <a:lnTo>
                  <a:pt x="1072" y="2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43397" name="Line 37"/>
          <p:cNvSpPr>
            <a:spLocks noChangeShapeType="1"/>
          </p:cNvSpPr>
          <p:nvPr/>
        </p:nvSpPr>
        <p:spPr bwMode="auto">
          <a:xfrm>
            <a:off x="3810000" y="3200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43372" name="Freeform 12"/>
          <p:cNvSpPr>
            <a:spLocks/>
          </p:cNvSpPr>
          <p:nvPr/>
        </p:nvSpPr>
        <p:spPr bwMode="auto">
          <a:xfrm>
            <a:off x="2278064" y="1966914"/>
            <a:ext cx="3513137" cy="1614487"/>
          </a:xfrm>
          <a:custGeom>
            <a:avLst/>
            <a:gdLst>
              <a:gd name="T0" fmla="*/ 0 w 3388"/>
              <a:gd name="T1" fmla="*/ 0 h 1023"/>
              <a:gd name="T2" fmla="*/ 0 w 3388"/>
              <a:gd name="T3" fmla="*/ 1022 h 1023"/>
              <a:gd name="T4" fmla="*/ 3387 w 3388"/>
              <a:gd name="T5" fmla="*/ 1022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143373" name="Rectangle 13"/>
          <p:cNvSpPr>
            <a:spLocks noChangeArrowheads="1"/>
          </p:cNvSpPr>
          <p:nvPr/>
        </p:nvSpPr>
        <p:spPr bwMode="auto">
          <a:xfrm>
            <a:off x="5715000" y="3352801"/>
            <a:ext cx="5334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F</a:t>
            </a:r>
            <a:r>
              <a:rPr lang="en-US" sz="3600" b="0" i="1"/>
              <a:t> </a:t>
            </a:r>
          </a:p>
        </p:txBody>
      </p:sp>
      <p:sp>
        <p:nvSpPr>
          <p:cNvPr id="143374" name="Rectangle 14"/>
          <p:cNvSpPr>
            <a:spLocks noChangeArrowheads="1"/>
          </p:cNvSpPr>
          <p:nvPr/>
        </p:nvSpPr>
        <p:spPr bwMode="auto">
          <a:xfrm>
            <a:off x="2057400" y="3352801"/>
            <a:ext cx="4572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0</a:t>
            </a:r>
            <a:r>
              <a:rPr lang="en-US" sz="3600" b="0"/>
              <a:t> </a:t>
            </a:r>
          </a:p>
        </p:txBody>
      </p:sp>
      <p:sp>
        <p:nvSpPr>
          <p:cNvPr id="143375" name="Line 15"/>
          <p:cNvSpPr>
            <a:spLocks noChangeShapeType="1"/>
          </p:cNvSpPr>
          <p:nvPr/>
        </p:nvSpPr>
        <p:spPr bwMode="auto">
          <a:xfrm>
            <a:off x="2420939" y="2286000"/>
            <a:ext cx="31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43380" name="Freeform 20"/>
          <p:cNvSpPr>
            <a:spLocks/>
          </p:cNvSpPr>
          <p:nvPr/>
        </p:nvSpPr>
        <p:spPr bwMode="auto">
          <a:xfrm>
            <a:off x="2286000" y="1981200"/>
            <a:ext cx="3429000" cy="1620838"/>
          </a:xfrm>
          <a:custGeom>
            <a:avLst/>
            <a:gdLst>
              <a:gd name="T0" fmla="*/ 0 w 3492"/>
              <a:gd name="T1" fmla="*/ 1011 h 1021"/>
              <a:gd name="T2" fmla="*/ 162 w 3492"/>
              <a:gd name="T3" fmla="*/ 837 h 1021"/>
              <a:gd name="T4" fmla="*/ 714 w 3492"/>
              <a:gd name="T5" fmla="*/ 3 h 1021"/>
              <a:gd name="T6" fmla="*/ 1728 w 3492"/>
              <a:gd name="T7" fmla="*/ 855 h 1021"/>
              <a:gd name="T8" fmla="*/ 3492 w 3492"/>
              <a:gd name="T9" fmla="*/ 99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43381" name="Rectangle 21"/>
          <p:cNvSpPr>
            <a:spLocks noChangeArrowheads="1"/>
          </p:cNvSpPr>
          <p:nvPr/>
        </p:nvSpPr>
        <p:spPr bwMode="auto">
          <a:xfrm>
            <a:off x="1752600" y="4495800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b="0"/>
              <a:t> rejection region for a one-tail test is</a:t>
            </a:r>
          </a:p>
        </p:txBody>
      </p:sp>
      <p:sp>
        <p:nvSpPr>
          <p:cNvPr id="143383" name="Rectangle 23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381000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Finding the Critical Value</a:t>
            </a:r>
          </a:p>
        </p:txBody>
      </p:sp>
      <p:sp>
        <p:nvSpPr>
          <p:cNvPr id="143384" name="Freeform 24"/>
          <p:cNvSpPr>
            <a:spLocks/>
          </p:cNvSpPr>
          <p:nvPr/>
        </p:nvSpPr>
        <p:spPr bwMode="auto">
          <a:xfrm>
            <a:off x="6697664" y="1966914"/>
            <a:ext cx="3513137" cy="1614487"/>
          </a:xfrm>
          <a:custGeom>
            <a:avLst/>
            <a:gdLst>
              <a:gd name="T0" fmla="*/ 0 w 3388"/>
              <a:gd name="T1" fmla="*/ 0 h 1023"/>
              <a:gd name="T2" fmla="*/ 0 w 3388"/>
              <a:gd name="T3" fmla="*/ 1022 h 1023"/>
              <a:gd name="T4" fmla="*/ 3387 w 3388"/>
              <a:gd name="T5" fmla="*/ 1022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143385" name="Rectangle 25"/>
          <p:cNvSpPr>
            <a:spLocks noChangeArrowheads="1"/>
          </p:cNvSpPr>
          <p:nvPr/>
        </p:nvSpPr>
        <p:spPr bwMode="auto">
          <a:xfrm>
            <a:off x="10134600" y="3352801"/>
            <a:ext cx="5334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F</a:t>
            </a:r>
            <a:r>
              <a:rPr lang="en-US" sz="3600" b="0" i="1"/>
              <a:t> </a:t>
            </a:r>
          </a:p>
        </p:txBody>
      </p:sp>
      <p:sp>
        <p:nvSpPr>
          <p:cNvPr id="143386" name="Rectangle 26"/>
          <p:cNvSpPr>
            <a:spLocks noChangeArrowheads="1"/>
          </p:cNvSpPr>
          <p:nvPr/>
        </p:nvSpPr>
        <p:spPr bwMode="auto">
          <a:xfrm>
            <a:off x="6477000" y="3352801"/>
            <a:ext cx="4572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0</a:t>
            </a:r>
            <a:r>
              <a:rPr lang="en-US" sz="3600" b="0"/>
              <a:t> </a:t>
            </a:r>
          </a:p>
        </p:txBody>
      </p:sp>
      <p:sp>
        <p:nvSpPr>
          <p:cNvPr id="143387" name="Line 27"/>
          <p:cNvSpPr>
            <a:spLocks noChangeShapeType="1"/>
          </p:cNvSpPr>
          <p:nvPr/>
        </p:nvSpPr>
        <p:spPr bwMode="auto">
          <a:xfrm>
            <a:off x="6840539" y="2286000"/>
            <a:ext cx="31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43388" name="Freeform 28"/>
          <p:cNvSpPr>
            <a:spLocks/>
          </p:cNvSpPr>
          <p:nvPr/>
        </p:nvSpPr>
        <p:spPr bwMode="auto">
          <a:xfrm>
            <a:off x="6705600" y="1981200"/>
            <a:ext cx="3429000" cy="1620838"/>
          </a:xfrm>
          <a:custGeom>
            <a:avLst/>
            <a:gdLst>
              <a:gd name="T0" fmla="*/ 0 w 3492"/>
              <a:gd name="T1" fmla="*/ 1011 h 1021"/>
              <a:gd name="T2" fmla="*/ 162 w 3492"/>
              <a:gd name="T3" fmla="*/ 837 h 1021"/>
              <a:gd name="T4" fmla="*/ 714 w 3492"/>
              <a:gd name="T5" fmla="*/ 3 h 1021"/>
              <a:gd name="T6" fmla="*/ 1728 w 3492"/>
              <a:gd name="T7" fmla="*/ 855 h 1021"/>
              <a:gd name="T8" fmla="*/ 3492 w 3492"/>
              <a:gd name="T9" fmla="*/ 99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graphicFrame>
        <p:nvGraphicFramePr>
          <p:cNvPr id="143390" name="Object 30"/>
          <p:cNvGraphicFramePr>
            <a:graphicFrameLocks noChangeAspect="1"/>
          </p:cNvGraphicFramePr>
          <p:nvPr>
            <p:extLst/>
          </p:nvPr>
        </p:nvGraphicFramePr>
        <p:xfrm>
          <a:off x="7432676" y="5105400"/>
          <a:ext cx="18256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3" name="Equation" r:id="rId3" imgW="825480" imgH="457200" progId="Equation.3">
                  <p:embed/>
                </p:oleObj>
              </mc:Choice>
              <mc:Fallback>
                <p:oleObj name="Equation" r:id="rId3" imgW="825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2676" y="5105400"/>
                        <a:ext cx="182562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1" name="Object 31"/>
          <p:cNvGraphicFramePr>
            <a:graphicFrameLocks noChangeAspect="1"/>
          </p:cNvGraphicFramePr>
          <p:nvPr>
            <p:extLst/>
          </p:nvPr>
        </p:nvGraphicFramePr>
        <p:xfrm>
          <a:off x="3151189" y="5105400"/>
          <a:ext cx="160178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4" name="Equation" r:id="rId5" imgW="723600" imgH="457200" progId="Equation.3">
                  <p:embed/>
                </p:oleObj>
              </mc:Choice>
              <mc:Fallback>
                <p:oleObj name="Equation" r:id="rId5" imgW="723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9" y="5105400"/>
                        <a:ext cx="1601787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3" name="Rectangle 33"/>
          <p:cNvSpPr>
            <a:spLocks noChangeArrowheads="1"/>
          </p:cNvSpPr>
          <p:nvPr/>
        </p:nvSpPr>
        <p:spPr bwMode="auto">
          <a:xfrm>
            <a:off x="1558131" y="6099314"/>
            <a:ext cx="495300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0" dirty="0"/>
              <a:t>(when the larger sample variance in the numerator)</a:t>
            </a:r>
          </a:p>
        </p:txBody>
      </p:sp>
      <p:sp>
        <p:nvSpPr>
          <p:cNvPr id="143394" name="Rectangle 34"/>
          <p:cNvSpPr>
            <a:spLocks noChangeArrowheads="1"/>
          </p:cNvSpPr>
          <p:nvPr/>
        </p:nvSpPr>
        <p:spPr bwMode="auto">
          <a:xfrm>
            <a:off x="6629400" y="44196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b="0"/>
              <a:t> rejection region for a two-tailed test is</a:t>
            </a:r>
          </a:p>
        </p:txBody>
      </p:sp>
      <p:sp>
        <p:nvSpPr>
          <p:cNvPr id="143399" name="Line 39"/>
          <p:cNvSpPr>
            <a:spLocks noChangeShapeType="1"/>
          </p:cNvSpPr>
          <p:nvPr/>
        </p:nvSpPr>
        <p:spPr bwMode="auto">
          <a:xfrm>
            <a:off x="8382000" y="3352800"/>
            <a:ext cx="1588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43400" name="Line 40"/>
          <p:cNvSpPr>
            <a:spLocks noChangeShapeType="1"/>
          </p:cNvSpPr>
          <p:nvPr/>
        </p:nvSpPr>
        <p:spPr bwMode="auto">
          <a:xfrm flipH="1">
            <a:off x="4191000" y="3276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43401" name="Text Box 41"/>
          <p:cNvSpPr txBox="1">
            <a:spLocks noChangeArrowheads="1"/>
          </p:cNvSpPr>
          <p:nvPr/>
        </p:nvSpPr>
        <p:spPr bwMode="auto">
          <a:xfrm>
            <a:off x="4343400" y="297180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ym typeface="Symbol" pitchFamily="18" charset="2"/>
              </a:rPr>
              <a:t></a:t>
            </a:r>
            <a:endParaRPr lang="en-US" sz="2000" b="0" baseline="-25000">
              <a:sym typeface="Symbol" pitchFamily="18" charset="2"/>
            </a:endParaRPr>
          </a:p>
        </p:txBody>
      </p:sp>
      <p:sp>
        <p:nvSpPr>
          <p:cNvPr id="143402" name="Line 42"/>
          <p:cNvSpPr>
            <a:spLocks noChangeShapeType="1"/>
          </p:cNvSpPr>
          <p:nvPr/>
        </p:nvSpPr>
        <p:spPr bwMode="auto">
          <a:xfrm flipH="1">
            <a:off x="8915400" y="3276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43403" name="Text Box 43"/>
          <p:cNvSpPr txBox="1">
            <a:spLocks noChangeArrowheads="1"/>
          </p:cNvSpPr>
          <p:nvPr/>
        </p:nvSpPr>
        <p:spPr bwMode="auto">
          <a:xfrm>
            <a:off x="9067800" y="29718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ym typeface="Symbol" pitchFamily="18" charset="2"/>
              </a:rPr>
              <a:t>/2</a:t>
            </a:r>
            <a:endParaRPr lang="en-US" sz="2000" b="0" baseline="-25000">
              <a:sym typeface="Symbol" pitchFamily="18" charset="2"/>
            </a:endParaRPr>
          </a:p>
        </p:txBody>
      </p:sp>
      <p:sp>
        <p:nvSpPr>
          <p:cNvPr id="143404" name="Rectangle 44"/>
          <p:cNvSpPr>
            <a:spLocks noChangeArrowheads="1"/>
          </p:cNvSpPr>
          <p:nvPr/>
        </p:nvSpPr>
        <p:spPr bwMode="auto">
          <a:xfrm>
            <a:off x="3581400" y="3733801"/>
            <a:ext cx="609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F</a:t>
            </a:r>
            <a:r>
              <a:rPr lang="en-US" b="0" baseline="-25000">
                <a:sym typeface="Symbol" pitchFamily="18" charset="2"/>
              </a:rPr>
              <a:t></a:t>
            </a:r>
            <a:r>
              <a:rPr lang="en-US" sz="3600" b="0" i="1"/>
              <a:t> </a:t>
            </a:r>
          </a:p>
        </p:txBody>
      </p:sp>
      <p:sp>
        <p:nvSpPr>
          <p:cNvPr id="143405" name="Rectangle 45"/>
          <p:cNvSpPr>
            <a:spLocks noChangeArrowheads="1"/>
          </p:cNvSpPr>
          <p:nvPr/>
        </p:nvSpPr>
        <p:spPr bwMode="auto">
          <a:xfrm>
            <a:off x="8153400" y="3733801"/>
            <a:ext cx="8382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F</a:t>
            </a:r>
            <a:r>
              <a:rPr lang="en-US" b="0" baseline="-25000">
                <a:sym typeface="Symbol" pitchFamily="18" charset="2"/>
              </a:rPr>
              <a:t>/2</a:t>
            </a:r>
            <a:r>
              <a:rPr lang="en-US" sz="3600" b="0" i="1"/>
              <a:t> </a:t>
            </a:r>
          </a:p>
        </p:txBody>
      </p:sp>
      <p:sp>
        <p:nvSpPr>
          <p:cNvPr id="143406" name="Line 46"/>
          <p:cNvSpPr>
            <a:spLocks noChangeShapeType="1"/>
          </p:cNvSpPr>
          <p:nvPr/>
        </p:nvSpPr>
        <p:spPr bwMode="auto">
          <a:xfrm flipV="1">
            <a:off x="3810000" y="3581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43407" name="Line 47"/>
          <p:cNvSpPr>
            <a:spLocks noChangeShapeType="1"/>
          </p:cNvSpPr>
          <p:nvPr/>
        </p:nvSpPr>
        <p:spPr bwMode="auto">
          <a:xfrm flipV="1">
            <a:off x="8382000" y="35814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43408" name="Line 48"/>
          <p:cNvSpPr>
            <a:spLocks noChangeShapeType="1"/>
          </p:cNvSpPr>
          <p:nvPr/>
        </p:nvSpPr>
        <p:spPr bwMode="auto">
          <a:xfrm flipH="1">
            <a:off x="2362200" y="3810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43409" name="Line 49"/>
          <p:cNvSpPr>
            <a:spLocks noChangeShapeType="1"/>
          </p:cNvSpPr>
          <p:nvPr/>
        </p:nvSpPr>
        <p:spPr bwMode="auto">
          <a:xfrm flipH="1">
            <a:off x="3810000" y="3810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43410" name="Line 50"/>
          <p:cNvSpPr>
            <a:spLocks noChangeShapeType="1"/>
          </p:cNvSpPr>
          <p:nvPr/>
        </p:nvSpPr>
        <p:spPr bwMode="auto">
          <a:xfrm flipH="1">
            <a:off x="6781800" y="3810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43411" name="Line 51"/>
          <p:cNvSpPr>
            <a:spLocks noChangeShapeType="1"/>
          </p:cNvSpPr>
          <p:nvPr/>
        </p:nvSpPr>
        <p:spPr bwMode="auto">
          <a:xfrm flipH="1">
            <a:off x="8382000" y="3810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43412" name="Rectangle 52"/>
          <p:cNvSpPr>
            <a:spLocks noChangeArrowheads="1"/>
          </p:cNvSpPr>
          <p:nvPr/>
        </p:nvSpPr>
        <p:spPr bwMode="auto">
          <a:xfrm>
            <a:off x="8610600" y="3810000"/>
            <a:ext cx="99060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0"/>
              <a:t>Reject H</a:t>
            </a:r>
            <a:r>
              <a:rPr lang="en-US" sz="1400" b="0" baseline="-25000"/>
              <a:t>0</a:t>
            </a:r>
          </a:p>
        </p:txBody>
      </p:sp>
      <p:sp>
        <p:nvSpPr>
          <p:cNvPr id="143413" name="Rectangle 53"/>
          <p:cNvSpPr>
            <a:spLocks noChangeArrowheads="1"/>
          </p:cNvSpPr>
          <p:nvPr/>
        </p:nvSpPr>
        <p:spPr bwMode="auto">
          <a:xfrm>
            <a:off x="7086600" y="3810000"/>
            <a:ext cx="914400" cy="45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0"/>
              <a:t>Do not 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400" b="0"/>
              <a:t>reject H</a:t>
            </a:r>
            <a:r>
              <a:rPr lang="en-US" sz="1400" b="0" baseline="-25000"/>
              <a:t>0</a:t>
            </a:r>
          </a:p>
        </p:txBody>
      </p:sp>
      <p:sp>
        <p:nvSpPr>
          <p:cNvPr id="143414" name="Rectangle 54"/>
          <p:cNvSpPr>
            <a:spLocks noChangeArrowheads="1"/>
          </p:cNvSpPr>
          <p:nvPr/>
        </p:nvSpPr>
        <p:spPr bwMode="auto">
          <a:xfrm>
            <a:off x="4114800" y="3810000"/>
            <a:ext cx="99060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0"/>
              <a:t>Reject H</a:t>
            </a:r>
            <a:r>
              <a:rPr lang="en-US" sz="1400" b="0" baseline="-25000"/>
              <a:t>0</a:t>
            </a:r>
          </a:p>
        </p:txBody>
      </p:sp>
      <p:sp>
        <p:nvSpPr>
          <p:cNvPr id="143415" name="Rectangle 55"/>
          <p:cNvSpPr>
            <a:spLocks noChangeArrowheads="1"/>
          </p:cNvSpPr>
          <p:nvPr/>
        </p:nvSpPr>
        <p:spPr bwMode="auto">
          <a:xfrm>
            <a:off x="2590800" y="3810000"/>
            <a:ext cx="914400" cy="45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0"/>
              <a:t>Do not 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400" b="0"/>
              <a:t>reject H</a:t>
            </a:r>
            <a:r>
              <a:rPr lang="en-US" sz="1400" b="0" baseline="-25000"/>
              <a:t>0</a:t>
            </a:r>
          </a:p>
        </p:txBody>
      </p:sp>
      <p:sp>
        <p:nvSpPr>
          <p:cNvPr id="143416" name="Rectangle 56"/>
          <p:cNvSpPr>
            <a:spLocks noChangeArrowheads="1"/>
          </p:cNvSpPr>
          <p:nvPr/>
        </p:nvSpPr>
        <p:spPr bwMode="auto">
          <a:xfrm>
            <a:off x="8001000" y="1524001"/>
            <a:ext cx="2133600" cy="7016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H</a:t>
            </a:r>
            <a:r>
              <a:rPr lang="en-US" sz="2000" b="0" baseline="-25000"/>
              <a:t>0</a:t>
            </a:r>
            <a:r>
              <a:rPr lang="en-US" sz="2000" b="0"/>
              <a:t>: </a:t>
            </a:r>
            <a:r>
              <a:rPr lang="el-GR" sz="2000" b="0">
                <a:cs typeface="Arial" pitchFamily="34" charset="0"/>
              </a:rPr>
              <a:t>σ</a:t>
            </a:r>
            <a:r>
              <a:rPr lang="en-US" sz="2000" b="0" baseline="-25000">
                <a:cs typeface="Arial" pitchFamily="34" charset="0"/>
              </a:rPr>
              <a:t>1</a:t>
            </a:r>
            <a:r>
              <a:rPr lang="en-US" sz="2000" b="0" baseline="30000"/>
              <a:t>2</a:t>
            </a:r>
            <a:r>
              <a:rPr lang="en-US" sz="2000" b="0"/>
              <a:t> – </a:t>
            </a:r>
            <a:r>
              <a:rPr lang="el-GR" sz="2000" b="0"/>
              <a:t>σ</a:t>
            </a:r>
            <a:r>
              <a:rPr lang="en-US" sz="2000" b="0" baseline="-25000"/>
              <a:t>2</a:t>
            </a:r>
            <a:r>
              <a:rPr lang="en-US" sz="2000" b="0" baseline="30000"/>
              <a:t>2</a:t>
            </a:r>
            <a:r>
              <a:rPr lang="en-US" sz="2000" b="0"/>
              <a:t> = 0</a:t>
            </a:r>
          </a:p>
          <a:p>
            <a:r>
              <a:rPr lang="en-US" sz="2000" b="0"/>
              <a:t>H</a:t>
            </a:r>
            <a:r>
              <a:rPr lang="en-US" sz="2000" b="0" baseline="-25000"/>
              <a:t>A</a:t>
            </a:r>
            <a:r>
              <a:rPr lang="en-US" sz="2000" b="0"/>
              <a:t>: </a:t>
            </a:r>
            <a:r>
              <a:rPr lang="el-GR" sz="2000" b="0"/>
              <a:t>σ</a:t>
            </a:r>
            <a:r>
              <a:rPr lang="en-US" sz="2000" b="0" baseline="-25000"/>
              <a:t>1</a:t>
            </a:r>
            <a:r>
              <a:rPr lang="en-US" sz="2000" b="0" baseline="30000"/>
              <a:t>2</a:t>
            </a:r>
            <a:r>
              <a:rPr lang="en-US" sz="2000" b="0"/>
              <a:t> – </a:t>
            </a:r>
            <a:r>
              <a:rPr lang="el-GR" sz="2000" b="0"/>
              <a:t>σ</a:t>
            </a:r>
            <a:r>
              <a:rPr lang="en-US" sz="2000" b="0" baseline="-25000"/>
              <a:t>2</a:t>
            </a:r>
            <a:r>
              <a:rPr lang="en-US" sz="2000" b="0" baseline="30000"/>
              <a:t>2 </a:t>
            </a:r>
            <a:r>
              <a:rPr lang="en-US" sz="2000" b="0">
                <a:cs typeface="Arial" pitchFamily="34" charset="0"/>
              </a:rPr>
              <a:t>≠ 0</a:t>
            </a:r>
          </a:p>
        </p:txBody>
      </p:sp>
      <p:sp>
        <p:nvSpPr>
          <p:cNvPr id="143417" name="Rectangle 57"/>
          <p:cNvSpPr>
            <a:spLocks noChangeArrowheads="1"/>
          </p:cNvSpPr>
          <p:nvPr/>
        </p:nvSpPr>
        <p:spPr bwMode="auto">
          <a:xfrm>
            <a:off x="3581400" y="1524001"/>
            <a:ext cx="2057400" cy="7016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H</a:t>
            </a:r>
            <a:r>
              <a:rPr lang="en-US" sz="2000" b="0" baseline="-25000"/>
              <a:t>0</a:t>
            </a:r>
            <a:r>
              <a:rPr lang="en-US" sz="2000" b="0"/>
              <a:t>: </a:t>
            </a:r>
            <a:r>
              <a:rPr lang="el-GR" sz="2000" b="0">
                <a:cs typeface="Arial" pitchFamily="34" charset="0"/>
              </a:rPr>
              <a:t>σ</a:t>
            </a:r>
            <a:r>
              <a:rPr lang="en-US" sz="2000" b="0" baseline="-25000">
                <a:cs typeface="Arial" pitchFamily="34" charset="0"/>
              </a:rPr>
              <a:t>1</a:t>
            </a:r>
            <a:r>
              <a:rPr lang="en-US" sz="2000" b="0" baseline="30000"/>
              <a:t>2</a:t>
            </a:r>
            <a:r>
              <a:rPr lang="en-US" sz="2000" b="0"/>
              <a:t> – </a:t>
            </a:r>
            <a:r>
              <a:rPr lang="el-GR" sz="2000" b="0"/>
              <a:t>σ</a:t>
            </a:r>
            <a:r>
              <a:rPr lang="en-US" sz="2000" b="0" baseline="-25000"/>
              <a:t>2</a:t>
            </a:r>
            <a:r>
              <a:rPr lang="en-US" sz="2000" b="0" baseline="30000"/>
              <a:t>2</a:t>
            </a:r>
            <a:r>
              <a:rPr lang="en-US" sz="2000" b="0"/>
              <a:t> </a:t>
            </a:r>
            <a:r>
              <a:rPr lang="en-US" sz="2000" b="0">
                <a:sym typeface="Symbol" pitchFamily="18" charset="2"/>
              </a:rPr>
              <a:t></a:t>
            </a:r>
            <a:r>
              <a:rPr lang="en-US" sz="2000" b="0"/>
              <a:t> 0</a:t>
            </a:r>
          </a:p>
          <a:p>
            <a:r>
              <a:rPr lang="en-US" sz="2000" b="0"/>
              <a:t>H</a:t>
            </a:r>
            <a:r>
              <a:rPr lang="en-US" sz="2000" b="0" baseline="-25000"/>
              <a:t>A</a:t>
            </a:r>
            <a:r>
              <a:rPr lang="en-US" sz="2000" b="0"/>
              <a:t>: </a:t>
            </a:r>
            <a:r>
              <a:rPr lang="el-GR" sz="2000" b="0"/>
              <a:t>σ</a:t>
            </a:r>
            <a:r>
              <a:rPr lang="en-US" sz="2000" b="0" baseline="-25000"/>
              <a:t>1</a:t>
            </a:r>
            <a:r>
              <a:rPr lang="en-US" sz="2000" b="0" baseline="30000"/>
              <a:t>2</a:t>
            </a:r>
            <a:r>
              <a:rPr lang="en-US" sz="2000" b="0"/>
              <a:t> – </a:t>
            </a:r>
            <a:r>
              <a:rPr lang="el-GR" sz="2000" b="0"/>
              <a:t>σ</a:t>
            </a:r>
            <a:r>
              <a:rPr lang="en-US" sz="2000" b="0" baseline="-25000"/>
              <a:t>2</a:t>
            </a:r>
            <a:r>
              <a:rPr lang="en-US" sz="2000" b="0" baseline="30000"/>
              <a:t>2 </a:t>
            </a:r>
            <a:r>
              <a:rPr lang="en-US" sz="2000" b="0">
                <a:cs typeface="Arial" pitchFamily="34" charset="0"/>
              </a:rPr>
              <a:t>&lt; 0</a:t>
            </a:r>
          </a:p>
        </p:txBody>
      </p:sp>
      <p:sp>
        <p:nvSpPr>
          <p:cNvPr id="143418" name="Rectangle 58"/>
          <p:cNvSpPr>
            <a:spLocks noChangeArrowheads="1"/>
          </p:cNvSpPr>
          <p:nvPr/>
        </p:nvSpPr>
        <p:spPr bwMode="auto">
          <a:xfrm>
            <a:off x="3886200" y="2286001"/>
            <a:ext cx="2057400" cy="7016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H</a:t>
            </a:r>
            <a:r>
              <a:rPr lang="en-US" sz="2000" b="0" baseline="-25000"/>
              <a:t>0</a:t>
            </a:r>
            <a:r>
              <a:rPr lang="en-US" sz="2000" b="0"/>
              <a:t>: </a:t>
            </a:r>
            <a:r>
              <a:rPr lang="el-GR" sz="2000" b="0">
                <a:cs typeface="Arial" pitchFamily="34" charset="0"/>
              </a:rPr>
              <a:t>σ</a:t>
            </a:r>
            <a:r>
              <a:rPr lang="en-US" sz="2000" b="0" baseline="-25000">
                <a:cs typeface="Arial" pitchFamily="34" charset="0"/>
              </a:rPr>
              <a:t>1</a:t>
            </a:r>
            <a:r>
              <a:rPr lang="en-US" sz="2000" b="0" baseline="30000"/>
              <a:t>2</a:t>
            </a:r>
            <a:r>
              <a:rPr lang="en-US" sz="2000" b="0"/>
              <a:t> – </a:t>
            </a:r>
            <a:r>
              <a:rPr lang="el-GR" sz="2000" b="0"/>
              <a:t>σ</a:t>
            </a:r>
            <a:r>
              <a:rPr lang="en-US" sz="2000" b="0" baseline="-25000"/>
              <a:t>2</a:t>
            </a:r>
            <a:r>
              <a:rPr lang="en-US" sz="2000" b="0" baseline="30000"/>
              <a:t>2</a:t>
            </a:r>
            <a:r>
              <a:rPr lang="en-US" sz="2000" b="0"/>
              <a:t> </a:t>
            </a:r>
            <a:r>
              <a:rPr lang="en-US" sz="2000" b="0">
                <a:cs typeface="Arial" pitchFamily="34" charset="0"/>
              </a:rPr>
              <a:t>≤</a:t>
            </a:r>
            <a:r>
              <a:rPr lang="en-US" sz="2000" b="0"/>
              <a:t> 0</a:t>
            </a:r>
          </a:p>
          <a:p>
            <a:r>
              <a:rPr lang="en-US" sz="2000" b="0"/>
              <a:t>H</a:t>
            </a:r>
            <a:r>
              <a:rPr lang="en-US" sz="2000" b="0" baseline="-25000"/>
              <a:t>A</a:t>
            </a:r>
            <a:r>
              <a:rPr lang="en-US" sz="2000" b="0"/>
              <a:t>: </a:t>
            </a:r>
            <a:r>
              <a:rPr lang="el-GR" sz="2000" b="0"/>
              <a:t>σ</a:t>
            </a:r>
            <a:r>
              <a:rPr lang="en-US" sz="2000" b="0" baseline="-25000"/>
              <a:t>1</a:t>
            </a:r>
            <a:r>
              <a:rPr lang="en-US" sz="2000" b="0" baseline="30000"/>
              <a:t>2</a:t>
            </a:r>
            <a:r>
              <a:rPr lang="en-US" sz="2000" b="0"/>
              <a:t> – </a:t>
            </a:r>
            <a:r>
              <a:rPr lang="el-GR" sz="2000" b="0"/>
              <a:t>σ</a:t>
            </a:r>
            <a:r>
              <a:rPr lang="en-US" sz="2000" b="0" baseline="-25000"/>
              <a:t>2</a:t>
            </a:r>
            <a:r>
              <a:rPr lang="en-US" sz="2000" b="0" baseline="30000"/>
              <a:t>2 </a:t>
            </a:r>
            <a:r>
              <a:rPr lang="en-US" sz="2000" b="0">
                <a:cs typeface="Arial" pitchFamily="34" charset="0"/>
              </a:rPr>
              <a:t>&gt; 0</a:t>
            </a:r>
          </a:p>
        </p:txBody>
      </p:sp>
      <p:sp>
        <p:nvSpPr>
          <p:cNvPr id="143419" name="Line 59"/>
          <p:cNvSpPr>
            <a:spLocks noChangeShapeType="1"/>
          </p:cNvSpPr>
          <p:nvPr/>
        </p:nvSpPr>
        <p:spPr bwMode="auto">
          <a:xfrm>
            <a:off x="6248400" y="1524000"/>
            <a:ext cx="0" cy="487680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42" name="Oval 9"/>
          <p:cNvSpPr>
            <a:spLocks noChangeArrowheads="1"/>
          </p:cNvSpPr>
          <p:nvPr/>
        </p:nvSpPr>
        <p:spPr bwMode="auto">
          <a:xfrm>
            <a:off x="8477250" y="5257801"/>
            <a:ext cx="971550" cy="62755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8858250" y="2953844"/>
            <a:ext cx="971550" cy="62755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29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5837238" y="2895600"/>
            <a:ext cx="1554162" cy="15240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589464" y="2895600"/>
            <a:ext cx="1277937" cy="1524000"/>
          </a:xfrm>
          <a:prstGeom prst="rect">
            <a:avLst/>
          </a:prstGeom>
          <a:solidFill>
            <a:srgbClr val="C3C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59" name="Rectangle 7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38200"/>
          </a:xfrm>
        </p:spPr>
        <p:txBody>
          <a:bodyPr/>
          <a:lstStyle/>
          <a:p>
            <a:r>
              <a:rPr lang="en-US" dirty="0"/>
              <a:t>Pooled  </a:t>
            </a:r>
            <a:r>
              <a:rPr lang="en-US" i="1" dirty="0"/>
              <a:t>t</a:t>
            </a:r>
            <a:r>
              <a:rPr lang="en-US" dirty="0"/>
              <a:t> 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02760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600200"/>
            <a:ext cx="7672388" cy="4953000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defTabSz="1684338"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300" dirty="0"/>
              <a:t>You’re a financial analyst for a brokerage firm.  Is there a difference in dividend yield between stocks listed on the NYSE &amp; NASDAQ?  You collect the following data:</a:t>
            </a:r>
          </a:p>
          <a:p>
            <a:pPr marL="0" indent="0" defTabSz="1684338"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dirty="0"/>
              <a:t>               	                  </a:t>
            </a:r>
            <a:r>
              <a:rPr lang="en-US" sz="2400" b="1" u="sng" dirty="0"/>
              <a:t>NYSE</a:t>
            </a:r>
            <a:r>
              <a:rPr lang="en-US" sz="2400" b="1" dirty="0"/>
              <a:t>     </a:t>
            </a:r>
            <a:r>
              <a:rPr lang="en-US" sz="2400" b="1" u="sng" dirty="0"/>
              <a:t>NASDAQ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Number                      21            25</a:t>
            </a:r>
          </a:p>
          <a:p>
            <a:pPr marL="0" indent="0" defTabSz="1684338">
              <a:spcBef>
                <a:spcPct val="0"/>
              </a:spcBef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dirty="0"/>
              <a:t>Sample mean    	        3.27         2.53</a:t>
            </a:r>
          </a:p>
          <a:p>
            <a:pPr marL="0" indent="0" defTabSz="1684338">
              <a:spcBef>
                <a:spcPct val="0"/>
              </a:spcBef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dirty="0"/>
              <a:t>Sample std dev	        1.30         1.16</a:t>
            </a:r>
          </a:p>
          <a:p>
            <a:pPr marL="0" indent="0" defTabSz="1684338">
              <a:buNone/>
              <a:tabLst>
                <a:tab pos="509588" algn="ctr"/>
                <a:tab pos="2857500" algn="r"/>
                <a:tab pos="4740275" algn="r"/>
              </a:tabLst>
            </a:pPr>
            <a:endParaRPr lang="en-US" sz="2400" dirty="0"/>
          </a:p>
          <a:p>
            <a:pPr marL="0" indent="0" defTabSz="1684338"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dirty="0"/>
              <a:t>Assuming equal variances, is</a:t>
            </a:r>
            <a:br>
              <a:rPr lang="en-US" sz="2400" dirty="0"/>
            </a:br>
            <a:r>
              <a:rPr lang="en-US" sz="2400" dirty="0"/>
              <a:t>there </a:t>
            </a:r>
            <a:r>
              <a:rPr lang="en-US" sz="2400" u="sng" dirty="0"/>
              <a:t>a difference in average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yield (</a:t>
            </a:r>
            <a:r>
              <a:rPr lang="en-US" sz="2400" b="1" i="1" dirty="0">
                <a:sym typeface="Symbol" pitchFamily="18" charset="2"/>
              </a:rPr>
              <a:t></a:t>
            </a:r>
            <a:r>
              <a:rPr lang="en-US" sz="2400" b="1" dirty="0"/>
              <a:t> = 0.05</a:t>
            </a:r>
            <a:r>
              <a:rPr lang="en-US" sz="2400" dirty="0"/>
              <a:t>)?</a:t>
            </a:r>
          </a:p>
        </p:txBody>
      </p:sp>
      <p:pic>
        <p:nvPicPr>
          <p:cNvPr id="212996" name="Picture 4" descr="http://i.huffpost.com/gen/637884/thumbs/r-NYSE-EURONEXT-NASDAQ-FACEBOOK-IPO-large57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1" y="5105400"/>
            <a:ext cx="2919931" cy="1219200"/>
          </a:xfrm>
          <a:prstGeom prst="rect">
            <a:avLst/>
          </a:prstGeom>
          <a:noFill/>
        </p:spPr>
      </p:pic>
      <p:pic>
        <p:nvPicPr>
          <p:cNvPr id="212998" name="Picture 6" descr="http://i.telegraph.co.uk/multimedia/archive/01010/nyse_1010753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352801"/>
            <a:ext cx="2628900" cy="1645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065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7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5837238" y="2895600"/>
            <a:ext cx="1554162" cy="15240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589464" y="2895600"/>
            <a:ext cx="1277937" cy="1524000"/>
          </a:xfrm>
          <a:prstGeom prst="rect">
            <a:avLst/>
          </a:prstGeom>
          <a:solidFill>
            <a:srgbClr val="C3C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59" name="Rectangle 7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38200"/>
          </a:xfrm>
        </p:spPr>
        <p:txBody>
          <a:bodyPr/>
          <a:lstStyle/>
          <a:p>
            <a:r>
              <a:rPr lang="en-US" dirty="0" smtClean="0"/>
              <a:t>F Test</a:t>
            </a:r>
            <a:endParaRPr lang="en-US" dirty="0"/>
          </a:p>
        </p:txBody>
      </p:sp>
      <p:sp>
        <p:nvSpPr>
          <p:cNvPr id="202760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600200"/>
            <a:ext cx="7672388" cy="4953000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defTabSz="1684338"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300" dirty="0"/>
              <a:t>You’re a financial analyst for a brokerage firm.  Is there a difference in dividend yield between stocks listed on the NYSE &amp; NASDAQ?  You collect the following data:</a:t>
            </a:r>
          </a:p>
          <a:p>
            <a:pPr marL="0" indent="0" defTabSz="1684338"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dirty="0"/>
              <a:t>               	                  </a:t>
            </a:r>
            <a:r>
              <a:rPr lang="en-US" sz="2400" b="1" u="sng" dirty="0"/>
              <a:t>NYSE</a:t>
            </a:r>
            <a:r>
              <a:rPr lang="en-US" sz="2400" b="1" dirty="0"/>
              <a:t>     </a:t>
            </a:r>
            <a:r>
              <a:rPr lang="en-US" sz="2400" b="1" u="sng" dirty="0"/>
              <a:t>NASDAQ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Number                      21            25</a:t>
            </a:r>
          </a:p>
          <a:p>
            <a:pPr marL="0" indent="0" defTabSz="1684338">
              <a:spcBef>
                <a:spcPct val="0"/>
              </a:spcBef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dirty="0"/>
              <a:t>Sample mean    	        3.27         2.53</a:t>
            </a:r>
          </a:p>
          <a:p>
            <a:pPr marL="0" indent="0" defTabSz="1684338">
              <a:spcBef>
                <a:spcPct val="0"/>
              </a:spcBef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dirty="0"/>
              <a:t>Sample std dev	        1.30         1.16</a:t>
            </a:r>
          </a:p>
          <a:p>
            <a:pPr marL="0" indent="0" defTabSz="1684338">
              <a:buNone/>
              <a:tabLst>
                <a:tab pos="509588" algn="ctr"/>
                <a:tab pos="2857500" algn="r"/>
                <a:tab pos="4740275" algn="r"/>
              </a:tabLst>
            </a:pPr>
            <a:endParaRPr lang="en-US" sz="2400" dirty="0"/>
          </a:p>
          <a:p>
            <a:pPr marL="0" indent="0" defTabSz="1684338"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CA" sz="2400" dirty="0"/>
              <a:t>Is there a </a:t>
            </a:r>
            <a:r>
              <a:rPr lang="en-CA" sz="2400" u="sng" dirty="0"/>
              <a:t>difference in the </a:t>
            </a:r>
            <a:r>
              <a:rPr lang="en-CA" sz="2400" dirty="0"/>
              <a:t>			</a:t>
            </a:r>
            <a:r>
              <a:rPr lang="en-CA" sz="2400" u="sng" dirty="0"/>
              <a:t>variances</a:t>
            </a:r>
            <a:r>
              <a:rPr lang="en-CA" sz="2400" dirty="0"/>
              <a:t> </a:t>
            </a:r>
            <a:r>
              <a:rPr lang="en-US" sz="2400" dirty="0"/>
              <a:t>(</a:t>
            </a:r>
            <a:r>
              <a:rPr lang="en-US" sz="2400" b="1" i="1" dirty="0">
                <a:sym typeface="Symbol" pitchFamily="18" charset="2"/>
              </a:rPr>
              <a:t></a:t>
            </a:r>
            <a:r>
              <a:rPr lang="en-US" sz="2400" b="1" dirty="0"/>
              <a:t> = 0.05</a:t>
            </a:r>
            <a:r>
              <a:rPr lang="en-US" sz="2400" dirty="0"/>
              <a:t>)?</a:t>
            </a:r>
          </a:p>
        </p:txBody>
      </p:sp>
      <p:pic>
        <p:nvPicPr>
          <p:cNvPr id="212996" name="Picture 4" descr="http://i.huffpost.com/gen/637884/thumbs/r-NYSE-EURONEXT-NASDAQ-FACEBOOK-IPO-large57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1" y="5105400"/>
            <a:ext cx="2919931" cy="1219200"/>
          </a:xfrm>
          <a:prstGeom prst="rect">
            <a:avLst/>
          </a:prstGeom>
          <a:noFill/>
        </p:spPr>
      </p:pic>
      <p:pic>
        <p:nvPicPr>
          <p:cNvPr id="212998" name="Picture 6" descr="http://i.telegraph.co.uk/multimedia/archive/01010/nyse_1010753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352801"/>
            <a:ext cx="2628900" cy="1645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94140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87880" y="762000"/>
            <a:ext cx="7772400" cy="457200"/>
          </a:xfrm>
        </p:spPr>
        <p:txBody>
          <a:bodyPr/>
          <a:lstStyle/>
          <a:p>
            <a:r>
              <a:rPr lang="en-US" dirty="0"/>
              <a:t>Confidence Interval </a:t>
            </a:r>
            <a:r>
              <a:rPr lang="en-US" dirty="0" smtClean="0"/>
              <a:t>&amp; Hypothesis Testing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823460" y="4895673"/>
            <a:ext cx="2903220" cy="830997"/>
            <a:chOff x="4663440" y="4667950"/>
            <a:chExt cx="2903220" cy="830997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7033260" y="4861533"/>
              <a:ext cx="533400" cy="46166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0" dirty="0" smtClean="0"/>
                <a:t>&lt;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663440" y="4861533"/>
              <a:ext cx="533400" cy="46166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0" dirty="0" smtClean="0"/>
                <a:t>&lt;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196840" y="4667950"/>
              <a:ext cx="1767840" cy="830997"/>
            </a:xfrm>
            <a:prstGeom prst="rect">
              <a:avLst/>
            </a:prstGeom>
            <a:solidFill>
              <a:srgbClr val="FFFFD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b="0" dirty="0" smtClean="0"/>
                <a:t>Population</a:t>
              </a:r>
            </a:p>
            <a:p>
              <a:r>
                <a:rPr lang="en-US" b="0" dirty="0" smtClean="0"/>
                <a:t>Parameter </a:t>
              </a: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56260" y="4904591"/>
            <a:ext cx="4267200" cy="830997"/>
          </a:xfrm>
          <a:prstGeom prst="rect">
            <a:avLst/>
          </a:prstGeom>
          <a:solidFill>
            <a:srgbClr val="FFFFD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0" dirty="0" smtClean="0"/>
              <a:t>Sample Statistic </a:t>
            </a:r>
            <a:r>
              <a:rPr lang="en-US" b="0" dirty="0" smtClean="0">
                <a:sym typeface="Symbol" pitchFamily="18" charset="2"/>
              </a:rPr>
              <a:t>– </a:t>
            </a:r>
          </a:p>
          <a:p>
            <a:r>
              <a:rPr lang="en-US" b="0" dirty="0" smtClean="0">
                <a:sym typeface="Symbol" pitchFamily="18" charset="2"/>
              </a:rPr>
              <a:t>(</a:t>
            </a:r>
            <a:r>
              <a:rPr lang="en-US" b="0" dirty="0">
                <a:sym typeface="Symbol" pitchFamily="18" charset="2"/>
              </a:rPr>
              <a:t>Critical Value)</a:t>
            </a:r>
            <a:r>
              <a:rPr lang="en-US" dirty="0">
                <a:sym typeface="Symbol" pitchFamily="18" charset="2"/>
              </a:rPr>
              <a:t>·</a:t>
            </a:r>
            <a:r>
              <a:rPr lang="en-US" b="0" dirty="0">
                <a:sym typeface="Symbol" pitchFamily="18" charset="2"/>
              </a:rPr>
              <a:t>(Standard Error)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726680" y="4904591"/>
            <a:ext cx="4267200" cy="830997"/>
          </a:xfrm>
          <a:prstGeom prst="rect">
            <a:avLst/>
          </a:prstGeom>
          <a:solidFill>
            <a:srgbClr val="FFFFD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0" dirty="0" smtClean="0"/>
              <a:t>Sample Statistic </a:t>
            </a:r>
            <a:r>
              <a:rPr lang="en-US" b="0" dirty="0" smtClean="0">
                <a:sym typeface="Symbol" pitchFamily="18" charset="2"/>
              </a:rPr>
              <a:t>+</a:t>
            </a:r>
          </a:p>
          <a:p>
            <a:r>
              <a:rPr lang="en-US" b="0" dirty="0" smtClean="0">
                <a:sym typeface="Symbol" pitchFamily="18" charset="2"/>
              </a:rPr>
              <a:t>(</a:t>
            </a:r>
            <a:r>
              <a:rPr lang="en-US" b="0" dirty="0">
                <a:sym typeface="Symbol" pitchFamily="18" charset="2"/>
              </a:rPr>
              <a:t>Critical Value)</a:t>
            </a:r>
            <a:r>
              <a:rPr lang="en-US" dirty="0">
                <a:sym typeface="Symbol" pitchFamily="18" charset="2"/>
              </a:rPr>
              <a:t>·</a:t>
            </a:r>
            <a:r>
              <a:rPr lang="en-US" b="0" dirty="0">
                <a:sym typeface="Symbol" pitchFamily="18" charset="2"/>
              </a:rPr>
              <a:t>(Standard Error)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648528" y="2775533"/>
            <a:ext cx="3140825" cy="830997"/>
            <a:chOff x="4663440" y="4667950"/>
            <a:chExt cx="2903220" cy="830997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7033260" y="4861533"/>
              <a:ext cx="533400" cy="46166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0" dirty="0" smtClean="0"/>
                <a:t>&lt;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4663440" y="4861533"/>
              <a:ext cx="533400" cy="46166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0" dirty="0" smtClean="0"/>
                <a:t>&lt;</a:t>
              </a: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5196840" y="4667950"/>
              <a:ext cx="1767840" cy="830997"/>
            </a:xfrm>
            <a:prstGeom prst="rect">
              <a:avLst/>
            </a:prstGeom>
            <a:solidFill>
              <a:srgbClr val="FFFFD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b="0" dirty="0" smtClean="0"/>
                <a:t>Test</a:t>
              </a:r>
            </a:p>
            <a:p>
              <a:r>
                <a:rPr lang="en-US" b="0" dirty="0" smtClean="0"/>
                <a:t>Statistic</a:t>
              </a:r>
            </a:p>
          </p:txBody>
        </p:sp>
      </p:grp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210850" y="2960200"/>
            <a:ext cx="3267595" cy="461665"/>
          </a:xfrm>
          <a:prstGeom prst="rect">
            <a:avLst/>
          </a:prstGeom>
          <a:solidFill>
            <a:srgbClr val="FFFFD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0" dirty="0" smtClean="0">
                <a:sym typeface="Symbol" pitchFamily="18" charset="2"/>
              </a:rPr>
              <a:t>– (</a:t>
            </a:r>
            <a:r>
              <a:rPr lang="en-US" b="0" dirty="0">
                <a:sym typeface="Symbol" pitchFamily="18" charset="2"/>
              </a:rPr>
              <a:t>Critical </a:t>
            </a:r>
            <a:r>
              <a:rPr lang="en-US" b="0" dirty="0" smtClean="0">
                <a:sym typeface="Symbol" pitchFamily="18" charset="2"/>
              </a:rPr>
              <a:t>Value)</a:t>
            </a:r>
            <a:endParaRPr lang="en-US" b="0" dirty="0">
              <a:sym typeface="Symbol" pitchFamily="18" charset="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924800" y="2960200"/>
            <a:ext cx="3267595" cy="461665"/>
          </a:xfrm>
          <a:prstGeom prst="rect">
            <a:avLst/>
          </a:prstGeom>
          <a:solidFill>
            <a:srgbClr val="FFFFD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0" dirty="0" smtClean="0">
                <a:sym typeface="Symbol" pitchFamily="18" charset="2"/>
              </a:rPr>
              <a:t>+ (</a:t>
            </a:r>
            <a:r>
              <a:rPr lang="en-US" b="0" dirty="0">
                <a:sym typeface="Symbol" pitchFamily="18" charset="2"/>
              </a:rPr>
              <a:t>Critical </a:t>
            </a:r>
            <a:r>
              <a:rPr lang="en-US" b="0" dirty="0" smtClean="0">
                <a:sym typeface="Symbol" pitchFamily="18" charset="2"/>
              </a:rPr>
              <a:t>Value)</a:t>
            </a:r>
            <a:endParaRPr lang="en-US" b="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" y="3844520"/>
            <a:ext cx="11437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dirty="0" smtClean="0"/>
              <a:t>A 95% confidence interval uses a critical value (from a normal distribution) at the 5% level of significance. 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743540" y="1863325"/>
            <a:ext cx="1143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dirty="0" smtClean="0"/>
              <a:t>A hypothesis test compares a test statistic to a critical value at the 5% level of significance.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8873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3771900" y="5562600"/>
            <a:ext cx="2667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2743200" y="2057400"/>
            <a:ext cx="2362200" cy="990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6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 Test: Example Solution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8077200" cy="4038600"/>
          </a:xfrm>
        </p:spPr>
        <p:txBody>
          <a:bodyPr/>
          <a:lstStyle/>
          <a:p>
            <a:r>
              <a:rPr lang="en-US" sz="2300" dirty="0"/>
              <a:t>Form the hypothesis test:</a:t>
            </a:r>
          </a:p>
          <a:p>
            <a:pPr lvl="1">
              <a:buFont typeface="Wingdings" pitchFamily="2" charset="2"/>
              <a:buNone/>
            </a:pPr>
            <a:r>
              <a:rPr lang="en-US" sz="2300" dirty="0"/>
              <a:t>H</a:t>
            </a:r>
            <a:r>
              <a:rPr lang="en-US" sz="2300" baseline="-25000" dirty="0"/>
              <a:t>0</a:t>
            </a:r>
            <a:r>
              <a:rPr lang="en-US" sz="2300" dirty="0"/>
              <a:t>: </a:t>
            </a:r>
            <a:r>
              <a:rPr lang="el-GR" sz="2300" dirty="0"/>
              <a:t>σ</a:t>
            </a:r>
            <a:r>
              <a:rPr lang="en-US" sz="2300" baseline="30000" dirty="0"/>
              <a:t>2</a:t>
            </a:r>
            <a:r>
              <a:rPr lang="en-US" sz="2300" baseline="-25000" dirty="0"/>
              <a:t>1</a:t>
            </a:r>
            <a:r>
              <a:rPr lang="en-US" sz="2300" dirty="0"/>
              <a:t> – </a:t>
            </a:r>
            <a:r>
              <a:rPr lang="el-GR" sz="2300" dirty="0"/>
              <a:t>σ</a:t>
            </a:r>
            <a:r>
              <a:rPr lang="en-US" sz="2300" baseline="30000" dirty="0"/>
              <a:t>2</a:t>
            </a:r>
            <a:r>
              <a:rPr lang="en-US" sz="2300" baseline="-25000" dirty="0"/>
              <a:t>2</a:t>
            </a:r>
            <a:r>
              <a:rPr lang="en-US" sz="2300" dirty="0"/>
              <a:t> = 0      (</a:t>
            </a:r>
            <a:r>
              <a:rPr lang="en-US" sz="2000" dirty="0"/>
              <a:t>there is no difference between variances)</a:t>
            </a:r>
          </a:p>
          <a:p>
            <a:pPr lvl="1">
              <a:buFont typeface="Wingdings" pitchFamily="2" charset="2"/>
              <a:buNone/>
            </a:pPr>
            <a:r>
              <a:rPr lang="en-US" sz="2300" dirty="0"/>
              <a:t>H</a:t>
            </a:r>
            <a:r>
              <a:rPr lang="en-US" sz="2300" baseline="-25000" dirty="0"/>
              <a:t>A</a:t>
            </a:r>
            <a:r>
              <a:rPr lang="en-US" sz="2300" dirty="0"/>
              <a:t>: </a:t>
            </a:r>
            <a:r>
              <a:rPr lang="el-GR" sz="2300" dirty="0"/>
              <a:t>σ</a:t>
            </a:r>
            <a:r>
              <a:rPr lang="en-US" sz="2300" baseline="30000" dirty="0"/>
              <a:t>2</a:t>
            </a:r>
            <a:r>
              <a:rPr lang="en-US" sz="2300" baseline="-25000" dirty="0"/>
              <a:t>1</a:t>
            </a:r>
            <a:r>
              <a:rPr lang="en-US" sz="2300" dirty="0"/>
              <a:t> – </a:t>
            </a:r>
            <a:r>
              <a:rPr lang="el-GR" sz="2300" dirty="0"/>
              <a:t>σ</a:t>
            </a:r>
            <a:r>
              <a:rPr lang="en-US" sz="2300" baseline="30000" dirty="0"/>
              <a:t>2</a:t>
            </a:r>
            <a:r>
              <a:rPr lang="en-US" sz="2300" baseline="-25000" dirty="0"/>
              <a:t>2</a:t>
            </a:r>
            <a:r>
              <a:rPr lang="en-US" sz="2300" dirty="0"/>
              <a:t> ≠ 0      </a:t>
            </a:r>
            <a:r>
              <a:rPr lang="en-US" sz="2000" dirty="0"/>
              <a:t>(there is a difference between variances</a:t>
            </a:r>
            <a:r>
              <a:rPr lang="en-US" sz="1900" dirty="0"/>
              <a:t>)</a:t>
            </a:r>
            <a:endParaRPr lang="el-GR" sz="1900" dirty="0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2209800" y="3200400"/>
            <a:ext cx="80772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300" b="0" dirty="0"/>
              <a:t>Find the F critical value for </a:t>
            </a:r>
            <a:r>
              <a:rPr lang="en-US" sz="2300" b="0" i="1" dirty="0">
                <a:sym typeface="Symbol" pitchFamily="18" charset="2"/>
              </a:rPr>
              <a:t></a:t>
            </a:r>
            <a:r>
              <a:rPr lang="en-US" sz="2300" b="0" dirty="0"/>
              <a:t> = .05: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300" b="0" dirty="0"/>
              <a:t>Numerator:</a:t>
            </a:r>
          </a:p>
          <a:p>
            <a:pPr marL="1143000" lvl="2" indent="-228600" algn="l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</a:pPr>
            <a:r>
              <a:rPr lang="en-US" b="0" dirty="0"/>
              <a:t>df</a:t>
            </a:r>
            <a:r>
              <a:rPr lang="en-US" b="0" baseline="-25000" dirty="0"/>
              <a:t>1</a:t>
            </a:r>
            <a:r>
              <a:rPr lang="en-US" b="0" dirty="0"/>
              <a:t> = n</a:t>
            </a:r>
            <a:r>
              <a:rPr lang="en-US" b="0" baseline="-25000" dirty="0"/>
              <a:t>1</a:t>
            </a:r>
            <a:r>
              <a:rPr lang="en-US" b="0" dirty="0"/>
              <a:t> – 1 = 21 – 1 = 20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300" b="0" dirty="0"/>
              <a:t>Denominator: </a:t>
            </a:r>
          </a:p>
          <a:p>
            <a:pPr marL="1143000" lvl="2" indent="-228600" algn="l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</a:pPr>
            <a:r>
              <a:rPr lang="en-US" b="0" dirty="0"/>
              <a:t>df</a:t>
            </a:r>
            <a:r>
              <a:rPr lang="en-US" b="0" baseline="-25000" dirty="0"/>
              <a:t>2</a:t>
            </a:r>
            <a:r>
              <a:rPr lang="en-US" b="0" dirty="0"/>
              <a:t> = n</a:t>
            </a:r>
            <a:r>
              <a:rPr lang="en-US" b="0" baseline="-25000" dirty="0"/>
              <a:t>2</a:t>
            </a:r>
            <a:r>
              <a:rPr lang="en-US" b="0" dirty="0"/>
              <a:t> – 1 = 25 – 1 = 24 </a:t>
            </a:r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n-US" sz="1000" b="0" dirty="0"/>
          </a:p>
          <a:p>
            <a:pPr marL="742950" lvl="1" indent="-285750" algn="l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sz="2300" b="0" dirty="0"/>
              <a:t>			F</a:t>
            </a:r>
            <a:r>
              <a:rPr lang="en-US" sz="2300" b="0" baseline="-25000" dirty="0">
                <a:sym typeface="Symbol" pitchFamily="18" charset="2"/>
              </a:rPr>
              <a:t>.05/2, 20, 24</a:t>
            </a:r>
            <a:r>
              <a:rPr lang="en-US" sz="2300" b="0" dirty="0">
                <a:sym typeface="Symbol" pitchFamily="18" charset="2"/>
              </a:rPr>
              <a:t> = 2.327</a:t>
            </a:r>
          </a:p>
        </p:txBody>
      </p:sp>
    </p:spTree>
    <p:extLst>
      <p:ext uri="{BB962C8B-B14F-4D97-AF65-F5344CB8AC3E}">
        <p14:creationId xmlns:p14="http://schemas.microsoft.com/office/powerpoint/2010/main" val="177859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74" name="Rectangle 30"/>
          <p:cNvSpPr>
            <a:spLocks noChangeArrowheads="1"/>
          </p:cNvSpPr>
          <p:nvPr/>
        </p:nvSpPr>
        <p:spPr bwMode="auto">
          <a:xfrm>
            <a:off x="4724400" y="2590800"/>
            <a:ext cx="990600" cy="457200"/>
          </a:xfrm>
          <a:prstGeom prst="rect">
            <a:avLst/>
          </a:prstGeom>
          <a:solidFill>
            <a:srgbClr val="B7EB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b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752600"/>
            <a:ext cx="3581400" cy="533400"/>
          </a:xfrm>
        </p:spPr>
        <p:txBody>
          <a:bodyPr/>
          <a:lstStyle/>
          <a:p>
            <a:r>
              <a:rPr lang="en-US" sz="2700" dirty="0"/>
              <a:t>The test statistic is:</a:t>
            </a:r>
          </a:p>
        </p:txBody>
      </p:sp>
      <p:sp>
        <p:nvSpPr>
          <p:cNvPr id="159754" name="Freeform 10"/>
          <p:cNvSpPr>
            <a:spLocks/>
          </p:cNvSpPr>
          <p:nvPr/>
        </p:nvSpPr>
        <p:spPr bwMode="auto">
          <a:xfrm>
            <a:off x="8375650" y="3560764"/>
            <a:ext cx="1555750" cy="244475"/>
          </a:xfrm>
          <a:custGeom>
            <a:avLst/>
            <a:gdLst>
              <a:gd name="T0" fmla="*/ 4 w 980"/>
              <a:gd name="T1" fmla="*/ 154 h 154"/>
              <a:gd name="T2" fmla="*/ 0 w 980"/>
              <a:gd name="T3" fmla="*/ 0 h 154"/>
              <a:gd name="T4" fmla="*/ 83 w 980"/>
              <a:gd name="T5" fmla="*/ 39 h 154"/>
              <a:gd name="T6" fmla="*/ 154 w 980"/>
              <a:gd name="T7" fmla="*/ 61 h 154"/>
              <a:gd name="T8" fmla="*/ 209 w 980"/>
              <a:gd name="T9" fmla="*/ 76 h 154"/>
              <a:gd name="T10" fmla="*/ 283 w 980"/>
              <a:gd name="T11" fmla="*/ 91 h 154"/>
              <a:gd name="T12" fmla="*/ 428 w 980"/>
              <a:gd name="T13" fmla="*/ 111 h 154"/>
              <a:gd name="T14" fmla="*/ 592 w 980"/>
              <a:gd name="T15" fmla="*/ 126 h 154"/>
              <a:gd name="T16" fmla="*/ 979 w 980"/>
              <a:gd name="T17" fmla="*/ 141 h 154"/>
              <a:gd name="T18" fmla="*/ 980 w 980"/>
              <a:gd name="T19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0" h="154">
                <a:moveTo>
                  <a:pt x="4" y="154"/>
                </a:moveTo>
                <a:lnTo>
                  <a:pt x="0" y="0"/>
                </a:lnTo>
                <a:lnTo>
                  <a:pt x="83" y="39"/>
                </a:lnTo>
                <a:lnTo>
                  <a:pt x="154" y="61"/>
                </a:lnTo>
                <a:lnTo>
                  <a:pt x="209" y="76"/>
                </a:lnTo>
                <a:lnTo>
                  <a:pt x="283" y="91"/>
                </a:lnTo>
                <a:lnTo>
                  <a:pt x="428" y="111"/>
                </a:lnTo>
                <a:lnTo>
                  <a:pt x="592" y="126"/>
                </a:lnTo>
                <a:lnTo>
                  <a:pt x="979" y="141"/>
                </a:lnTo>
                <a:lnTo>
                  <a:pt x="980" y="1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9755" name="Freeform 11"/>
          <p:cNvSpPr>
            <a:spLocks/>
          </p:cNvSpPr>
          <p:nvPr/>
        </p:nvSpPr>
        <p:spPr bwMode="auto">
          <a:xfrm>
            <a:off x="6697664" y="2195514"/>
            <a:ext cx="3513137" cy="1614487"/>
          </a:xfrm>
          <a:custGeom>
            <a:avLst/>
            <a:gdLst>
              <a:gd name="T0" fmla="*/ 0 w 3388"/>
              <a:gd name="T1" fmla="*/ 0 h 1023"/>
              <a:gd name="T2" fmla="*/ 0 w 3388"/>
              <a:gd name="T3" fmla="*/ 1022 h 1023"/>
              <a:gd name="T4" fmla="*/ 3387 w 3388"/>
              <a:gd name="T5" fmla="*/ 1022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b="0"/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6477000" y="3581401"/>
            <a:ext cx="4572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0</a:t>
            </a:r>
            <a:r>
              <a:rPr lang="en-US" sz="3600" b="0"/>
              <a:t> </a:t>
            </a:r>
          </a:p>
        </p:txBody>
      </p:sp>
      <p:sp>
        <p:nvSpPr>
          <p:cNvPr id="159758" name="Freeform 14"/>
          <p:cNvSpPr>
            <a:spLocks/>
          </p:cNvSpPr>
          <p:nvPr/>
        </p:nvSpPr>
        <p:spPr bwMode="auto">
          <a:xfrm>
            <a:off x="6705600" y="2209800"/>
            <a:ext cx="3429000" cy="1620838"/>
          </a:xfrm>
          <a:custGeom>
            <a:avLst/>
            <a:gdLst>
              <a:gd name="T0" fmla="*/ 0 w 3492"/>
              <a:gd name="T1" fmla="*/ 1011 h 1021"/>
              <a:gd name="T2" fmla="*/ 162 w 3492"/>
              <a:gd name="T3" fmla="*/ 837 h 1021"/>
              <a:gd name="T4" fmla="*/ 714 w 3492"/>
              <a:gd name="T5" fmla="*/ 3 h 1021"/>
              <a:gd name="T6" fmla="*/ 1728 w 3492"/>
              <a:gd name="T7" fmla="*/ 855 h 1021"/>
              <a:gd name="T8" fmla="*/ 3492 w 3492"/>
              <a:gd name="T9" fmla="*/ 99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graphicFrame>
        <p:nvGraphicFramePr>
          <p:cNvPr id="159759" name="Object 15"/>
          <p:cNvGraphicFramePr>
            <a:graphicFrameLocks noChangeAspect="1"/>
          </p:cNvGraphicFramePr>
          <p:nvPr>
            <p:extLst/>
          </p:nvPr>
        </p:nvGraphicFramePr>
        <p:xfrm>
          <a:off x="2384425" y="2362200"/>
          <a:ext cx="32004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4" name="Equation" r:id="rId3" imgW="1447560" imgH="457200" progId="Equation.3">
                  <p:embed/>
                </p:oleObj>
              </mc:Choice>
              <mc:Fallback>
                <p:oleObj name="Equation" r:id="rId3" imgW="1447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2362200"/>
                        <a:ext cx="32004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1" name="Line 17"/>
          <p:cNvSpPr>
            <a:spLocks noChangeShapeType="1"/>
          </p:cNvSpPr>
          <p:nvPr/>
        </p:nvSpPr>
        <p:spPr bwMode="auto">
          <a:xfrm>
            <a:off x="8382000" y="3581400"/>
            <a:ext cx="1588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 flipH="1">
            <a:off x="8915400" y="3505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8991600" y="3124201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ym typeface="Symbol" pitchFamily="18" charset="2"/>
              </a:rPr>
              <a:t>/2 = .025</a:t>
            </a:r>
            <a:endParaRPr lang="en-US" sz="2000" b="0" baseline="-25000">
              <a:sym typeface="Symbol" pitchFamily="18" charset="2"/>
            </a:endParaRPr>
          </a:p>
        </p:txBody>
      </p:sp>
      <p:sp>
        <p:nvSpPr>
          <p:cNvPr id="159764" name="Rectangle 20"/>
          <p:cNvSpPr>
            <a:spLocks noChangeArrowheads="1"/>
          </p:cNvSpPr>
          <p:nvPr/>
        </p:nvSpPr>
        <p:spPr bwMode="auto">
          <a:xfrm>
            <a:off x="8153400" y="4191000"/>
            <a:ext cx="12192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0" dirty="0"/>
              <a:t>F</a:t>
            </a:r>
            <a:r>
              <a:rPr lang="en-US" sz="2000" b="0" baseline="-25000" dirty="0">
                <a:sym typeface="Symbol" pitchFamily="18" charset="2"/>
              </a:rPr>
              <a:t>/2</a:t>
            </a:r>
            <a:r>
              <a:rPr lang="en-US" sz="2000" b="0" i="1" dirty="0"/>
              <a:t> </a:t>
            </a:r>
            <a:r>
              <a:rPr lang="en-US" sz="2000" b="0" dirty="0"/>
              <a:t>=2.327</a:t>
            </a:r>
          </a:p>
        </p:txBody>
      </p:sp>
      <p:sp>
        <p:nvSpPr>
          <p:cNvPr id="159765" name="Line 21"/>
          <p:cNvSpPr>
            <a:spLocks noChangeShapeType="1"/>
          </p:cNvSpPr>
          <p:nvPr/>
        </p:nvSpPr>
        <p:spPr bwMode="auto">
          <a:xfrm flipV="1">
            <a:off x="8382000" y="3810000"/>
            <a:ext cx="0" cy="3810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CA" b="0"/>
          </a:p>
        </p:txBody>
      </p:sp>
      <p:sp>
        <p:nvSpPr>
          <p:cNvPr id="159766" name="Line 22"/>
          <p:cNvSpPr>
            <a:spLocks noChangeShapeType="1"/>
          </p:cNvSpPr>
          <p:nvPr/>
        </p:nvSpPr>
        <p:spPr bwMode="auto">
          <a:xfrm flipH="1">
            <a:off x="6781800" y="4038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9767" name="Line 23"/>
          <p:cNvSpPr>
            <a:spLocks noChangeShapeType="1"/>
          </p:cNvSpPr>
          <p:nvPr/>
        </p:nvSpPr>
        <p:spPr bwMode="auto">
          <a:xfrm flipH="1">
            <a:off x="8382000" y="4038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b="0"/>
          </a:p>
        </p:txBody>
      </p:sp>
      <p:sp>
        <p:nvSpPr>
          <p:cNvPr id="159768" name="Rectangle 24"/>
          <p:cNvSpPr>
            <a:spLocks noChangeArrowheads="1"/>
          </p:cNvSpPr>
          <p:nvPr/>
        </p:nvSpPr>
        <p:spPr bwMode="auto">
          <a:xfrm>
            <a:off x="8610600" y="4038600"/>
            <a:ext cx="99060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0"/>
              <a:t>Reject H</a:t>
            </a:r>
            <a:r>
              <a:rPr lang="en-US" sz="1400" b="0" baseline="-25000"/>
              <a:t>0</a:t>
            </a:r>
          </a:p>
        </p:txBody>
      </p:sp>
      <p:sp>
        <p:nvSpPr>
          <p:cNvPr id="159769" name="Rectangle 25"/>
          <p:cNvSpPr>
            <a:spLocks noChangeArrowheads="1"/>
          </p:cNvSpPr>
          <p:nvPr/>
        </p:nvSpPr>
        <p:spPr bwMode="auto">
          <a:xfrm>
            <a:off x="7086600" y="4038600"/>
            <a:ext cx="914400" cy="45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0"/>
              <a:t>Do not 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400" b="0"/>
              <a:t>reject H</a:t>
            </a:r>
            <a:r>
              <a:rPr lang="en-US" sz="1400" b="0" baseline="-25000"/>
              <a:t>0</a:t>
            </a:r>
          </a:p>
        </p:txBody>
      </p:sp>
      <p:sp>
        <p:nvSpPr>
          <p:cNvPr id="159770" name="Rectangle 26"/>
          <p:cNvSpPr>
            <a:spLocks noChangeArrowheads="1"/>
          </p:cNvSpPr>
          <p:nvPr/>
        </p:nvSpPr>
        <p:spPr bwMode="auto">
          <a:xfrm>
            <a:off x="8001000" y="1828801"/>
            <a:ext cx="2133600" cy="7016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H</a:t>
            </a:r>
            <a:r>
              <a:rPr lang="en-US" sz="2000" b="0" baseline="-25000"/>
              <a:t>0</a:t>
            </a:r>
            <a:r>
              <a:rPr lang="en-US" sz="2000" b="0"/>
              <a:t>: </a:t>
            </a:r>
            <a:r>
              <a:rPr lang="el-GR" sz="2000" b="0">
                <a:cs typeface="Arial" pitchFamily="34" charset="0"/>
              </a:rPr>
              <a:t>σ</a:t>
            </a:r>
            <a:r>
              <a:rPr lang="en-US" sz="2000" b="0" baseline="-25000">
                <a:cs typeface="Arial" pitchFamily="34" charset="0"/>
              </a:rPr>
              <a:t>1</a:t>
            </a:r>
            <a:r>
              <a:rPr lang="en-US" sz="2000" b="0" baseline="30000"/>
              <a:t>2</a:t>
            </a:r>
            <a:r>
              <a:rPr lang="en-US" sz="2000" b="0"/>
              <a:t> – </a:t>
            </a:r>
            <a:r>
              <a:rPr lang="el-GR" sz="2000" b="0"/>
              <a:t>σ</a:t>
            </a:r>
            <a:r>
              <a:rPr lang="en-US" sz="2000" b="0" baseline="-25000"/>
              <a:t>2</a:t>
            </a:r>
            <a:r>
              <a:rPr lang="en-US" sz="2000" b="0" baseline="30000"/>
              <a:t>2</a:t>
            </a:r>
            <a:r>
              <a:rPr lang="en-US" sz="2000" b="0"/>
              <a:t> = 0</a:t>
            </a:r>
          </a:p>
          <a:p>
            <a:r>
              <a:rPr lang="en-US" sz="2000" b="0"/>
              <a:t>H</a:t>
            </a:r>
            <a:r>
              <a:rPr lang="en-US" sz="2000" b="0" baseline="-25000"/>
              <a:t>A</a:t>
            </a:r>
            <a:r>
              <a:rPr lang="en-US" sz="2000" b="0"/>
              <a:t>: </a:t>
            </a:r>
            <a:r>
              <a:rPr lang="el-GR" sz="2000" b="0"/>
              <a:t>σ</a:t>
            </a:r>
            <a:r>
              <a:rPr lang="en-US" sz="2000" b="0" baseline="-25000"/>
              <a:t>1</a:t>
            </a:r>
            <a:r>
              <a:rPr lang="en-US" sz="2000" b="0" baseline="30000"/>
              <a:t>2</a:t>
            </a:r>
            <a:r>
              <a:rPr lang="en-US" sz="2000" b="0"/>
              <a:t> – </a:t>
            </a:r>
            <a:r>
              <a:rPr lang="el-GR" sz="2000" b="0"/>
              <a:t>σ</a:t>
            </a:r>
            <a:r>
              <a:rPr lang="en-US" sz="2000" b="0" baseline="-25000"/>
              <a:t>2</a:t>
            </a:r>
            <a:r>
              <a:rPr lang="en-US" sz="2000" b="0" baseline="30000"/>
              <a:t>2 </a:t>
            </a:r>
            <a:r>
              <a:rPr lang="en-US" sz="2000" b="0">
                <a:cs typeface="Arial" pitchFamily="34" charset="0"/>
              </a:rPr>
              <a:t>≠ 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2514600"/>
            <a:ext cx="2057400" cy="1295400"/>
            <a:chOff x="4191000" y="2514600"/>
            <a:chExt cx="2057400" cy="1295400"/>
          </a:xfrm>
        </p:grpSpPr>
        <p:sp>
          <p:nvSpPr>
            <p:cNvPr id="159757" name="Line 13"/>
            <p:cNvSpPr>
              <a:spLocks noChangeShapeType="1"/>
            </p:cNvSpPr>
            <p:nvPr/>
          </p:nvSpPr>
          <p:spPr bwMode="auto">
            <a:xfrm>
              <a:off x="5316538" y="2514600"/>
              <a:ext cx="3175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b="0"/>
            </a:p>
          </p:txBody>
        </p:sp>
        <p:sp>
          <p:nvSpPr>
            <p:cNvPr id="159775" name="Line 31"/>
            <p:cNvSpPr>
              <a:spLocks noChangeShapeType="1"/>
            </p:cNvSpPr>
            <p:nvPr/>
          </p:nvSpPr>
          <p:spPr bwMode="auto">
            <a:xfrm>
              <a:off x="4191000" y="2895600"/>
              <a:ext cx="2057400" cy="0"/>
            </a:xfrm>
            <a:prstGeom prst="line">
              <a:avLst/>
            </a:prstGeom>
            <a:noFill/>
            <a:ln w="38100">
              <a:solidFill>
                <a:srgbClr val="5FBA0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CA" b="0"/>
            </a:p>
          </p:txBody>
        </p:sp>
        <p:sp>
          <p:nvSpPr>
            <p:cNvPr id="159776" name="Line 32"/>
            <p:cNvSpPr>
              <a:spLocks noChangeShapeType="1"/>
            </p:cNvSpPr>
            <p:nvPr/>
          </p:nvSpPr>
          <p:spPr bwMode="auto">
            <a:xfrm>
              <a:off x="6248400" y="2895600"/>
              <a:ext cx="0" cy="914400"/>
            </a:xfrm>
            <a:prstGeom prst="line">
              <a:avLst/>
            </a:prstGeom>
            <a:noFill/>
            <a:ln w="38100">
              <a:solidFill>
                <a:srgbClr val="5FBA04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CA" b="0"/>
            </a:p>
          </p:txBody>
        </p:sp>
      </p:grpSp>
      <p:sp>
        <p:nvSpPr>
          <p:cNvPr id="159777" name="Rectangle 33"/>
          <p:cNvSpPr>
            <a:spLocks noChangeArrowheads="1"/>
          </p:cNvSpPr>
          <p:nvPr/>
        </p:nvSpPr>
        <p:spPr bwMode="auto">
          <a:xfrm>
            <a:off x="1905000" y="3962400"/>
            <a:ext cx="4495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300" b="0" dirty="0"/>
              <a:t>F = 1.256 is not greater than the critical F value of 2.327, so we do not reject H</a:t>
            </a:r>
            <a:r>
              <a:rPr lang="en-US" sz="2300" b="0" baseline="-25000" dirty="0"/>
              <a:t>0</a:t>
            </a:r>
            <a:endParaRPr lang="en-US" sz="2300" b="0" dirty="0"/>
          </a:p>
        </p:txBody>
      </p:sp>
      <p:sp>
        <p:nvSpPr>
          <p:cNvPr id="159780" name="Rectangle 36"/>
          <p:cNvSpPr>
            <a:spLocks noChangeArrowheads="1"/>
          </p:cNvSpPr>
          <p:nvPr/>
        </p:nvSpPr>
        <p:spPr bwMode="auto">
          <a:xfrm>
            <a:off x="1905001" y="5334000"/>
            <a:ext cx="654923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300" b="0" dirty="0"/>
              <a:t>Conclusion:  There is no evidence of a difference in variances at </a:t>
            </a:r>
            <a:r>
              <a:rPr lang="en-US" sz="2300" b="0" dirty="0">
                <a:sym typeface="Symbol" pitchFamily="18" charset="2"/>
              </a:rPr>
              <a:t> = .05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300" b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6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 Test: Example Solution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15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9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9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9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9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9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74" grpId="0" animBg="1"/>
      <p:bldP spid="159747" grpId="0" build="p"/>
      <p:bldP spid="159764" grpId="0"/>
      <p:bldP spid="159777" grpId="0"/>
      <p:bldP spid="15978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81000"/>
            <a:ext cx="6629400" cy="83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</a:rPr>
              <a:t>Using EXCEL and </a:t>
            </a:r>
            <a:r>
              <a:rPr lang="en-US" dirty="0" err="1">
                <a:solidFill>
                  <a:schemeClr val="tx1"/>
                </a:solidFill>
              </a:rPr>
              <a:t>PHStat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447800"/>
            <a:ext cx="7620000" cy="45720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/>
              <a:t>EXCEL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F test for two variances: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Tools | data analysis | F-test:  two sample for variances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err="1"/>
              <a:t>PHStat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Chi-square test for the variance:</a:t>
            </a:r>
          </a:p>
          <a:p>
            <a:pPr lvl="1">
              <a:lnSpc>
                <a:spcPct val="110000"/>
              </a:lnSpc>
            </a:pPr>
            <a:r>
              <a:rPr lang="en-US" sz="2000" dirty="0" err="1"/>
              <a:t>PHStat</a:t>
            </a:r>
            <a:r>
              <a:rPr lang="en-US" sz="2000" dirty="0"/>
              <a:t> | one-sample tests | chi-square test for the variance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F test for two variances:</a:t>
            </a:r>
          </a:p>
          <a:p>
            <a:pPr lvl="1">
              <a:lnSpc>
                <a:spcPct val="110000"/>
              </a:lnSpc>
            </a:pPr>
            <a:r>
              <a:rPr lang="en-US" sz="2000" dirty="0" err="1"/>
              <a:t>PHStat</a:t>
            </a:r>
            <a:r>
              <a:rPr lang="en-US" sz="2000" dirty="0"/>
              <a:t> | two-sample tests | F test for differences in two variances</a:t>
            </a:r>
          </a:p>
        </p:txBody>
      </p:sp>
    </p:spTree>
    <p:extLst>
      <p:ext uri="{BB962C8B-B14F-4D97-AF65-F5344CB8AC3E}">
        <p14:creationId xmlns:p14="http://schemas.microsoft.com/office/powerpoint/2010/main" val="705623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609600"/>
            <a:ext cx="7620000" cy="1143000"/>
          </a:xfrm>
        </p:spPr>
        <p:txBody>
          <a:bodyPr/>
          <a:lstStyle/>
          <a:p>
            <a:r>
              <a:rPr lang="en-US" dirty="0" smtClean="0"/>
              <a:t>Brief </a:t>
            </a:r>
            <a:r>
              <a:rPr lang="en-US" dirty="0"/>
              <a:t>Summary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828801"/>
            <a:ext cx="8458200" cy="4532313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 smtClean="0"/>
              <a:t>Performed </a:t>
            </a:r>
            <a:r>
              <a:rPr lang="en-US" dirty="0"/>
              <a:t>chi-square tests for the variance</a:t>
            </a:r>
          </a:p>
          <a:p>
            <a:pPr>
              <a:spcBef>
                <a:spcPct val="40000"/>
              </a:spcBef>
            </a:pPr>
            <a:r>
              <a:rPr lang="en-US" dirty="0"/>
              <a:t>Used the chi-square table to find chi-square critical values</a:t>
            </a:r>
          </a:p>
          <a:p>
            <a:pPr>
              <a:spcBef>
                <a:spcPct val="40000"/>
              </a:spcBef>
            </a:pPr>
            <a:r>
              <a:rPr lang="en-US" dirty="0"/>
              <a:t>Performed  F  tests for the difference between two population variances</a:t>
            </a:r>
          </a:p>
          <a:p>
            <a:pPr>
              <a:spcBef>
                <a:spcPct val="40000"/>
              </a:spcBef>
            </a:pPr>
            <a:r>
              <a:rPr lang="en-US" dirty="0"/>
              <a:t>Used the  F  table to find  F  critical </a:t>
            </a:r>
            <a:r>
              <a:rPr lang="en-US" dirty="0" smtClean="0"/>
              <a:t>values</a:t>
            </a:r>
          </a:p>
          <a:p>
            <a:pPr>
              <a:spcBef>
                <a:spcPct val="40000"/>
              </a:spcBef>
            </a:pPr>
            <a:r>
              <a:rPr lang="en-CA" dirty="0" smtClean="0"/>
              <a:t>Used </a:t>
            </a:r>
            <a:r>
              <a:rPr lang="en-CA" dirty="0"/>
              <a:t>contingency tables to perform a chi-square test of </a:t>
            </a:r>
            <a:r>
              <a:rPr lang="en-CA" u="sng" dirty="0" smtClean="0"/>
              <a:t>independence </a:t>
            </a:r>
            <a:r>
              <a:rPr lang="en-CA" dirty="0" smtClean="0"/>
              <a:t>(easy to learn)</a:t>
            </a:r>
            <a:endParaRPr lang="en-US" dirty="0"/>
          </a:p>
          <a:p>
            <a:pPr>
              <a:spcBef>
                <a:spcPct val="4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2819400" y="4267200"/>
            <a:ext cx="6172200" cy="1371600"/>
          </a:xfrm>
          <a:prstGeom prst="rect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685800"/>
            <a:ext cx="6858000" cy="76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p-Value Approach to Testing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752601"/>
            <a:ext cx="7772400" cy="4303713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/>
              <a:t>Convert Sample Statistic (e.g.    ) to Test Statistic ( </a:t>
            </a:r>
            <a:r>
              <a:rPr lang="en-US" i="1"/>
              <a:t>z or t  </a:t>
            </a:r>
            <a:r>
              <a:rPr lang="en-US"/>
              <a:t>statistic )</a:t>
            </a:r>
          </a:p>
          <a:p>
            <a:pPr>
              <a:spcBef>
                <a:spcPct val="60000"/>
              </a:spcBef>
            </a:pPr>
            <a:r>
              <a:rPr lang="en-US"/>
              <a:t>Obtain the p-value from a table or computer</a:t>
            </a:r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en-US"/>
              <a:t>Compare the p-value with  </a:t>
            </a:r>
            <a:r>
              <a:rPr lang="en-US" b="1">
                <a:sym typeface="Symbol" pitchFamily="18" charset="2"/>
              </a:rPr>
              <a:t></a:t>
            </a:r>
          </a:p>
          <a:p>
            <a:pPr lvl="1">
              <a:spcBef>
                <a:spcPct val="60000"/>
              </a:spcBef>
            </a:pPr>
            <a:r>
              <a:rPr lang="en-US" sz="2700"/>
              <a:t>If   p-value  </a:t>
            </a:r>
            <a:r>
              <a:rPr lang="en-US" sz="2700">
                <a:sym typeface="Symbol" pitchFamily="18" charset="2"/>
              </a:rPr>
              <a:t>&lt;   </a:t>
            </a:r>
            <a:r>
              <a:rPr lang="en-US" sz="2700"/>
              <a:t>,  reject H</a:t>
            </a:r>
            <a:r>
              <a:rPr lang="en-US" sz="2700" baseline="-25000"/>
              <a:t>0</a:t>
            </a:r>
            <a:endParaRPr lang="en-US" sz="2700"/>
          </a:p>
          <a:p>
            <a:pPr lvl="1">
              <a:spcBef>
                <a:spcPct val="60000"/>
              </a:spcBef>
            </a:pPr>
            <a:r>
              <a:rPr lang="en-US" sz="2700"/>
              <a:t>If   p-value  </a:t>
            </a:r>
            <a:r>
              <a:rPr lang="en-US" sz="2700" b="1">
                <a:sym typeface="Symbol" pitchFamily="18" charset="2"/>
              </a:rPr>
              <a:t></a:t>
            </a:r>
            <a:r>
              <a:rPr lang="en-US" sz="2700"/>
              <a:t>  </a:t>
            </a:r>
            <a:r>
              <a:rPr lang="en-US" sz="2700">
                <a:sym typeface="Symbol" pitchFamily="18" charset="2"/>
              </a:rPr>
              <a:t></a:t>
            </a:r>
            <a:r>
              <a:rPr lang="en-US" sz="2700"/>
              <a:t> ,  do not reject H</a:t>
            </a:r>
            <a:r>
              <a:rPr lang="en-US" sz="2700" baseline="-25000"/>
              <a:t>0</a:t>
            </a:r>
            <a:r>
              <a:rPr lang="en-US" sz="2700"/>
              <a:t> 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6858000" y="1752601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 </a:t>
            </a:r>
            <a:r>
              <a:rPr lang="en-US" sz="2800" b="0" i="1" dirty="0"/>
              <a:t>x</a:t>
            </a:r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>
            <a:off x="7059258" y="183955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15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8077200" cy="4724400"/>
          </a:xfrm>
        </p:spPr>
        <p:txBody>
          <a:bodyPr/>
          <a:lstStyle/>
          <a:p>
            <a:r>
              <a:rPr lang="en-CA" sz="2200" dirty="0"/>
              <a:t>We wish to test a null hypothesis against an alternative hypothesis using a dataset. </a:t>
            </a:r>
          </a:p>
          <a:p>
            <a:r>
              <a:rPr lang="en-CA" sz="2200" dirty="0"/>
              <a:t>The alternative hypothesis is </a:t>
            </a:r>
            <a:r>
              <a:rPr lang="en-CA" sz="2200" u="sng" dirty="0"/>
              <a:t>what we expect to be true </a:t>
            </a:r>
            <a:r>
              <a:rPr lang="en-CA" sz="2200" dirty="0"/>
              <a:t>if the null hypothesis is false. </a:t>
            </a:r>
          </a:p>
          <a:p>
            <a:r>
              <a:rPr lang="en-CA" sz="2200" dirty="0"/>
              <a:t>We cannot prove that the alternative hypothesis is true but we may be able to demonstrate that the alternative is much </a:t>
            </a:r>
            <a:r>
              <a:rPr lang="en-CA" sz="2200" u="sng" dirty="0"/>
              <a:t>more plausible </a:t>
            </a:r>
            <a:r>
              <a:rPr lang="en-CA" sz="2200" dirty="0"/>
              <a:t>than the null hypothesis given the data. </a:t>
            </a:r>
          </a:p>
          <a:p>
            <a:r>
              <a:rPr lang="en-CA" sz="2200" dirty="0"/>
              <a:t>This demonstration is usually expressed in terms of a probability (a p-value) quantifying </a:t>
            </a:r>
            <a:r>
              <a:rPr lang="en-CA" sz="2200" u="sng" dirty="0"/>
              <a:t>the strength of the evidence </a:t>
            </a:r>
            <a:r>
              <a:rPr lang="en-CA" sz="2200" dirty="0"/>
              <a:t>against the null hypothesis in favor of the alternative.</a:t>
            </a:r>
            <a:endParaRPr lang="en-US" sz="22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762000"/>
            <a:ext cx="6858000" cy="381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p-value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13222</TotalTime>
  <Words>4435</Words>
  <Application>Microsoft Macintosh PowerPoint</Application>
  <PresentationFormat>Widescreen</PresentationFormat>
  <Paragraphs>708</Paragraphs>
  <Slides>73</Slides>
  <Notes>3</Notes>
  <HiddenSlides>13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SimSun</vt:lpstr>
      <vt:lpstr>Symbol</vt:lpstr>
      <vt:lpstr>Times New Roman</vt:lpstr>
      <vt:lpstr>Wingdings</vt:lpstr>
      <vt:lpstr>굴림</vt:lpstr>
      <vt:lpstr>Arial</vt:lpstr>
      <vt:lpstr>Default Design</vt:lpstr>
      <vt:lpstr>Equation</vt:lpstr>
      <vt:lpstr>MCDA 5520 Statistics &amp; Business Analytics</vt:lpstr>
      <vt:lpstr>Part I – Test for Two Populations</vt:lpstr>
      <vt:lpstr>Confidence Interval &amp; Hypothesis Testing</vt:lpstr>
      <vt:lpstr>Calculating the Test Statistic</vt:lpstr>
      <vt:lpstr>Calculating the Test Statistic</vt:lpstr>
      <vt:lpstr>Confidence Interval &amp; Hypothesis Testing</vt:lpstr>
      <vt:lpstr>Confidence Interval &amp; Hypothesis Testing</vt:lpstr>
      <vt:lpstr>p-Value Approach to Testing</vt:lpstr>
      <vt:lpstr>What is p-value</vt:lpstr>
      <vt:lpstr>What we do in a stats test</vt:lpstr>
      <vt:lpstr>What can p-value do</vt:lpstr>
      <vt:lpstr>Now let’s further explore p-value</vt:lpstr>
      <vt:lpstr>More perspectives on p-value</vt:lpstr>
      <vt:lpstr>Finally, what you need to memorize</vt:lpstr>
      <vt:lpstr>In research papers, you will see…</vt:lpstr>
      <vt:lpstr>p-value example</vt:lpstr>
      <vt:lpstr>PowerPoint Presentation</vt:lpstr>
      <vt:lpstr>Difference Between Two Means</vt:lpstr>
      <vt:lpstr>Independent Samples</vt:lpstr>
      <vt:lpstr>σ1 and σ2 known</vt:lpstr>
      <vt:lpstr>σ1 and σ2 known</vt:lpstr>
      <vt:lpstr>σ1 and σ2 known</vt:lpstr>
      <vt:lpstr>σ1 and σ2 unknown</vt:lpstr>
      <vt:lpstr>σ1 and σ2 unknown</vt:lpstr>
      <vt:lpstr>σ1 and σ2 unknown</vt:lpstr>
      <vt:lpstr>σ1 and σ2 unknown</vt:lpstr>
      <vt:lpstr>Paired Samples</vt:lpstr>
      <vt:lpstr>Paired Differences</vt:lpstr>
      <vt:lpstr>Paired Differences</vt:lpstr>
      <vt:lpstr>Hypothesis Tests for the Difference Between Two Means</vt:lpstr>
      <vt:lpstr>Hypothesis tests for μ1 – μ2 </vt:lpstr>
      <vt:lpstr>σ1 and σ2 known</vt:lpstr>
      <vt:lpstr>σ1 and σ2 unknown</vt:lpstr>
      <vt:lpstr>Pooled  t  Test: Example</vt:lpstr>
      <vt:lpstr>Calculating the Test Statistic</vt:lpstr>
      <vt:lpstr>Solution</vt:lpstr>
      <vt:lpstr>Hypothesis Testing for Paired Samples</vt:lpstr>
      <vt:lpstr>Hypothesis Testing for Paired Samples</vt:lpstr>
      <vt:lpstr>PowerPoint Presentation</vt:lpstr>
      <vt:lpstr>PowerPoint Presentation</vt:lpstr>
      <vt:lpstr>Two Population Proportions</vt:lpstr>
      <vt:lpstr>Confidence Interval for Two Population Proportions</vt:lpstr>
      <vt:lpstr>Hypothesis Tests for Two Population Proportions</vt:lpstr>
      <vt:lpstr>Two Population Proportions</vt:lpstr>
      <vt:lpstr>Two Population Proportions</vt:lpstr>
      <vt:lpstr>Hypothesis Tests for Two Population Proportions</vt:lpstr>
      <vt:lpstr>Example: Two population Proportions</vt:lpstr>
      <vt:lpstr>Example: Two population Proportions</vt:lpstr>
      <vt:lpstr>Example: Two population Proportions</vt:lpstr>
      <vt:lpstr>Two Sample Tests in EXCEL</vt:lpstr>
      <vt:lpstr>Brief Summary – Test for Two Populations</vt:lpstr>
      <vt:lpstr>Part II - Hypothesis Tests for Variances </vt:lpstr>
      <vt:lpstr>PowerPoint Presentation</vt:lpstr>
      <vt:lpstr>Single Population</vt:lpstr>
      <vt:lpstr>Chi-Square Test Statistic</vt:lpstr>
      <vt:lpstr>The Chi-square Distribution</vt:lpstr>
      <vt:lpstr>Finding the Critical Value</vt:lpstr>
      <vt:lpstr>Example</vt:lpstr>
      <vt:lpstr>Finding the Critical Value</vt:lpstr>
      <vt:lpstr>Lower Tail or Two Tailed Chi-square Tests</vt:lpstr>
      <vt:lpstr>F  Test for Difference in Two Population Variances</vt:lpstr>
      <vt:lpstr>F  Test for Difference in Two Population Variances</vt:lpstr>
      <vt:lpstr>The  F  Distribution</vt:lpstr>
      <vt:lpstr>Chi-squared Distribution &amp; F Distribution</vt:lpstr>
      <vt:lpstr>Chi-squared Distribution &amp; F Distribution</vt:lpstr>
      <vt:lpstr>Chi-squared Distribution &amp; F Distribution</vt:lpstr>
      <vt:lpstr>Finding the Critical Value</vt:lpstr>
      <vt:lpstr>Pooled  t  Test</vt:lpstr>
      <vt:lpstr>F Test</vt:lpstr>
      <vt:lpstr>F Test: Example Solution</vt:lpstr>
      <vt:lpstr>F Test: Example Solution</vt:lpstr>
      <vt:lpstr>Using EXCEL and PHStat</vt:lpstr>
      <vt:lpstr>Brief Summary</vt:lpstr>
    </vt:vector>
  </TitlesOfParts>
  <Company>Ivey Business School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Zhang</dc:title>
  <dc:creator>Ivey Business School</dc:creator>
  <cp:lastModifiedBy>Microsoft Office User</cp:lastModifiedBy>
  <cp:revision>1109</cp:revision>
  <dcterms:created xsi:type="dcterms:W3CDTF">2001-09-24T03:12:48Z</dcterms:created>
  <dcterms:modified xsi:type="dcterms:W3CDTF">2018-10-16T17:08:14Z</dcterms:modified>
</cp:coreProperties>
</file>