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handoutMasterIdLst>
    <p:handoutMasterId r:id="rId50"/>
  </p:handoutMasterIdLst>
  <p:sldIdLst>
    <p:sldId id="1277" r:id="rId2"/>
    <p:sldId id="1232" r:id="rId3"/>
    <p:sldId id="1233" r:id="rId4"/>
    <p:sldId id="1234" r:id="rId5"/>
    <p:sldId id="1235" r:id="rId6"/>
    <p:sldId id="1236" r:id="rId7"/>
    <p:sldId id="1237" r:id="rId8"/>
    <p:sldId id="1238" r:id="rId9"/>
    <p:sldId id="1239" r:id="rId10"/>
    <p:sldId id="1240" r:id="rId11"/>
    <p:sldId id="1276" r:id="rId12"/>
    <p:sldId id="1242" r:id="rId13"/>
    <p:sldId id="1243" r:id="rId14"/>
    <p:sldId id="1244" r:id="rId15"/>
    <p:sldId id="1245" r:id="rId16"/>
    <p:sldId id="1246" r:id="rId17"/>
    <p:sldId id="1247" r:id="rId18"/>
    <p:sldId id="1248" r:id="rId19"/>
    <p:sldId id="1249" r:id="rId20"/>
    <p:sldId id="1250" r:id="rId21"/>
    <p:sldId id="1251" r:id="rId22"/>
    <p:sldId id="1266" r:id="rId23"/>
    <p:sldId id="1252" r:id="rId24"/>
    <p:sldId id="1253" r:id="rId25"/>
    <p:sldId id="1254" r:id="rId26"/>
    <p:sldId id="1255" r:id="rId27"/>
    <p:sldId id="1256" r:id="rId28"/>
    <p:sldId id="1257" r:id="rId29"/>
    <p:sldId id="1258" r:id="rId30"/>
    <p:sldId id="1264" r:id="rId31"/>
    <p:sldId id="1265" r:id="rId32"/>
    <p:sldId id="1267" r:id="rId33"/>
    <p:sldId id="1268" r:id="rId34"/>
    <p:sldId id="1271" r:id="rId35"/>
    <p:sldId id="1269" r:id="rId36"/>
    <p:sldId id="1270" r:id="rId37"/>
    <p:sldId id="1275" r:id="rId38"/>
    <p:sldId id="1278" r:id="rId39"/>
    <p:sldId id="1279" r:id="rId40"/>
    <p:sldId id="1280" r:id="rId41"/>
    <p:sldId id="1281" r:id="rId42"/>
    <p:sldId id="1282" r:id="rId43"/>
    <p:sldId id="1283" r:id="rId44"/>
    <p:sldId id="1284" r:id="rId45"/>
    <p:sldId id="1285" r:id="rId46"/>
    <p:sldId id="1286" r:id="rId47"/>
    <p:sldId id="1287" r:id="rId48"/>
  </p:sldIdLst>
  <p:sldSz cx="12192000" cy="6858000"/>
  <p:notesSz cx="6858000" cy="9296400"/>
  <p:defaultTextStyle>
    <a:defPPr>
      <a:defRPr lang="en-US"/>
    </a:defPPr>
    <a:lvl1pPr algn="ctr" rtl="0" fontAlgn="base">
      <a:spcBef>
        <a:spcPct val="0"/>
      </a:spcBef>
      <a:spcAft>
        <a:spcPct val="0"/>
      </a:spcAft>
      <a:defRPr sz="2400" b="1" kern="1200">
        <a:solidFill>
          <a:schemeClr val="tx1"/>
        </a:solidFill>
        <a:latin typeface="Times New Roman" pitchFamily="18" charset="0"/>
        <a:ea typeface="+mn-ea"/>
        <a:cs typeface="+mn-cs"/>
      </a:defRPr>
    </a:lvl1pPr>
    <a:lvl2pPr marL="457200" algn="ctr" rtl="0" fontAlgn="base">
      <a:spcBef>
        <a:spcPct val="0"/>
      </a:spcBef>
      <a:spcAft>
        <a:spcPct val="0"/>
      </a:spcAft>
      <a:defRPr sz="2400" b="1" kern="1200">
        <a:solidFill>
          <a:schemeClr val="tx1"/>
        </a:solidFill>
        <a:latin typeface="Times New Roman" pitchFamily="18" charset="0"/>
        <a:ea typeface="+mn-ea"/>
        <a:cs typeface="+mn-cs"/>
      </a:defRPr>
    </a:lvl2pPr>
    <a:lvl3pPr marL="914400" algn="ctr" rtl="0" fontAlgn="base">
      <a:spcBef>
        <a:spcPct val="0"/>
      </a:spcBef>
      <a:spcAft>
        <a:spcPct val="0"/>
      </a:spcAft>
      <a:defRPr sz="2400" b="1" kern="1200">
        <a:solidFill>
          <a:schemeClr val="tx1"/>
        </a:solidFill>
        <a:latin typeface="Times New Roman" pitchFamily="18" charset="0"/>
        <a:ea typeface="+mn-ea"/>
        <a:cs typeface="+mn-cs"/>
      </a:defRPr>
    </a:lvl3pPr>
    <a:lvl4pPr marL="1371600" algn="ctr" rtl="0" fontAlgn="base">
      <a:spcBef>
        <a:spcPct val="0"/>
      </a:spcBef>
      <a:spcAft>
        <a:spcPct val="0"/>
      </a:spcAft>
      <a:defRPr sz="2400" b="1" kern="1200">
        <a:solidFill>
          <a:schemeClr val="tx1"/>
        </a:solidFill>
        <a:latin typeface="Times New Roman" pitchFamily="18" charset="0"/>
        <a:ea typeface="+mn-ea"/>
        <a:cs typeface="+mn-cs"/>
      </a:defRPr>
    </a:lvl4pPr>
    <a:lvl5pPr marL="1828800" algn="ctr"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CCFF"/>
    <a:srgbClr val="6699FF"/>
    <a:srgbClr val="009900"/>
    <a:srgbClr val="008000"/>
    <a:srgbClr val="663300"/>
    <a:srgbClr val="003366"/>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94" autoAdjust="0"/>
    <p:restoredTop sz="50000" autoAdjust="0"/>
  </p:normalViewPr>
  <p:slideViewPr>
    <p:cSldViewPr>
      <p:cViewPr>
        <p:scale>
          <a:sx n="100" d="100"/>
          <a:sy n="100" d="100"/>
        </p:scale>
        <p:origin x="0" y="1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p:scale>
          <a:sx n="85" d="100"/>
          <a:sy n="85" d="100"/>
        </p:scale>
        <p:origin x="-3108" y="-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26.wmf"/><Relationship Id="rId3"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9.wmf"/><Relationship Id="rId5" Type="http://schemas.openxmlformats.org/officeDocument/2006/relationships/image" Target="../media/image30.wmf"/><Relationship Id="rId1" Type="http://schemas.openxmlformats.org/officeDocument/2006/relationships/image" Target="../media/image28.emf"/><Relationship Id="rId2"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12.wmf"/><Relationship Id="rId5" Type="http://schemas.openxmlformats.org/officeDocument/2006/relationships/image" Target="../media/image35.wmf"/><Relationship Id="rId1" Type="http://schemas.openxmlformats.org/officeDocument/2006/relationships/image" Target="../media/image29.wmf"/><Relationship Id="rId2"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wmf"/><Relationship Id="rId3"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 Id="rId2"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wmf"/><Relationship Id="rId2"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 Id="rId2"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4.wmf"/><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wmf"/><Relationship Id="rId3"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1" Type="http://schemas.openxmlformats.org/officeDocument/2006/relationships/image" Target="../media/image16.wmf"/><Relationship Id="rId2"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2.wmf"/><Relationship Id="rId5" Type="http://schemas.openxmlformats.org/officeDocument/2006/relationships/image" Target="../media/image23.wmf"/><Relationship Id="rId6" Type="http://schemas.openxmlformats.org/officeDocument/2006/relationships/image" Target="../media/image24.wmf"/><Relationship Id="rId1" Type="http://schemas.openxmlformats.org/officeDocument/2006/relationships/image" Target="../media/image20.emf"/><Relationship Id="rId2"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297242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lvl1pPr algn="l" defTabSz="928688">
              <a:defRPr sz="1200" b="0" smtClean="0"/>
            </a:lvl1pPr>
          </a:lstStyle>
          <a:p>
            <a:pPr>
              <a:defRPr/>
            </a:pPr>
            <a:endParaRPr lang="en-US"/>
          </a:p>
        </p:txBody>
      </p:sp>
      <p:sp>
        <p:nvSpPr>
          <p:cNvPr id="52227" name="Rectangle 3"/>
          <p:cNvSpPr>
            <a:spLocks noGrp="1" noChangeArrowheads="1"/>
          </p:cNvSpPr>
          <p:nvPr>
            <p:ph type="dt" sz="quarter" idx="1"/>
          </p:nvPr>
        </p:nvSpPr>
        <p:spPr bwMode="auto">
          <a:xfrm>
            <a:off x="3885579" y="0"/>
            <a:ext cx="297242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lvl1pPr algn="r" defTabSz="928688">
              <a:defRPr sz="1200" b="0" smtClean="0"/>
            </a:lvl1pPr>
          </a:lstStyle>
          <a:p>
            <a:pPr>
              <a:defRPr/>
            </a:pPr>
            <a:endParaRPr lang="en-US"/>
          </a:p>
        </p:txBody>
      </p:sp>
      <p:sp>
        <p:nvSpPr>
          <p:cNvPr id="52228" name="Rectangle 4"/>
          <p:cNvSpPr>
            <a:spLocks noGrp="1" noChangeArrowheads="1"/>
          </p:cNvSpPr>
          <p:nvPr>
            <p:ph type="ftr" sz="quarter" idx="2"/>
          </p:nvPr>
        </p:nvSpPr>
        <p:spPr bwMode="auto">
          <a:xfrm>
            <a:off x="1" y="8831264"/>
            <a:ext cx="2972421"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b" anchorCtr="0" compatLnSpc="1">
            <a:prstTxWarp prst="textNoShape">
              <a:avLst/>
            </a:prstTxWarp>
          </a:bodyPr>
          <a:lstStyle>
            <a:lvl1pPr algn="l" defTabSz="928688">
              <a:defRPr sz="1200" b="0" smtClean="0"/>
            </a:lvl1pPr>
          </a:lstStyle>
          <a:p>
            <a:pPr>
              <a:defRPr/>
            </a:pPr>
            <a:endParaRPr lang="en-US"/>
          </a:p>
        </p:txBody>
      </p:sp>
      <p:sp>
        <p:nvSpPr>
          <p:cNvPr id="52229" name="Rectangle 5"/>
          <p:cNvSpPr>
            <a:spLocks noGrp="1" noChangeArrowheads="1"/>
          </p:cNvSpPr>
          <p:nvPr>
            <p:ph type="sldNum" sz="quarter" idx="3"/>
          </p:nvPr>
        </p:nvSpPr>
        <p:spPr bwMode="auto">
          <a:xfrm>
            <a:off x="3885579" y="8831264"/>
            <a:ext cx="2972421"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b" anchorCtr="0" compatLnSpc="1">
            <a:prstTxWarp prst="textNoShape">
              <a:avLst/>
            </a:prstTxWarp>
          </a:bodyPr>
          <a:lstStyle>
            <a:lvl1pPr algn="r" defTabSz="928688">
              <a:defRPr sz="1200" b="0" smtClean="0"/>
            </a:lvl1pPr>
          </a:lstStyle>
          <a:p>
            <a:pPr>
              <a:defRPr/>
            </a:pPr>
            <a:fld id="{CDC275A7-038F-4733-B2CD-D06F3E075221}" type="slidenum">
              <a:rPr lang="en-US"/>
              <a:pPr>
                <a:defRPr/>
              </a:pPr>
              <a:t>‹#›</a:t>
            </a:fld>
            <a:endParaRPr lang="en-US"/>
          </a:p>
        </p:txBody>
      </p:sp>
    </p:spTree>
    <p:extLst>
      <p:ext uri="{BB962C8B-B14F-4D97-AF65-F5344CB8AC3E}">
        <p14:creationId xmlns:p14="http://schemas.microsoft.com/office/powerpoint/2010/main" val="1352966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297242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lvl1pPr algn="l" defTabSz="928688">
              <a:defRPr sz="1200" b="0" smtClean="0"/>
            </a:lvl1pPr>
          </a:lstStyle>
          <a:p>
            <a:pPr>
              <a:defRPr/>
            </a:pPr>
            <a:endParaRPr lang="en-US"/>
          </a:p>
        </p:txBody>
      </p:sp>
      <p:sp>
        <p:nvSpPr>
          <p:cNvPr id="3075" name="Rectangle 3"/>
          <p:cNvSpPr>
            <a:spLocks noGrp="1" noChangeArrowheads="1"/>
          </p:cNvSpPr>
          <p:nvPr>
            <p:ph type="dt" idx="1"/>
          </p:nvPr>
        </p:nvSpPr>
        <p:spPr bwMode="auto">
          <a:xfrm>
            <a:off x="3885579" y="0"/>
            <a:ext cx="297242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lvl1pPr algn="r" defTabSz="928688">
              <a:defRPr sz="1200" b="0" smtClean="0"/>
            </a:lvl1pPr>
          </a:lstStyle>
          <a:p>
            <a:pPr>
              <a:defRPr/>
            </a:pPr>
            <a:endParaRPr lang="en-US"/>
          </a:p>
        </p:txBody>
      </p:sp>
      <p:sp>
        <p:nvSpPr>
          <p:cNvPr id="21508" name="Rectangle 4"/>
          <p:cNvSpPr>
            <a:spLocks noGrp="1" noRot="1" noChangeAspect="1" noChangeArrowheads="1" noTextEdit="1"/>
          </p:cNvSpPr>
          <p:nvPr>
            <p:ph type="sldImg" idx="2"/>
          </p:nvPr>
        </p:nvSpPr>
        <p:spPr bwMode="auto">
          <a:xfrm>
            <a:off x="331788" y="696913"/>
            <a:ext cx="61976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711" y="4416426"/>
            <a:ext cx="5028579"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8831264"/>
            <a:ext cx="2972421"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b" anchorCtr="0" compatLnSpc="1">
            <a:prstTxWarp prst="textNoShape">
              <a:avLst/>
            </a:prstTxWarp>
          </a:bodyPr>
          <a:lstStyle>
            <a:lvl1pPr algn="l" defTabSz="928688">
              <a:defRPr sz="1200" b="0" smtClean="0"/>
            </a:lvl1pPr>
          </a:lstStyle>
          <a:p>
            <a:pPr>
              <a:defRPr/>
            </a:pPr>
            <a:endParaRPr lang="en-US"/>
          </a:p>
        </p:txBody>
      </p:sp>
      <p:sp>
        <p:nvSpPr>
          <p:cNvPr id="3079" name="Rectangle 7"/>
          <p:cNvSpPr>
            <a:spLocks noGrp="1" noChangeArrowheads="1"/>
          </p:cNvSpPr>
          <p:nvPr>
            <p:ph type="sldNum" sz="quarter" idx="5"/>
          </p:nvPr>
        </p:nvSpPr>
        <p:spPr bwMode="auto">
          <a:xfrm>
            <a:off x="3885579" y="8831264"/>
            <a:ext cx="2972421"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b" anchorCtr="0" compatLnSpc="1">
            <a:prstTxWarp prst="textNoShape">
              <a:avLst/>
            </a:prstTxWarp>
          </a:bodyPr>
          <a:lstStyle>
            <a:lvl1pPr algn="r" defTabSz="928688">
              <a:defRPr sz="1200" b="0" smtClean="0"/>
            </a:lvl1pPr>
          </a:lstStyle>
          <a:p>
            <a:pPr>
              <a:defRPr/>
            </a:pPr>
            <a:fld id="{C2171946-02C1-4A66-8205-6652269F6602}" type="slidenum">
              <a:rPr lang="en-US"/>
              <a:pPr>
                <a:defRPr/>
              </a:pPr>
              <a:t>‹#›</a:t>
            </a:fld>
            <a:endParaRPr lang="en-US"/>
          </a:p>
        </p:txBody>
      </p:sp>
    </p:spTree>
    <p:extLst>
      <p:ext uri="{BB962C8B-B14F-4D97-AF65-F5344CB8AC3E}">
        <p14:creationId xmlns:p14="http://schemas.microsoft.com/office/powerpoint/2010/main" val="1782022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061">
              <a:spcBef>
                <a:spcPct val="30000"/>
              </a:spcBef>
              <a:defRPr sz="1200">
                <a:solidFill>
                  <a:schemeClr val="tx1"/>
                </a:solidFill>
                <a:latin typeface="Times New Roman" panose="02020603050405020304" pitchFamily="18" charset="0"/>
              </a:defRPr>
            </a:lvl1pPr>
            <a:lvl2pPr marL="753648" indent="-289865" defTabSz="942061">
              <a:spcBef>
                <a:spcPct val="30000"/>
              </a:spcBef>
              <a:defRPr sz="1200">
                <a:solidFill>
                  <a:schemeClr val="tx1"/>
                </a:solidFill>
                <a:latin typeface="Times New Roman" panose="02020603050405020304" pitchFamily="18" charset="0"/>
              </a:defRPr>
            </a:lvl2pPr>
            <a:lvl3pPr marL="1159459" indent="-231892" defTabSz="942061">
              <a:spcBef>
                <a:spcPct val="30000"/>
              </a:spcBef>
              <a:defRPr sz="1200">
                <a:solidFill>
                  <a:schemeClr val="tx1"/>
                </a:solidFill>
                <a:latin typeface="Times New Roman" panose="02020603050405020304" pitchFamily="18" charset="0"/>
              </a:defRPr>
            </a:lvl3pPr>
            <a:lvl4pPr marL="1623243" indent="-231892" defTabSz="942061">
              <a:spcBef>
                <a:spcPct val="30000"/>
              </a:spcBef>
              <a:defRPr sz="1200">
                <a:solidFill>
                  <a:schemeClr val="tx1"/>
                </a:solidFill>
                <a:latin typeface="Times New Roman" panose="02020603050405020304" pitchFamily="18" charset="0"/>
              </a:defRPr>
            </a:lvl4pPr>
            <a:lvl5pPr marL="2087027" indent="-231892" defTabSz="942061">
              <a:spcBef>
                <a:spcPct val="30000"/>
              </a:spcBef>
              <a:defRPr sz="1200">
                <a:solidFill>
                  <a:schemeClr val="tx1"/>
                </a:solidFill>
                <a:latin typeface="Times New Roman" panose="02020603050405020304" pitchFamily="18" charset="0"/>
              </a:defRPr>
            </a:lvl5pPr>
            <a:lvl6pPr marL="2550810" indent="-231892" defTabSz="942061" eaLnBrk="0" fontAlgn="base" hangingPunct="0">
              <a:spcBef>
                <a:spcPct val="30000"/>
              </a:spcBef>
              <a:spcAft>
                <a:spcPct val="0"/>
              </a:spcAft>
              <a:defRPr sz="1200">
                <a:solidFill>
                  <a:schemeClr val="tx1"/>
                </a:solidFill>
                <a:latin typeface="Times New Roman" panose="02020603050405020304" pitchFamily="18" charset="0"/>
              </a:defRPr>
            </a:lvl6pPr>
            <a:lvl7pPr marL="3014594" indent="-231892" defTabSz="942061" eaLnBrk="0" fontAlgn="base" hangingPunct="0">
              <a:spcBef>
                <a:spcPct val="30000"/>
              </a:spcBef>
              <a:spcAft>
                <a:spcPct val="0"/>
              </a:spcAft>
              <a:defRPr sz="1200">
                <a:solidFill>
                  <a:schemeClr val="tx1"/>
                </a:solidFill>
                <a:latin typeface="Times New Roman" panose="02020603050405020304" pitchFamily="18" charset="0"/>
              </a:defRPr>
            </a:lvl7pPr>
            <a:lvl8pPr marL="3478378" indent="-231892" defTabSz="942061" eaLnBrk="0" fontAlgn="base" hangingPunct="0">
              <a:spcBef>
                <a:spcPct val="30000"/>
              </a:spcBef>
              <a:spcAft>
                <a:spcPct val="0"/>
              </a:spcAft>
              <a:defRPr sz="1200">
                <a:solidFill>
                  <a:schemeClr val="tx1"/>
                </a:solidFill>
                <a:latin typeface="Times New Roman" panose="02020603050405020304" pitchFamily="18" charset="0"/>
              </a:defRPr>
            </a:lvl8pPr>
            <a:lvl9pPr marL="3942161" indent="-231892" defTabSz="942061"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0E174A-2B23-41B1-8D47-94585934CEF0}" type="slidenum">
              <a:rPr lang="en-US" altLang="en-US" smtClean="0"/>
              <a:pPr>
                <a:spcBef>
                  <a:spcPct val="0"/>
                </a:spcBef>
              </a:pPr>
              <a:t>1</a:t>
            </a:fld>
            <a:endParaRPr lang="en-US" altLang="en-US"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1850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89915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397838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240952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35887071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6197600"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6197600"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389299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baseline="0">
                <a:latin typeface="Arial" pitchFamily="34" charset="0"/>
              </a:defRPr>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lvl1pPr marL="342900" indent="-342900">
              <a:lnSpc>
                <a:spcPct val="100000"/>
              </a:lnSpc>
              <a:spcBef>
                <a:spcPts val="600"/>
              </a:spcBef>
              <a:spcAft>
                <a:spcPts val="600"/>
              </a:spcAft>
              <a:buFont typeface="Wingdings" pitchFamily="2" charset="2"/>
              <a:buChar char="§"/>
              <a:defRPr sz="2600" baseline="0"/>
            </a:lvl1pPr>
            <a:lvl2pPr marL="742950" indent="-285750">
              <a:lnSpc>
                <a:spcPct val="100000"/>
              </a:lnSpc>
              <a:spcBef>
                <a:spcPts val="600"/>
              </a:spcBef>
              <a:spcAft>
                <a:spcPts val="600"/>
              </a:spcAft>
              <a:buFont typeface="Arial" pitchFamily="34" charset="0"/>
              <a:buChar char="•"/>
              <a:defRPr sz="2200" baseline="0"/>
            </a:lvl2pPr>
            <a:lvl3pPr marL="1143000" indent="-228600">
              <a:lnSpc>
                <a:spcPct val="100000"/>
              </a:lnSpc>
              <a:spcBef>
                <a:spcPts val="600"/>
              </a:spcBef>
              <a:spcAft>
                <a:spcPts val="600"/>
              </a:spcAft>
              <a:buFont typeface="Wingdings" pitchFamily="2" charset="2"/>
              <a:buChar char="Ø"/>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2008 Michael Zhang</a:t>
            </a:r>
          </a:p>
          <a:p>
            <a:pPr>
              <a:defRPr/>
            </a:pPr>
            <a:endParaRPr lang="en-US"/>
          </a:p>
        </p:txBody>
      </p:sp>
    </p:spTree>
    <p:extLst>
      <p:ext uri="{BB962C8B-B14F-4D97-AF65-F5344CB8AC3E}">
        <p14:creationId xmlns:p14="http://schemas.microsoft.com/office/powerpoint/2010/main" val="28596890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362358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704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113480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338230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10771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172453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2008 Michael Zhang</a:t>
            </a:r>
          </a:p>
          <a:p>
            <a:pPr>
              <a:defRPr/>
            </a:pPr>
            <a:endParaRPr lang="en-US"/>
          </a:p>
        </p:txBody>
      </p:sp>
    </p:spTree>
    <p:extLst>
      <p:ext uri="{BB962C8B-B14F-4D97-AF65-F5344CB8AC3E}">
        <p14:creationId xmlns:p14="http://schemas.microsoft.com/office/powerpoint/2010/main" val="20985055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smtClean="0"/>
            </a:lvl1pPr>
          </a:lstStyle>
          <a:p>
            <a:pPr>
              <a:defRPr/>
            </a:pPr>
            <a:endParaRPr lang="en-US"/>
          </a:p>
        </p:txBody>
      </p:sp>
      <p:sp>
        <p:nvSpPr>
          <p:cNvPr id="1029" name="Rectangle 5"/>
          <p:cNvSpPr>
            <a:spLocks noGrp="1" noChangeArrowheads="1"/>
          </p:cNvSpPr>
          <p:nvPr>
            <p:ph type="ftr" sz="quarter" idx="3"/>
          </p:nvPr>
        </p:nvSpPr>
        <p:spPr bwMode="auto">
          <a:xfrm>
            <a:off x="3962400" y="6553200"/>
            <a:ext cx="386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smtClean="0"/>
            </a:lvl1pPr>
          </a:lstStyle>
          <a:p>
            <a:pPr>
              <a:defRPr/>
            </a:pPr>
            <a:r>
              <a:rPr lang="en-US"/>
              <a:t>© 2008 Michael Zhang</a:t>
            </a:r>
          </a:p>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9.wmf"/><Relationship Id="rId5" Type="http://schemas.openxmlformats.org/officeDocument/2006/relationships/oleObject" Target="../embeddings/oleObject11.bin"/><Relationship Id="rId6"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1.emf"/><Relationship Id="rId5" Type="http://schemas.openxmlformats.org/officeDocument/2006/relationships/oleObject" Target="../embeddings/oleObject13.bin"/><Relationship Id="rId6" Type="http://schemas.openxmlformats.org/officeDocument/2006/relationships/image" Target="../media/image12.wmf"/><Relationship Id="rId7" Type="http://schemas.openxmlformats.org/officeDocument/2006/relationships/oleObject" Target="../embeddings/oleObject14.bin"/><Relationship Id="rId8"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4.wmf"/><Relationship Id="rId5" Type="http://schemas.openxmlformats.org/officeDocument/2006/relationships/oleObject" Target="../embeddings/oleObject16.bin"/><Relationship Id="rId6"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16.wmf"/><Relationship Id="rId5" Type="http://schemas.openxmlformats.org/officeDocument/2006/relationships/oleObject" Target="../embeddings/oleObject18.bin"/><Relationship Id="rId6" Type="http://schemas.openxmlformats.org/officeDocument/2006/relationships/image" Target="../media/image17.wmf"/><Relationship Id="rId7" Type="http://schemas.openxmlformats.org/officeDocument/2006/relationships/oleObject" Target="../embeddings/oleObject19.bin"/><Relationship Id="rId8" Type="http://schemas.openxmlformats.org/officeDocument/2006/relationships/image" Target="../media/image18.wmf"/><Relationship Id="rId9" Type="http://schemas.openxmlformats.org/officeDocument/2006/relationships/oleObject" Target="../embeddings/oleObject20.bin"/><Relationship Id="rId10" Type="http://schemas.openxmlformats.org/officeDocument/2006/relationships/image" Target="../media/image19.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 Type="http://schemas.openxmlformats.org/officeDocument/2006/relationships/oleObject" Target="../embeddings/oleObject25.bin"/><Relationship Id="rId12" Type="http://schemas.openxmlformats.org/officeDocument/2006/relationships/image" Target="../media/image23.wmf"/><Relationship Id="rId13" Type="http://schemas.openxmlformats.org/officeDocument/2006/relationships/oleObject" Target="../embeddings/oleObject26.bin"/><Relationship Id="rId14" Type="http://schemas.openxmlformats.org/officeDocument/2006/relationships/image" Target="../media/image24.w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oleObject" Target="../embeddings/oleObject21.bin"/><Relationship Id="rId4" Type="http://schemas.openxmlformats.org/officeDocument/2006/relationships/image" Target="../media/image20.emf"/><Relationship Id="rId5" Type="http://schemas.openxmlformats.org/officeDocument/2006/relationships/oleObject" Target="../embeddings/oleObject22.bin"/><Relationship Id="rId6" Type="http://schemas.openxmlformats.org/officeDocument/2006/relationships/image" Target="../media/image12.wmf"/><Relationship Id="rId7" Type="http://schemas.openxmlformats.org/officeDocument/2006/relationships/oleObject" Target="../embeddings/oleObject23.bin"/><Relationship Id="rId8" Type="http://schemas.openxmlformats.org/officeDocument/2006/relationships/image" Target="../media/image21.wmf"/><Relationship Id="rId9" Type="http://schemas.openxmlformats.org/officeDocument/2006/relationships/oleObject" Target="../embeddings/oleObject24.bin"/><Relationship Id="rId10"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25.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4" Type="http://schemas.openxmlformats.org/officeDocument/2006/relationships/image" Target="../media/image16.wmf"/><Relationship Id="rId5" Type="http://schemas.openxmlformats.org/officeDocument/2006/relationships/oleObject" Target="../embeddings/oleObject29.bin"/><Relationship Id="rId6" Type="http://schemas.openxmlformats.org/officeDocument/2006/relationships/image" Target="../media/image26.wmf"/><Relationship Id="rId7" Type="http://schemas.openxmlformats.org/officeDocument/2006/relationships/oleObject" Target="../embeddings/oleObject30.bin"/><Relationship Id="rId8" Type="http://schemas.openxmlformats.org/officeDocument/2006/relationships/image" Target="../media/image27.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 Type="http://schemas.openxmlformats.org/officeDocument/2006/relationships/oleObject" Target="../embeddings/oleObject35.bin"/><Relationship Id="rId12" Type="http://schemas.openxmlformats.org/officeDocument/2006/relationships/image" Target="../media/image30.w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oleObject" Target="../embeddings/oleObject31.bin"/><Relationship Id="rId4" Type="http://schemas.openxmlformats.org/officeDocument/2006/relationships/image" Target="../media/image28.emf"/><Relationship Id="rId5" Type="http://schemas.openxmlformats.org/officeDocument/2006/relationships/oleObject" Target="../embeddings/oleObject32.bin"/><Relationship Id="rId6" Type="http://schemas.openxmlformats.org/officeDocument/2006/relationships/image" Target="../media/image21.wmf"/><Relationship Id="rId7" Type="http://schemas.openxmlformats.org/officeDocument/2006/relationships/oleObject" Target="../embeddings/oleObject33.bin"/><Relationship Id="rId8" Type="http://schemas.openxmlformats.org/officeDocument/2006/relationships/image" Target="../media/image22.wmf"/><Relationship Id="rId9" Type="http://schemas.openxmlformats.org/officeDocument/2006/relationships/oleObject" Target="../embeddings/oleObject34.bin"/><Relationship Id="rId10" Type="http://schemas.openxmlformats.org/officeDocument/2006/relationships/image" Target="../media/image2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14.wmf"/><Relationship Id="rId5" Type="http://schemas.openxmlformats.org/officeDocument/2006/relationships/oleObject" Target="../embeddings/oleObject37.bin"/><Relationship Id="rId6" Type="http://schemas.openxmlformats.org/officeDocument/2006/relationships/image" Target="../media/image31.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32.wmf"/><Relationship Id="rId5" Type="http://schemas.openxmlformats.org/officeDocument/2006/relationships/oleObject" Target="../embeddings/oleObject39.bin"/><Relationship Id="rId6" Type="http://schemas.openxmlformats.org/officeDocument/2006/relationships/image" Target="../media/image33.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eg"/></Relationships>
</file>

<file path=ppt/slides/_rels/slide26.xml.rels><?xml version="1.0" encoding="UTF-8" standalone="yes"?>
<Relationships xmlns="http://schemas.openxmlformats.org/package/2006/relationships"><Relationship Id="rId11" Type="http://schemas.openxmlformats.org/officeDocument/2006/relationships/image" Target="../media/image34.jpeg"/><Relationship Id="rId12" Type="http://schemas.openxmlformats.org/officeDocument/2006/relationships/oleObject" Target="../embeddings/oleObject44.bin"/><Relationship Id="rId13"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2.xml"/><Relationship Id="rId3" Type="http://schemas.openxmlformats.org/officeDocument/2006/relationships/oleObject" Target="../embeddings/oleObject40.bin"/><Relationship Id="rId4" Type="http://schemas.openxmlformats.org/officeDocument/2006/relationships/image" Target="../media/image29.wmf"/><Relationship Id="rId5" Type="http://schemas.openxmlformats.org/officeDocument/2006/relationships/oleObject" Target="../embeddings/oleObject41.bin"/><Relationship Id="rId6" Type="http://schemas.openxmlformats.org/officeDocument/2006/relationships/image" Target="../media/image22.wmf"/><Relationship Id="rId7" Type="http://schemas.openxmlformats.org/officeDocument/2006/relationships/oleObject" Target="../embeddings/oleObject42.bin"/><Relationship Id="rId8" Type="http://schemas.openxmlformats.org/officeDocument/2006/relationships/image" Target="../media/image21.wmf"/><Relationship Id="rId9" Type="http://schemas.openxmlformats.org/officeDocument/2006/relationships/oleObject" Target="../embeddings/oleObject43.bin"/><Relationship Id="rId10"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5.bin"/><Relationship Id="rId4" Type="http://schemas.openxmlformats.org/officeDocument/2006/relationships/image" Target="../media/image36.wmf"/><Relationship Id="rId5" Type="http://schemas.openxmlformats.org/officeDocument/2006/relationships/image" Target="../media/image34.jpeg"/><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6.bin"/><Relationship Id="rId4" Type="http://schemas.openxmlformats.org/officeDocument/2006/relationships/image" Target="../media/image37.wmf"/><Relationship Id="rId5" Type="http://schemas.openxmlformats.org/officeDocument/2006/relationships/image" Target="../media/image34.jpe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7.bin"/><Relationship Id="rId4" Type="http://schemas.openxmlformats.org/officeDocument/2006/relationships/image" Target="../media/image38.wmf"/><Relationship Id="rId5" Type="http://schemas.openxmlformats.org/officeDocument/2006/relationships/image" Target="../media/image34.jpe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8.bin"/><Relationship Id="rId4" Type="http://schemas.openxmlformats.org/officeDocument/2006/relationships/image" Target="../media/image39.wmf"/><Relationship Id="rId5" Type="http://schemas.openxmlformats.org/officeDocument/2006/relationships/oleObject" Target="../embeddings/oleObject49.bin"/><Relationship Id="rId6" Type="http://schemas.openxmlformats.org/officeDocument/2006/relationships/image" Target="../media/image40.wmf"/><Relationship Id="rId7" Type="http://schemas.openxmlformats.org/officeDocument/2006/relationships/oleObject" Target="../embeddings/oleObject50.bin"/><Relationship Id="rId8" Type="http://schemas.openxmlformats.org/officeDocument/2006/relationships/image" Target="../media/image41.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1.bin"/><Relationship Id="rId4" Type="http://schemas.openxmlformats.org/officeDocument/2006/relationships/image" Target="../media/image42.wmf"/><Relationship Id="rId5" Type="http://schemas.openxmlformats.org/officeDocument/2006/relationships/oleObject" Target="../embeddings/oleObject52.bin"/><Relationship Id="rId6" Type="http://schemas.openxmlformats.org/officeDocument/2006/relationships/image" Target="../media/image43.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3.bin"/><Relationship Id="rId4" Type="http://schemas.openxmlformats.org/officeDocument/2006/relationships/image" Target="../media/image44.wmf"/><Relationship Id="rId5" Type="http://schemas.openxmlformats.org/officeDocument/2006/relationships/oleObject" Target="../embeddings/oleObject54.bin"/><Relationship Id="rId6" Type="http://schemas.openxmlformats.org/officeDocument/2006/relationships/image" Target="../media/image45.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5.bin"/><Relationship Id="rId4" Type="http://schemas.openxmlformats.org/officeDocument/2006/relationships/image" Target="../media/image47.wmf"/><Relationship Id="rId5" Type="http://schemas.openxmlformats.org/officeDocument/2006/relationships/oleObject" Target="../embeddings/oleObject56.bin"/><Relationship Id="rId6" Type="http://schemas.openxmlformats.org/officeDocument/2006/relationships/image" Target="../media/image48.wmf"/><Relationship Id="rId7" Type="http://schemas.openxmlformats.org/officeDocument/2006/relationships/image" Target="../media/image46.jpeg"/><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7.bin"/><Relationship Id="rId4" Type="http://schemas.openxmlformats.org/officeDocument/2006/relationships/image" Target="../media/image49.wmf"/><Relationship Id="rId5" Type="http://schemas.openxmlformats.org/officeDocument/2006/relationships/oleObject" Target="../embeddings/oleObject58.bin"/><Relationship Id="rId6" Type="http://schemas.openxmlformats.org/officeDocument/2006/relationships/image" Target="../media/image50.wmf"/><Relationship Id="rId7" Type="http://schemas.openxmlformats.org/officeDocument/2006/relationships/image" Target="../media/image46.jpeg"/><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oleObject" Target="../embeddings/oleObject59.bin"/><Relationship Id="rId5" Type="http://schemas.openxmlformats.org/officeDocument/2006/relationships/image" Target="../media/image51.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52.wmf"/><Relationship Id="rId5" Type="http://schemas.openxmlformats.org/officeDocument/2006/relationships/image" Target="../media/image46.jpeg"/><Relationship Id="rId1" Type="http://schemas.openxmlformats.org/officeDocument/2006/relationships/vmlDrawing" Target="../drawings/vmlDrawing24.v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5" Type="http://schemas.openxmlformats.org/officeDocument/2006/relationships/oleObject" Target="../embeddings/oleObject4.bin"/><Relationship Id="rId6" Type="http://schemas.openxmlformats.org/officeDocument/2006/relationships/image" Target="../media/image4.wmf"/><Relationship Id="rId7" Type="http://schemas.openxmlformats.org/officeDocument/2006/relationships/oleObject" Target="../embeddings/oleObject5.bin"/><Relationship Id="rId8"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5" Type="http://schemas.openxmlformats.org/officeDocument/2006/relationships/oleObject" Target="../embeddings/oleObject7.bin"/><Relationship Id="rId6" Type="http://schemas.openxmlformats.org/officeDocument/2006/relationships/image" Target="../media/image7.wmf"/><Relationship Id="rId7" Type="http://schemas.openxmlformats.org/officeDocument/2006/relationships/oleObject" Target="../embeddings/oleObject8.bin"/><Relationship Id="rId8" Type="http://schemas.openxmlformats.org/officeDocument/2006/relationships/image" Target="../media/image8.wmf"/><Relationship Id="rId9" Type="http://schemas.openxmlformats.org/officeDocument/2006/relationships/oleObject" Target="../embeddings/oleObject9.bin"/><Relationship Id="rId10"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981200" y="609600"/>
            <a:ext cx="8229600" cy="2209800"/>
          </a:xfrm>
        </p:spPr>
        <p:txBody>
          <a:bodyPr>
            <a:noAutofit/>
          </a:bodyPr>
          <a:lstStyle/>
          <a:p>
            <a:pPr eaLnBrk="1" hangingPunct="1">
              <a:lnSpc>
                <a:spcPct val="130000"/>
              </a:lnSpc>
            </a:pPr>
            <a:r>
              <a:rPr lang="en-US" altLang="ko-KR" sz="4200" b="1" dirty="0" smtClean="0">
                <a:solidFill>
                  <a:schemeClr val="tx1"/>
                </a:solidFill>
                <a:latin typeface="Arial" panose="020B0604020202020204" pitchFamily="34" charset="0"/>
                <a:ea typeface="굴림" panose="020B0600000101010101" pitchFamily="34" charset="-127"/>
                <a:cs typeface="Arial" panose="020B0604020202020204" pitchFamily="34" charset="0"/>
              </a:rPr>
              <a:t>MCDA 5520</a:t>
            </a:r>
            <a:br>
              <a:rPr lang="en-US" altLang="ko-KR" sz="4200" b="1" dirty="0" smtClean="0">
                <a:solidFill>
                  <a:schemeClr val="tx1"/>
                </a:solidFill>
                <a:latin typeface="Arial" panose="020B0604020202020204" pitchFamily="34" charset="0"/>
                <a:ea typeface="굴림" panose="020B0600000101010101" pitchFamily="34" charset="-127"/>
                <a:cs typeface="Arial" panose="020B0604020202020204" pitchFamily="34" charset="0"/>
              </a:rPr>
            </a:br>
            <a:r>
              <a:rPr lang="en-US" altLang="ko-KR" sz="4200" b="1" dirty="0" smtClean="0">
                <a:solidFill>
                  <a:schemeClr val="tx1"/>
                </a:solidFill>
                <a:latin typeface="Arial" panose="020B0604020202020204" pitchFamily="34" charset="0"/>
                <a:ea typeface="굴림" panose="020B0600000101010101" pitchFamily="34" charset="-127"/>
                <a:cs typeface="Arial" panose="020B0604020202020204" pitchFamily="34" charset="0"/>
              </a:rPr>
              <a:t>Statistics &amp; Business Analytics</a:t>
            </a:r>
            <a:endParaRPr lang="en-US" altLang="en-US" sz="4200" dirty="0" smtClean="0">
              <a:solidFill>
                <a:schemeClr val="tx1"/>
              </a:solidFill>
              <a:latin typeface="Arial" panose="020B0604020202020204" pitchFamily="34" charset="0"/>
              <a:cs typeface="Arial" panose="020B0604020202020204" pitchFamily="34" charset="0"/>
            </a:endParaRPr>
          </a:p>
        </p:txBody>
      </p:sp>
      <p:sp>
        <p:nvSpPr>
          <p:cNvPr id="4099" name="Rectangle 4"/>
          <p:cNvSpPr>
            <a:spLocks noChangeArrowheads="1"/>
          </p:cNvSpPr>
          <p:nvPr/>
        </p:nvSpPr>
        <p:spPr bwMode="auto">
          <a:xfrm>
            <a:off x="4648200" y="5029201"/>
            <a:ext cx="2819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000" b="1" dirty="0"/>
              <a:t>Michael Zhang</a:t>
            </a:r>
          </a:p>
        </p:txBody>
      </p:sp>
      <p:sp>
        <p:nvSpPr>
          <p:cNvPr id="4100" name="Rectangle 5"/>
          <p:cNvSpPr>
            <a:spLocks noChangeArrowheads="1"/>
          </p:cNvSpPr>
          <p:nvPr/>
        </p:nvSpPr>
        <p:spPr bwMode="auto">
          <a:xfrm>
            <a:off x="2098431" y="3647301"/>
            <a:ext cx="79189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3000" dirty="0">
                <a:latin typeface="Arial" panose="020B0604020202020204" pitchFamily="34" charset="0"/>
              </a:rPr>
              <a:t>Class </a:t>
            </a:r>
            <a:r>
              <a:rPr lang="en-US" altLang="en-US" sz="3000" dirty="0" smtClean="0">
                <a:latin typeface="Arial" panose="020B0604020202020204" pitchFamily="34" charset="0"/>
              </a:rPr>
              <a:t>7 </a:t>
            </a:r>
            <a:r>
              <a:rPr lang="en-US" altLang="en-US" sz="3000" dirty="0">
                <a:latin typeface="Arial" panose="020B0604020202020204" pitchFamily="34" charset="0"/>
              </a:rPr>
              <a:t>– Analysis of Variance (ANOVA</a:t>
            </a:r>
            <a:r>
              <a:rPr lang="en-US" altLang="en-US" sz="3000" dirty="0" smtClean="0">
                <a:latin typeface="Arial" panose="020B0604020202020204" pitchFamily="34" charset="0"/>
              </a:rPr>
              <a:t>) &amp; Contingency Table</a:t>
            </a:r>
            <a:endParaRPr lang="en-US" altLang="en-US" sz="3000" dirty="0">
              <a:latin typeface="Arial" panose="020B0604020202020204" pitchFamily="34" charset="0"/>
            </a:endParaRPr>
          </a:p>
        </p:txBody>
      </p:sp>
    </p:spTree>
    <p:extLst>
      <p:ext uri="{BB962C8B-B14F-4D97-AF65-F5344CB8AC3E}">
        <p14:creationId xmlns:p14="http://schemas.microsoft.com/office/powerpoint/2010/main" val="1985625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209800" y="609600"/>
            <a:ext cx="7772400" cy="685800"/>
          </a:xfrm>
        </p:spPr>
        <p:txBody>
          <a:bodyPr/>
          <a:lstStyle/>
          <a:p>
            <a:r>
              <a:rPr lang="en-US" dirty="0"/>
              <a:t>Partitioning the Variation</a:t>
            </a:r>
          </a:p>
        </p:txBody>
      </p:sp>
      <p:sp>
        <p:nvSpPr>
          <p:cNvPr id="192515" name="Rectangle 3"/>
          <p:cNvSpPr>
            <a:spLocks noGrp="1" noChangeArrowheads="1"/>
          </p:cNvSpPr>
          <p:nvPr>
            <p:ph type="body" idx="1"/>
          </p:nvPr>
        </p:nvSpPr>
        <p:spPr>
          <a:xfrm>
            <a:off x="2209800" y="1524000"/>
            <a:ext cx="8077200" cy="533400"/>
          </a:xfrm>
        </p:spPr>
        <p:txBody>
          <a:bodyPr/>
          <a:lstStyle/>
          <a:p>
            <a:r>
              <a:rPr lang="en-US" dirty="0"/>
              <a:t>Total variation can be split into two parts:</a:t>
            </a:r>
          </a:p>
        </p:txBody>
      </p:sp>
      <p:sp>
        <p:nvSpPr>
          <p:cNvPr id="192521" name="Rectangle 9"/>
          <p:cNvSpPr>
            <a:spLocks noChangeArrowheads="1"/>
          </p:cNvSpPr>
          <p:nvPr/>
        </p:nvSpPr>
        <p:spPr bwMode="auto">
          <a:xfrm>
            <a:off x="3793524" y="3200400"/>
            <a:ext cx="57912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lnSpc>
                <a:spcPct val="150000"/>
              </a:lnSpc>
              <a:buFont typeface="Arial" pitchFamily="34" charset="0"/>
              <a:buChar char="•"/>
            </a:pPr>
            <a:r>
              <a:rPr lang="en-US" sz="2600" b="0" dirty="0"/>
              <a:t>SST = Total Sum of Squares</a:t>
            </a:r>
          </a:p>
          <a:p>
            <a:pPr marL="457200" indent="-457200" algn="l">
              <a:lnSpc>
                <a:spcPct val="150000"/>
              </a:lnSpc>
              <a:buFont typeface="Arial" pitchFamily="34" charset="0"/>
              <a:buChar char="•"/>
            </a:pPr>
            <a:r>
              <a:rPr lang="en-US" sz="2600" b="0" dirty="0"/>
              <a:t>SS</a:t>
            </a:r>
            <a:r>
              <a:rPr lang="en-US" sz="2600" b="0" u="sng" dirty="0"/>
              <a:t>B</a:t>
            </a:r>
            <a:r>
              <a:rPr lang="en-US" sz="2600" b="0" dirty="0"/>
              <a:t> = Sum of Squares </a:t>
            </a:r>
            <a:r>
              <a:rPr lang="en-US" sz="2600" b="0" u="sng" dirty="0"/>
              <a:t>Between</a:t>
            </a:r>
          </a:p>
          <a:p>
            <a:pPr marL="457200" indent="-457200" algn="l">
              <a:lnSpc>
                <a:spcPct val="150000"/>
              </a:lnSpc>
              <a:buFont typeface="Arial" pitchFamily="34" charset="0"/>
              <a:buChar char="•"/>
            </a:pPr>
            <a:r>
              <a:rPr lang="en-US" sz="2600" b="0" dirty="0"/>
              <a:t>SS</a:t>
            </a:r>
            <a:r>
              <a:rPr lang="en-US" sz="2600" b="0" u="sng" dirty="0"/>
              <a:t>W</a:t>
            </a:r>
            <a:r>
              <a:rPr lang="en-US" sz="2600" b="0" dirty="0"/>
              <a:t> = Sum of Squares </a:t>
            </a:r>
            <a:r>
              <a:rPr lang="en-US" sz="2600" b="0" u="sng" dirty="0"/>
              <a:t>Within</a:t>
            </a:r>
          </a:p>
        </p:txBody>
      </p:sp>
      <p:sp>
        <p:nvSpPr>
          <p:cNvPr id="192525" name="Rectangle 13"/>
          <p:cNvSpPr>
            <a:spLocks noChangeArrowheads="1"/>
          </p:cNvSpPr>
          <p:nvPr/>
        </p:nvSpPr>
        <p:spPr bwMode="auto">
          <a:xfrm>
            <a:off x="3810000" y="2296319"/>
            <a:ext cx="3886200" cy="5889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sz="3200" b="0" dirty="0"/>
              <a:t>SST = SSB + SSW</a:t>
            </a:r>
          </a:p>
        </p:txBody>
      </p:sp>
    </p:spTree>
    <p:extLst>
      <p:ext uri="{BB962C8B-B14F-4D97-AF65-F5344CB8AC3E}">
        <p14:creationId xmlns:p14="http://schemas.microsoft.com/office/powerpoint/2010/main" val="19867994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2209800" y="1524000"/>
            <a:ext cx="8077200" cy="533400"/>
          </a:xfrm>
        </p:spPr>
        <p:txBody>
          <a:bodyPr/>
          <a:lstStyle/>
          <a:p>
            <a:r>
              <a:rPr lang="en-US" dirty="0"/>
              <a:t>Total variation can be split into two parts:</a:t>
            </a:r>
          </a:p>
        </p:txBody>
      </p:sp>
      <p:sp>
        <p:nvSpPr>
          <p:cNvPr id="192525" name="Rectangle 13"/>
          <p:cNvSpPr>
            <a:spLocks noChangeArrowheads="1"/>
          </p:cNvSpPr>
          <p:nvPr/>
        </p:nvSpPr>
        <p:spPr bwMode="auto">
          <a:xfrm>
            <a:off x="3810000" y="2296319"/>
            <a:ext cx="3886200" cy="5889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sz="3200" b="0" dirty="0"/>
              <a:t>SST = SSB + SSW</a:t>
            </a:r>
          </a:p>
        </p:txBody>
      </p:sp>
      <p:sp>
        <p:nvSpPr>
          <p:cNvPr id="6" name="Rectangle 4"/>
          <p:cNvSpPr>
            <a:spLocks noChangeArrowheads="1"/>
          </p:cNvSpPr>
          <p:nvPr/>
        </p:nvSpPr>
        <p:spPr bwMode="auto">
          <a:xfrm>
            <a:off x="2743200" y="3200401"/>
            <a:ext cx="74202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buClrTx/>
              <a:buSzTx/>
              <a:buFontTx/>
              <a:buNone/>
            </a:pPr>
            <a:r>
              <a:rPr lang="en-US" b="0" dirty="0"/>
              <a:t>Total Variation = the aggregate dispersion of the individual data values across the various factor levels (SST)</a:t>
            </a:r>
          </a:p>
        </p:txBody>
      </p:sp>
      <p:sp>
        <p:nvSpPr>
          <p:cNvPr id="7" name="Rectangle 5"/>
          <p:cNvSpPr>
            <a:spLocks noChangeArrowheads="1"/>
          </p:cNvSpPr>
          <p:nvPr/>
        </p:nvSpPr>
        <p:spPr bwMode="auto">
          <a:xfrm>
            <a:off x="2743201" y="5257801"/>
            <a:ext cx="77409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buClrTx/>
              <a:buSzTx/>
              <a:buFontTx/>
              <a:buNone/>
            </a:pPr>
            <a:r>
              <a:rPr lang="en-US" b="0" u="sng" dirty="0"/>
              <a:t>Within-Sampl</a:t>
            </a:r>
            <a:r>
              <a:rPr lang="en-US" b="0" dirty="0"/>
              <a:t>e Variation = dispersion that exists among the data values within a particular factor level (SSW)</a:t>
            </a:r>
          </a:p>
        </p:txBody>
      </p:sp>
      <p:sp>
        <p:nvSpPr>
          <p:cNvPr id="8" name="Rectangle 6"/>
          <p:cNvSpPr>
            <a:spLocks noChangeArrowheads="1"/>
          </p:cNvSpPr>
          <p:nvPr/>
        </p:nvSpPr>
        <p:spPr bwMode="auto">
          <a:xfrm>
            <a:off x="2743200" y="4191001"/>
            <a:ext cx="77075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buClrTx/>
              <a:buSzTx/>
              <a:buFontTx/>
              <a:buNone/>
            </a:pPr>
            <a:r>
              <a:rPr lang="en-US" b="0" u="sng" dirty="0"/>
              <a:t>Between-Sampl</a:t>
            </a:r>
            <a:r>
              <a:rPr lang="en-US" b="0" dirty="0"/>
              <a:t>e Variation = dispersion among the factor sample means (SSB)</a:t>
            </a:r>
          </a:p>
        </p:txBody>
      </p:sp>
      <p:sp>
        <p:nvSpPr>
          <p:cNvPr id="9" name="Rectangle 2"/>
          <p:cNvSpPr>
            <a:spLocks noGrp="1" noChangeArrowheads="1"/>
          </p:cNvSpPr>
          <p:nvPr>
            <p:ph type="title"/>
          </p:nvPr>
        </p:nvSpPr>
        <p:spPr>
          <a:xfrm>
            <a:off x="2209800" y="609600"/>
            <a:ext cx="7772400" cy="685800"/>
          </a:xfrm>
        </p:spPr>
        <p:txBody>
          <a:bodyPr/>
          <a:lstStyle/>
          <a:p>
            <a:r>
              <a:rPr lang="en-US" dirty="0"/>
              <a:t>Partitioning the Variation</a:t>
            </a:r>
          </a:p>
        </p:txBody>
      </p:sp>
    </p:spTree>
    <p:extLst>
      <p:ext uri="{BB962C8B-B14F-4D97-AF65-F5344CB8AC3E}">
        <p14:creationId xmlns:p14="http://schemas.microsoft.com/office/powerpoint/2010/main" val="217266103"/>
      </p:ext>
    </p:extLst>
  </p:cSld>
  <p:clrMapOvr>
    <a:masterClrMapping/>
  </p:clrMapOvr>
  <p:transition spd="slow">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9" name="Line 23"/>
          <p:cNvSpPr>
            <a:spLocks noChangeShapeType="1"/>
          </p:cNvSpPr>
          <p:nvPr/>
        </p:nvSpPr>
        <p:spPr bwMode="auto">
          <a:xfrm flipH="1">
            <a:off x="3962400" y="2209800"/>
            <a:ext cx="1752600" cy="838200"/>
          </a:xfrm>
          <a:prstGeom prst="line">
            <a:avLst/>
          </a:prstGeom>
          <a:ln>
            <a:headEnd/>
            <a:tailEnd type="triangle" w="med" len="med"/>
          </a:ln>
          <a:extLst/>
        </p:spPr>
        <p:style>
          <a:lnRef idx="2">
            <a:schemeClr val="accent4"/>
          </a:lnRef>
          <a:fillRef idx="0">
            <a:schemeClr val="accent4"/>
          </a:fillRef>
          <a:effectRef idx="1">
            <a:schemeClr val="accent4"/>
          </a:effectRef>
          <a:fontRef idx="minor">
            <a:schemeClr val="tx1"/>
          </a:fontRef>
        </p:style>
        <p:txBody>
          <a:bodyPr wrap="none"/>
          <a:lstStyle/>
          <a:p>
            <a:endParaRPr lang="en-CA" b="0"/>
          </a:p>
        </p:txBody>
      </p:sp>
      <p:sp>
        <p:nvSpPr>
          <p:cNvPr id="142360" name="Line 24"/>
          <p:cNvSpPr>
            <a:spLocks noChangeShapeType="1"/>
          </p:cNvSpPr>
          <p:nvPr/>
        </p:nvSpPr>
        <p:spPr bwMode="auto">
          <a:xfrm>
            <a:off x="5715000" y="2209800"/>
            <a:ext cx="2209800" cy="838200"/>
          </a:xfrm>
          <a:prstGeom prst="line">
            <a:avLst/>
          </a:prstGeom>
          <a:ln>
            <a:headEnd/>
            <a:tailEnd type="triangle" w="med" len="med"/>
          </a:ln>
          <a:extLst/>
        </p:spPr>
        <p:style>
          <a:lnRef idx="2">
            <a:schemeClr val="accent4"/>
          </a:lnRef>
          <a:fillRef idx="0">
            <a:schemeClr val="accent4"/>
          </a:fillRef>
          <a:effectRef idx="1">
            <a:schemeClr val="accent4"/>
          </a:effectRef>
          <a:fontRef idx="minor">
            <a:schemeClr val="tx1"/>
          </a:fontRef>
        </p:style>
        <p:txBody>
          <a:bodyPr wrap="none"/>
          <a:lstStyle/>
          <a:p>
            <a:endParaRPr lang="en-CA" b="0"/>
          </a:p>
        </p:txBody>
      </p:sp>
      <p:sp>
        <p:nvSpPr>
          <p:cNvPr id="142339" name="Rectangle 3"/>
          <p:cNvSpPr>
            <a:spLocks noChangeArrowheads="1"/>
          </p:cNvSpPr>
          <p:nvPr/>
        </p:nvSpPr>
        <p:spPr bwMode="auto">
          <a:xfrm>
            <a:off x="5715000" y="838200"/>
            <a:ext cx="4800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42340" name="Rectangle 4"/>
          <p:cNvSpPr>
            <a:spLocks noChangeArrowheads="1"/>
          </p:cNvSpPr>
          <p:nvPr/>
        </p:nvSpPr>
        <p:spPr bwMode="auto">
          <a:xfrm>
            <a:off x="2555876" y="3048001"/>
            <a:ext cx="2930525" cy="8286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lIns="90488" tIns="44450" rIns="90488" bIns="44450">
            <a:spAutoFit/>
          </a:bodyPr>
          <a:lstStyle/>
          <a:p>
            <a:pPr algn="ctr" eaLnBrk="0" hangingPunct="0">
              <a:spcBef>
                <a:spcPct val="50000"/>
              </a:spcBef>
              <a:buClrTx/>
              <a:buSzTx/>
              <a:buFontTx/>
              <a:buNone/>
            </a:pPr>
            <a:r>
              <a:rPr lang="en-US" b="0"/>
              <a:t>Variation Due to Factor (SSB)</a:t>
            </a:r>
          </a:p>
        </p:txBody>
      </p:sp>
      <p:sp>
        <p:nvSpPr>
          <p:cNvPr id="142341" name="Rectangle 5"/>
          <p:cNvSpPr>
            <a:spLocks noChangeArrowheads="1"/>
          </p:cNvSpPr>
          <p:nvPr/>
        </p:nvSpPr>
        <p:spPr bwMode="auto">
          <a:xfrm>
            <a:off x="6470650" y="3067051"/>
            <a:ext cx="3975100" cy="828675"/>
          </a:xfrm>
          <a:prstGeom prst="rect">
            <a:avLst/>
          </a:prstGeom>
          <a:solidFill>
            <a:srgbClr val="D9FFF5"/>
          </a:solid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lIns="90488" tIns="44450" rIns="90488" bIns="44450">
            <a:spAutoFit/>
          </a:bodyPr>
          <a:lstStyle/>
          <a:p>
            <a:pPr algn="ctr" eaLnBrk="0" hangingPunct="0">
              <a:spcBef>
                <a:spcPct val="50000"/>
              </a:spcBef>
              <a:buClrTx/>
              <a:buSzTx/>
              <a:buFontTx/>
              <a:buNone/>
            </a:pPr>
            <a:r>
              <a:rPr lang="en-US" b="0"/>
              <a:t>Variation Due to Random Sampling (SSW)</a:t>
            </a:r>
          </a:p>
        </p:txBody>
      </p:sp>
      <p:sp>
        <p:nvSpPr>
          <p:cNvPr id="142342" name="Rectangle 6"/>
          <p:cNvSpPr>
            <a:spLocks noChangeArrowheads="1"/>
          </p:cNvSpPr>
          <p:nvPr/>
        </p:nvSpPr>
        <p:spPr bwMode="auto">
          <a:xfrm>
            <a:off x="4184650" y="1693864"/>
            <a:ext cx="3746500" cy="528637"/>
          </a:xfrm>
          <a:prstGeom prst="rect">
            <a:avLst/>
          </a:prstGeom>
          <a:solidFill>
            <a:srgbClr val="FCEBD4"/>
          </a:solidFill>
          <a:ln w="12700">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lIns="90488" tIns="44450" rIns="90488" bIns="44450">
            <a:spAutoFit/>
          </a:bodyPr>
          <a:lstStyle/>
          <a:p>
            <a:pPr algn="ctr" eaLnBrk="0" hangingPunct="0">
              <a:spcBef>
                <a:spcPct val="50000"/>
              </a:spcBef>
              <a:buClrTx/>
              <a:buSzTx/>
              <a:buFontTx/>
              <a:buNone/>
            </a:pPr>
            <a:r>
              <a:rPr lang="en-US" sz="2800" b="0"/>
              <a:t>Total Variation (SST)</a:t>
            </a:r>
          </a:p>
        </p:txBody>
      </p:sp>
      <p:sp>
        <p:nvSpPr>
          <p:cNvPr id="142343" name="Rectangle 7"/>
          <p:cNvSpPr>
            <a:spLocks noGrp="1" noChangeArrowheads="1"/>
          </p:cNvSpPr>
          <p:nvPr>
            <p:ph type="body" sz="half" idx="1"/>
          </p:nvPr>
        </p:nvSpPr>
        <p:spPr>
          <a:xfrm>
            <a:off x="6470650" y="4114800"/>
            <a:ext cx="3968750" cy="2133600"/>
          </a:xfrm>
          <a:solidFill>
            <a:srgbClr val="D9FFF5"/>
          </a:solidFill>
          <a:ln>
            <a:solidFill>
              <a:schemeClr val="tx1"/>
            </a:solidFill>
            <a:miter lim="800000"/>
            <a:headEnd/>
            <a:tailEnd/>
          </a:ln>
        </p:spPr>
        <p:txBody>
          <a:bodyPr vert="horz" wrap="square" lIns="90488" tIns="44450" rIns="90488" bIns="44450" numCol="1" anchor="t" anchorCtr="0" compatLnSpc="1">
            <a:prstTxWarp prst="textNoShape">
              <a:avLst/>
            </a:prstTxWarp>
          </a:bodyPr>
          <a:lstStyle/>
          <a:p>
            <a:pPr marL="287338" indent="-287338">
              <a:spcAft>
                <a:spcPts val="0"/>
              </a:spcAft>
              <a:buClr>
                <a:schemeClr val="hlink"/>
              </a:buClr>
              <a:buNone/>
            </a:pPr>
            <a:r>
              <a:rPr lang="en-US" sz="2200" dirty="0"/>
              <a:t>Commonly referred to as:</a:t>
            </a:r>
          </a:p>
          <a:p>
            <a:pPr marL="287338" indent="-287338">
              <a:spcAft>
                <a:spcPts val="0"/>
              </a:spcAft>
              <a:buClr>
                <a:schemeClr val="hlink"/>
              </a:buClr>
            </a:pPr>
            <a:r>
              <a:rPr lang="en-US" sz="2200" dirty="0">
                <a:solidFill>
                  <a:schemeClr val="tx2"/>
                </a:solidFill>
              </a:rPr>
              <a:t>Sum of Squares Within</a:t>
            </a:r>
          </a:p>
          <a:p>
            <a:pPr marL="287338" indent="-287338">
              <a:spcAft>
                <a:spcPts val="0"/>
              </a:spcAft>
              <a:buClr>
                <a:schemeClr val="hlink"/>
              </a:buClr>
            </a:pPr>
            <a:r>
              <a:rPr lang="en-US" sz="2200" dirty="0">
                <a:solidFill>
                  <a:schemeClr val="tx2"/>
                </a:solidFill>
              </a:rPr>
              <a:t>Sum of Squares Error</a:t>
            </a:r>
          </a:p>
          <a:p>
            <a:pPr marL="287338" indent="-287338">
              <a:spcAft>
                <a:spcPts val="0"/>
              </a:spcAft>
              <a:buClr>
                <a:schemeClr val="hlink"/>
              </a:buClr>
            </a:pPr>
            <a:r>
              <a:rPr lang="en-US" sz="2200" dirty="0">
                <a:solidFill>
                  <a:schemeClr val="tx2"/>
                </a:solidFill>
              </a:rPr>
              <a:t>Sum of Squares Unexplained</a:t>
            </a:r>
          </a:p>
          <a:p>
            <a:pPr marL="287338" indent="-287338">
              <a:spcAft>
                <a:spcPts val="0"/>
              </a:spcAft>
              <a:buClr>
                <a:schemeClr val="hlink"/>
              </a:buClr>
            </a:pPr>
            <a:r>
              <a:rPr lang="en-US" sz="2200" dirty="0">
                <a:solidFill>
                  <a:schemeClr val="tx2"/>
                </a:solidFill>
              </a:rPr>
              <a:t>Within Groups Variation</a:t>
            </a:r>
          </a:p>
        </p:txBody>
      </p:sp>
      <p:sp>
        <p:nvSpPr>
          <p:cNvPr id="142344" name="Rectangle 8"/>
          <p:cNvSpPr>
            <a:spLocks noChangeArrowheads="1"/>
          </p:cNvSpPr>
          <p:nvPr/>
        </p:nvSpPr>
        <p:spPr bwMode="auto">
          <a:xfrm>
            <a:off x="2057400" y="4114800"/>
            <a:ext cx="3733800" cy="2133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287338" indent="-287338" algn="l">
              <a:spcBef>
                <a:spcPts val="600"/>
              </a:spcBef>
              <a:buClr>
                <a:schemeClr val="hlink"/>
              </a:buClr>
            </a:pPr>
            <a:r>
              <a:rPr lang="en-US" sz="2200" b="0" dirty="0"/>
              <a:t>Commonly referred to as:</a:t>
            </a:r>
          </a:p>
          <a:p>
            <a:pPr marL="287338" indent="-287338" algn="l">
              <a:spcBef>
                <a:spcPts val="600"/>
              </a:spcBef>
              <a:buClr>
                <a:schemeClr val="hlink"/>
              </a:buClr>
              <a:buFont typeface="Wingdings" pitchFamily="2" charset="2"/>
              <a:buChar char="§"/>
            </a:pPr>
            <a:r>
              <a:rPr lang="en-US" sz="2200" b="0" dirty="0">
                <a:solidFill>
                  <a:schemeClr val="tx2"/>
                </a:solidFill>
              </a:rPr>
              <a:t>Sum of Squares Between </a:t>
            </a:r>
          </a:p>
          <a:p>
            <a:pPr marL="287338" indent="-287338" algn="l">
              <a:spcBef>
                <a:spcPts val="600"/>
              </a:spcBef>
              <a:buClr>
                <a:schemeClr val="hlink"/>
              </a:buClr>
              <a:buFont typeface="Wingdings" pitchFamily="2" charset="2"/>
              <a:buChar char="§"/>
            </a:pPr>
            <a:r>
              <a:rPr lang="en-US" sz="2200" b="0" dirty="0">
                <a:solidFill>
                  <a:schemeClr val="tx2"/>
                </a:solidFill>
              </a:rPr>
              <a:t>Sum of Squares Among</a:t>
            </a:r>
          </a:p>
          <a:p>
            <a:pPr marL="287338" indent="-287338" algn="l">
              <a:spcBef>
                <a:spcPts val="600"/>
              </a:spcBef>
              <a:buClr>
                <a:schemeClr val="hlink"/>
              </a:buClr>
              <a:buFont typeface="Wingdings" pitchFamily="2" charset="2"/>
              <a:buChar char="§"/>
            </a:pPr>
            <a:r>
              <a:rPr lang="en-US" sz="2200" b="0" dirty="0">
                <a:solidFill>
                  <a:schemeClr val="tx2"/>
                </a:solidFill>
              </a:rPr>
              <a:t>Sum of Squares Explained</a:t>
            </a:r>
          </a:p>
          <a:p>
            <a:pPr marL="287338" indent="-287338" algn="l">
              <a:spcBef>
                <a:spcPts val="600"/>
              </a:spcBef>
              <a:buClr>
                <a:schemeClr val="hlink"/>
              </a:buClr>
              <a:buFont typeface="Wingdings" pitchFamily="2" charset="2"/>
              <a:buChar char="§"/>
            </a:pPr>
            <a:r>
              <a:rPr lang="en-US" sz="2200" b="0" dirty="0">
                <a:solidFill>
                  <a:schemeClr val="tx2"/>
                </a:solidFill>
              </a:rPr>
              <a:t>Among Groups Variation</a:t>
            </a:r>
          </a:p>
        </p:txBody>
      </p:sp>
      <p:sp>
        <p:nvSpPr>
          <p:cNvPr id="142355" name="Rectangle 19"/>
          <p:cNvSpPr>
            <a:spLocks noChangeArrowheads="1"/>
          </p:cNvSpPr>
          <p:nvPr/>
        </p:nvSpPr>
        <p:spPr bwMode="auto">
          <a:xfrm>
            <a:off x="1906589" y="3187700"/>
            <a:ext cx="8350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sz="4000" b="0"/>
              <a:t>=</a:t>
            </a:r>
          </a:p>
        </p:txBody>
      </p:sp>
      <p:sp>
        <p:nvSpPr>
          <p:cNvPr id="142356" name="Rectangle 20"/>
          <p:cNvSpPr>
            <a:spLocks noChangeArrowheads="1"/>
          </p:cNvSpPr>
          <p:nvPr/>
        </p:nvSpPr>
        <p:spPr bwMode="auto">
          <a:xfrm>
            <a:off x="5718176" y="3124200"/>
            <a:ext cx="6064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spcBef>
                <a:spcPct val="50000"/>
              </a:spcBef>
              <a:buClrTx/>
              <a:buSzTx/>
              <a:buFontTx/>
              <a:buNone/>
            </a:pPr>
            <a:r>
              <a:rPr lang="en-US" sz="4000" b="0" dirty="0"/>
              <a:t>+</a:t>
            </a:r>
          </a:p>
        </p:txBody>
      </p:sp>
      <p:sp>
        <p:nvSpPr>
          <p:cNvPr id="14" name="Rectangle 2"/>
          <p:cNvSpPr>
            <a:spLocks noGrp="1" noChangeArrowheads="1"/>
          </p:cNvSpPr>
          <p:nvPr>
            <p:ph type="title"/>
          </p:nvPr>
        </p:nvSpPr>
        <p:spPr>
          <a:xfrm>
            <a:off x="2209800" y="609600"/>
            <a:ext cx="7772400" cy="685800"/>
          </a:xfrm>
        </p:spPr>
        <p:txBody>
          <a:bodyPr/>
          <a:lstStyle/>
          <a:p>
            <a:r>
              <a:rPr lang="en-US" dirty="0"/>
              <a:t>Partitioning the Variation</a:t>
            </a:r>
          </a:p>
        </p:txBody>
      </p:sp>
    </p:spTree>
    <p:extLst>
      <p:ext uri="{BB962C8B-B14F-4D97-AF65-F5344CB8AC3E}">
        <p14:creationId xmlns:p14="http://schemas.microsoft.com/office/powerpoint/2010/main" val="750419726"/>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344"/>
                                        </p:tgtEl>
                                        <p:attrNameLst>
                                          <p:attrName>style.visibility</p:attrName>
                                        </p:attrNameLst>
                                      </p:cBhvr>
                                      <p:to>
                                        <p:strVal val="visible"/>
                                      </p:to>
                                    </p:set>
                                    <p:animEffect transition="in" filter="fade">
                                      <p:cBhvr>
                                        <p:cTn id="7" dur="500"/>
                                        <p:tgtEl>
                                          <p:spTgt spid="1423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343">
                                            <p:bg/>
                                          </p:spTgt>
                                        </p:tgtEl>
                                        <p:attrNameLst>
                                          <p:attrName>style.visibility</p:attrName>
                                        </p:attrNameLst>
                                      </p:cBhvr>
                                      <p:to>
                                        <p:strVal val="visible"/>
                                      </p:to>
                                    </p:set>
                                    <p:animEffect transition="in" filter="fade">
                                      <p:cBhvr>
                                        <p:cTn id="10" dur="500"/>
                                        <p:tgtEl>
                                          <p:spTgt spid="142343">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2343">
                                            <p:txEl>
                                              <p:pRg st="0" end="0"/>
                                            </p:txEl>
                                          </p:spTgt>
                                        </p:tgtEl>
                                        <p:attrNameLst>
                                          <p:attrName>style.visibility</p:attrName>
                                        </p:attrNameLst>
                                      </p:cBhvr>
                                      <p:to>
                                        <p:strVal val="visible"/>
                                      </p:to>
                                    </p:set>
                                    <p:animEffect transition="in" filter="fade">
                                      <p:cBhvr>
                                        <p:cTn id="13" dur="500"/>
                                        <p:tgtEl>
                                          <p:spTgt spid="14234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2343">
                                            <p:txEl>
                                              <p:pRg st="1" end="1"/>
                                            </p:txEl>
                                          </p:spTgt>
                                        </p:tgtEl>
                                        <p:attrNameLst>
                                          <p:attrName>style.visibility</p:attrName>
                                        </p:attrNameLst>
                                      </p:cBhvr>
                                      <p:to>
                                        <p:strVal val="visible"/>
                                      </p:to>
                                    </p:set>
                                    <p:animEffect transition="in" filter="fade">
                                      <p:cBhvr>
                                        <p:cTn id="16" dur="500"/>
                                        <p:tgtEl>
                                          <p:spTgt spid="14234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2343">
                                            <p:txEl>
                                              <p:pRg st="2" end="2"/>
                                            </p:txEl>
                                          </p:spTgt>
                                        </p:tgtEl>
                                        <p:attrNameLst>
                                          <p:attrName>style.visibility</p:attrName>
                                        </p:attrNameLst>
                                      </p:cBhvr>
                                      <p:to>
                                        <p:strVal val="visible"/>
                                      </p:to>
                                    </p:set>
                                    <p:animEffect transition="in" filter="fade">
                                      <p:cBhvr>
                                        <p:cTn id="19" dur="500"/>
                                        <p:tgtEl>
                                          <p:spTgt spid="14234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2343">
                                            <p:txEl>
                                              <p:pRg st="3" end="3"/>
                                            </p:txEl>
                                          </p:spTgt>
                                        </p:tgtEl>
                                        <p:attrNameLst>
                                          <p:attrName>style.visibility</p:attrName>
                                        </p:attrNameLst>
                                      </p:cBhvr>
                                      <p:to>
                                        <p:strVal val="visible"/>
                                      </p:to>
                                    </p:set>
                                    <p:animEffect transition="in" filter="fade">
                                      <p:cBhvr>
                                        <p:cTn id="22" dur="500"/>
                                        <p:tgtEl>
                                          <p:spTgt spid="1423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2343">
                                            <p:txEl>
                                              <p:pRg st="4" end="4"/>
                                            </p:txEl>
                                          </p:spTgt>
                                        </p:tgtEl>
                                        <p:attrNameLst>
                                          <p:attrName>style.visibility</p:attrName>
                                        </p:attrNameLst>
                                      </p:cBhvr>
                                      <p:to>
                                        <p:strVal val="visible"/>
                                      </p:to>
                                    </p:set>
                                    <p:animEffect transition="in" filter="fade">
                                      <p:cBhvr>
                                        <p:cTn id="25" dur="500"/>
                                        <p:tgtEl>
                                          <p:spTgt spid="1423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build="p" animBg="1"/>
      <p:bldP spid="1423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8" name="Rectangle 8"/>
          <p:cNvSpPr>
            <a:spLocks noChangeArrowheads="1"/>
          </p:cNvSpPr>
          <p:nvPr/>
        </p:nvSpPr>
        <p:spPr bwMode="auto">
          <a:xfrm>
            <a:off x="4267200" y="1600200"/>
            <a:ext cx="990600" cy="609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94562" name="Rectangle 2"/>
          <p:cNvSpPr>
            <a:spLocks noGrp="1" noChangeArrowheads="1"/>
          </p:cNvSpPr>
          <p:nvPr>
            <p:ph type="title"/>
          </p:nvPr>
        </p:nvSpPr>
        <p:spPr>
          <a:xfrm>
            <a:off x="2209800" y="533400"/>
            <a:ext cx="7772400" cy="609600"/>
          </a:xfrm>
        </p:spPr>
        <p:txBody>
          <a:bodyPr/>
          <a:lstStyle/>
          <a:p>
            <a:pPr>
              <a:spcBef>
                <a:spcPct val="10000"/>
              </a:spcBef>
              <a:buClr>
                <a:schemeClr val="tx2"/>
              </a:buClr>
              <a:buSzPct val="75000"/>
              <a:buFont typeface="Wingdings" pitchFamily="2" charset="2"/>
              <a:buNone/>
            </a:pPr>
            <a:r>
              <a:rPr lang="en-US" dirty="0"/>
              <a:t>Total Sum of Squares</a:t>
            </a:r>
          </a:p>
        </p:txBody>
      </p:sp>
      <p:graphicFrame>
        <p:nvGraphicFramePr>
          <p:cNvPr id="194564" name="Object 4"/>
          <p:cNvGraphicFramePr>
            <a:graphicFrameLocks noChangeAspect="1"/>
          </p:cNvGraphicFramePr>
          <p:nvPr>
            <p:extLst>
              <p:ext uri="{D42A27DB-BD31-4B8C-83A1-F6EECF244321}">
                <p14:modId xmlns:p14="http://schemas.microsoft.com/office/powerpoint/2010/main" val="465979982"/>
              </p:ext>
            </p:extLst>
          </p:nvPr>
        </p:nvGraphicFramePr>
        <p:xfrm>
          <a:off x="4319588" y="2362201"/>
          <a:ext cx="3452812" cy="1149976"/>
        </p:xfrm>
        <a:graphic>
          <a:graphicData uri="http://schemas.openxmlformats.org/presentationml/2006/ole">
            <mc:AlternateContent xmlns:mc="http://schemas.openxmlformats.org/markup-compatibility/2006">
              <mc:Choice xmlns:v="urn:schemas-microsoft-com:vml" Requires="v">
                <p:oleObj spid="_x0000_s206991" name="Equation" r:id="rId3" imgW="1371600" imgH="457200" progId="Equation.3">
                  <p:embed/>
                </p:oleObj>
              </mc:Choice>
              <mc:Fallback>
                <p:oleObj name="Equation" r:id="rId3" imgW="1371600" imgH="457200" progId="Equation.3">
                  <p:embed/>
                  <p:pic>
                    <p:nvPicPr>
                      <p:cNvPr id="0" name=""/>
                      <p:cNvPicPr>
                        <a:picLocks noChangeAspect="1" noChangeArrowheads="1"/>
                      </p:cNvPicPr>
                      <p:nvPr/>
                    </p:nvPicPr>
                    <p:blipFill>
                      <a:blip r:embed="rId4"/>
                      <a:srcRect/>
                      <a:stretch>
                        <a:fillRect/>
                      </a:stretch>
                    </p:blipFill>
                    <p:spPr bwMode="auto">
                      <a:xfrm>
                        <a:off x="4319588" y="2362201"/>
                        <a:ext cx="3452812" cy="1149976"/>
                      </a:xfrm>
                      <a:prstGeom prst="rect">
                        <a:avLst/>
                      </a:prstGeom>
                      <a:solidFill>
                        <a:srgbClr val="FFFFCC"/>
                      </a:solidFill>
                      <a:ln w="9525">
                        <a:solidFill>
                          <a:schemeClr val="tx1"/>
                        </a:solidFill>
                        <a:miter lim="800000"/>
                        <a:headEnd/>
                        <a:tailEnd/>
                      </a:ln>
                      <a:effectLst/>
                      <a:extLst/>
                    </p:spPr>
                  </p:pic>
                </p:oleObj>
              </mc:Fallback>
            </mc:AlternateContent>
          </a:graphicData>
        </a:graphic>
      </p:graphicFrame>
      <p:sp>
        <p:nvSpPr>
          <p:cNvPr id="194565" name="Text Box 5"/>
          <p:cNvSpPr txBox="1">
            <a:spLocks noChangeArrowheads="1"/>
          </p:cNvSpPr>
          <p:nvPr/>
        </p:nvSpPr>
        <p:spPr bwMode="auto">
          <a:xfrm>
            <a:off x="2743200" y="3657600"/>
            <a:ext cx="76200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600"/>
              </a:spcBef>
              <a:spcAft>
                <a:spcPts val="600"/>
              </a:spcAft>
            </a:pPr>
            <a:r>
              <a:rPr lang="en-US" b="0" dirty="0"/>
              <a:t>Where:</a:t>
            </a:r>
          </a:p>
          <a:p>
            <a:pPr algn="l">
              <a:lnSpc>
                <a:spcPct val="90000"/>
              </a:lnSpc>
              <a:spcBef>
                <a:spcPts val="600"/>
              </a:spcBef>
              <a:spcAft>
                <a:spcPts val="600"/>
              </a:spcAft>
            </a:pPr>
            <a:r>
              <a:rPr lang="en-US" b="0" dirty="0"/>
              <a:t>	SST = Total sum of squares</a:t>
            </a:r>
          </a:p>
          <a:p>
            <a:pPr algn="l">
              <a:lnSpc>
                <a:spcPct val="90000"/>
              </a:lnSpc>
              <a:spcBef>
                <a:spcPts val="600"/>
              </a:spcBef>
              <a:spcAft>
                <a:spcPts val="600"/>
              </a:spcAft>
            </a:pPr>
            <a:r>
              <a:rPr lang="en-US" b="0" dirty="0"/>
              <a:t>	</a:t>
            </a:r>
            <a:r>
              <a:rPr lang="en-US" b="0" i="1" dirty="0"/>
              <a:t>k</a:t>
            </a:r>
            <a:r>
              <a:rPr lang="en-US" b="0" dirty="0"/>
              <a:t> = number of populations (levels or treatments)</a:t>
            </a:r>
          </a:p>
          <a:p>
            <a:pPr algn="l">
              <a:lnSpc>
                <a:spcPct val="90000"/>
              </a:lnSpc>
              <a:spcBef>
                <a:spcPts val="600"/>
              </a:spcBef>
              <a:spcAft>
                <a:spcPts val="600"/>
              </a:spcAft>
            </a:pPr>
            <a:r>
              <a:rPr lang="en-US" b="0" dirty="0"/>
              <a:t>	</a:t>
            </a:r>
            <a:r>
              <a:rPr lang="en-US" b="0" i="1" dirty="0" err="1"/>
              <a:t>n</a:t>
            </a:r>
            <a:r>
              <a:rPr lang="en-US" b="0" baseline="-25000" dirty="0" err="1"/>
              <a:t>i</a:t>
            </a:r>
            <a:r>
              <a:rPr lang="en-US" b="0" dirty="0"/>
              <a:t> = sample size from population </a:t>
            </a:r>
            <a:r>
              <a:rPr lang="en-US" b="0" dirty="0" err="1"/>
              <a:t>i</a:t>
            </a:r>
            <a:endParaRPr lang="en-US" b="0" dirty="0"/>
          </a:p>
          <a:p>
            <a:pPr algn="l">
              <a:lnSpc>
                <a:spcPct val="90000"/>
              </a:lnSpc>
              <a:spcBef>
                <a:spcPts val="600"/>
              </a:spcBef>
              <a:spcAft>
                <a:spcPts val="600"/>
              </a:spcAft>
            </a:pPr>
            <a:r>
              <a:rPr lang="en-US" b="0" dirty="0"/>
              <a:t>	</a:t>
            </a:r>
            <a:r>
              <a:rPr lang="en-US" b="0" i="1" dirty="0" err="1"/>
              <a:t>x</a:t>
            </a:r>
            <a:r>
              <a:rPr lang="en-US" b="0" baseline="-25000" dirty="0" err="1"/>
              <a:t>ij</a:t>
            </a:r>
            <a:r>
              <a:rPr lang="en-US" b="0" dirty="0"/>
              <a:t> = </a:t>
            </a:r>
            <a:r>
              <a:rPr lang="en-US" b="0" dirty="0" err="1"/>
              <a:t>j</a:t>
            </a:r>
            <a:r>
              <a:rPr lang="en-US" b="0" baseline="30000" dirty="0" err="1"/>
              <a:t>th</a:t>
            </a:r>
            <a:r>
              <a:rPr lang="en-US" b="0" dirty="0"/>
              <a:t> measurement from population </a:t>
            </a:r>
            <a:r>
              <a:rPr lang="en-US" b="0" dirty="0" err="1"/>
              <a:t>i</a:t>
            </a:r>
            <a:endParaRPr lang="en-US" b="0" dirty="0"/>
          </a:p>
          <a:p>
            <a:pPr algn="l">
              <a:lnSpc>
                <a:spcPct val="90000"/>
              </a:lnSpc>
              <a:spcBef>
                <a:spcPts val="600"/>
              </a:spcBef>
              <a:spcAft>
                <a:spcPts val="600"/>
              </a:spcAft>
            </a:pPr>
            <a:r>
              <a:rPr lang="en-US" b="0" dirty="0"/>
              <a:t>	</a:t>
            </a:r>
            <a:r>
              <a:rPr lang="en-US" b="0" i="1" dirty="0"/>
              <a:t>x </a:t>
            </a:r>
            <a:r>
              <a:rPr lang="en-US" b="0" dirty="0"/>
              <a:t>= grand mean (mean of all data values)</a:t>
            </a:r>
          </a:p>
        </p:txBody>
      </p:sp>
      <p:graphicFrame>
        <p:nvGraphicFramePr>
          <p:cNvPr id="194566" name="Object 6"/>
          <p:cNvGraphicFramePr>
            <a:graphicFrameLocks noChangeAspect="1"/>
          </p:cNvGraphicFramePr>
          <p:nvPr>
            <p:extLst>
              <p:ext uri="{D42A27DB-BD31-4B8C-83A1-F6EECF244321}">
                <p14:modId xmlns:p14="http://schemas.microsoft.com/office/powerpoint/2010/main" val="1327940061"/>
              </p:ext>
            </p:extLst>
          </p:nvPr>
        </p:nvGraphicFramePr>
        <p:xfrm>
          <a:off x="3703977" y="6096000"/>
          <a:ext cx="267948" cy="454700"/>
        </p:xfrm>
        <a:graphic>
          <a:graphicData uri="http://schemas.openxmlformats.org/presentationml/2006/ole">
            <mc:AlternateContent xmlns:mc="http://schemas.openxmlformats.org/markup-compatibility/2006">
              <mc:Choice xmlns:v="urn:schemas-microsoft-com:vml" Requires="v">
                <p:oleObj spid="_x0000_s206992" name="Equation" r:id="rId5" imgW="114120" imgH="266400" progId="Equation.3">
                  <p:embed/>
                </p:oleObj>
              </mc:Choice>
              <mc:Fallback>
                <p:oleObj name="Equation" r:id="rId5" imgW="114120" imgH="266400" progId="Equation.3">
                  <p:embed/>
                  <p:pic>
                    <p:nvPicPr>
                      <p:cNvPr id="0" name=""/>
                      <p:cNvPicPr>
                        <a:picLocks noChangeAspect="1" noChangeArrowheads="1"/>
                      </p:cNvPicPr>
                      <p:nvPr/>
                    </p:nvPicPr>
                    <p:blipFill>
                      <a:blip r:embed="rId6"/>
                      <a:srcRect/>
                      <a:stretch>
                        <a:fillRect/>
                      </a:stretch>
                    </p:blipFill>
                    <p:spPr bwMode="auto">
                      <a:xfrm>
                        <a:off x="3703977" y="6096000"/>
                        <a:ext cx="267948" cy="454700"/>
                      </a:xfrm>
                      <a:prstGeom prst="rect">
                        <a:avLst/>
                      </a:prstGeom>
                      <a:noFill/>
                      <a:ln>
                        <a:noFill/>
                      </a:ln>
                      <a:effectLst/>
                      <a:extLst/>
                    </p:spPr>
                  </p:pic>
                </p:oleObj>
              </mc:Fallback>
            </mc:AlternateContent>
          </a:graphicData>
        </a:graphic>
      </p:graphicFrame>
      <p:sp>
        <p:nvSpPr>
          <p:cNvPr id="194567" name="Rectangle 7"/>
          <p:cNvSpPr>
            <a:spLocks noChangeArrowheads="1"/>
          </p:cNvSpPr>
          <p:nvPr/>
        </p:nvSpPr>
        <p:spPr bwMode="auto">
          <a:xfrm>
            <a:off x="4114800" y="1600200"/>
            <a:ext cx="381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SzTx/>
              <a:buFontTx/>
              <a:buNone/>
            </a:pPr>
            <a:r>
              <a:rPr lang="en-US" sz="3200" b="0" dirty="0"/>
              <a:t>SST = SSB + SSW</a:t>
            </a:r>
          </a:p>
        </p:txBody>
      </p:sp>
    </p:spTree>
    <p:extLst>
      <p:ext uri="{BB962C8B-B14F-4D97-AF65-F5344CB8AC3E}">
        <p14:creationId xmlns:p14="http://schemas.microsoft.com/office/powerpoint/2010/main" val="31495236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65">
                                            <p:txEl>
                                              <p:pRg st="2" end="2"/>
                                            </p:txEl>
                                          </p:spTgt>
                                        </p:tgtEl>
                                        <p:attrNameLst>
                                          <p:attrName>style.visibility</p:attrName>
                                        </p:attrNameLst>
                                      </p:cBhvr>
                                      <p:to>
                                        <p:strVal val="visible"/>
                                      </p:to>
                                    </p:set>
                                    <p:animEffect transition="in" filter="fade">
                                      <p:cBhvr>
                                        <p:cTn id="7" dur="500"/>
                                        <p:tgtEl>
                                          <p:spTgt spid="19456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65">
                                            <p:txEl>
                                              <p:pRg st="3" end="3"/>
                                            </p:txEl>
                                          </p:spTgt>
                                        </p:tgtEl>
                                        <p:attrNameLst>
                                          <p:attrName>style.visibility</p:attrName>
                                        </p:attrNameLst>
                                      </p:cBhvr>
                                      <p:to>
                                        <p:strVal val="visible"/>
                                      </p:to>
                                    </p:set>
                                    <p:animEffect transition="in" filter="fade">
                                      <p:cBhvr>
                                        <p:cTn id="12" dur="500"/>
                                        <p:tgtEl>
                                          <p:spTgt spid="19456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565">
                                            <p:txEl>
                                              <p:pRg st="4" end="4"/>
                                            </p:txEl>
                                          </p:spTgt>
                                        </p:tgtEl>
                                        <p:attrNameLst>
                                          <p:attrName>style.visibility</p:attrName>
                                        </p:attrNameLst>
                                      </p:cBhvr>
                                      <p:to>
                                        <p:strVal val="visible"/>
                                      </p:to>
                                    </p:set>
                                    <p:animEffect transition="in" filter="fade">
                                      <p:cBhvr>
                                        <p:cTn id="17" dur="500"/>
                                        <p:tgtEl>
                                          <p:spTgt spid="19456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94565">
                                            <p:txEl>
                                              <p:pRg st="5" end="5"/>
                                            </p:txEl>
                                          </p:spTgt>
                                        </p:tgtEl>
                                        <p:attrNameLst>
                                          <p:attrName>style.visibility</p:attrName>
                                        </p:attrNameLst>
                                      </p:cBhvr>
                                      <p:to>
                                        <p:strVal val="visible"/>
                                      </p:to>
                                    </p:set>
                                    <p:animEffect transition="in" filter="fade">
                                      <p:cBhvr>
                                        <p:cTn id="22" dur="1000"/>
                                        <p:tgtEl>
                                          <p:spTgt spid="194565">
                                            <p:txEl>
                                              <p:pRg st="5" end="5"/>
                                            </p:txEl>
                                          </p:spTgt>
                                        </p:tgtEl>
                                      </p:cBhvr>
                                    </p:animEffect>
                                    <p:anim calcmode="lin" valueType="num">
                                      <p:cBhvr>
                                        <p:cTn id="23" dur="1000" fill="hold"/>
                                        <p:tgtEl>
                                          <p:spTgt spid="194565">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94565">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94566"/>
                                        </p:tgtEl>
                                        <p:attrNameLst>
                                          <p:attrName>style.visibility</p:attrName>
                                        </p:attrNameLst>
                                      </p:cBhvr>
                                      <p:to>
                                        <p:strVal val="visible"/>
                                      </p:to>
                                    </p:set>
                                    <p:animEffect transition="in" filter="fade">
                                      <p:cBhvr>
                                        <p:cTn id="27" dur="1000"/>
                                        <p:tgtEl>
                                          <p:spTgt spid="194566"/>
                                        </p:tgtEl>
                                      </p:cBhvr>
                                    </p:animEffect>
                                    <p:anim calcmode="lin" valueType="num">
                                      <p:cBhvr>
                                        <p:cTn id="28" dur="1000" fill="hold"/>
                                        <p:tgtEl>
                                          <p:spTgt spid="194566"/>
                                        </p:tgtEl>
                                        <p:attrNameLst>
                                          <p:attrName>ppt_x</p:attrName>
                                        </p:attrNameLst>
                                      </p:cBhvr>
                                      <p:tavLst>
                                        <p:tav tm="0">
                                          <p:val>
                                            <p:strVal val="#ppt_x"/>
                                          </p:val>
                                        </p:tav>
                                        <p:tav tm="100000">
                                          <p:val>
                                            <p:strVal val="#ppt_x"/>
                                          </p:val>
                                        </p:tav>
                                      </p:tavLst>
                                    </p:anim>
                                    <p:anim calcmode="lin" valueType="num">
                                      <p:cBhvr>
                                        <p:cTn id="29" dur="1000" fill="hold"/>
                                        <p:tgtEl>
                                          <p:spTgt spid="1945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spcBef>
                <a:spcPct val="10000"/>
              </a:spcBef>
              <a:buClr>
                <a:schemeClr val="tx2"/>
              </a:buClr>
              <a:buSzPct val="75000"/>
              <a:buFont typeface="Wingdings" pitchFamily="2" charset="2"/>
              <a:buNone/>
            </a:pPr>
            <a:r>
              <a:rPr lang="en-US" dirty="0"/>
              <a:t>Total Variation</a:t>
            </a:r>
          </a:p>
        </p:txBody>
      </p:sp>
      <p:graphicFrame>
        <p:nvGraphicFramePr>
          <p:cNvPr id="195588" name="Object 4">
            <a:hlinkClick r:id="" action="ppaction://ole?verb=0"/>
          </p:cNvPr>
          <p:cNvGraphicFramePr>
            <a:graphicFrameLocks/>
          </p:cNvGraphicFramePr>
          <p:nvPr/>
        </p:nvGraphicFramePr>
        <p:xfrm>
          <a:off x="2511426" y="3135313"/>
          <a:ext cx="6538913" cy="3059112"/>
        </p:xfrm>
        <a:graphic>
          <a:graphicData uri="http://schemas.openxmlformats.org/presentationml/2006/ole">
            <mc:AlternateContent xmlns:mc="http://schemas.openxmlformats.org/markup-compatibility/2006">
              <mc:Choice xmlns:v="urn:schemas-microsoft-com:vml" Requires="v">
                <p:oleObj spid="_x0000_s208084" name="VISIO" r:id="rId3" imgW="3835080" imgH="2006280" progId="Visio.Drawing.5">
                  <p:embed/>
                </p:oleObj>
              </mc:Choice>
              <mc:Fallback>
                <p:oleObj name="VISIO" r:id="rId3" imgW="3835080" imgH="2006280" progId="Visio.Drawing.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6" y="3135313"/>
                        <a:ext cx="6538913" cy="305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590" name="Object 6"/>
          <p:cNvGraphicFramePr>
            <a:graphicFrameLocks noChangeAspect="1"/>
          </p:cNvGraphicFramePr>
          <p:nvPr>
            <p:extLst>
              <p:ext uri="{D42A27DB-BD31-4B8C-83A1-F6EECF244321}">
                <p14:modId xmlns:p14="http://schemas.microsoft.com/office/powerpoint/2010/main" val="2888364305"/>
              </p:ext>
            </p:extLst>
          </p:nvPr>
        </p:nvGraphicFramePr>
        <p:xfrm>
          <a:off x="8763001" y="4038600"/>
          <a:ext cx="533399" cy="613088"/>
        </p:xfrm>
        <a:graphic>
          <a:graphicData uri="http://schemas.openxmlformats.org/presentationml/2006/ole">
            <mc:AlternateContent xmlns:mc="http://schemas.openxmlformats.org/markup-compatibility/2006">
              <mc:Choice xmlns:v="urn:schemas-microsoft-com:vml" Requires="v">
                <p:oleObj spid="_x0000_s208085" name="Equation" r:id="rId5" imgW="177480" imgH="215640" progId="Equation.DSMT4">
                  <p:embed/>
                </p:oleObj>
              </mc:Choice>
              <mc:Fallback>
                <p:oleObj name="Equation" r:id="rId5" imgW="17748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001" y="4038600"/>
                        <a:ext cx="533399" cy="613088"/>
                      </a:xfrm>
                      <a:prstGeom prst="rect">
                        <a:avLst/>
                      </a:prstGeom>
                      <a:noFill/>
                      <a:ln>
                        <a:noFill/>
                      </a:ln>
                      <a:effectLst/>
                      <a:extLst/>
                    </p:spPr>
                  </p:pic>
                </p:oleObj>
              </mc:Fallback>
            </mc:AlternateContent>
          </a:graphicData>
        </a:graphic>
      </p:graphicFrame>
      <p:graphicFrame>
        <p:nvGraphicFramePr>
          <p:cNvPr id="195591" name="Object 7"/>
          <p:cNvGraphicFramePr>
            <a:graphicFrameLocks noChangeAspect="1"/>
          </p:cNvGraphicFramePr>
          <p:nvPr>
            <p:extLst>
              <p:ext uri="{D42A27DB-BD31-4B8C-83A1-F6EECF244321}">
                <p14:modId xmlns:p14="http://schemas.microsoft.com/office/powerpoint/2010/main" val="2747013135"/>
              </p:ext>
            </p:extLst>
          </p:nvPr>
        </p:nvGraphicFramePr>
        <p:xfrm>
          <a:off x="2413000" y="2127251"/>
          <a:ext cx="7467600" cy="703263"/>
        </p:xfrm>
        <a:graphic>
          <a:graphicData uri="http://schemas.openxmlformats.org/presentationml/2006/ole">
            <mc:AlternateContent xmlns:mc="http://schemas.openxmlformats.org/markup-compatibility/2006">
              <mc:Choice xmlns:v="urn:schemas-microsoft-com:vml" Requires="v">
                <p:oleObj spid="_x0000_s208086" name="Equation" r:id="rId7" imgW="2692080" imgH="253800" progId="Equation.3">
                  <p:embed/>
                </p:oleObj>
              </mc:Choice>
              <mc:Fallback>
                <p:oleObj name="Equation" r:id="rId7" imgW="2692080" imgH="253800" progId="Equation.3">
                  <p:embed/>
                  <p:pic>
                    <p:nvPicPr>
                      <p:cNvPr id="0" name=""/>
                      <p:cNvPicPr>
                        <a:picLocks noChangeAspect="1" noChangeArrowheads="1"/>
                      </p:cNvPicPr>
                      <p:nvPr/>
                    </p:nvPicPr>
                    <p:blipFill>
                      <a:blip r:embed="rId8"/>
                      <a:srcRect/>
                      <a:stretch>
                        <a:fillRect/>
                      </a:stretch>
                    </p:blipFill>
                    <p:spPr bwMode="auto">
                      <a:xfrm>
                        <a:off x="2413000" y="2127251"/>
                        <a:ext cx="7467600" cy="7032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Oval 9"/>
          <p:cNvSpPr>
            <a:spLocks noChangeArrowheads="1"/>
          </p:cNvSpPr>
          <p:nvPr/>
        </p:nvSpPr>
        <p:spPr bwMode="auto">
          <a:xfrm>
            <a:off x="3962400" y="3581400"/>
            <a:ext cx="1123950" cy="31242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7" name="Oval 9"/>
          <p:cNvSpPr>
            <a:spLocks noChangeArrowheads="1"/>
          </p:cNvSpPr>
          <p:nvPr/>
        </p:nvSpPr>
        <p:spPr bwMode="auto">
          <a:xfrm>
            <a:off x="5638800" y="3124200"/>
            <a:ext cx="1123950" cy="31242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8" name="Oval 9"/>
          <p:cNvSpPr>
            <a:spLocks noChangeArrowheads="1"/>
          </p:cNvSpPr>
          <p:nvPr/>
        </p:nvSpPr>
        <p:spPr bwMode="auto">
          <a:xfrm>
            <a:off x="7162800" y="3124200"/>
            <a:ext cx="1123950" cy="31242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Tree>
    <p:extLst>
      <p:ext uri="{BB962C8B-B14F-4D97-AF65-F5344CB8AC3E}">
        <p14:creationId xmlns:p14="http://schemas.microsoft.com/office/powerpoint/2010/main" val="28684232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barn(inVertical)">
                                      <p:cBhvr>
                                        <p:cTn id="7" dur="500"/>
                                        <p:tgtEl>
                                          <p:spTgt spid="19558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95590"/>
                                        </p:tgtEl>
                                        <p:attrNameLst>
                                          <p:attrName>style.visibility</p:attrName>
                                        </p:attrNameLst>
                                      </p:cBhvr>
                                      <p:to>
                                        <p:strVal val="visible"/>
                                      </p:to>
                                    </p:set>
                                    <p:animEffect transition="in" filter="wheel(1)">
                                      <p:cBhvr>
                                        <p:cTn id="12" dur="2000"/>
                                        <p:tgtEl>
                                          <p:spTgt spid="19559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p:cNvSpPr txBox="1">
            <a:spLocks noChangeArrowheads="1"/>
          </p:cNvSpPr>
          <p:nvPr/>
        </p:nvSpPr>
        <p:spPr bwMode="auto">
          <a:xfrm>
            <a:off x="2743200" y="3352800"/>
            <a:ext cx="7620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en-US" b="0" dirty="0"/>
              <a:t>Where:</a:t>
            </a:r>
          </a:p>
          <a:p>
            <a:pPr algn="l">
              <a:lnSpc>
                <a:spcPct val="90000"/>
              </a:lnSpc>
              <a:spcBef>
                <a:spcPct val="50000"/>
              </a:spcBef>
              <a:buClrTx/>
              <a:buSzTx/>
              <a:buFontTx/>
              <a:buNone/>
            </a:pPr>
            <a:r>
              <a:rPr lang="en-US" b="0" dirty="0"/>
              <a:t>	SSB = Sum of squares between</a:t>
            </a:r>
          </a:p>
          <a:p>
            <a:pPr algn="l">
              <a:lnSpc>
                <a:spcPct val="90000"/>
              </a:lnSpc>
              <a:spcBef>
                <a:spcPct val="50000"/>
              </a:spcBef>
              <a:buClrTx/>
              <a:buSzTx/>
              <a:buFontTx/>
              <a:buNone/>
            </a:pPr>
            <a:r>
              <a:rPr lang="en-US" b="0" dirty="0"/>
              <a:t>	</a:t>
            </a:r>
            <a:r>
              <a:rPr lang="en-US" b="0" i="1" dirty="0"/>
              <a:t>k</a:t>
            </a:r>
            <a:r>
              <a:rPr lang="en-US" b="0" dirty="0"/>
              <a:t> = number of populations</a:t>
            </a:r>
          </a:p>
          <a:p>
            <a:pPr algn="l">
              <a:lnSpc>
                <a:spcPct val="90000"/>
              </a:lnSpc>
              <a:spcBef>
                <a:spcPct val="50000"/>
              </a:spcBef>
              <a:buClrTx/>
              <a:buSzTx/>
              <a:buFontTx/>
              <a:buNone/>
            </a:pPr>
            <a:r>
              <a:rPr lang="en-US" b="0" dirty="0"/>
              <a:t>	</a:t>
            </a:r>
            <a:r>
              <a:rPr lang="en-US" b="0" i="1" dirty="0" err="1"/>
              <a:t>n</a:t>
            </a:r>
            <a:r>
              <a:rPr lang="en-US" b="0" baseline="-25000" dirty="0" err="1"/>
              <a:t>i</a:t>
            </a:r>
            <a:r>
              <a:rPr lang="en-US" b="0" dirty="0"/>
              <a:t> = sample size from population </a:t>
            </a:r>
            <a:r>
              <a:rPr lang="en-US" b="0" dirty="0" err="1"/>
              <a:t>i</a:t>
            </a:r>
            <a:endParaRPr lang="en-US" b="0" dirty="0"/>
          </a:p>
          <a:p>
            <a:pPr algn="l">
              <a:lnSpc>
                <a:spcPct val="90000"/>
              </a:lnSpc>
              <a:spcBef>
                <a:spcPct val="50000"/>
              </a:spcBef>
              <a:buClrTx/>
              <a:buSzTx/>
              <a:buFontTx/>
              <a:buNone/>
            </a:pPr>
            <a:r>
              <a:rPr lang="en-US" b="0" dirty="0"/>
              <a:t>	</a:t>
            </a:r>
            <a:r>
              <a:rPr lang="en-US" b="0" i="1" dirty="0"/>
              <a:t>x</a:t>
            </a:r>
            <a:r>
              <a:rPr lang="en-US" b="0" i="1" baseline="-25000" dirty="0"/>
              <a:t>i</a:t>
            </a:r>
            <a:r>
              <a:rPr lang="en-US" b="0" dirty="0"/>
              <a:t> = sample mean from population </a:t>
            </a:r>
            <a:r>
              <a:rPr lang="en-US" b="0" dirty="0" err="1"/>
              <a:t>i</a:t>
            </a:r>
            <a:endParaRPr lang="en-US" b="0" dirty="0"/>
          </a:p>
          <a:p>
            <a:pPr algn="l">
              <a:lnSpc>
                <a:spcPct val="90000"/>
              </a:lnSpc>
              <a:spcBef>
                <a:spcPct val="50000"/>
              </a:spcBef>
              <a:buClrTx/>
              <a:buSzTx/>
              <a:buFontTx/>
              <a:buNone/>
            </a:pPr>
            <a:r>
              <a:rPr lang="en-US" b="0" dirty="0"/>
              <a:t>	</a:t>
            </a:r>
            <a:r>
              <a:rPr lang="en-US" b="0" i="1" dirty="0"/>
              <a:t>x </a:t>
            </a:r>
            <a:r>
              <a:rPr lang="en-US" b="0" dirty="0"/>
              <a:t>= grand mean (mean of all data values)</a:t>
            </a:r>
          </a:p>
        </p:txBody>
      </p:sp>
      <p:graphicFrame>
        <p:nvGraphicFramePr>
          <p:cNvPr id="196613" name="Object 5"/>
          <p:cNvGraphicFramePr>
            <a:graphicFrameLocks noChangeAspect="1"/>
          </p:cNvGraphicFramePr>
          <p:nvPr>
            <p:extLst>
              <p:ext uri="{D42A27DB-BD31-4B8C-83A1-F6EECF244321}">
                <p14:modId xmlns:p14="http://schemas.microsoft.com/office/powerpoint/2010/main" val="1197195879"/>
              </p:ext>
            </p:extLst>
          </p:nvPr>
        </p:nvGraphicFramePr>
        <p:xfrm>
          <a:off x="3652838" y="5866388"/>
          <a:ext cx="314325" cy="533400"/>
        </p:xfrm>
        <a:graphic>
          <a:graphicData uri="http://schemas.openxmlformats.org/presentationml/2006/ole">
            <mc:AlternateContent xmlns:mc="http://schemas.openxmlformats.org/markup-compatibility/2006">
              <mc:Choice xmlns:v="urn:schemas-microsoft-com:vml" Requires="v">
                <p:oleObj spid="_x0000_s209039" name="Equation" r:id="rId3" imgW="114120" imgH="266400" progId="Equation.3">
                  <p:embed/>
                </p:oleObj>
              </mc:Choice>
              <mc:Fallback>
                <p:oleObj name="Equation" r:id="rId3" imgW="11412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2838" y="5866388"/>
                        <a:ext cx="3143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4" name="Object 6"/>
          <p:cNvGraphicFramePr>
            <a:graphicFrameLocks noChangeAspect="1"/>
          </p:cNvGraphicFramePr>
          <p:nvPr>
            <p:extLst>
              <p:ext uri="{D42A27DB-BD31-4B8C-83A1-F6EECF244321}">
                <p14:modId xmlns:p14="http://schemas.microsoft.com/office/powerpoint/2010/main" val="4119455332"/>
              </p:ext>
            </p:extLst>
          </p:nvPr>
        </p:nvGraphicFramePr>
        <p:xfrm>
          <a:off x="4535488" y="2322308"/>
          <a:ext cx="3044825" cy="1030493"/>
        </p:xfrm>
        <a:graphic>
          <a:graphicData uri="http://schemas.openxmlformats.org/presentationml/2006/ole">
            <mc:AlternateContent xmlns:mc="http://schemas.openxmlformats.org/markup-compatibility/2006">
              <mc:Choice xmlns:v="urn:schemas-microsoft-com:vml" Requires="v">
                <p:oleObj spid="_x0000_s209040" name="Equation" r:id="rId5" imgW="1269720" imgH="431640" progId="Equation.3">
                  <p:embed/>
                </p:oleObj>
              </mc:Choice>
              <mc:Fallback>
                <p:oleObj name="Equation" r:id="rId5" imgW="1269720" imgH="431640" progId="Equation.3">
                  <p:embed/>
                  <p:pic>
                    <p:nvPicPr>
                      <p:cNvPr id="0" name=""/>
                      <p:cNvPicPr>
                        <a:picLocks noChangeAspect="1" noChangeArrowheads="1"/>
                      </p:cNvPicPr>
                      <p:nvPr/>
                    </p:nvPicPr>
                    <p:blipFill>
                      <a:blip r:embed="rId6"/>
                      <a:srcRect/>
                      <a:stretch>
                        <a:fillRect/>
                      </a:stretch>
                    </p:blipFill>
                    <p:spPr bwMode="auto">
                      <a:xfrm>
                        <a:off x="4535488" y="2322308"/>
                        <a:ext cx="3044825" cy="1030493"/>
                      </a:xfrm>
                      <a:prstGeom prst="rect">
                        <a:avLst/>
                      </a:prstGeom>
                      <a:solidFill>
                        <a:srgbClr val="CCFFFF"/>
                      </a:solidFill>
                      <a:ln w="9525">
                        <a:solidFill>
                          <a:schemeClr val="tx1"/>
                        </a:solidFill>
                        <a:miter lim="800000"/>
                        <a:headEnd/>
                        <a:tailEnd/>
                      </a:ln>
                      <a:effectLst/>
                      <a:extLst/>
                    </p:spPr>
                  </p:pic>
                </p:oleObj>
              </mc:Fallback>
            </mc:AlternateContent>
          </a:graphicData>
        </a:graphic>
      </p:graphicFrame>
      <p:sp>
        <p:nvSpPr>
          <p:cNvPr id="196615" name="Line 7"/>
          <p:cNvSpPr>
            <a:spLocks noChangeShapeType="1"/>
          </p:cNvSpPr>
          <p:nvPr/>
        </p:nvSpPr>
        <p:spPr bwMode="auto">
          <a:xfrm>
            <a:off x="3733800" y="5486400"/>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96617" name="Rectangle 9"/>
          <p:cNvSpPr>
            <a:spLocks noChangeArrowheads="1"/>
          </p:cNvSpPr>
          <p:nvPr/>
        </p:nvSpPr>
        <p:spPr bwMode="auto">
          <a:xfrm>
            <a:off x="5562600" y="1600200"/>
            <a:ext cx="9906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96618" name="Rectangle 10"/>
          <p:cNvSpPr>
            <a:spLocks noChangeArrowheads="1"/>
          </p:cNvSpPr>
          <p:nvPr/>
        </p:nvSpPr>
        <p:spPr bwMode="auto">
          <a:xfrm>
            <a:off x="4267200" y="1600200"/>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sz="3200" b="0" dirty="0"/>
              <a:t>SST =  SSB  + SSW</a:t>
            </a:r>
          </a:p>
        </p:txBody>
      </p:sp>
      <p:sp>
        <p:nvSpPr>
          <p:cNvPr id="10" name="Rectangle 3"/>
          <p:cNvSpPr>
            <a:spLocks noGrp="1" noChangeArrowheads="1"/>
          </p:cNvSpPr>
          <p:nvPr>
            <p:ph type="title"/>
          </p:nvPr>
        </p:nvSpPr>
        <p:spPr>
          <a:xfrm>
            <a:off x="2209800" y="609600"/>
            <a:ext cx="7772400" cy="914400"/>
          </a:xfrm>
        </p:spPr>
        <p:txBody>
          <a:bodyPr/>
          <a:lstStyle/>
          <a:p>
            <a:pPr>
              <a:spcBef>
                <a:spcPct val="10000"/>
              </a:spcBef>
              <a:buClr>
                <a:schemeClr val="tx2"/>
              </a:buClr>
              <a:buSzPct val="75000"/>
              <a:buFont typeface="Wingdings" pitchFamily="2" charset="2"/>
              <a:buNone/>
            </a:pPr>
            <a:r>
              <a:rPr lang="en-US" dirty="0"/>
              <a:t>Between-Group Variation</a:t>
            </a:r>
          </a:p>
        </p:txBody>
      </p:sp>
    </p:spTree>
    <p:extLst>
      <p:ext uri="{BB962C8B-B14F-4D97-AF65-F5344CB8AC3E}">
        <p14:creationId xmlns:p14="http://schemas.microsoft.com/office/powerpoint/2010/main" val="9322908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9" name="Rectangle 21"/>
          <p:cNvSpPr>
            <a:spLocks noChangeArrowheads="1"/>
          </p:cNvSpPr>
          <p:nvPr/>
        </p:nvSpPr>
        <p:spPr bwMode="auto">
          <a:xfrm>
            <a:off x="6858000" y="2971800"/>
            <a:ext cx="3657600" cy="2514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5411" name="Rectangle 3"/>
          <p:cNvSpPr>
            <a:spLocks noGrp="1" noChangeArrowheads="1"/>
          </p:cNvSpPr>
          <p:nvPr>
            <p:ph type="title"/>
          </p:nvPr>
        </p:nvSpPr>
        <p:spPr>
          <a:xfrm>
            <a:off x="2209800" y="609600"/>
            <a:ext cx="7772400" cy="914400"/>
          </a:xfrm>
        </p:spPr>
        <p:txBody>
          <a:bodyPr/>
          <a:lstStyle/>
          <a:p>
            <a:pPr>
              <a:spcBef>
                <a:spcPct val="10000"/>
              </a:spcBef>
              <a:buClr>
                <a:schemeClr val="tx2"/>
              </a:buClr>
              <a:buSzPct val="75000"/>
              <a:buFont typeface="Wingdings" pitchFamily="2" charset="2"/>
              <a:buNone/>
            </a:pPr>
            <a:r>
              <a:rPr lang="en-US" dirty="0"/>
              <a:t>Between-Group Variation</a:t>
            </a:r>
          </a:p>
        </p:txBody>
      </p:sp>
      <p:sp>
        <p:nvSpPr>
          <p:cNvPr id="145412" name="Freeform 4"/>
          <p:cNvSpPr>
            <a:spLocks/>
          </p:cNvSpPr>
          <p:nvPr/>
        </p:nvSpPr>
        <p:spPr bwMode="auto">
          <a:xfrm>
            <a:off x="3786188" y="4038601"/>
            <a:ext cx="1827212" cy="1446213"/>
          </a:xfrm>
          <a:custGeom>
            <a:avLst/>
            <a:gdLst>
              <a:gd name="T0" fmla="*/ 1150 w 1151"/>
              <a:gd name="T1" fmla="*/ 910 h 911"/>
              <a:gd name="T2" fmla="*/ 1029 w 1151"/>
              <a:gd name="T3" fmla="*/ 899 h 911"/>
              <a:gd name="T4" fmla="*/ 969 w 1151"/>
              <a:gd name="T5" fmla="*/ 889 h 911"/>
              <a:gd name="T6" fmla="*/ 906 w 1151"/>
              <a:gd name="T7" fmla="*/ 872 h 911"/>
              <a:gd name="T8" fmla="*/ 848 w 1151"/>
              <a:gd name="T9" fmla="*/ 852 h 911"/>
              <a:gd name="T10" fmla="*/ 786 w 1151"/>
              <a:gd name="T11" fmla="*/ 825 h 911"/>
              <a:gd name="T12" fmla="*/ 727 w 1151"/>
              <a:gd name="T13" fmla="*/ 787 h 911"/>
              <a:gd name="T14" fmla="*/ 604 w 1151"/>
              <a:gd name="T15" fmla="*/ 683 h 911"/>
              <a:gd name="T16" fmla="*/ 483 w 1151"/>
              <a:gd name="T17" fmla="*/ 533 h 911"/>
              <a:gd name="T18" fmla="*/ 363 w 1151"/>
              <a:gd name="T19" fmla="*/ 356 h 911"/>
              <a:gd name="T20" fmla="*/ 302 w 1151"/>
              <a:gd name="T21" fmla="*/ 265 h 911"/>
              <a:gd name="T22" fmla="*/ 240 w 1151"/>
              <a:gd name="T23" fmla="*/ 181 h 911"/>
              <a:gd name="T24" fmla="*/ 181 w 1151"/>
              <a:gd name="T25" fmla="*/ 107 h 911"/>
              <a:gd name="T26" fmla="*/ 119 w 1151"/>
              <a:gd name="T27" fmla="*/ 49 h 911"/>
              <a:gd name="T28" fmla="*/ 60 w 1151"/>
              <a:gd name="T29" fmla="*/ 14 h 911"/>
              <a:gd name="T30" fmla="*/ 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38100" cap="rnd" cmpd="sng">
            <a:solidFill>
              <a:srgbClr val="ABAB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5414" name="Freeform 6"/>
          <p:cNvSpPr>
            <a:spLocks/>
          </p:cNvSpPr>
          <p:nvPr/>
        </p:nvSpPr>
        <p:spPr bwMode="auto">
          <a:xfrm>
            <a:off x="2033588" y="4038601"/>
            <a:ext cx="1751012" cy="1446213"/>
          </a:xfrm>
          <a:custGeom>
            <a:avLst/>
            <a:gdLst>
              <a:gd name="T0" fmla="*/ 0 w 1103"/>
              <a:gd name="T1" fmla="*/ 910 h 911"/>
              <a:gd name="T2" fmla="*/ 116 w 1103"/>
              <a:gd name="T3" fmla="*/ 899 h 911"/>
              <a:gd name="T4" fmla="*/ 174 w 1103"/>
              <a:gd name="T5" fmla="*/ 889 h 911"/>
              <a:gd name="T6" fmla="*/ 234 w 1103"/>
              <a:gd name="T7" fmla="*/ 872 h 911"/>
              <a:gd name="T8" fmla="*/ 290 w 1103"/>
              <a:gd name="T9" fmla="*/ 852 h 911"/>
              <a:gd name="T10" fmla="*/ 349 w 1103"/>
              <a:gd name="T11" fmla="*/ 825 h 911"/>
              <a:gd name="T12" fmla="*/ 405 w 1103"/>
              <a:gd name="T13" fmla="*/ 787 h 911"/>
              <a:gd name="T14" fmla="*/ 521 w 1103"/>
              <a:gd name="T15" fmla="*/ 683 h 911"/>
              <a:gd name="T16" fmla="*/ 637 w 1103"/>
              <a:gd name="T17" fmla="*/ 533 h 911"/>
              <a:gd name="T18" fmla="*/ 755 w 1103"/>
              <a:gd name="T19" fmla="*/ 356 h 911"/>
              <a:gd name="T20" fmla="*/ 811 w 1103"/>
              <a:gd name="T21" fmla="*/ 265 h 911"/>
              <a:gd name="T22" fmla="*/ 870 w 1103"/>
              <a:gd name="T23" fmla="*/ 181 h 911"/>
              <a:gd name="T24" fmla="*/ 927 w 1103"/>
              <a:gd name="T25" fmla="*/ 107 h 911"/>
              <a:gd name="T26" fmla="*/ 986 w 1103"/>
              <a:gd name="T27" fmla="*/ 49 h 911"/>
              <a:gd name="T28" fmla="*/ 1042 w 1103"/>
              <a:gd name="T29" fmla="*/ 14 h 911"/>
              <a:gd name="T30" fmla="*/ 1102 w 1103"/>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38100" cap="rnd" cmpd="sng">
            <a:solidFill>
              <a:srgbClr val="ABAB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5415" name="Freeform 7"/>
          <p:cNvSpPr>
            <a:spLocks/>
          </p:cNvSpPr>
          <p:nvPr/>
        </p:nvSpPr>
        <p:spPr bwMode="auto">
          <a:xfrm>
            <a:off x="3124201" y="4038601"/>
            <a:ext cx="1751013" cy="1446213"/>
          </a:xfrm>
          <a:custGeom>
            <a:avLst/>
            <a:gdLst>
              <a:gd name="T0" fmla="*/ 0 w 1103"/>
              <a:gd name="T1" fmla="*/ 910 h 911"/>
              <a:gd name="T2" fmla="*/ 116 w 1103"/>
              <a:gd name="T3" fmla="*/ 899 h 911"/>
              <a:gd name="T4" fmla="*/ 174 w 1103"/>
              <a:gd name="T5" fmla="*/ 889 h 911"/>
              <a:gd name="T6" fmla="*/ 234 w 1103"/>
              <a:gd name="T7" fmla="*/ 872 h 911"/>
              <a:gd name="T8" fmla="*/ 290 w 1103"/>
              <a:gd name="T9" fmla="*/ 852 h 911"/>
              <a:gd name="T10" fmla="*/ 349 w 1103"/>
              <a:gd name="T11" fmla="*/ 825 h 911"/>
              <a:gd name="T12" fmla="*/ 405 w 1103"/>
              <a:gd name="T13" fmla="*/ 787 h 911"/>
              <a:gd name="T14" fmla="*/ 521 w 1103"/>
              <a:gd name="T15" fmla="*/ 683 h 911"/>
              <a:gd name="T16" fmla="*/ 637 w 1103"/>
              <a:gd name="T17" fmla="*/ 533 h 911"/>
              <a:gd name="T18" fmla="*/ 755 w 1103"/>
              <a:gd name="T19" fmla="*/ 356 h 911"/>
              <a:gd name="T20" fmla="*/ 811 w 1103"/>
              <a:gd name="T21" fmla="*/ 265 h 911"/>
              <a:gd name="T22" fmla="*/ 870 w 1103"/>
              <a:gd name="T23" fmla="*/ 181 h 911"/>
              <a:gd name="T24" fmla="*/ 927 w 1103"/>
              <a:gd name="T25" fmla="*/ 107 h 911"/>
              <a:gd name="T26" fmla="*/ 986 w 1103"/>
              <a:gd name="T27" fmla="*/ 49 h 911"/>
              <a:gd name="T28" fmla="*/ 1042 w 1103"/>
              <a:gd name="T29" fmla="*/ 14 h 911"/>
              <a:gd name="T30" fmla="*/ 1102 w 1103"/>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381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5416" name="Freeform 8"/>
          <p:cNvSpPr>
            <a:spLocks/>
          </p:cNvSpPr>
          <p:nvPr/>
        </p:nvSpPr>
        <p:spPr bwMode="auto">
          <a:xfrm>
            <a:off x="4876801" y="4038601"/>
            <a:ext cx="1827213" cy="1446213"/>
          </a:xfrm>
          <a:custGeom>
            <a:avLst/>
            <a:gdLst>
              <a:gd name="T0" fmla="*/ 1150 w 1151"/>
              <a:gd name="T1" fmla="*/ 910 h 911"/>
              <a:gd name="T2" fmla="*/ 1029 w 1151"/>
              <a:gd name="T3" fmla="*/ 899 h 911"/>
              <a:gd name="T4" fmla="*/ 969 w 1151"/>
              <a:gd name="T5" fmla="*/ 889 h 911"/>
              <a:gd name="T6" fmla="*/ 906 w 1151"/>
              <a:gd name="T7" fmla="*/ 872 h 911"/>
              <a:gd name="T8" fmla="*/ 848 w 1151"/>
              <a:gd name="T9" fmla="*/ 852 h 911"/>
              <a:gd name="T10" fmla="*/ 786 w 1151"/>
              <a:gd name="T11" fmla="*/ 825 h 911"/>
              <a:gd name="T12" fmla="*/ 727 w 1151"/>
              <a:gd name="T13" fmla="*/ 787 h 911"/>
              <a:gd name="T14" fmla="*/ 604 w 1151"/>
              <a:gd name="T15" fmla="*/ 683 h 911"/>
              <a:gd name="T16" fmla="*/ 483 w 1151"/>
              <a:gd name="T17" fmla="*/ 533 h 911"/>
              <a:gd name="T18" fmla="*/ 363 w 1151"/>
              <a:gd name="T19" fmla="*/ 356 h 911"/>
              <a:gd name="T20" fmla="*/ 302 w 1151"/>
              <a:gd name="T21" fmla="*/ 265 h 911"/>
              <a:gd name="T22" fmla="*/ 240 w 1151"/>
              <a:gd name="T23" fmla="*/ 181 h 911"/>
              <a:gd name="T24" fmla="*/ 181 w 1151"/>
              <a:gd name="T25" fmla="*/ 107 h 911"/>
              <a:gd name="T26" fmla="*/ 119 w 1151"/>
              <a:gd name="T27" fmla="*/ 49 h 911"/>
              <a:gd name="T28" fmla="*/ 60 w 1151"/>
              <a:gd name="T29" fmla="*/ 14 h 911"/>
              <a:gd name="T30" fmla="*/ 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381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5417" name="Line 9"/>
          <p:cNvSpPr>
            <a:spLocks noChangeShapeType="1"/>
          </p:cNvSpPr>
          <p:nvPr/>
        </p:nvSpPr>
        <p:spPr bwMode="auto">
          <a:xfrm flipH="1">
            <a:off x="3810000" y="4038600"/>
            <a:ext cx="0" cy="1524000"/>
          </a:xfrm>
          <a:prstGeom prst="line">
            <a:avLst/>
          </a:prstGeom>
          <a:noFill/>
          <a:ln w="38100">
            <a:solidFill>
              <a:srgbClr val="ABABFF"/>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5418" name="Line 10"/>
          <p:cNvSpPr>
            <a:spLocks noChangeShapeType="1"/>
          </p:cNvSpPr>
          <p:nvPr/>
        </p:nvSpPr>
        <p:spPr bwMode="auto">
          <a:xfrm>
            <a:off x="4876800" y="4038600"/>
            <a:ext cx="0" cy="1524000"/>
          </a:xfrm>
          <a:prstGeom prst="line">
            <a:avLst/>
          </a:prstGeom>
          <a:noFill/>
          <a:ln w="38100">
            <a:solidFill>
              <a:schemeClr val="hlink"/>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5419" name="Rectangle 11"/>
          <p:cNvSpPr>
            <a:spLocks noChangeArrowheads="1"/>
          </p:cNvSpPr>
          <p:nvPr/>
        </p:nvSpPr>
        <p:spPr bwMode="auto">
          <a:xfrm>
            <a:off x="2438400" y="3200401"/>
            <a:ext cx="3886200" cy="791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eaLnBrk="0" hangingPunct="0">
              <a:spcBef>
                <a:spcPct val="50000"/>
              </a:spcBef>
              <a:buClrTx/>
              <a:buSzTx/>
              <a:buFontTx/>
              <a:buNone/>
            </a:pPr>
            <a:r>
              <a:rPr lang="en-US" b="0" dirty="0"/>
              <a:t>Variation Due to </a:t>
            </a:r>
          </a:p>
          <a:p>
            <a:pPr algn="ctr" eaLnBrk="0" hangingPunct="0">
              <a:lnSpc>
                <a:spcPct val="40000"/>
              </a:lnSpc>
              <a:spcBef>
                <a:spcPct val="50000"/>
              </a:spcBef>
              <a:buClrTx/>
              <a:buSzTx/>
              <a:buFontTx/>
              <a:buNone/>
            </a:pPr>
            <a:r>
              <a:rPr lang="en-US" b="0" dirty="0"/>
              <a:t>Differences Among Groups</a:t>
            </a:r>
          </a:p>
        </p:txBody>
      </p:sp>
      <p:sp>
        <p:nvSpPr>
          <p:cNvPr id="145421" name="Freeform 13"/>
          <p:cNvSpPr>
            <a:spLocks/>
          </p:cNvSpPr>
          <p:nvPr/>
        </p:nvSpPr>
        <p:spPr bwMode="auto">
          <a:xfrm>
            <a:off x="3656014" y="6096000"/>
            <a:ext cx="1296987" cy="230188"/>
          </a:xfrm>
          <a:custGeom>
            <a:avLst/>
            <a:gdLst>
              <a:gd name="T0" fmla="*/ 0 w 337"/>
              <a:gd name="T1" fmla="*/ 72 h 145"/>
              <a:gd name="T2" fmla="*/ 67 w 337"/>
              <a:gd name="T3" fmla="*/ 144 h 145"/>
              <a:gd name="T4" fmla="*/ 67 w 337"/>
              <a:gd name="T5" fmla="*/ 108 h 145"/>
              <a:gd name="T6" fmla="*/ 269 w 337"/>
              <a:gd name="T7" fmla="*/ 108 h 145"/>
              <a:gd name="T8" fmla="*/ 269 w 337"/>
              <a:gd name="T9" fmla="*/ 144 h 145"/>
              <a:gd name="T10" fmla="*/ 336 w 337"/>
              <a:gd name="T11" fmla="*/ 72 h 145"/>
              <a:gd name="T12" fmla="*/ 269 w 337"/>
              <a:gd name="T13" fmla="*/ 0 h 145"/>
              <a:gd name="T14" fmla="*/ 269 w 337"/>
              <a:gd name="T15" fmla="*/ 36 h 145"/>
              <a:gd name="T16" fmla="*/ 67 w 337"/>
              <a:gd name="T17" fmla="*/ 36 h 145"/>
              <a:gd name="T18" fmla="*/ 67 w 337"/>
              <a:gd name="T19" fmla="*/ 0 h 145"/>
              <a:gd name="T20" fmla="*/ 0 w 337"/>
              <a:gd name="T21"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145">
                <a:moveTo>
                  <a:pt x="0" y="72"/>
                </a:moveTo>
                <a:lnTo>
                  <a:pt x="67" y="144"/>
                </a:lnTo>
                <a:lnTo>
                  <a:pt x="67" y="108"/>
                </a:lnTo>
                <a:lnTo>
                  <a:pt x="269" y="108"/>
                </a:lnTo>
                <a:lnTo>
                  <a:pt x="269" y="144"/>
                </a:lnTo>
                <a:lnTo>
                  <a:pt x="336" y="72"/>
                </a:lnTo>
                <a:lnTo>
                  <a:pt x="269" y="0"/>
                </a:lnTo>
                <a:lnTo>
                  <a:pt x="269" y="36"/>
                </a:lnTo>
                <a:lnTo>
                  <a:pt x="67" y="36"/>
                </a:lnTo>
                <a:lnTo>
                  <a:pt x="67" y="0"/>
                </a:lnTo>
                <a:lnTo>
                  <a:pt x="0" y="72"/>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aphicFrame>
        <p:nvGraphicFramePr>
          <p:cNvPr id="145422" name="Object 14"/>
          <p:cNvGraphicFramePr>
            <a:graphicFrameLocks noChangeAspect="1"/>
          </p:cNvGraphicFramePr>
          <p:nvPr/>
        </p:nvGraphicFramePr>
        <p:xfrm>
          <a:off x="3505200" y="5562600"/>
          <a:ext cx="414338" cy="533400"/>
        </p:xfrm>
        <a:graphic>
          <a:graphicData uri="http://schemas.openxmlformats.org/presentationml/2006/ole">
            <mc:AlternateContent xmlns:mc="http://schemas.openxmlformats.org/markup-compatibility/2006">
              <mc:Choice xmlns:v="urn:schemas-microsoft-com:vml" Requires="v">
                <p:oleObj spid="_x0000_s210201" name="Equation" r:id="rId3" imgW="177480" imgH="228600" progId="Equation.DSMT4">
                  <p:embed/>
                </p:oleObj>
              </mc:Choice>
              <mc:Fallback>
                <p:oleObj name="Equation" r:id="rId3" imgW="1774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562600"/>
                        <a:ext cx="4143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23" name="Object 15"/>
          <p:cNvGraphicFramePr>
            <a:graphicFrameLocks noChangeAspect="1"/>
          </p:cNvGraphicFramePr>
          <p:nvPr/>
        </p:nvGraphicFramePr>
        <p:xfrm>
          <a:off x="4648201" y="5562601"/>
          <a:ext cx="442913" cy="561975"/>
        </p:xfrm>
        <a:graphic>
          <a:graphicData uri="http://schemas.openxmlformats.org/presentationml/2006/ole">
            <mc:AlternateContent xmlns:mc="http://schemas.openxmlformats.org/markup-compatibility/2006">
              <mc:Choice xmlns:v="urn:schemas-microsoft-com:vml" Requires="v">
                <p:oleObj spid="_x0000_s210202" name="Equation" r:id="rId5" imgW="190440" imgH="241200" progId="Equation.DSMT4">
                  <p:embed/>
                </p:oleObj>
              </mc:Choice>
              <mc:Fallback>
                <p:oleObj name="Equation" r:id="rId5" imgW="19044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1" y="5562601"/>
                        <a:ext cx="44291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25" name="Object 17"/>
          <p:cNvGraphicFramePr>
            <a:graphicFrameLocks noChangeAspect="1"/>
          </p:cNvGraphicFramePr>
          <p:nvPr>
            <p:extLst>
              <p:ext uri="{D42A27DB-BD31-4B8C-83A1-F6EECF244321}">
                <p14:modId xmlns:p14="http://schemas.microsoft.com/office/powerpoint/2010/main" val="2498881588"/>
              </p:ext>
            </p:extLst>
          </p:nvPr>
        </p:nvGraphicFramePr>
        <p:xfrm>
          <a:off x="2795588" y="1752601"/>
          <a:ext cx="3522662" cy="1192213"/>
        </p:xfrm>
        <a:graphic>
          <a:graphicData uri="http://schemas.openxmlformats.org/presentationml/2006/ole">
            <mc:AlternateContent xmlns:mc="http://schemas.openxmlformats.org/markup-compatibility/2006">
              <mc:Choice xmlns:v="urn:schemas-microsoft-com:vml" Requires="v">
                <p:oleObj spid="_x0000_s210203" name="Equation" r:id="rId7" imgW="1269720" imgH="431640" progId="Equation.3">
                  <p:embed/>
                </p:oleObj>
              </mc:Choice>
              <mc:Fallback>
                <p:oleObj name="Equation" r:id="rId7" imgW="1269720" imgH="431640" progId="Equation.3">
                  <p:embed/>
                  <p:pic>
                    <p:nvPicPr>
                      <p:cNvPr id="0" name=""/>
                      <p:cNvPicPr>
                        <a:picLocks noChangeAspect="1" noChangeArrowheads="1"/>
                      </p:cNvPicPr>
                      <p:nvPr/>
                    </p:nvPicPr>
                    <p:blipFill>
                      <a:blip r:embed="rId8"/>
                      <a:srcRect/>
                      <a:stretch>
                        <a:fillRect/>
                      </a:stretch>
                    </p:blipFill>
                    <p:spPr bwMode="auto">
                      <a:xfrm>
                        <a:off x="2795588" y="1752601"/>
                        <a:ext cx="3522662" cy="1192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26" name="Object 18"/>
          <p:cNvGraphicFramePr>
            <a:graphicFrameLocks noChangeAspect="1"/>
          </p:cNvGraphicFramePr>
          <p:nvPr>
            <p:extLst>
              <p:ext uri="{D42A27DB-BD31-4B8C-83A1-F6EECF244321}">
                <p14:modId xmlns:p14="http://schemas.microsoft.com/office/powerpoint/2010/main" val="970767821"/>
              </p:ext>
            </p:extLst>
          </p:nvPr>
        </p:nvGraphicFramePr>
        <p:xfrm>
          <a:off x="7310439" y="2971800"/>
          <a:ext cx="2295525" cy="1111250"/>
        </p:xfrm>
        <a:graphic>
          <a:graphicData uri="http://schemas.openxmlformats.org/presentationml/2006/ole">
            <mc:AlternateContent xmlns:mc="http://schemas.openxmlformats.org/markup-compatibility/2006">
              <mc:Choice xmlns:v="urn:schemas-microsoft-com:vml" Requires="v">
                <p:oleObj spid="_x0000_s210204" name="Equation" r:id="rId9" imgW="812520" imgH="393480" progId="Equation.3">
                  <p:embed/>
                </p:oleObj>
              </mc:Choice>
              <mc:Fallback>
                <p:oleObj name="Equation" r:id="rId9" imgW="812520" imgH="393480" progId="Equation.3">
                  <p:embed/>
                  <p:pic>
                    <p:nvPicPr>
                      <p:cNvPr id="0" name=""/>
                      <p:cNvPicPr>
                        <a:picLocks noChangeAspect="1" noChangeArrowheads="1"/>
                      </p:cNvPicPr>
                      <p:nvPr/>
                    </p:nvPicPr>
                    <p:blipFill>
                      <a:blip r:embed="rId10"/>
                      <a:srcRect/>
                      <a:stretch>
                        <a:fillRect/>
                      </a:stretch>
                    </p:blipFill>
                    <p:spPr bwMode="auto">
                      <a:xfrm>
                        <a:off x="7310439" y="2971800"/>
                        <a:ext cx="2295525"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27" name="Line 19"/>
          <p:cNvSpPr>
            <a:spLocks noChangeShapeType="1"/>
          </p:cNvSpPr>
          <p:nvPr/>
        </p:nvSpPr>
        <p:spPr bwMode="auto">
          <a:xfrm>
            <a:off x="1981200" y="5562600"/>
            <a:ext cx="4495800" cy="0"/>
          </a:xfrm>
          <a:prstGeom prst="line">
            <a:avLst/>
          </a:prstGeom>
          <a:noFill/>
          <a:ln w="38100">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45428" name="Rectangle 20"/>
          <p:cNvSpPr>
            <a:spLocks noChangeArrowheads="1"/>
          </p:cNvSpPr>
          <p:nvPr/>
        </p:nvSpPr>
        <p:spPr bwMode="auto">
          <a:xfrm>
            <a:off x="7010400" y="4343401"/>
            <a:ext cx="3276600" cy="105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30000"/>
              </a:lnSpc>
              <a:spcBef>
                <a:spcPct val="50000"/>
              </a:spcBef>
              <a:buClrTx/>
              <a:buSzTx/>
              <a:buFontTx/>
              <a:buNone/>
            </a:pPr>
            <a:r>
              <a:rPr lang="en-US" b="0" dirty="0"/>
              <a:t>Mean Square Between = SSB/degrees of freedom</a:t>
            </a:r>
          </a:p>
        </p:txBody>
      </p:sp>
    </p:spTree>
    <p:extLst>
      <p:ext uri="{BB962C8B-B14F-4D97-AF65-F5344CB8AC3E}">
        <p14:creationId xmlns:p14="http://schemas.microsoft.com/office/powerpoint/2010/main" val="23205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5417"/>
                                        </p:tgtEl>
                                        <p:attrNameLst>
                                          <p:attrName>style.visibility</p:attrName>
                                        </p:attrNameLst>
                                      </p:cBhvr>
                                      <p:to>
                                        <p:strVal val="visible"/>
                                      </p:to>
                                    </p:set>
                                    <p:animEffect transition="in" filter="fade">
                                      <p:cBhvr>
                                        <p:cTn id="7" dur="1000"/>
                                        <p:tgtEl>
                                          <p:spTgt spid="145417"/>
                                        </p:tgtEl>
                                      </p:cBhvr>
                                    </p:animEffect>
                                    <p:anim calcmode="lin" valueType="num">
                                      <p:cBhvr>
                                        <p:cTn id="8" dur="1000" fill="hold"/>
                                        <p:tgtEl>
                                          <p:spTgt spid="145417"/>
                                        </p:tgtEl>
                                        <p:attrNameLst>
                                          <p:attrName>ppt_x</p:attrName>
                                        </p:attrNameLst>
                                      </p:cBhvr>
                                      <p:tavLst>
                                        <p:tav tm="0">
                                          <p:val>
                                            <p:strVal val="#ppt_x"/>
                                          </p:val>
                                        </p:tav>
                                        <p:tav tm="100000">
                                          <p:val>
                                            <p:strVal val="#ppt_x"/>
                                          </p:val>
                                        </p:tav>
                                      </p:tavLst>
                                    </p:anim>
                                    <p:anim calcmode="lin" valueType="num">
                                      <p:cBhvr>
                                        <p:cTn id="9" dur="1000" fill="hold"/>
                                        <p:tgtEl>
                                          <p:spTgt spid="1454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5422"/>
                                        </p:tgtEl>
                                        <p:attrNameLst>
                                          <p:attrName>style.visibility</p:attrName>
                                        </p:attrNameLst>
                                      </p:cBhvr>
                                      <p:to>
                                        <p:strVal val="visible"/>
                                      </p:to>
                                    </p:set>
                                    <p:animEffect transition="in" filter="fade">
                                      <p:cBhvr>
                                        <p:cTn id="14" dur="1000"/>
                                        <p:tgtEl>
                                          <p:spTgt spid="145422"/>
                                        </p:tgtEl>
                                      </p:cBhvr>
                                    </p:animEffect>
                                    <p:anim calcmode="lin" valueType="num">
                                      <p:cBhvr>
                                        <p:cTn id="15" dur="1000" fill="hold"/>
                                        <p:tgtEl>
                                          <p:spTgt spid="145422"/>
                                        </p:tgtEl>
                                        <p:attrNameLst>
                                          <p:attrName>ppt_x</p:attrName>
                                        </p:attrNameLst>
                                      </p:cBhvr>
                                      <p:tavLst>
                                        <p:tav tm="0">
                                          <p:val>
                                            <p:strVal val="#ppt_x"/>
                                          </p:val>
                                        </p:tav>
                                        <p:tav tm="100000">
                                          <p:val>
                                            <p:strVal val="#ppt_x"/>
                                          </p:val>
                                        </p:tav>
                                      </p:tavLst>
                                    </p:anim>
                                    <p:anim calcmode="lin" valueType="num">
                                      <p:cBhvr>
                                        <p:cTn id="16" dur="1000" fill="hold"/>
                                        <p:tgtEl>
                                          <p:spTgt spid="1454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5418"/>
                                        </p:tgtEl>
                                        <p:attrNameLst>
                                          <p:attrName>style.visibility</p:attrName>
                                        </p:attrNameLst>
                                      </p:cBhvr>
                                      <p:to>
                                        <p:strVal val="visible"/>
                                      </p:to>
                                    </p:set>
                                    <p:animEffect transition="in" filter="fade">
                                      <p:cBhvr>
                                        <p:cTn id="21" dur="1000"/>
                                        <p:tgtEl>
                                          <p:spTgt spid="145418"/>
                                        </p:tgtEl>
                                      </p:cBhvr>
                                    </p:animEffect>
                                    <p:anim calcmode="lin" valueType="num">
                                      <p:cBhvr>
                                        <p:cTn id="22" dur="1000" fill="hold"/>
                                        <p:tgtEl>
                                          <p:spTgt spid="145418"/>
                                        </p:tgtEl>
                                        <p:attrNameLst>
                                          <p:attrName>ppt_x</p:attrName>
                                        </p:attrNameLst>
                                      </p:cBhvr>
                                      <p:tavLst>
                                        <p:tav tm="0">
                                          <p:val>
                                            <p:strVal val="#ppt_x"/>
                                          </p:val>
                                        </p:tav>
                                        <p:tav tm="100000">
                                          <p:val>
                                            <p:strVal val="#ppt_x"/>
                                          </p:val>
                                        </p:tav>
                                      </p:tavLst>
                                    </p:anim>
                                    <p:anim calcmode="lin" valueType="num">
                                      <p:cBhvr>
                                        <p:cTn id="23" dur="1000" fill="hold"/>
                                        <p:tgtEl>
                                          <p:spTgt spid="1454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5423"/>
                                        </p:tgtEl>
                                        <p:attrNameLst>
                                          <p:attrName>style.visibility</p:attrName>
                                        </p:attrNameLst>
                                      </p:cBhvr>
                                      <p:to>
                                        <p:strVal val="visible"/>
                                      </p:to>
                                    </p:set>
                                    <p:animEffect transition="in" filter="fade">
                                      <p:cBhvr>
                                        <p:cTn id="28" dur="1000"/>
                                        <p:tgtEl>
                                          <p:spTgt spid="145423"/>
                                        </p:tgtEl>
                                      </p:cBhvr>
                                    </p:animEffect>
                                    <p:anim calcmode="lin" valueType="num">
                                      <p:cBhvr>
                                        <p:cTn id="29" dur="1000" fill="hold"/>
                                        <p:tgtEl>
                                          <p:spTgt spid="145423"/>
                                        </p:tgtEl>
                                        <p:attrNameLst>
                                          <p:attrName>ppt_x</p:attrName>
                                        </p:attrNameLst>
                                      </p:cBhvr>
                                      <p:tavLst>
                                        <p:tav tm="0">
                                          <p:val>
                                            <p:strVal val="#ppt_x"/>
                                          </p:val>
                                        </p:tav>
                                        <p:tav tm="100000">
                                          <p:val>
                                            <p:strVal val="#ppt_x"/>
                                          </p:val>
                                        </p:tav>
                                      </p:tavLst>
                                    </p:anim>
                                    <p:anim calcmode="lin" valueType="num">
                                      <p:cBhvr>
                                        <p:cTn id="30" dur="1000" fill="hold"/>
                                        <p:tgtEl>
                                          <p:spTgt spid="1454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5421"/>
                                        </p:tgtEl>
                                        <p:attrNameLst>
                                          <p:attrName>style.visibility</p:attrName>
                                        </p:attrNameLst>
                                      </p:cBhvr>
                                      <p:to>
                                        <p:strVal val="visible"/>
                                      </p:to>
                                    </p:set>
                                    <p:animEffect transition="in" filter="fade">
                                      <p:cBhvr>
                                        <p:cTn id="35" dur="1000"/>
                                        <p:tgtEl>
                                          <p:spTgt spid="145421"/>
                                        </p:tgtEl>
                                      </p:cBhvr>
                                    </p:animEffect>
                                    <p:anim calcmode="lin" valueType="num">
                                      <p:cBhvr>
                                        <p:cTn id="36" dur="1000" fill="hold"/>
                                        <p:tgtEl>
                                          <p:spTgt spid="145421"/>
                                        </p:tgtEl>
                                        <p:attrNameLst>
                                          <p:attrName>ppt_x</p:attrName>
                                        </p:attrNameLst>
                                      </p:cBhvr>
                                      <p:tavLst>
                                        <p:tav tm="0">
                                          <p:val>
                                            <p:strVal val="#ppt_x"/>
                                          </p:val>
                                        </p:tav>
                                        <p:tav tm="100000">
                                          <p:val>
                                            <p:strVal val="#ppt_x"/>
                                          </p:val>
                                        </p:tav>
                                      </p:tavLst>
                                    </p:anim>
                                    <p:anim calcmode="lin" valueType="num">
                                      <p:cBhvr>
                                        <p:cTn id="37" dur="1000" fill="hold"/>
                                        <p:tgtEl>
                                          <p:spTgt spid="1454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5429"/>
                                        </p:tgtEl>
                                        <p:attrNameLst>
                                          <p:attrName>style.visibility</p:attrName>
                                        </p:attrNameLst>
                                      </p:cBhvr>
                                      <p:to>
                                        <p:strVal val="visible"/>
                                      </p:to>
                                    </p:set>
                                    <p:anim calcmode="lin" valueType="num">
                                      <p:cBhvr>
                                        <p:cTn id="42" dur="500" fill="hold"/>
                                        <p:tgtEl>
                                          <p:spTgt spid="145429"/>
                                        </p:tgtEl>
                                        <p:attrNameLst>
                                          <p:attrName>ppt_w</p:attrName>
                                        </p:attrNameLst>
                                      </p:cBhvr>
                                      <p:tavLst>
                                        <p:tav tm="0">
                                          <p:val>
                                            <p:fltVal val="0"/>
                                          </p:val>
                                        </p:tav>
                                        <p:tav tm="100000">
                                          <p:val>
                                            <p:strVal val="#ppt_w"/>
                                          </p:val>
                                        </p:tav>
                                      </p:tavLst>
                                    </p:anim>
                                    <p:anim calcmode="lin" valueType="num">
                                      <p:cBhvr>
                                        <p:cTn id="43" dur="500" fill="hold"/>
                                        <p:tgtEl>
                                          <p:spTgt spid="145429"/>
                                        </p:tgtEl>
                                        <p:attrNameLst>
                                          <p:attrName>ppt_h</p:attrName>
                                        </p:attrNameLst>
                                      </p:cBhvr>
                                      <p:tavLst>
                                        <p:tav tm="0">
                                          <p:val>
                                            <p:fltVal val="0"/>
                                          </p:val>
                                        </p:tav>
                                        <p:tav tm="100000">
                                          <p:val>
                                            <p:strVal val="#ppt_h"/>
                                          </p:val>
                                        </p:tav>
                                      </p:tavLst>
                                    </p:anim>
                                    <p:animEffect transition="in" filter="fade">
                                      <p:cBhvr>
                                        <p:cTn id="44" dur="500"/>
                                        <p:tgtEl>
                                          <p:spTgt spid="145429"/>
                                        </p:tgtEl>
                                      </p:cBhvr>
                                    </p:animEffect>
                                  </p:childTnLst>
                                </p:cTn>
                              </p:par>
                              <p:par>
                                <p:cTn id="45" presetID="53" presetClass="entr" presetSubtype="16" fill="hold" nodeType="withEffect">
                                  <p:stCondLst>
                                    <p:cond delay="0"/>
                                  </p:stCondLst>
                                  <p:childTnLst>
                                    <p:set>
                                      <p:cBhvr>
                                        <p:cTn id="46" dur="1" fill="hold">
                                          <p:stCondLst>
                                            <p:cond delay="0"/>
                                          </p:stCondLst>
                                        </p:cTn>
                                        <p:tgtEl>
                                          <p:spTgt spid="145426"/>
                                        </p:tgtEl>
                                        <p:attrNameLst>
                                          <p:attrName>style.visibility</p:attrName>
                                        </p:attrNameLst>
                                      </p:cBhvr>
                                      <p:to>
                                        <p:strVal val="visible"/>
                                      </p:to>
                                    </p:set>
                                    <p:anim calcmode="lin" valueType="num">
                                      <p:cBhvr>
                                        <p:cTn id="47" dur="500" fill="hold"/>
                                        <p:tgtEl>
                                          <p:spTgt spid="145426"/>
                                        </p:tgtEl>
                                        <p:attrNameLst>
                                          <p:attrName>ppt_w</p:attrName>
                                        </p:attrNameLst>
                                      </p:cBhvr>
                                      <p:tavLst>
                                        <p:tav tm="0">
                                          <p:val>
                                            <p:fltVal val="0"/>
                                          </p:val>
                                        </p:tav>
                                        <p:tav tm="100000">
                                          <p:val>
                                            <p:strVal val="#ppt_w"/>
                                          </p:val>
                                        </p:tav>
                                      </p:tavLst>
                                    </p:anim>
                                    <p:anim calcmode="lin" valueType="num">
                                      <p:cBhvr>
                                        <p:cTn id="48" dur="500" fill="hold"/>
                                        <p:tgtEl>
                                          <p:spTgt spid="145426"/>
                                        </p:tgtEl>
                                        <p:attrNameLst>
                                          <p:attrName>ppt_h</p:attrName>
                                        </p:attrNameLst>
                                      </p:cBhvr>
                                      <p:tavLst>
                                        <p:tav tm="0">
                                          <p:val>
                                            <p:fltVal val="0"/>
                                          </p:val>
                                        </p:tav>
                                        <p:tav tm="100000">
                                          <p:val>
                                            <p:strVal val="#ppt_h"/>
                                          </p:val>
                                        </p:tav>
                                      </p:tavLst>
                                    </p:anim>
                                    <p:animEffect transition="in" filter="fade">
                                      <p:cBhvr>
                                        <p:cTn id="49" dur="500"/>
                                        <p:tgtEl>
                                          <p:spTgt spid="14542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5428"/>
                                        </p:tgtEl>
                                        <p:attrNameLst>
                                          <p:attrName>style.visibility</p:attrName>
                                        </p:attrNameLst>
                                      </p:cBhvr>
                                      <p:to>
                                        <p:strVal val="visible"/>
                                      </p:to>
                                    </p:set>
                                    <p:anim calcmode="lin" valueType="num">
                                      <p:cBhvr>
                                        <p:cTn id="52" dur="500" fill="hold"/>
                                        <p:tgtEl>
                                          <p:spTgt spid="145428"/>
                                        </p:tgtEl>
                                        <p:attrNameLst>
                                          <p:attrName>ppt_w</p:attrName>
                                        </p:attrNameLst>
                                      </p:cBhvr>
                                      <p:tavLst>
                                        <p:tav tm="0">
                                          <p:val>
                                            <p:fltVal val="0"/>
                                          </p:val>
                                        </p:tav>
                                        <p:tav tm="100000">
                                          <p:val>
                                            <p:strVal val="#ppt_w"/>
                                          </p:val>
                                        </p:tav>
                                      </p:tavLst>
                                    </p:anim>
                                    <p:anim calcmode="lin" valueType="num">
                                      <p:cBhvr>
                                        <p:cTn id="53" dur="500" fill="hold"/>
                                        <p:tgtEl>
                                          <p:spTgt spid="145428"/>
                                        </p:tgtEl>
                                        <p:attrNameLst>
                                          <p:attrName>ppt_h</p:attrName>
                                        </p:attrNameLst>
                                      </p:cBhvr>
                                      <p:tavLst>
                                        <p:tav tm="0">
                                          <p:val>
                                            <p:fltVal val="0"/>
                                          </p:val>
                                        </p:tav>
                                        <p:tav tm="100000">
                                          <p:val>
                                            <p:strVal val="#ppt_h"/>
                                          </p:val>
                                        </p:tav>
                                      </p:tavLst>
                                    </p:anim>
                                    <p:animEffect transition="in" filter="fade">
                                      <p:cBhvr>
                                        <p:cTn id="54" dur="500"/>
                                        <p:tgtEl>
                                          <p:spTgt spid="145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9" grpId="0" animBg="1"/>
      <p:bldP spid="145417" grpId="0" animBg="1"/>
      <p:bldP spid="145418" grpId="0" animBg="1"/>
      <p:bldP spid="145421" grpId="0" animBg="1"/>
      <p:bldP spid="1454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8" name="Object 4">
            <a:hlinkClick r:id="" action="ppaction://ole?verb=0"/>
          </p:cNvPr>
          <p:cNvGraphicFramePr>
            <a:graphicFrameLocks/>
          </p:cNvGraphicFramePr>
          <p:nvPr/>
        </p:nvGraphicFramePr>
        <p:xfrm>
          <a:off x="2484438" y="3135314"/>
          <a:ext cx="6577012" cy="3189287"/>
        </p:xfrm>
        <a:graphic>
          <a:graphicData uri="http://schemas.openxmlformats.org/presentationml/2006/ole">
            <mc:AlternateContent xmlns:mc="http://schemas.openxmlformats.org/markup-compatibility/2006">
              <mc:Choice xmlns:v="urn:schemas-microsoft-com:vml" Requires="v">
                <p:oleObj spid="_x0000_s211363" name="VISIO" r:id="rId3" imgW="3835080" imgH="2006280" progId="Visio.Drawing.5">
                  <p:embed/>
                </p:oleObj>
              </mc:Choice>
              <mc:Fallback>
                <p:oleObj name="VISIO" r:id="rId3" imgW="3835080" imgH="2006280" progId="Visio.Drawing.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135314"/>
                        <a:ext cx="6577012" cy="318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10" name="Object 6"/>
          <p:cNvGraphicFramePr>
            <a:graphicFrameLocks noChangeAspect="1"/>
          </p:cNvGraphicFramePr>
          <p:nvPr/>
        </p:nvGraphicFramePr>
        <p:xfrm>
          <a:off x="8991600" y="4038600"/>
          <a:ext cx="609600" cy="762000"/>
        </p:xfrm>
        <a:graphic>
          <a:graphicData uri="http://schemas.openxmlformats.org/presentationml/2006/ole">
            <mc:AlternateContent xmlns:mc="http://schemas.openxmlformats.org/markup-compatibility/2006">
              <mc:Choice xmlns:v="urn:schemas-microsoft-com:vml" Requires="v">
                <p:oleObj spid="_x0000_s211364" name="Equation" r:id="rId5" imgW="177480" imgH="215640" progId="Equation.DSMT4">
                  <p:embed/>
                </p:oleObj>
              </mc:Choice>
              <mc:Fallback>
                <p:oleObj name="Equation" r:id="rId5" imgW="17748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1600" y="4038600"/>
                        <a:ext cx="60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11" name="Object 7"/>
          <p:cNvGraphicFramePr>
            <a:graphicFrameLocks noChangeAspect="1"/>
          </p:cNvGraphicFramePr>
          <p:nvPr/>
        </p:nvGraphicFramePr>
        <p:xfrm>
          <a:off x="5105400" y="4724400"/>
          <a:ext cx="533400" cy="609600"/>
        </p:xfrm>
        <a:graphic>
          <a:graphicData uri="http://schemas.openxmlformats.org/presentationml/2006/ole">
            <mc:AlternateContent xmlns:mc="http://schemas.openxmlformats.org/markup-compatibility/2006">
              <mc:Choice xmlns:v="urn:schemas-microsoft-com:vml" Requires="v">
                <p:oleObj spid="_x0000_s211365" name="Equation" r:id="rId7" imgW="203040" imgH="228600" progId="Equation.DSMT4">
                  <p:embed/>
                </p:oleObj>
              </mc:Choice>
              <mc:Fallback>
                <p:oleObj name="Equation" r:id="rId7" imgW="2030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724400"/>
                        <a:ext cx="53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12" name="Object 8"/>
          <p:cNvGraphicFramePr>
            <a:graphicFrameLocks noChangeAspect="1"/>
          </p:cNvGraphicFramePr>
          <p:nvPr/>
        </p:nvGraphicFramePr>
        <p:xfrm>
          <a:off x="6705600" y="4419600"/>
          <a:ext cx="609600" cy="685800"/>
        </p:xfrm>
        <a:graphic>
          <a:graphicData uri="http://schemas.openxmlformats.org/presentationml/2006/ole">
            <mc:AlternateContent xmlns:mc="http://schemas.openxmlformats.org/markup-compatibility/2006">
              <mc:Choice xmlns:v="urn:schemas-microsoft-com:vml" Requires="v">
                <p:oleObj spid="_x0000_s211366" name="Equation" r:id="rId9" imgW="215640" imgH="228600" progId="Equation.DSMT4">
                  <p:embed/>
                </p:oleObj>
              </mc:Choice>
              <mc:Fallback>
                <p:oleObj name="Equation" r:id="rId9" imgW="2156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4419600"/>
                        <a:ext cx="60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13" name="Object 9"/>
          <p:cNvGraphicFramePr>
            <a:graphicFrameLocks noChangeAspect="1"/>
          </p:cNvGraphicFramePr>
          <p:nvPr/>
        </p:nvGraphicFramePr>
        <p:xfrm>
          <a:off x="8305800" y="3733801"/>
          <a:ext cx="533400" cy="671513"/>
        </p:xfrm>
        <a:graphic>
          <a:graphicData uri="http://schemas.openxmlformats.org/presentationml/2006/ole">
            <mc:AlternateContent xmlns:mc="http://schemas.openxmlformats.org/markup-compatibility/2006">
              <mc:Choice xmlns:v="urn:schemas-microsoft-com:vml" Requires="v">
                <p:oleObj spid="_x0000_s211367" name="Equation" r:id="rId11" imgW="228600" imgH="215640" progId="Equation.DSMT4">
                  <p:embed/>
                </p:oleObj>
              </mc:Choice>
              <mc:Fallback>
                <p:oleObj name="Equation" r:id="rId11" imgW="22860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3733801"/>
                        <a:ext cx="5334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14" name="Object 10"/>
          <p:cNvGraphicFramePr>
            <a:graphicFrameLocks noChangeAspect="1"/>
          </p:cNvGraphicFramePr>
          <p:nvPr>
            <p:extLst>
              <p:ext uri="{D42A27DB-BD31-4B8C-83A1-F6EECF244321}">
                <p14:modId xmlns:p14="http://schemas.microsoft.com/office/powerpoint/2010/main" val="2024482499"/>
              </p:ext>
            </p:extLst>
          </p:nvPr>
        </p:nvGraphicFramePr>
        <p:xfrm>
          <a:off x="2060575" y="2144714"/>
          <a:ext cx="8172450" cy="668337"/>
        </p:xfrm>
        <a:graphic>
          <a:graphicData uri="http://schemas.openxmlformats.org/presentationml/2006/ole">
            <mc:AlternateContent xmlns:mc="http://schemas.openxmlformats.org/markup-compatibility/2006">
              <mc:Choice xmlns:v="urn:schemas-microsoft-com:vml" Requires="v">
                <p:oleObj spid="_x0000_s211368" name="Equation" r:id="rId13" imgW="2946240" imgH="241200" progId="Equation.3">
                  <p:embed/>
                </p:oleObj>
              </mc:Choice>
              <mc:Fallback>
                <p:oleObj name="Equation" r:id="rId13" imgW="2946240" imgH="241200" progId="Equation.3">
                  <p:embed/>
                  <p:pic>
                    <p:nvPicPr>
                      <p:cNvPr id="0" name=""/>
                      <p:cNvPicPr>
                        <a:picLocks noChangeAspect="1" noChangeArrowheads="1"/>
                      </p:cNvPicPr>
                      <p:nvPr/>
                    </p:nvPicPr>
                    <p:blipFill>
                      <a:blip r:embed="rId14"/>
                      <a:srcRect/>
                      <a:stretch>
                        <a:fillRect/>
                      </a:stretch>
                    </p:blipFill>
                    <p:spPr bwMode="auto">
                      <a:xfrm>
                        <a:off x="2060575" y="2144714"/>
                        <a:ext cx="8172450" cy="6683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a:spLocks noGrp="1" noChangeArrowheads="1"/>
          </p:cNvSpPr>
          <p:nvPr>
            <p:ph type="title"/>
          </p:nvPr>
        </p:nvSpPr>
        <p:spPr>
          <a:xfrm>
            <a:off x="2209800" y="609600"/>
            <a:ext cx="7772400" cy="914400"/>
          </a:xfrm>
        </p:spPr>
        <p:txBody>
          <a:bodyPr/>
          <a:lstStyle/>
          <a:p>
            <a:pPr>
              <a:spcBef>
                <a:spcPct val="10000"/>
              </a:spcBef>
              <a:buClr>
                <a:schemeClr val="tx2"/>
              </a:buClr>
              <a:buSzPct val="75000"/>
              <a:buFont typeface="Wingdings" pitchFamily="2" charset="2"/>
              <a:buNone/>
            </a:pPr>
            <a:r>
              <a:rPr lang="en-US" dirty="0"/>
              <a:t>Between-Group Variation</a:t>
            </a:r>
          </a:p>
        </p:txBody>
      </p:sp>
      <p:sp>
        <p:nvSpPr>
          <p:cNvPr id="9" name="Oval 9"/>
          <p:cNvSpPr>
            <a:spLocks noChangeArrowheads="1"/>
          </p:cNvSpPr>
          <p:nvPr/>
        </p:nvSpPr>
        <p:spPr bwMode="auto">
          <a:xfrm>
            <a:off x="3683391" y="4216791"/>
            <a:ext cx="1828800" cy="7620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12" name="Oval 9"/>
          <p:cNvSpPr>
            <a:spLocks noChangeArrowheads="1"/>
          </p:cNvSpPr>
          <p:nvPr/>
        </p:nvSpPr>
        <p:spPr bwMode="auto">
          <a:xfrm>
            <a:off x="5334000" y="4159348"/>
            <a:ext cx="1828800" cy="7620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13" name="Oval 9"/>
          <p:cNvSpPr>
            <a:spLocks noChangeArrowheads="1"/>
          </p:cNvSpPr>
          <p:nvPr/>
        </p:nvSpPr>
        <p:spPr bwMode="auto">
          <a:xfrm>
            <a:off x="6705600" y="3835791"/>
            <a:ext cx="1828800" cy="7620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Tree>
    <p:extLst>
      <p:ext uri="{BB962C8B-B14F-4D97-AF65-F5344CB8AC3E}">
        <p14:creationId xmlns:p14="http://schemas.microsoft.com/office/powerpoint/2010/main" val="342333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Text Box 3"/>
          <p:cNvSpPr txBox="1">
            <a:spLocks noChangeArrowheads="1"/>
          </p:cNvSpPr>
          <p:nvPr/>
        </p:nvSpPr>
        <p:spPr bwMode="auto">
          <a:xfrm>
            <a:off x="2743200" y="3505200"/>
            <a:ext cx="76200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1200"/>
              </a:spcBef>
            </a:pPr>
            <a:r>
              <a:rPr lang="en-US" b="0" dirty="0"/>
              <a:t>Where:</a:t>
            </a:r>
          </a:p>
          <a:p>
            <a:pPr algn="l">
              <a:lnSpc>
                <a:spcPct val="90000"/>
              </a:lnSpc>
              <a:spcBef>
                <a:spcPts val="1200"/>
              </a:spcBef>
            </a:pPr>
            <a:r>
              <a:rPr lang="en-US" b="0" dirty="0"/>
              <a:t>	SSW = Sum of squares within</a:t>
            </a:r>
          </a:p>
          <a:p>
            <a:pPr algn="l">
              <a:lnSpc>
                <a:spcPct val="90000"/>
              </a:lnSpc>
              <a:spcBef>
                <a:spcPts val="1200"/>
              </a:spcBef>
            </a:pPr>
            <a:r>
              <a:rPr lang="en-US" b="0" dirty="0"/>
              <a:t>	</a:t>
            </a:r>
            <a:r>
              <a:rPr lang="en-US" b="0" i="1" dirty="0"/>
              <a:t>k</a:t>
            </a:r>
            <a:r>
              <a:rPr lang="en-US" b="0" dirty="0"/>
              <a:t> = number of populations</a:t>
            </a:r>
          </a:p>
          <a:p>
            <a:pPr algn="l">
              <a:lnSpc>
                <a:spcPct val="90000"/>
              </a:lnSpc>
              <a:spcBef>
                <a:spcPts val="1200"/>
              </a:spcBef>
            </a:pPr>
            <a:r>
              <a:rPr lang="en-US" b="0" dirty="0"/>
              <a:t>	</a:t>
            </a:r>
            <a:r>
              <a:rPr lang="en-US" b="0" i="1" dirty="0" err="1"/>
              <a:t>n</a:t>
            </a:r>
            <a:r>
              <a:rPr lang="en-US" b="0" baseline="-25000" dirty="0" err="1"/>
              <a:t>i</a:t>
            </a:r>
            <a:r>
              <a:rPr lang="en-US" b="0" dirty="0"/>
              <a:t> = sample size from population </a:t>
            </a:r>
            <a:r>
              <a:rPr lang="en-US" b="0" dirty="0" err="1"/>
              <a:t>i</a:t>
            </a:r>
            <a:endParaRPr lang="en-US" b="0" dirty="0"/>
          </a:p>
          <a:p>
            <a:pPr algn="l">
              <a:lnSpc>
                <a:spcPct val="90000"/>
              </a:lnSpc>
              <a:spcBef>
                <a:spcPts val="1200"/>
              </a:spcBef>
            </a:pPr>
            <a:r>
              <a:rPr lang="en-US" b="0" dirty="0"/>
              <a:t>	</a:t>
            </a:r>
            <a:r>
              <a:rPr lang="en-US" b="0" i="1" dirty="0"/>
              <a:t>x</a:t>
            </a:r>
            <a:r>
              <a:rPr lang="en-US" b="0" baseline="-25000" dirty="0"/>
              <a:t>i</a:t>
            </a:r>
            <a:r>
              <a:rPr lang="en-US" b="0" dirty="0"/>
              <a:t> = sample mean from population </a:t>
            </a:r>
            <a:r>
              <a:rPr lang="en-US" b="0" dirty="0" err="1"/>
              <a:t>i</a:t>
            </a:r>
            <a:endParaRPr lang="en-US" b="0" dirty="0"/>
          </a:p>
          <a:p>
            <a:pPr algn="l">
              <a:lnSpc>
                <a:spcPct val="90000"/>
              </a:lnSpc>
              <a:spcBef>
                <a:spcPts val="1200"/>
              </a:spcBef>
            </a:pPr>
            <a:r>
              <a:rPr lang="en-US" b="0" dirty="0"/>
              <a:t>	</a:t>
            </a:r>
            <a:r>
              <a:rPr lang="en-US" b="0" i="1" dirty="0" err="1"/>
              <a:t>x</a:t>
            </a:r>
            <a:r>
              <a:rPr lang="en-US" b="0" baseline="-25000" dirty="0" err="1"/>
              <a:t>ij</a:t>
            </a:r>
            <a:r>
              <a:rPr lang="en-US" b="0" dirty="0"/>
              <a:t> = </a:t>
            </a:r>
            <a:r>
              <a:rPr lang="en-US" b="0" dirty="0" err="1"/>
              <a:t>j</a:t>
            </a:r>
            <a:r>
              <a:rPr lang="en-US" b="0" baseline="30000" dirty="0" err="1"/>
              <a:t>th</a:t>
            </a:r>
            <a:r>
              <a:rPr lang="en-US" b="0" dirty="0"/>
              <a:t> measurement from population </a:t>
            </a:r>
            <a:r>
              <a:rPr lang="en-US" b="0" dirty="0" err="1"/>
              <a:t>i</a:t>
            </a:r>
            <a:endParaRPr lang="en-US" b="0" dirty="0"/>
          </a:p>
        </p:txBody>
      </p:sp>
      <p:sp>
        <p:nvSpPr>
          <p:cNvPr id="203782" name="Line 6"/>
          <p:cNvSpPr>
            <a:spLocks noChangeShapeType="1"/>
          </p:cNvSpPr>
          <p:nvPr/>
        </p:nvSpPr>
        <p:spPr bwMode="auto">
          <a:xfrm>
            <a:off x="3741891" y="5577305"/>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graphicFrame>
        <p:nvGraphicFramePr>
          <p:cNvPr id="203783" name="Object 7"/>
          <p:cNvGraphicFramePr>
            <a:graphicFrameLocks noChangeAspect="1"/>
          </p:cNvGraphicFramePr>
          <p:nvPr>
            <p:extLst>
              <p:ext uri="{D42A27DB-BD31-4B8C-83A1-F6EECF244321}">
                <p14:modId xmlns:p14="http://schemas.microsoft.com/office/powerpoint/2010/main" val="2983520126"/>
              </p:ext>
            </p:extLst>
          </p:nvPr>
        </p:nvGraphicFramePr>
        <p:xfrm>
          <a:off x="3879851" y="2286000"/>
          <a:ext cx="4367213" cy="1301750"/>
        </p:xfrm>
        <a:graphic>
          <a:graphicData uri="http://schemas.openxmlformats.org/presentationml/2006/ole">
            <mc:AlternateContent xmlns:mc="http://schemas.openxmlformats.org/markup-compatibility/2006">
              <mc:Choice xmlns:v="urn:schemas-microsoft-com:vml" Requires="v">
                <p:oleObj spid="_x0000_s212042" name="Equation" r:id="rId3" imgW="1574640" imgH="469800" progId="Equation.3">
                  <p:embed/>
                </p:oleObj>
              </mc:Choice>
              <mc:Fallback>
                <p:oleObj name="Equation" r:id="rId3" imgW="1574640" imgH="469800" progId="Equation.3">
                  <p:embed/>
                  <p:pic>
                    <p:nvPicPr>
                      <p:cNvPr id="0" name=""/>
                      <p:cNvPicPr>
                        <a:picLocks noChangeAspect="1" noChangeArrowheads="1"/>
                      </p:cNvPicPr>
                      <p:nvPr/>
                    </p:nvPicPr>
                    <p:blipFill>
                      <a:blip r:embed="rId4"/>
                      <a:srcRect/>
                      <a:stretch>
                        <a:fillRect/>
                      </a:stretch>
                    </p:blipFill>
                    <p:spPr bwMode="auto">
                      <a:xfrm>
                        <a:off x="3879851" y="2286000"/>
                        <a:ext cx="4367213" cy="1301750"/>
                      </a:xfrm>
                      <a:prstGeom prst="rect">
                        <a:avLst/>
                      </a:prstGeom>
                      <a:solidFill>
                        <a:srgbClr val="FEEAD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4" name="Rectangle 8"/>
          <p:cNvSpPr>
            <a:spLocks noChangeArrowheads="1"/>
          </p:cNvSpPr>
          <p:nvPr/>
        </p:nvSpPr>
        <p:spPr bwMode="auto">
          <a:xfrm>
            <a:off x="6858000" y="1600200"/>
            <a:ext cx="1066800" cy="609600"/>
          </a:xfrm>
          <a:prstGeom prst="rect">
            <a:avLst/>
          </a:prstGeom>
          <a:solidFill>
            <a:srgbClr val="FEEAD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3785" name="Rectangle 9"/>
          <p:cNvSpPr>
            <a:spLocks noChangeArrowheads="1"/>
          </p:cNvSpPr>
          <p:nvPr/>
        </p:nvSpPr>
        <p:spPr bwMode="auto">
          <a:xfrm>
            <a:off x="4267200" y="1600200"/>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sz="3200" b="0" dirty="0"/>
              <a:t>SST = SSB +   SSW</a:t>
            </a:r>
          </a:p>
        </p:txBody>
      </p:sp>
      <p:sp>
        <p:nvSpPr>
          <p:cNvPr id="11" name="Rectangle 2"/>
          <p:cNvSpPr>
            <a:spLocks noGrp="1" noChangeArrowheads="1"/>
          </p:cNvSpPr>
          <p:nvPr>
            <p:ph type="title"/>
          </p:nvPr>
        </p:nvSpPr>
        <p:spPr>
          <a:xfrm>
            <a:off x="2209800" y="609600"/>
            <a:ext cx="7772400" cy="762000"/>
          </a:xfrm>
        </p:spPr>
        <p:txBody>
          <a:bodyPr/>
          <a:lstStyle/>
          <a:p>
            <a:pPr>
              <a:spcBef>
                <a:spcPct val="10000"/>
              </a:spcBef>
              <a:buClr>
                <a:schemeClr val="tx2"/>
              </a:buClr>
              <a:buSzPct val="75000"/>
              <a:buFont typeface="Wingdings" pitchFamily="2" charset="2"/>
              <a:buNone/>
            </a:pPr>
            <a:r>
              <a:rPr lang="en-US" dirty="0"/>
              <a:t>Within-Group Variation</a:t>
            </a:r>
          </a:p>
        </p:txBody>
      </p:sp>
    </p:spTree>
    <p:extLst>
      <p:ext uri="{BB962C8B-B14F-4D97-AF65-F5344CB8AC3E}">
        <p14:creationId xmlns:p14="http://schemas.microsoft.com/office/powerpoint/2010/main" val="157207886"/>
      </p:ext>
    </p:extLst>
  </p:cSld>
  <p:clrMapOvr>
    <a:masterClrMapping/>
  </p:clrMapOvr>
  <p:transition spd="slow">
    <p:strips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6858000" y="2895600"/>
            <a:ext cx="3657600" cy="2590800"/>
          </a:xfrm>
          <a:prstGeom prst="rect">
            <a:avLst/>
          </a:prstGeom>
          <a:solidFill>
            <a:srgbClr val="FEEAD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2758" name="Freeform 6"/>
          <p:cNvSpPr>
            <a:spLocks/>
          </p:cNvSpPr>
          <p:nvPr/>
        </p:nvSpPr>
        <p:spPr bwMode="auto">
          <a:xfrm>
            <a:off x="2590801" y="4316413"/>
            <a:ext cx="1751013" cy="1446212"/>
          </a:xfrm>
          <a:custGeom>
            <a:avLst/>
            <a:gdLst>
              <a:gd name="T0" fmla="*/ 0 w 1103"/>
              <a:gd name="T1" fmla="*/ 910 h 911"/>
              <a:gd name="T2" fmla="*/ 116 w 1103"/>
              <a:gd name="T3" fmla="*/ 899 h 911"/>
              <a:gd name="T4" fmla="*/ 174 w 1103"/>
              <a:gd name="T5" fmla="*/ 889 h 911"/>
              <a:gd name="T6" fmla="*/ 234 w 1103"/>
              <a:gd name="T7" fmla="*/ 872 h 911"/>
              <a:gd name="T8" fmla="*/ 290 w 1103"/>
              <a:gd name="T9" fmla="*/ 852 h 911"/>
              <a:gd name="T10" fmla="*/ 349 w 1103"/>
              <a:gd name="T11" fmla="*/ 825 h 911"/>
              <a:gd name="T12" fmla="*/ 405 w 1103"/>
              <a:gd name="T13" fmla="*/ 787 h 911"/>
              <a:gd name="T14" fmla="*/ 521 w 1103"/>
              <a:gd name="T15" fmla="*/ 683 h 911"/>
              <a:gd name="T16" fmla="*/ 637 w 1103"/>
              <a:gd name="T17" fmla="*/ 533 h 911"/>
              <a:gd name="T18" fmla="*/ 755 w 1103"/>
              <a:gd name="T19" fmla="*/ 356 h 911"/>
              <a:gd name="T20" fmla="*/ 811 w 1103"/>
              <a:gd name="T21" fmla="*/ 265 h 911"/>
              <a:gd name="T22" fmla="*/ 870 w 1103"/>
              <a:gd name="T23" fmla="*/ 181 h 911"/>
              <a:gd name="T24" fmla="*/ 927 w 1103"/>
              <a:gd name="T25" fmla="*/ 107 h 911"/>
              <a:gd name="T26" fmla="*/ 986 w 1103"/>
              <a:gd name="T27" fmla="*/ 49 h 911"/>
              <a:gd name="T28" fmla="*/ 1042 w 1103"/>
              <a:gd name="T29" fmla="*/ 14 h 911"/>
              <a:gd name="T30" fmla="*/ 1102 w 1103"/>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41275"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2759" name="Freeform 7"/>
          <p:cNvSpPr>
            <a:spLocks/>
          </p:cNvSpPr>
          <p:nvPr/>
        </p:nvSpPr>
        <p:spPr bwMode="auto">
          <a:xfrm>
            <a:off x="4343401" y="4316413"/>
            <a:ext cx="1827213" cy="1446212"/>
          </a:xfrm>
          <a:custGeom>
            <a:avLst/>
            <a:gdLst>
              <a:gd name="T0" fmla="*/ 1150 w 1151"/>
              <a:gd name="T1" fmla="*/ 910 h 911"/>
              <a:gd name="T2" fmla="*/ 1029 w 1151"/>
              <a:gd name="T3" fmla="*/ 899 h 911"/>
              <a:gd name="T4" fmla="*/ 969 w 1151"/>
              <a:gd name="T5" fmla="*/ 889 h 911"/>
              <a:gd name="T6" fmla="*/ 906 w 1151"/>
              <a:gd name="T7" fmla="*/ 872 h 911"/>
              <a:gd name="T8" fmla="*/ 848 w 1151"/>
              <a:gd name="T9" fmla="*/ 852 h 911"/>
              <a:gd name="T10" fmla="*/ 786 w 1151"/>
              <a:gd name="T11" fmla="*/ 825 h 911"/>
              <a:gd name="T12" fmla="*/ 727 w 1151"/>
              <a:gd name="T13" fmla="*/ 787 h 911"/>
              <a:gd name="T14" fmla="*/ 604 w 1151"/>
              <a:gd name="T15" fmla="*/ 683 h 911"/>
              <a:gd name="T16" fmla="*/ 483 w 1151"/>
              <a:gd name="T17" fmla="*/ 533 h 911"/>
              <a:gd name="T18" fmla="*/ 363 w 1151"/>
              <a:gd name="T19" fmla="*/ 356 h 911"/>
              <a:gd name="T20" fmla="*/ 302 w 1151"/>
              <a:gd name="T21" fmla="*/ 265 h 911"/>
              <a:gd name="T22" fmla="*/ 240 w 1151"/>
              <a:gd name="T23" fmla="*/ 181 h 911"/>
              <a:gd name="T24" fmla="*/ 181 w 1151"/>
              <a:gd name="T25" fmla="*/ 107 h 911"/>
              <a:gd name="T26" fmla="*/ 119 w 1151"/>
              <a:gd name="T27" fmla="*/ 49 h 911"/>
              <a:gd name="T28" fmla="*/ 60 w 1151"/>
              <a:gd name="T29" fmla="*/ 14 h 911"/>
              <a:gd name="T30" fmla="*/ 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41275"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2761" name="Line 9"/>
          <p:cNvSpPr>
            <a:spLocks noChangeShapeType="1"/>
          </p:cNvSpPr>
          <p:nvPr/>
        </p:nvSpPr>
        <p:spPr bwMode="auto">
          <a:xfrm>
            <a:off x="4343400" y="4343400"/>
            <a:ext cx="0" cy="144780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2762" name="Rectangle 10"/>
          <p:cNvSpPr>
            <a:spLocks noChangeArrowheads="1"/>
          </p:cNvSpPr>
          <p:nvPr/>
        </p:nvSpPr>
        <p:spPr bwMode="auto">
          <a:xfrm>
            <a:off x="2209800" y="3200400"/>
            <a:ext cx="434340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spcBef>
                <a:spcPct val="0"/>
              </a:spcBef>
              <a:buClrTx/>
              <a:buSzTx/>
              <a:buFontTx/>
              <a:buNone/>
            </a:pPr>
            <a:r>
              <a:rPr lang="en-US" b="0" dirty="0"/>
              <a:t>Summing the variation within each group and then adding over all groups</a:t>
            </a:r>
          </a:p>
        </p:txBody>
      </p:sp>
      <p:sp>
        <p:nvSpPr>
          <p:cNvPr id="202763" name="Freeform 11"/>
          <p:cNvSpPr>
            <a:spLocks/>
          </p:cNvSpPr>
          <p:nvPr/>
        </p:nvSpPr>
        <p:spPr bwMode="auto">
          <a:xfrm>
            <a:off x="3657600" y="5154614"/>
            <a:ext cx="1371600" cy="230187"/>
          </a:xfrm>
          <a:custGeom>
            <a:avLst/>
            <a:gdLst>
              <a:gd name="T0" fmla="*/ 0 w 337"/>
              <a:gd name="T1" fmla="*/ 72 h 145"/>
              <a:gd name="T2" fmla="*/ 67 w 337"/>
              <a:gd name="T3" fmla="*/ 144 h 145"/>
              <a:gd name="T4" fmla="*/ 67 w 337"/>
              <a:gd name="T5" fmla="*/ 108 h 145"/>
              <a:gd name="T6" fmla="*/ 269 w 337"/>
              <a:gd name="T7" fmla="*/ 108 h 145"/>
              <a:gd name="T8" fmla="*/ 269 w 337"/>
              <a:gd name="T9" fmla="*/ 144 h 145"/>
              <a:gd name="T10" fmla="*/ 336 w 337"/>
              <a:gd name="T11" fmla="*/ 72 h 145"/>
              <a:gd name="T12" fmla="*/ 269 w 337"/>
              <a:gd name="T13" fmla="*/ 0 h 145"/>
              <a:gd name="T14" fmla="*/ 269 w 337"/>
              <a:gd name="T15" fmla="*/ 36 h 145"/>
              <a:gd name="T16" fmla="*/ 67 w 337"/>
              <a:gd name="T17" fmla="*/ 36 h 145"/>
              <a:gd name="T18" fmla="*/ 67 w 337"/>
              <a:gd name="T19" fmla="*/ 0 h 145"/>
              <a:gd name="T20" fmla="*/ 0 w 337"/>
              <a:gd name="T21"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145">
                <a:moveTo>
                  <a:pt x="0" y="72"/>
                </a:moveTo>
                <a:lnTo>
                  <a:pt x="67" y="144"/>
                </a:lnTo>
                <a:lnTo>
                  <a:pt x="67" y="108"/>
                </a:lnTo>
                <a:lnTo>
                  <a:pt x="269" y="108"/>
                </a:lnTo>
                <a:lnTo>
                  <a:pt x="269" y="144"/>
                </a:lnTo>
                <a:lnTo>
                  <a:pt x="336" y="72"/>
                </a:lnTo>
                <a:lnTo>
                  <a:pt x="269" y="0"/>
                </a:lnTo>
                <a:lnTo>
                  <a:pt x="269" y="36"/>
                </a:lnTo>
                <a:lnTo>
                  <a:pt x="67" y="36"/>
                </a:lnTo>
                <a:lnTo>
                  <a:pt x="67" y="0"/>
                </a:lnTo>
                <a:lnTo>
                  <a:pt x="0" y="72"/>
                </a:lnTo>
              </a:path>
            </a:pathLst>
          </a:custGeom>
          <a:solidFill>
            <a:schemeClr val="tx2"/>
          </a:solidFill>
          <a:ln w="412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aphicFrame>
        <p:nvGraphicFramePr>
          <p:cNvPr id="202764" name="Object 12"/>
          <p:cNvGraphicFramePr>
            <a:graphicFrameLocks noChangeAspect="1"/>
          </p:cNvGraphicFramePr>
          <p:nvPr/>
        </p:nvGraphicFramePr>
        <p:xfrm>
          <a:off x="4114800" y="5764213"/>
          <a:ext cx="414338" cy="533400"/>
        </p:xfrm>
        <a:graphic>
          <a:graphicData uri="http://schemas.openxmlformats.org/presentationml/2006/ole">
            <mc:AlternateContent xmlns:mc="http://schemas.openxmlformats.org/markup-compatibility/2006">
              <mc:Choice xmlns:v="urn:schemas-microsoft-com:vml" Requires="v">
                <p:oleObj spid="_x0000_s213204" name="Equation" r:id="rId3" imgW="177480" imgH="228600" progId="Equation.DSMT4">
                  <p:embed/>
                </p:oleObj>
              </mc:Choice>
              <mc:Fallback>
                <p:oleObj name="Equation" r:id="rId3" imgW="1774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764213"/>
                        <a:ext cx="4143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767" name="Object 15"/>
          <p:cNvGraphicFramePr>
            <a:graphicFrameLocks noChangeAspect="1"/>
          </p:cNvGraphicFramePr>
          <p:nvPr>
            <p:extLst>
              <p:ext uri="{D42A27DB-BD31-4B8C-83A1-F6EECF244321}">
                <p14:modId xmlns:p14="http://schemas.microsoft.com/office/powerpoint/2010/main" val="2490878943"/>
              </p:ext>
            </p:extLst>
          </p:nvPr>
        </p:nvGraphicFramePr>
        <p:xfrm>
          <a:off x="7132639" y="2971800"/>
          <a:ext cx="2651125" cy="1111250"/>
        </p:xfrm>
        <a:graphic>
          <a:graphicData uri="http://schemas.openxmlformats.org/presentationml/2006/ole">
            <mc:AlternateContent xmlns:mc="http://schemas.openxmlformats.org/markup-compatibility/2006">
              <mc:Choice xmlns:v="urn:schemas-microsoft-com:vml" Requires="v">
                <p:oleObj spid="_x0000_s213205" name="Equation" r:id="rId5" imgW="939600" imgH="393480" progId="Equation.3">
                  <p:embed/>
                </p:oleObj>
              </mc:Choice>
              <mc:Fallback>
                <p:oleObj name="Equation" r:id="rId5" imgW="939600" imgH="393480" progId="Equation.3">
                  <p:embed/>
                  <p:pic>
                    <p:nvPicPr>
                      <p:cNvPr id="0" name=""/>
                      <p:cNvPicPr>
                        <a:picLocks noChangeAspect="1" noChangeArrowheads="1"/>
                      </p:cNvPicPr>
                      <p:nvPr/>
                    </p:nvPicPr>
                    <p:blipFill>
                      <a:blip r:embed="rId6"/>
                      <a:srcRect/>
                      <a:stretch>
                        <a:fillRect/>
                      </a:stretch>
                    </p:blipFill>
                    <p:spPr bwMode="auto">
                      <a:xfrm>
                        <a:off x="7132639" y="2971800"/>
                        <a:ext cx="2651125"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68" name="Line 16"/>
          <p:cNvSpPr>
            <a:spLocks noChangeShapeType="1"/>
          </p:cNvSpPr>
          <p:nvPr/>
        </p:nvSpPr>
        <p:spPr bwMode="auto">
          <a:xfrm>
            <a:off x="2590800" y="5840413"/>
            <a:ext cx="3581400" cy="0"/>
          </a:xfrm>
          <a:prstGeom prst="line">
            <a:avLst/>
          </a:prstGeom>
          <a:noFill/>
          <a:ln w="412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202769" name="Rectangle 17"/>
          <p:cNvSpPr>
            <a:spLocks noChangeArrowheads="1"/>
          </p:cNvSpPr>
          <p:nvPr/>
        </p:nvSpPr>
        <p:spPr bwMode="auto">
          <a:xfrm>
            <a:off x="7010400" y="4343401"/>
            <a:ext cx="3276600" cy="105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30000"/>
              </a:lnSpc>
              <a:spcBef>
                <a:spcPct val="50000"/>
              </a:spcBef>
              <a:buClrTx/>
              <a:buSzTx/>
              <a:buFontTx/>
              <a:buNone/>
            </a:pPr>
            <a:r>
              <a:rPr lang="en-US" b="0" dirty="0"/>
              <a:t>Mean Square Within = SSW/degrees of freedom</a:t>
            </a:r>
          </a:p>
        </p:txBody>
      </p:sp>
      <p:graphicFrame>
        <p:nvGraphicFramePr>
          <p:cNvPr id="202770" name="Object 18"/>
          <p:cNvGraphicFramePr>
            <a:graphicFrameLocks noChangeAspect="1"/>
          </p:cNvGraphicFramePr>
          <p:nvPr>
            <p:extLst>
              <p:ext uri="{D42A27DB-BD31-4B8C-83A1-F6EECF244321}">
                <p14:modId xmlns:p14="http://schemas.microsoft.com/office/powerpoint/2010/main" val="2795788406"/>
              </p:ext>
            </p:extLst>
          </p:nvPr>
        </p:nvGraphicFramePr>
        <p:xfrm>
          <a:off x="2127251" y="1752600"/>
          <a:ext cx="4367213" cy="1301750"/>
        </p:xfrm>
        <a:graphic>
          <a:graphicData uri="http://schemas.openxmlformats.org/presentationml/2006/ole">
            <mc:AlternateContent xmlns:mc="http://schemas.openxmlformats.org/markup-compatibility/2006">
              <mc:Choice xmlns:v="urn:schemas-microsoft-com:vml" Requires="v">
                <p:oleObj spid="_x0000_s213206" name="Equation" r:id="rId7" imgW="1574640" imgH="469800" progId="Equation.3">
                  <p:embed/>
                </p:oleObj>
              </mc:Choice>
              <mc:Fallback>
                <p:oleObj name="Equation" r:id="rId7" imgW="1574640" imgH="469800" progId="Equation.3">
                  <p:embed/>
                  <p:pic>
                    <p:nvPicPr>
                      <p:cNvPr id="0" name=""/>
                      <p:cNvPicPr>
                        <a:picLocks noChangeAspect="1" noChangeArrowheads="1"/>
                      </p:cNvPicPr>
                      <p:nvPr/>
                    </p:nvPicPr>
                    <p:blipFill>
                      <a:blip r:embed="rId8"/>
                      <a:srcRect/>
                      <a:stretch>
                        <a:fillRect/>
                      </a:stretch>
                    </p:blipFill>
                    <p:spPr bwMode="auto">
                      <a:xfrm>
                        <a:off x="2127251" y="1752600"/>
                        <a:ext cx="4367213" cy="1301750"/>
                      </a:xfrm>
                      <a:prstGeom prst="rect">
                        <a:avLst/>
                      </a:prstGeom>
                      <a:solidFill>
                        <a:srgbClr val="FEEAD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2"/>
          <p:cNvSpPr>
            <a:spLocks noGrp="1" noChangeArrowheads="1"/>
          </p:cNvSpPr>
          <p:nvPr>
            <p:ph type="title"/>
          </p:nvPr>
        </p:nvSpPr>
        <p:spPr>
          <a:xfrm>
            <a:off x="2209800" y="609600"/>
            <a:ext cx="7772400" cy="762000"/>
          </a:xfrm>
        </p:spPr>
        <p:txBody>
          <a:bodyPr/>
          <a:lstStyle/>
          <a:p>
            <a:pPr>
              <a:spcBef>
                <a:spcPct val="10000"/>
              </a:spcBef>
              <a:buClr>
                <a:schemeClr val="tx2"/>
              </a:buClr>
              <a:buSzPct val="75000"/>
              <a:buFont typeface="Wingdings" pitchFamily="2" charset="2"/>
              <a:buNone/>
            </a:pPr>
            <a:r>
              <a:rPr lang="en-US" dirty="0"/>
              <a:t>Within-Group Variation</a:t>
            </a:r>
          </a:p>
        </p:txBody>
      </p:sp>
    </p:spTree>
    <p:extLst>
      <p:ext uri="{BB962C8B-B14F-4D97-AF65-F5344CB8AC3E}">
        <p14:creationId xmlns:p14="http://schemas.microsoft.com/office/powerpoint/2010/main" val="357993028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2764"/>
                                        </p:tgtEl>
                                        <p:attrNameLst>
                                          <p:attrName>style.visibility</p:attrName>
                                        </p:attrNameLst>
                                      </p:cBhvr>
                                      <p:to>
                                        <p:strVal val="visible"/>
                                      </p:to>
                                    </p:set>
                                    <p:animEffect transition="in" filter="fade">
                                      <p:cBhvr>
                                        <p:cTn id="7" dur="1000"/>
                                        <p:tgtEl>
                                          <p:spTgt spid="202764"/>
                                        </p:tgtEl>
                                      </p:cBhvr>
                                    </p:animEffect>
                                    <p:anim calcmode="lin" valueType="num">
                                      <p:cBhvr>
                                        <p:cTn id="8" dur="1000" fill="hold"/>
                                        <p:tgtEl>
                                          <p:spTgt spid="202764"/>
                                        </p:tgtEl>
                                        <p:attrNameLst>
                                          <p:attrName>ppt_x</p:attrName>
                                        </p:attrNameLst>
                                      </p:cBhvr>
                                      <p:tavLst>
                                        <p:tav tm="0">
                                          <p:val>
                                            <p:strVal val="#ppt_x"/>
                                          </p:val>
                                        </p:tav>
                                        <p:tav tm="100000">
                                          <p:val>
                                            <p:strVal val="#ppt_x"/>
                                          </p:val>
                                        </p:tav>
                                      </p:tavLst>
                                    </p:anim>
                                    <p:anim calcmode="lin" valueType="num">
                                      <p:cBhvr>
                                        <p:cTn id="9" dur="1000" fill="hold"/>
                                        <p:tgtEl>
                                          <p:spTgt spid="2027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2763"/>
                                        </p:tgtEl>
                                        <p:attrNameLst>
                                          <p:attrName>style.visibility</p:attrName>
                                        </p:attrNameLst>
                                      </p:cBhvr>
                                      <p:to>
                                        <p:strVal val="visible"/>
                                      </p:to>
                                    </p:set>
                                    <p:animEffect transition="in" filter="fade">
                                      <p:cBhvr>
                                        <p:cTn id="14" dur="1000"/>
                                        <p:tgtEl>
                                          <p:spTgt spid="202763"/>
                                        </p:tgtEl>
                                      </p:cBhvr>
                                    </p:animEffect>
                                    <p:anim calcmode="lin" valueType="num">
                                      <p:cBhvr>
                                        <p:cTn id="15" dur="1000" fill="hold"/>
                                        <p:tgtEl>
                                          <p:spTgt spid="202763"/>
                                        </p:tgtEl>
                                        <p:attrNameLst>
                                          <p:attrName>ppt_x</p:attrName>
                                        </p:attrNameLst>
                                      </p:cBhvr>
                                      <p:tavLst>
                                        <p:tav tm="0">
                                          <p:val>
                                            <p:strVal val="#ppt_x"/>
                                          </p:val>
                                        </p:tav>
                                        <p:tav tm="100000">
                                          <p:val>
                                            <p:strVal val="#ppt_x"/>
                                          </p:val>
                                        </p:tav>
                                      </p:tavLst>
                                    </p:anim>
                                    <p:anim calcmode="lin" valueType="num">
                                      <p:cBhvr>
                                        <p:cTn id="16" dur="1000" fill="hold"/>
                                        <p:tgtEl>
                                          <p:spTgt spid="20276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02754"/>
                                        </p:tgtEl>
                                        <p:attrNameLst>
                                          <p:attrName>style.visibility</p:attrName>
                                        </p:attrNameLst>
                                      </p:cBhvr>
                                      <p:to>
                                        <p:strVal val="visible"/>
                                      </p:to>
                                    </p:set>
                                    <p:animEffect transition="in" filter="randombar(horizontal)">
                                      <p:cBhvr>
                                        <p:cTn id="21" dur="500"/>
                                        <p:tgtEl>
                                          <p:spTgt spid="202754"/>
                                        </p:tgtEl>
                                      </p:cBhvr>
                                    </p:animEffect>
                                  </p:childTnLst>
                                </p:cTn>
                              </p:par>
                              <p:par>
                                <p:cTn id="22" presetID="14" presetClass="entr" presetSubtype="10" fill="hold" nodeType="withEffect">
                                  <p:stCondLst>
                                    <p:cond delay="0"/>
                                  </p:stCondLst>
                                  <p:childTnLst>
                                    <p:set>
                                      <p:cBhvr>
                                        <p:cTn id="23" dur="1" fill="hold">
                                          <p:stCondLst>
                                            <p:cond delay="0"/>
                                          </p:stCondLst>
                                        </p:cTn>
                                        <p:tgtEl>
                                          <p:spTgt spid="202767"/>
                                        </p:tgtEl>
                                        <p:attrNameLst>
                                          <p:attrName>style.visibility</p:attrName>
                                        </p:attrNameLst>
                                      </p:cBhvr>
                                      <p:to>
                                        <p:strVal val="visible"/>
                                      </p:to>
                                    </p:set>
                                    <p:animEffect transition="in" filter="randombar(horizontal)">
                                      <p:cBhvr>
                                        <p:cTn id="24" dur="500"/>
                                        <p:tgtEl>
                                          <p:spTgt spid="202767"/>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02769"/>
                                        </p:tgtEl>
                                        <p:attrNameLst>
                                          <p:attrName>style.visibility</p:attrName>
                                        </p:attrNameLst>
                                      </p:cBhvr>
                                      <p:to>
                                        <p:strVal val="visible"/>
                                      </p:to>
                                    </p:set>
                                    <p:animEffect transition="in" filter="randombar(horizontal)">
                                      <p:cBhvr>
                                        <p:cTn id="27" dur="500"/>
                                        <p:tgtEl>
                                          <p:spTgt spid="202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nimBg="1"/>
      <p:bldP spid="202763" grpId="0" animBg="1"/>
      <p:bldP spid="2027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209800" y="609600"/>
            <a:ext cx="7772400" cy="685800"/>
          </a:xfrm>
        </p:spPr>
        <p:txBody>
          <a:bodyPr/>
          <a:lstStyle/>
          <a:p>
            <a:r>
              <a:rPr lang="en-US" dirty="0" smtClean="0"/>
              <a:t>Class </a:t>
            </a:r>
            <a:r>
              <a:rPr lang="en-US" dirty="0"/>
              <a:t>Goals</a:t>
            </a:r>
          </a:p>
        </p:txBody>
      </p:sp>
      <p:sp>
        <p:nvSpPr>
          <p:cNvPr id="187395" name="Rectangle 3"/>
          <p:cNvSpPr>
            <a:spLocks noGrp="1" noChangeArrowheads="1"/>
          </p:cNvSpPr>
          <p:nvPr>
            <p:ph type="body" idx="1"/>
          </p:nvPr>
        </p:nvSpPr>
        <p:spPr>
          <a:xfrm>
            <a:off x="2286000" y="1676400"/>
            <a:ext cx="8229600" cy="4800600"/>
          </a:xfrm>
        </p:spPr>
        <p:txBody>
          <a:bodyPr/>
          <a:lstStyle/>
          <a:p>
            <a:pPr>
              <a:lnSpc>
                <a:spcPct val="105000"/>
              </a:lnSpc>
              <a:spcBef>
                <a:spcPct val="30000"/>
              </a:spcBef>
            </a:pPr>
            <a:r>
              <a:rPr lang="en-US" sz="2400" dirty="0"/>
              <a:t>Recognize situations in which to use analysis of variance</a:t>
            </a:r>
          </a:p>
          <a:p>
            <a:pPr>
              <a:lnSpc>
                <a:spcPct val="105000"/>
              </a:lnSpc>
              <a:spcBef>
                <a:spcPct val="30000"/>
              </a:spcBef>
            </a:pPr>
            <a:r>
              <a:rPr lang="en-US" sz="2400" dirty="0"/>
              <a:t>Understand different analysis of variance designs</a:t>
            </a:r>
          </a:p>
          <a:p>
            <a:pPr>
              <a:lnSpc>
                <a:spcPct val="105000"/>
              </a:lnSpc>
              <a:spcBef>
                <a:spcPct val="30000"/>
              </a:spcBef>
            </a:pPr>
            <a:r>
              <a:rPr lang="en-US" sz="2400" dirty="0"/>
              <a:t>Perform a single-factor hypothesis test and interpret results</a:t>
            </a:r>
          </a:p>
          <a:p>
            <a:pPr>
              <a:lnSpc>
                <a:spcPct val="105000"/>
              </a:lnSpc>
              <a:spcBef>
                <a:spcPct val="30000"/>
              </a:spcBef>
            </a:pPr>
            <a:r>
              <a:rPr lang="en-US" sz="2400" dirty="0"/>
              <a:t>Conduct and interpret post-analysis of variance pairwise comparisons procedures</a:t>
            </a:r>
          </a:p>
          <a:p>
            <a:pPr>
              <a:lnSpc>
                <a:spcPct val="105000"/>
              </a:lnSpc>
              <a:spcBef>
                <a:spcPct val="30000"/>
              </a:spcBef>
            </a:pPr>
            <a:r>
              <a:rPr lang="en-US" sz="2400" dirty="0"/>
              <a:t>Set up and perform randomized blocks analysis</a:t>
            </a:r>
          </a:p>
        </p:txBody>
      </p:sp>
    </p:spTree>
    <p:extLst>
      <p:ext uri="{BB962C8B-B14F-4D97-AF65-F5344CB8AC3E}">
        <p14:creationId xmlns:p14="http://schemas.microsoft.com/office/powerpoint/2010/main" val="1283775978"/>
      </p:ext>
    </p:extLst>
  </p:cSld>
  <p:clrMapOvr>
    <a:masterClrMapping/>
  </p:clrMapOvr>
  <p:transition spd="slow">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2209800" y="609600"/>
            <a:ext cx="7772400" cy="762000"/>
          </a:xfrm>
        </p:spPr>
        <p:txBody>
          <a:bodyPr/>
          <a:lstStyle/>
          <a:p>
            <a:pPr>
              <a:spcBef>
                <a:spcPct val="10000"/>
              </a:spcBef>
              <a:buClr>
                <a:schemeClr val="tx2"/>
              </a:buClr>
              <a:buSzPct val="75000"/>
              <a:buFont typeface="Wingdings" pitchFamily="2" charset="2"/>
              <a:buNone/>
            </a:pPr>
            <a:r>
              <a:rPr lang="en-US" dirty="0"/>
              <a:t>Within-Group Variation</a:t>
            </a:r>
          </a:p>
        </p:txBody>
      </p:sp>
      <p:graphicFrame>
        <p:nvGraphicFramePr>
          <p:cNvPr id="148484" name="Object 4">
            <a:hlinkClick r:id="" action="ppaction://ole?verb=0"/>
          </p:cNvPr>
          <p:cNvGraphicFramePr>
            <a:graphicFrameLocks/>
          </p:cNvGraphicFramePr>
          <p:nvPr/>
        </p:nvGraphicFramePr>
        <p:xfrm>
          <a:off x="2514601" y="3200400"/>
          <a:ext cx="6577013" cy="3189288"/>
        </p:xfrm>
        <a:graphic>
          <a:graphicData uri="http://schemas.openxmlformats.org/presentationml/2006/ole">
            <mc:AlternateContent xmlns:mc="http://schemas.openxmlformats.org/markup-compatibility/2006">
              <mc:Choice xmlns:v="urn:schemas-microsoft-com:vml" Requires="v">
                <p:oleObj spid="_x0000_s214366" name="VISIO" r:id="rId3" imgW="3835080" imgH="2006280" progId="Visio.Drawing.5">
                  <p:embed/>
                </p:oleObj>
              </mc:Choice>
              <mc:Fallback>
                <p:oleObj name="VISIO" r:id="rId3" imgW="3835080" imgH="2006280" progId="Visio.Drawing.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3200400"/>
                        <a:ext cx="6577013" cy="318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6" name="Object 6"/>
          <p:cNvGraphicFramePr>
            <a:graphicFrameLocks noChangeAspect="1"/>
          </p:cNvGraphicFramePr>
          <p:nvPr/>
        </p:nvGraphicFramePr>
        <p:xfrm>
          <a:off x="5029200" y="4800601"/>
          <a:ext cx="762000" cy="677863"/>
        </p:xfrm>
        <a:graphic>
          <a:graphicData uri="http://schemas.openxmlformats.org/presentationml/2006/ole">
            <mc:AlternateContent xmlns:mc="http://schemas.openxmlformats.org/markup-compatibility/2006">
              <mc:Choice xmlns:v="urn:schemas-microsoft-com:vml" Requires="v">
                <p:oleObj spid="_x0000_s214367" name="Equation" r:id="rId5" imgW="203040" imgH="228600" progId="Equation.DSMT4">
                  <p:embed/>
                </p:oleObj>
              </mc:Choice>
              <mc:Fallback>
                <p:oleObj name="Equation" r:id="rId5" imgW="2030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800601"/>
                        <a:ext cx="76200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7" name="Object 7"/>
          <p:cNvGraphicFramePr>
            <a:graphicFrameLocks noChangeAspect="1"/>
          </p:cNvGraphicFramePr>
          <p:nvPr/>
        </p:nvGraphicFramePr>
        <p:xfrm>
          <a:off x="6705600" y="4495800"/>
          <a:ext cx="609600" cy="685800"/>
        </p:xfrm>
        <a:graphic>
          <a:graphicData uri="http://schemas.openxmlformats.org/presentationml/2006/ole">
            <mc:AlternateContent xmlns:mc="http://schemas.openxmlformats.org/markup-compatibility/2006">
              <mc:Choice xmlns:v="urn:schemas-microsoft-com:vml" Requires="v">
                <p:oleObj spid="_x0000_s214368" name="Equation" r:id="rId7" imgW="215640" imgH="228600" progId="Equation.DSMT4">
                  <p:embed/>
                </p:oleObj>
              </mc:Choice>
              <mc:Fallback>
                <p:oleObj name="Equation" r:id="rId7" imgW="2156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4495800"/>
                        <a:ext cx="60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8" name="Object 8"/>
          <p:cNvGraphicFramePr>
            <a:graphicFrameLocks noChangeAspect="1"/>
          </p:cNvGraphicFramePr>
          <p:nvPr/>
        </p:nvGraphicFramePr>
        <p:xfrm>
          <a:off x="8305800" y="3962400"/>
          <a:ext cx="679450" cy="711200"/>
        </p:xfrm>
        <a:graphic>
          <a:graphicData uri="http://schemas.openxmlformats.org/presentationml/2006/ole">
            <mc:AlternateContent xmlns:mc="http://schemas.openxmlformats.org/markup-compatibility/2006">
              <mc:Choice xmlns:v="urn:schemas-microsoft-com:vml" Requires="v">
                <p:oleObj spid="_x0000_s214369" name="Equation" r:id="rId9" imgW="215640" imgH="241200" progId="Equation.DSMT4">
                  <p:embed/>
                </p:oleObj>
              </mc:Choice>
              <mc:Fallback>
                <p:oleObj name="Equation" r:id="rId9" imgW="21564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05800" y="3962400"/>
                        <a:ext cx="6794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9" name="Object 9"/>
          <p:cNvGraphicFramePr>
            <a:graphicFrameLocks noChangeAspect="1"/>
          </p:cNvGraphicFramePr>
          <p:nvPr>
            <p:extLst>
              <p:ext uri="{D42A27DB-BD31-4B8C-83A1-F6EECF244321}">
                <p14:modId xmlns:p14="http://schemas.microsoft.com/office/powerpoint/2010/main" val="4159484609"/>
              </p:ext>
            </p:extLst>
          </p:nvPr>
        </p:nvGraphicFramePr>
        <p:xfrm>
          <a:off x="2168526" y="2133601"/>
          <a:ext cx="7997825" cy="703263"/>
        </p:xfrm>
        <a:graphic>
          <a:graphicData uri="http://schemas.openxmlformats.org/presentationml/2006/ole">
            <mc:AlternateContent xmlns:mc="http://schemas.openxmlformats.org/markup-compatibility/2006">
              <mc:Choice xmlns:v="urn:schemas-microsoft-com:vml" Requires="v">
                <p:oleObj spid="_x0000_s214370" name="Equation" r:id="rId11" imgW="2882880" imgH="253800" progId="Equation.3">
                  <p:embed/>
                </p:oleObj>
              </mc:Choice>
              <mc:Fallback>
                <p:oleObj name="Equation" r:id="rId11" imgW="2882880" imgH="253800" progId="Equation.3">
                  <p:embed/>
                  <p:pic>
                    <p:nvPicPr>
                      <p:cNvPr id="0" name=""/>
                      <p:cNvPicPr>
                        <a:picLocks noChangeAspect="1" noChangeArrowheads="1"/>
                      </p:cNvPicPr>
                      <p:nvPr/>
                    </p:nvPicPr>
                    <p:blipFill>
                      <a:blip r:embed="rId12"/>
                      <a:srcRect/>
                      <a:stretch>
                        <a:fillRect/>
                      </a:stretch>
                    </p:blipFill>
                    <p:spPr bwMode="auto">
                      <a:xfrm>
                        <a:off x="2168526" y="2133601"/>
                        <a:ext cx="7997825" cy="703263"/>
                      </a:xfrm>
                      <a:prstGeom prst="rect">
                        <a:avLst/>
                      </a:prstGeom>
                      <a:solidFill>
                        <a:srgbClr val="FEEAD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Oval 9"/>
          <p:cNvSpPr>
            <a:spLocks noChangeArrowheads="1"/>
          </p:cNvSpPr>
          <p:nvPr/>
        </p:nvSpPr>
        <p:spPr bwMode="auto">
          <a:xfrm>
            <a:off x="4114800" y="3581400"/>
            <a:ext cx="1447800" cy="31242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12" name="Oval 9"/>
          <p:cNvSpPr>
            <a:spLocks noChangeArrowheads="1"/>
          </p:cNvSpPr>
          <p:nvPr/>
        </p:nvSpPr>
        <p:spPr bwMode="auto">
          <a:xfrm>
            <a:off x="5732585" y="3200400"/>
            <a:ext cx="1447800" cy="31242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13" name="Oval 9"/>
          <p:cNvSpPr>
            <a:spLocks noChangeArrowheads="1"/>
          </p:cNvSpPr>
          <p:nvPr/>
        </p:nvSpPr>
        <p:spPr bwMode="auto">
          <a:xfrm>
            <a:off x="7391400" y="2895600"/>
            <a:ext cx="1447800" cy="31242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Tree>
    <p:extLst>
      <p:ext uri="{BB962C8B-B14F-4D97-AF65-F5344CB8AC3E}">
        <p14:creationId xmlns:p14="http://schemas.microsoft.com/office/powerpoint/2010/main" val="569763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3" name="Rectangle 73"/>
          <p:cNvSpPr>
            <a:spLocks noChangeArrowheads="1"/>
          </p:cNvSpPr>
          <p:nvPr/>
        </p:nvSpPr>
        <p:spPr bwMode="auto">
          <a:xfrm>
            <a:off x="3810000" y="1752600"/>
            <a:ext cx="66294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04872" name="Rectangle 72"/>
          <p:cNvSpPr>
            <a:spLocks noChangeArrowheads="1"/>
          </p:cNvSpPr>
          <p:nvPr/>
        </p:nvSpPr>
        <p:spPr bwMode="auto">
          <a:xfrm>
            <a:off x="2057400" y="1752600"/>
            <a:ext cx="1752600" cy="36576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04856" name="Rectangle 56"/>
          <p:cNvSpPr>
            <a:spLocks noChangeArrowheads="1"/>
          </p:cNvSpPr>
          <p:nvPr/>
        </p:nvSpPr>
        <p:spPr bwMode="auto">
          <a:xfrm>
            <a:off x="2057400" y="1752600"/>
            <a:ext cx="8382000" cy="3657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04804" name="Rectangle 4"/>
          <p:cNvSpPr>
            <a:spLocks noChangeArrowheads="1"/>
          </p:cNvSpPr>
          <p:nvPr/>
        </p:nvSpPr>
        <p:spPr bwMode="auto">
          <a:xfrm>
            <a:off x="2514600" y="381000"/>
            <a:ext cx="710882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nchor="b"/>
          <a:lstStyle/>
          <a:p>
            <a:pPr algn="ctr">
              <a:spcBef>
                <a:spcPct val="0"/>
              </a:spcBef>
              <a:buClrTx/>
              <a:buSzTx/>
              <a:buFontTx/>
              <a:buNone/>
            </a:pPr>
            <a:r>
              <a:rPr lang="en-US" sz="3200" b="0" dirty="0">
                <a:solidFill>
                  <a:schemeClr val="tx2"/>
                </a:solidFill>
                <a:latin typeface="Arial" pitchFamily="34" charset="0"/>
                <a:ea typeface="Tahoma" pitchFamily="34" charset="0"/>
                <a:cs typeface="Arial" pitchFamily="34" charset="0"/>
              </a:rPr>
              <a:t>One-Way ANOVA Table</a:t>
            </a:r>
          </a:p>
        </p:txBody>
      </p:sp>
      <p:sp>
        <p:nvSpPr>
          <p:cNvPr id="204808" name="Rectangle 8"/>
          <p:cNvSpPr>
            <a:spLocks noChangeArrowheads="1"/>
          </p:cNvSpPr>
          <p:nvPr/>
        </p:nvSpPr>
        <p:spPr bwMode="auto">
          <a:xfrm>
            <a:off x="2133600" y="1828800"/>
            <a:ext cx="167640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buClrTx/>
              <a:buSzTx/>
              <a:buFontTx/>
              <a:buNone/>
            </a:pPr>
            <a:r>
              <a:rPr lang="en-US" b="0"/>
              <a:t>Source of Variation</a:t>
            </a:r>
          </a:p>
        </p:txBody>
      </p:sp>
      <p:sp>
        <p:nvSpPr>
          <p:cNvPr id="204810" name="Rectangle 10"/>
          <p:cNvSpPr>
            <a:spLocks noChangeArrowheads="1"/>
          </p:cNvSpPr>
          <p:nvPr/>
        </p:nvSpPr>
        <p:spPr bwMode="auto">
          <a:xfrm>
            <a:off x="6013707" y="1943100"/>
            <a:ext cx="43922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df</a:t>
            </a:r>
          </a:p>
        </p:txBody>
      </p:sp>
      <p:sp>
        <p:nvSpPr>
          <p:cNvPr id="204811" name="Rectangle 11"/>
          <p:cNvSpPr>
            <a:spLocks noChangeArrowheads="1"/>
          </p:cNvSpPr>
          <p:nvPr/>
        </p:nvSpPr>
        <p:spPr bwMode="auto">
          <a:xfrm>
            <a:off x="4353557" y="19431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SS</a:t>
            </a:r>
          </a:p>
        </p:txBody>
      </p:sp>
      <p:sp>
        <p:nvSpPr>
          <p:cNvPr id="204812" name="Rectangle 12"/>
          <p:cNvSpPr>
            <a:spLocks noChangeArrowheads="1"/>
          </p:cNvSpPr>
          <p:nvPr/>
        </p:nvSpPr>
        <p:spPr bwMode="auto">
          <a:xfrm>
            <a:off x="7604261" y="1943100"/>
            <a:ext cx="62837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a:t>
            </a:r>
          </a:p>
        </p:txBody>
      </p:sp>
      <p:sp>
        <p:nvSpPr>
          <p:cNvPr id="204824" name="Rectangle 24"/>
          <p:cNvSpPr>
            <a:spLocks noChangeArrowheads="1"/>
          </p:cNvSpPr>
          <p:nvPr/>
        </p:nvSpPr>
        <p:spPr bwMode="auto">
          <a:xfrm>
            <a:off x="2198688" y="2794000"/>
            <a:ext cx="153511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buClrTx/>
              <a:buSzTx/>
              <a:buFontTx/>
              <a:buNone/>
            </a:pPr>
            <a:r>
              <a:rPr lang="en-US" b="0"/>
              <a:t>Between Samples</a:t>
            </a:r>
          </a:p>
        </p:txBody>
      </p:sp>
      <p:sp>
        <p:nvSpPr>
          <p:cNvPr id="204826" name="Rectangle 26"/>
          <p:cNvSpPr>
            <a:spLocks noChangeArrowheads="1"/>
          </p:cNvSpPr>
          <p:nvPr/>
        </p:nvSpPr>
        <p:spPr bwMode="auto">
          <a:xfrm>
            <a:off x="4229534" y="2971800"/>
            <a:ext cx="73097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SSB</a:t>
            </a:r>
          </a:p>
        </p:txBody>
      </p:sp>
      <p:sp>
        <p:nvSpPr>
          <p:cNvPr id="204827" name="Rectangle 27"/>
          <p:cNvSpPr>
            <a:spLocks noChangeArrowheads="1"/>
          </p:cNvSpPr>
          <p:nvPr/>
        </p:nvSpPr>
        <p:spPr bwMode="auto">
          <a:xfrm>
            <a:off x="6952773" y="2971800"/>
            <a:ext cx="10836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MSB =</a:t>
            </a:r>
          </a:p>
        </p:txBody>
      </p:sp>
      <p:sp>
        <p:nvSpPr>
          <p:cNvPr id="204832" name="Rectangle 32"/>
          <p:cNvSpPr>
            <a:spLocks noChangeArrowheads="1"/>
          </p:cNvSpPr>
          <p:nvPr/>
        </p:nvSpPr>
        <p:spPr bwMode="auto">
          <a:xfrm>
            <a:off x="2198688" y="3703638"/>
            <a:ext cx="145891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buClrTx/>
              <a:buSzTx/>
              <a:buFontTx/>
              <a:buNone/>
            </a:pPr>
            <a:r>
              <a:rPr lang="en-US" b="0"/>
              <a:t>Within Samples</a:t>
            </a:r>
          </a:p>
        </p:txBody>
      </p:sp>
      <p:sp>
        <p:nvSpPr>
          <p:cNvPr id="204834" name="Rectangle 34"/>
          <p:cNvSpPr>
            <a:spLocks noChangeArrowheads="1"/>
          </p:cNvSpPr>
          <p:nvPr/>
        </p:nvSpPr>
        <p:spPr bwMode="auto">
          <a:xfrm>
            <a:off x="5821556" y="3886200"/>
            <a:ext cx="7806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i="1" dirty="0"/>
              <a:t>N</a:t>
            </a:r>
            <a:r>
              <a:rPr lang="en-US" b="0" dirty="0"/>
              <a:t> - </a:t>
            </a:r>
            <a:r>
              <a:rPr lang="en-US" b="0" i="1" dirty="0"/>
              <a:t>k</a:t>
            </a:r>
          </a:p>
        </p:txBody>
      </p:sp>
      <p:sp>
        <p:nvSpPr>
          <p:cNvPr id="204835" name="Rectangle 35"/>
          <p:cNvSpPr>
            <a:spLocks noChangeArrowheads="1"/>
          </p:cNvSpPr>
          <p:nvPr/>
        </p:nvSpPr>
        <p:spPr bwMode="auto">
          <a:xfrm>
            <a:off x="4220391" y="3886200"/>
            <a:ext cx="81593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SSW</a:t>
            </a:r>
          </a:p>
        </p:txBody>
      </p:sp>
      <p:sp>
        <p:nvSpPr>
          <p:cNvPr id="204836" name="Rectangle 36"/>
          <p:cNvSpPr>
            <a:spLocks noChangeArrowheads="1"/>
          </p:cNvSpPr>
          <p:nvPr/>
        </p:nvSpPr>
        <p:spPr bwMode="auto">
          <a:xfrm>
            <a:off x="6946419" y="3886200"/>
            <a:ext cx="116301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MSW =</a:t>
            </a:r>
          </a:p>
        </p:txBody>
      </p:sp>
      <p:sp>
        <p:nvSpPr>
          <p:cNvPr id="204848" name="Rectangle 48"/>
          <p:cNvSpPr>
            <a:spLocks noChangeArrowheads="1"/>
          </p:cNvSpPr>
          <p:nvPr/>
        </p:nvSpPr>
        <p:spPr bwMode="auto">
          <a:xfrm>
            <a:off x="2335587" y="4724400"/>
            <a:ext cx="80887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Total</a:t>
            </a:r>
          </a:p>
        </p:txBody>
      </p:sp>
      <p:sp>
        <p:nvSpPr>
          <p:cNvPr id="204849" name="Rectangle 49"/>
          <p:cNvSpPr>
            <a:spLocks noChangeArrowheads="1"/>
          </p:cNvSpPr>
          <p:nvPr/>
        </p:nvSpPr>
        <p:spPr bwMode="auto">
          <a:xfrm>
            <a:off x="5803922" y="4724400"/>
            <a:ext cx="81593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i="1" dirty="0"/>
              <a:t>N</a:t>
            </a:r>
            <a:r>
              <a:rPr lang="en-US" b="0" dirty="0"/>
              <a:t> - 1</a:t>
            </a:r>
          </a:p>
        </p:txBody>
      </p:sp>
      <p:sp>
        <p:nvSpPr>
          <p:cNvPr id="204850" name="Rectangle 50"/>
          <p:cNvSpPr>
            <a:spLocks noChangeArrowheads="1"/>
          </p:cNvSpPr>
          <p:nvPr/>
        </p:nvSpPr>
        <p:spPr bwMode="auto">
          <a:xfrm>
            <a:off x="3881147" y="4572000"/>
            <a:ext cx="153728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buClrTx/>
              <a:buSzTx/>
              <a:buFontTx/>
              <a:buNone/>
            </a:pPr>
            <a:r>
              <a:rPr lang="en-US" b="0"/>
              <a:t>SST =</a:t>
            </a:r>
          </a:p>
          <a:p>
            <a:pPr algn="ctr" eaLnBrk="0" hangingPunct="0">
              <a:spcBef>
                <a:spcPct val="0"/>
              </a:spcBef>
              <a:buClrTx/>
              <a:buSzTx/>
              <a:buFontTx/>
              <a:buNone/>
            </a:pPr>
            <a:r>
              <a:rPr lang="en-US" b="0"/>
              <a:t>SSB+SSW</a:t>
            </a:r>
          </a:p>
        </p:txBody>
      </p:sp>
      <p:sp>
        <p:nvSpPr>
          <p:cNvPr id="204853" name="Rectangle 53"/>
          <p:cNvSpPr>
            <a:spLocks noChangeArrowheads="1"/>
          </p:cNvSpPr>
          <p:nvPr/>
        </p:nvSpPr>
        <p:spPr bwMode="auto">
          <a:xfrm>
            <a:off x="5812987" y="2971800"/>
            <a:ext cx="7470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i="1" dirty="0"/>
              <a:t>k</a:t>
            </a:r>
            <a:r>
              <a:rPr lang="en-US" b="0" dirty="0"/>
              <a:t> - 1</a:t>
            </a:r>
          </a:p>
        </p:txBody>
      </p:sp>
      <p:sp>
        <p:nvSpPr>
          <p:cNvPr id="204857" name="Line 57"/>
          <p:cNvSpPr>
            <a:spLocks noChangeShapeType="1"/>
          </p:cNvSpPr>
          <p:nvPr/>
        </p:nvSpPr>
        <p:spPr bwMode="auto">
          <a:xfrm>
            <a:off x="3810000" y="1752600"/>
            <a:ext cx="0" cy="3657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04858" name="Line 58"/>
          <p:cNvSpPr>
            <a:spLocks noChangeShapeType="1"/>
          </p:cNvSpPr>
          <p:nvPr/>
        </p:nvSpPr>
        <p:spPr bwMode="auto">
          <a:xfrm>
            <a:off x="5486400" y="1752600"/>
            <a:ext cx="0" cy="3657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04859" name="Line 59"/>
          <p:cNvSpPr>
            <a:spLocks noChangeShapeType="1"/>
          </p:cNvSpPr>
          <p:nvPr/>
        </p:nvSpPr>
        <p:spPr bwMode="auto">
          <a:xfrm>
            <a:off x="7010400" y="1752600"/>
            <a:ext cx="0" cy="3657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04862" name="Line 62"/>
          <p:cNvSpPr>
            <a:spLocks noChangeShapeType="1"/>
          </p:cNvSpPr>
          <p:nvPr/>
        </p:nvSpPr>
        <p:spPr bwMode="auto">
          <a:xfrm>
            <a:off x="8839200" y="1752600"/>
            <a:ext cx="0" cy="3657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04863" name="Line 63"/>
          <p:cNvSpPr>
            <a:spLocks noChangeShapeType="1"/>
          </p:cNvSpPr>
          <p:nvPr/>
        </p:nvSpPr>
        <p:spPr bwMode="auto">
          <a:xfrm>
            <a:off x="2057400" y="2667000"/>
            <a:ext cx="8382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04864" name="Line 64"/>
          <p:cNvSpPr>
            <a:spLocks noChangeShapeType="1"/>
          </p:cNvSpPr>
          <p:nvPr/>
        </p:nvSpPr>
        <p:spPr bwMode="auto">
          <a:xfrm>
            <a:off x="2057400" y="3657600"/>
            <a:ext cx="67818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04867" name="Line 67"/>
          <p:cNvSpPr>
            <a:spLocks noChangeShapeType="1"/>
          </p:cNvSpPr>
          <p:nvPr/>
        </p:nvSpPr>
        <p:spPr bwMode="auto">
          <a:xfrm>
            <a:off x="2057400" y="4572000"/>
            <a:ext cx="67818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04868" name="Rectangle 68"/>
          <p:cNvSpPr>
            <a:spLocks noChangeArrowheads="1"/>
          </p:cNvSpPr>
          <p:nvPr/>
        </p:nvSpPr>
        <p:spPr bwMode="auto">
          <a:xfrm>
            <a:off x="9537638" y="2819400"/>
            <a:ext cx="8335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MSB</a:t>
            </a:r>
          </a:p>
        </p:txBody>
      </p:sp>
      <p:sp>
        <p:nvSpPr>
          <p:cNvPr id="204869" name="Rectangle 69"/>
          <p:cNvSpPr>
            <a:spLocks noChangeArrowheads="1"/>
          </p:cNvSpPr>
          <p:nvPr/>
        </p:nvSpPr>
        <p:spPr bwMode="auto">
          <a:xfrm>
            <a:off x="9461820" y="3263900"/>
            <a:ext cx="91852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MSW</a:t>
            </a:r>
          </a:p>
        </p:txBody>
      </p:sp>
      <p:sp>
        <p:nvSpPr>
          <p:cNvPr id="204870" name="Line 70"/>
          <p:cNvSpPr>
            <a:spLocks noChangeShapeType="1"/>
          </p:cNvSpPr>
          <p:nvPr/>
        </p:nvSpPr>
        <p:spPr bwMode="auto">
          <a:xfrm>
            <a:off x="9534525" y="3263900"/>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04871" name="Rectangle 71"/>
          <p:cNvSpPr>
            <a:spLocks noChangeArrowheads="1"/>
          </p:cNvSpPr>
          <p:nvPr/>
        </p:nvSpPr>
        <p:spPr bwMode="auto">
          <a:xfrm>
            <a:off x="9126494" y="1981200"/>
            <a:ext cx="9938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F ratio</a:t>
            </a:r>
          </a:p>
        </p:txBody>
      </p:sp>
      <p:sp>
        <p:nvSpPr>
          <p:cNvPr id="204874" name="Text Box 74"/>
          <p:cNvSpPr txBox="1">
            <a:spLocks noChangeArrowheads="1"/>
          </p:cNvSpPr>
          <p:nvPr/>
        </p:nvSpPr>
        <p:spPr bwMode="auto">
          <a:xfrm>
            <a:off x="4441825" y="5638800"/>
            <a:ext cx="6172200"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ct val="75000"/>
              </a:lnSpc>
              <a:spcBef>
                <a:spcPct val="35000"/>
              </a:spcBef>
              <a:buClrTx/>
              <a:buSzTx/>
              <a:buFontTx/>
              <a:buNone/>
            </a:pPr>
            <a:r>
              <a:rPr lang="en-US" sz="2000" b="0" i="1" dirty="0"/>
              <a:t>k</a:t>
            </a:r>
            <a:r>
              <a:rPr lang="en-US" sz="2000" b="0" dirty="0"/>
              <a:t> = number of populations</a:t>
            </a:r>
          </a:p>
          <a:p>
            <a:pPr algn="l" eaLnBrk="0" hangingPunct="0">
              <a:lnSpc>
                <a:spcPct val="75000"/>
              </a:lnSpc>
              <a:spcBef>
                <a:spcPct val="35000"/>
              </a:spcBef>
              <a:buClrTx/>
              <a:buSzTx/>
              <a:buFontTx/>
              <a:buNone/>
            </a:pPr>
            <a:r>
              <a:rPr lang="en-US" sz="2000" b="0" i="1" dirty="0"/>
              <a:t>N</a:t>
            </a:r>
            <a:r>
              <a:rPr lang="en-US" sz="2000" b="0" dirty="0"/>
              <a:t> = sum of the sample sizes from all populations</a:t>
            </a:r>
          </a:p>
          <a:p>
            <a:pPr algn="l" eaLnBrk="0" hangingPunct="0">
              <a:lnSpc>
                <a:spcPct val="75000"/>
              </a:lnSpc>
              <a:spcBef>
                <a:spcPct val="35000"/>
              </a:spcBef>
              <a:buClrTx/>
              <a:buSzTx/>
              <a:buFontTx/>
              <a:buNone/>
            </a:pPr>
            <a:r>
              <a:rPr lang="en-US" sz="2000" b="0" dirty="0" err="1"/>
              <a:t>df</a:t>
            </a:r>
            <a:r>
              <a:rPr lang="en-US" sz="2000" b="0" dirty="0"/>
              <a:t> = degrees of freedom</a:t>
            </a:r>
          </a:p>
        </p:txBody>
      </p:sp>
      <p:sp>
        <p:nvSpPr>
          <p:cNvPr id="204875" name="Rectangle 75"/>
          <p:cNvSpPr>
            <a:spLocks noChangeArrowheads="1"/>
          </p:cNvSpPr>
          <p:nvPr/>
        </p:nvSpPr>
        <p:spPr bwMode="auto">
          <a:xfrm>
            <a:off x="7963334" y="2743200"/>
            <a:ext cx="73097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SSB</a:t>
            </a:r>
          </a:p>
        </p:txBody>
      </p:sp>
      <p:sp>
        <p:nvSpPr>
          <p:cNvPr id="204876" name="Rectangle 76"/>
          <p:cNvSpPr>
            <a:spLocks noChangeArrowheads="1"/>
          </p:cNvSpPr>
          <p:nvPr/>
        </p:nvSpPr>
        <p:spPr bwMode="auto">
          <a:xfrm>
            <a:off x="7946587" y="3200400"/>
            <a:ext cx="7470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i="1" dirty="0"/>
              <a:t>k - </a:t>
            </a:r>
            <a:r>
              <a:rPr lang="en-US" b="0" i="1" u="sng" dirty="0"/>
              <a:t>1</a:t>
            </a:r>
          </a:p>
        </p:txBody>
      </p:sp>
      <p:sp>
        <p:nvSpPr>
          <p:cNvPr id="204877" name="Line 77"/>
          <p:cNvSpPr>
            <a:spLocks noChangeShapeType="1"/>
          </p:cNvSpPr>
          <p:nvPr/>
        </p:nvSpPr>
        <p:spPr bwMode="auto">
          <a:xfrm>
            <a:off x="8001000" y="32004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04878" name="Rectangle 78"/>
          <p:cNvSpPr>
            <a:spLocks noChangeArrowheads="1"/>
          </p:cNvSpPr>
          <p:nvPr/>
        </p:nvSpPr>
        <p:spPr bwMode="auto">
          <a:xfrm>
            <a:off x="8030391" y="3657600"/>
            <a:ext cx="81593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SSW</a:t>
            </a:r>
          </a:p>
        </p:txBody>
      </p:sp>
      <p:sp>
        <p:nvSpPr>
          <p:cNvPr id="204879" name="Rectangle 79"/>
          <p:cNvSpPr>
            <a:spLocks noChangeArrowheads="1"/>
          </p:cNvSpPr>
          <p:nvPr/>
        </p:nvSpPr>
        <p:spPr bwMode="auto">
          <a:xfrm>
            <a:off x="8031356" y="4114800"/>
            <a:ext cx="7806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i="1" dirty="0"/>
              <a:t>N - k</a:t>
            </a:r>
          </a:p>
        </p:txBody>
      </p:sp>
      <p:sp>
        <p:nvSpPr>
          <p:cNvPr id="204880" name="Line 80"/>
          <p:cNvSpPr>
            <a:spLocks noChangeShapeType="1"/>
          </p:cNvSpPr>
          <p:nvPr/>
        </p:nvSpPr>
        <p:spPr bwMode="auto">
          <a:xfrm>
            <a:off x="8077200" y="4114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04881" name="Rectangle 81"/>
          <p:cNvSpPr>
            <a:spLocks noChangeArrowheads="1"/>
          </p:cNvSpPr>
          <p:nvPr/>
        </p:nvSpPr>
        <p:spPr bwMode="auto">
          <a:xfrm>
            <a:off x="8927559" y="3048000"/>
            <a:ext cx="6043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dirty="0"/>
              <a:t>F =</a:t>
            </a:r>
          </a:p>
        </p:txBody>
      </p:sp>
    </p:spTree>
    <p:extLst>
      <p:ext uri="{BB962C8B-B14F-4D97-AF65-F5344CB8AC3E}">
        <p14:creationId xmlns:p14="http://schemas.microsoft.com/office/powerpoint/2010/main" val="161788812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209800" y="609600"/>
            <a:ext cx="7772400" cy="533400"/>
          </a:xfrm>
        </p:spPr>
        <p:txBody>
          <a:bodyPr/>
          <a:lstStyle/>
          <a:p>
            <a:pPr>
              <a:spcBef>
                <a:spcPct val="10000"/>
              </a:spcBef>
              <a:buClr>
                <a:schemeClr val="tx2"/>
              </a:buClr>
              <a:buSzPct val="75000"/>
              <a:buFont typeface="Wingdings" pitchFamily="2" charset="2"/>
              <a:buNone/>
            </a:pPr>
            <a:r>
              <a:rPr lang="en-US" dirty="0"/>
              <a:t>Sum of Squares for Blocking</a:t>
            </a:r>
          </a:p>
        </p:txBody>
      </p:sp>
      <p:sp>
        <p:nvSpPr>
          <p:cNvPr id="223235" name="Text Box 3"/>
          <p:cNvSpPr txBox="1">
            <a:spLocks noChangeArrowheads="1"/>
          </p:cNvSpPr>
          <p:nvPr/>
        </p:nvSpPr>
        <p:spPr bwMode="auto">
          <a:xfrm>
            <a:off x="2743200" y="3886201"/>
            <a:ext cx="7620000"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en-US" b="0" dirty="0"/>
              <a:t>Where:</a:t>
            </a:r>
          </a:p>
          <a:p>
            <a:pPr algn="l">
              <a:lnSpc>
                <a:spcPct val="90000"/>
              </a:lnSpc>
              <a:spcBef>
                <a:spcPct val="50000"/>
              </a:spcBef>
              <a:buClrTx/>
              <a:buSzTx/>
              <a:buFontTx/>
              <a:buNone/>
            </a:pPr>
            <a:r>
              <a:rPr lang="en-US" b="0" dirty="0"/>
              <a:t>	k = number of levels for this factor</a:t>
            </a:r>
          </a:p>
          <a:p>
            <a:pPr algn="l">
              <a:lnSpc>
                <a:spcPct val="90000"/>
              </a:lnSpc>
              <a:spcBef>
                <a:spcPct val="50000"/>
              </a:spcBef>
              <a:buClrTx/>
              <a:buSzTx/>
              <a:buFontTx/>
              <a:buNone/>
            </a:pPr>
            <a:r>
              <a:rPr lang="en-US" b="0" dirty="0"/>
              <a:t>	b = number of blocks</a:t>
            </a:r>
          </a:p>
          <a:p>
            <a:pPr algn="l">
              <a:lnSpc>
                <a:spcPct val="90000"/>
              </a:lnSpc>
              <a:spcBef>
                <a:spcPct val="50000"/>
              </a:spcBef>
              <a:buClrTx/>
              <a:buSzTx/>
              <a:buFontTx/>
              <a:buNone/>
            </a:pPr>
            <a:r>
              <a:rPr lang="en-US" b="0" dirty="0"/>
              <a:t>	</a:t>
            </a:r>
            <a:r>
              <a:rPr lang="en-US" b="0" dirty="0" err="1"/>
              <a:t>x</a:t>
            </a:r>
            <a:r>
              <a:rPr lang="en-US" b="0" baseline="-25000" dirty="0" err="1"/>
              <a:t>j</a:t>
            </a:r>
            <a:r>
              <a:rPr lang="en-US" b="0" dirty="0"/>
              <a:t> = sample mean from the </a:t>
            </a:r>
            <a:r>
              <a:rPr lang="en-US" b="0" dirty="0" err="1"/>
              <a:t>j</a:t>
            </a:r>
            <a:r>
              <a:rPr lang="en-US" b="0" baseline="30000" dirty="0" err="1"/>
              <a:t>th</a:t>
            </a:r>
            <a:r>
              <a:rPr lang="en-US" b="0" dirty="0"/>
              <a:t> block </a:t>
            </a:r>
          </a:p>
          <a:p>
            <a:pPr algn="l">
              <a:lnSpc>
                <a:spcPct val="90000"/>
              </a:lnSpc>
              <a:spcBef>
                <a:spcPct val="50000"/>
              </a:spcBef>
              <a:buClrTx/>
              <a:buSzTx/>
              <a:buFontTx/>
              <a:buNone/>
            </a:pPr>
            <a:r>
              <a:rPr lang="en-US" b="0" dirty="0"/>
              <a:t>	x = grand mean (mean of all data values)</a:t>
            </a:r>
          </a:p>
        </p:txBody>
      </p:sp>
      <p:graphicFrame>
        <p:nvGraphicFramePr>
          <p:cNvPr id="223236" name="Object 4"/>
          <p:cNvGraphicFramePr>
            <a:graphicFrameLocks noChangeAspect="1"/>
          </p:cNvGraphicFramePr>
          <p:nvPr/>
        </p:nvGraphicFramePr>
        <p:xfrm>
          <a:off x="3657601" y="5867400"/>
          <a:ext cx="314325" cy="533400"/>
        </p:xfrm>
        <a:graphic>
          <a:graphicData uri="http://schemas.openxmlformats.org/presentationml/2006/ole">
            <mc:AlternateContent xmlns:mc="http://schemas.openxmlformats.org/markup-compatibility/2006">
              <mc:Choice xmlns:v="urn:schemas-microsoft-com:vml" Requires="v">
                <p:oleObj spid="_x0000_s223375" name="Equation" r:id="rId3" imgW="114120" imgH="266400" progId="Equation.3">
                  <p:embed/>
                </p:oleObj>
              </mc:Choice>
              <mc:Fallback>
                <p:oleObj name="Equation" r:id="rId3" imgW="11412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5867400"/>
                        <a:ext cx="3143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37" name="Object 5"/>
          <p:cNvGraphicFramePr>
            <a:graphicFrameLocks noChangeAspect="1"/>
          </p:cNvGraphicFramePr>
          <p:nvPr>
            <p:extLst>
              <p:ext uri="{D42A27DB-BD31-4B8C-83A1-F6EECF244321}">
                <p14:modId xmlns:p14="http://schemas.microsoft.com/office/powerpoint/2010/main" val="3595926390"/>
              </p:ext>
            </p:extLst>
          </p:nvPr>
        </p:nvGraphicFramePr>
        <p:xfrm>
          <a:off x="4378325" y="2590800"/>
          <a:ext cx="3735388" cy="1227138"/>
        </p:xfrm>
        <a:graphic>
          <a:graphicData uri="http://schemas.openxmlformats.org/presentationml/2006/ole">
            <mc:AlternateContent xmlns:mc="http://schemas.openxmlformats.org/markup-compatibility/2006">
              <mc:Choice xmlns:v="urn:schemas-microsoft-com:vml" Requires="v">
                <p:oleObj spid="_x0000_s223376" name="Equation" r:id="rId5" imgW="1346040" imgH="444240" progId="Equation.3">
                  <p:embed/>
                </p:oleObj>
              </mc:Choice>
              <mc:Fallback>
                <p:oleObj name="Equation" r:id="rId5" imgW="1346040" imgH="444240" progId="Equation.3">
                  <p:embed/>
                  <p:pic>
                    <p:nvPicPr>
                      <p:cNvPr id="0" name=""/>
                      <p:cNvPicPr>
                        <a:picLocks noChangeAspect="1" noChangeArrowheads="1"/>
                      </p:cNvPicPr>
                      <p:nvPr/>
                    </p:nvPicPr>
                    <p:blipFill>
                      <a:blip r:embed="rId6"/>
                      <a:srcRect/>
                      <a:stretch>
                        <a:fillRect/>
                      </a:stretch>
                    </p:blipFill>
                    <p:spPr bwMode="auto">
                      <a:xfrm>
                        <a:off x="4378325" y="2590800"/>
                        <a:ext cx="3735388" cy="12271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38" name="Line 6"/>
          <p:cNvSpPr>
            <a:spLocks noChangeShapeType="1"/>
          </p:cNvSpPr>
          <p:nvPr/>
        </p:nvSpPr>
        <p:spPr bwMode="auto">
          <a:xfrm>
            <a:off x="3733800" y="5486400"/>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223239" name="Rectangle 7"/>
          <p:cNvSpPr>
            <a:spLocks noChangeArrowheads="1"/>
          </p:cNvSpPr>
          <p:nvPr/>
        </p:nvSpPr>
        <p:spPr bwMode="auto">
          <a:xfrm>
            <a:off x="6172200" y="1600200"/>
            <a:ext cx="10668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3240" name="Rectangle 8"/>
          <p:cNvSpPr>
            <a:spLocks noChangeArrowheads="1"/>
          </p:cNvSpPr>
          <p:nvPr/>
        </p:nvSpPr>
        <p:spPr bwMode="auto">
          <a:xfrm>
            <a:off x="3505200" y="16002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sz="3200" b="0" dirty="0"/>
              <a:t>SST = SSB + SSBL + SSW</a:t>
            </a:r>
          </a:p>
        </p:txBody>
      </p:sp>
    </p:spTree>
    <p:extLst>
      <p:ext uri="{BB962C8B-B14F-4D97-AF65-F5344CB8AC3E}">
        <p14:creationId xmlns:p14="http://schemas.microsoft.com/office/powerpoint/2010/main" val="2228071482"/>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8" name="Rectangle 10"/>
          <p:cNvSpPr>
            <a:spLocks noChangeArrowheads="1"/>
          </p:cNvSpPr>
          <p:nvPr/>
        </p:nvSpPr>
        <p:spPr bwMode="auto">
          <a:xfrm>
            <a:off x="5105400" y="2819400"/>
            <a:ext cx="2209800" cy="1066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30" name="Rectangle 2"/>
          <p:cNvSpPr>
            <a:spLocks noGrp="1" noChangeArrowheads="1"/>
          </p:cNvSpPr>
          <p:nvPr>
            <p:ph type="title"/>
          </p:nvPr>
        </p:nvSpPr>
        <p:spPr>
          <a:xfrm>
            <a:off x="2514600" y="457200"/>
            <a:ext cx="7467600" cy="838200"/>
          </a:xfrm>
        </p:spPr>
        <p:txBody>
          <a:bodyPr/>
          <a:lstStyle/>
          <a:p>
            <a:pPr>
              <a:lnSpc>
                <a:spcPct val="80000"/>
              </a:lnSpc>
              <a:spcBef>
                <a:spcPct val="10000"/>
              </a:spcBef>
              <a:buClr>
                <a:schemeClr val="tx2"/>
              </a:buClr>
              <a:buSzPct val="75000"/>
              <a:buFont typeface="Wingdings" pitchFamily="2" charset="2"/>
              <a:buNone/>
            </a:pPr>
            <a:r>
              <a:rPr lang="en-US" dirty="0">
                <a:solidFill>
                  <a:schemeClr val="tx1"/>
                </a:solidFill>
              </a:rPr>
              <a:t>One-Factor </a:t>
            </a:r>
            <a:r>
              <a:rPr lang="en-US" dirty="0" smtClean="0">
                <a:solidFill>
                  <a:schemeClr val="tx1"/>
                </a:solidFill>
              </a:rPr>
              <a:t>ANOVA F </a:t>
            </a:r>
            <a:r>
              <a:rPr lang="en-US" dirty="0">
                <a:solidFill>
                  <a:schemeClr val="tx1"/>
                </a:solidFill>
              </a:rPr>
              <a:t>Test Statistic</a:t>
            </a:r>
          </a:p>
        </p:txBody>
      </p:sp>
      <p:sp>
        <p:nvSpPr>
          <p:cNvPr id="150531" name="Rectangle 3"/>
          <p:cNvSpPr>
            <a:spLocks noGrp="1" noChangeArrowheads="1"/>
          </p:cNvSpPr>
          <p:nvPr>
            <p:ph type="body" idx="1"/>
          </p:nvPr>
        </p:nvSpPr>
        <p:spPr>
          <a:xfrm>
            <a:off x="2362200" y="2819401"/>
            <a:ext cx="8077200" cy="3541713"/>
          </a:xfrm>
        </p:spPr>
        <p:txBody>
          <a:bodyPr/>
          <a:lstStyle/>
          <a:p>
            <a:r>
              <a:rPr lang="en-US" sz="2400" dirty="0"/>
              <a:t>Test statistic</a:t>
            </a:r>
          </a:p>
          <a:p>
            <a:pPr lvl="1">
              <a:buFont typeface="Wingdings" pitchFamily="2" charset="2"/>
              <a:buNone/>
            </a:pPr>
            <a:r>
              <a:rPr lang="en-US" dirty="0"/>
              <a:t> </a:t>
            </a:r>
          </a:p>
          <a:p>
            <a:pPr lvl="2">
              <a:spcBef>
                <a:spcPts val="1200"/>
              </a:spcBef>
              <a:buNone/>
            </a:pPr>
            <a:r>
              <a:rPr lang="en-US" sz="2200" i="1" dirty="0"/>
              <a:t>		</a:t>
            </a:r>
            <a:r>
              <a:rPr lang="en-US" sz="2200" dirty="0"/>
              <a:t>MSB is mean squares </a:t>
            </a:r>
            <a:r>
              <a:rPr lang="en-US" sz="2200" u="sng" dirty="0"/>
              <a:t>between</a:t>
            </a:r>
            <a:r>
              <a:rPr lang="en-US" sz="2200" dirty="0"/>
              <a:t> variances</a:t>
            </a:r>
          </a:p>
          <a:p>
            <a:pPr lvl="2">
              <a:buFont typeface="Wingdings" pitchFamily="2" charset="2"/>
              <a:buNone/>
            </a:pPr>
            <a:r>
              <a:rPr lang="en-US" sz="2200" i="1" dirty="0"/>
              <a:t>		</a:t>
            </a:r>
            <a:r>
              <a:rPr lang="en-US" sz="2200" dirty="0"/>
              <a:t>MSW is mean squares </a:t>
            </a:r>
            <a:r>
              <a:rPr lang="en-US" sz="2200" u="sng" dirty="0"/>
              <a:t>within</a:t>
            </a:r>
            <a:r>
              <a:rPr lang="en-US" sz="2200" dirty="0"/>
              <a:t> variances</a:t>
            </a:r>
          </a:p>
          <a:p>
            <a:r>
              <a:rPr lang="en-US" sz="2400" dirty="0"/>
              <a:t>Degrees of freedom</a:t>
            </a:r>
          </a:p>
          <a:p>
            <a:pPr lvl="1"/>
            <a:r>
              <a:rPr lang="en-US" dirty="0"/>
              <a:t>df</a:t>
            </a:r>
            <a:r>
              <a:rPr lang="en-US" baseline="-25000" dirty="0"/>
              <a:t>1</a:t>
            </a:r>
            <a:r>
              <a:rPr lang="en-US" dirty="0"/>
              <a:t> =</a:t>
            </a:r>
            <a:r>
              <a:rPr lang="en-US" i="1" dirty="0"/>
              <a:t> k </a:t>
            </a:r>
            <a:r>
              <a:rPr lang="en-US" dirty="0"/>
              <a:t>– 1    </a:t>
            </a:r>
            <a:r>
              <a:rPr lang="en-US" dirty="0" smtClean="0"/>
              <a:t>(</a:t>
            </a:r>
            <a:r>
              <a:rPr lang="en-US" i="1" dirty="0"/>
              <a:t>k</a:t>
            </a:r>
            <a:r>
              <a:rPr lang="en-US" dirty="0"/>
              <a:t> = number of populations)</a:t>
            </a:r>
          </a:p>
          <a:p>
            <a:pPr lvl="1"/>
            <a:r>
              <a:rPr lang="en-US" dirty="0"/>
              <a:t>df</a:t>
            </a:r>
            <a:r>
              <a:rPr lang="en-US" baseline="-25000" dirty="0"/>
              <a:t>2</a:t>
            </a:r>
            <a:r>
              <a:rPr lang="en-US" dirty="0"/>
              <a:t> = </a:t>
            </a:r>
            <a:r>
              <a:rPr lang="en-US" i="1" dirty="0"/>
              <a:t>N – k   </a:t>
            </a:r>
            <a:r>
              <a:rPr lang="en-US" dirty="0" smtClean="0"/>
              <a:t>(</a:t>
            </a:r>
            <a:r>
              <a:rPr lang="en-US" i="1" dirty="0"/>
              <a:t>N</a:t>
            </a:r>
            <a:r>
              <a:rPr lang="en-US" dirty="0"/>
              <a:t> = sum of sample sizes from all populations)</a:t>
            </a:r>
          </a:p>
        </p:txBody>
      </p:sp>
      <p:graphicFrame>
        <p:nvGraphicFramePr>
          <p:cNvPr id="150532" name="Object 4"/>
          <p:cNvGraphicFramePr>
            <a:graphicFrameLocks noChangeAspect="1"/>
          </p:cNvGraphicFramePr>
          <p:nvPr>
            <p:extLst>
              <p:ext uri="{D42A27DB-BD31-4B8C-83A1-F6EECF244321}">
                <p14:modId xmlns:p14="http://schemas.microsoft.com/office/powerpoint/2010/main" val="1574286918"/>
              </p:ext>
            </p:extLst>
          </p:nvPr>
        </p:nvGraphicFramePr>
        <p:xfrm>
          <a:off x="1524000" y="0"/>
          <a:ext cx="914400" cy="198438"/>
        </p:xfrm>
        <a:graphic>
          <a:graphicData uri="http://schemas.openxmlformats.org/presentationml/2006/ole">
            <mc:AlternateContent xmlns:mc="http://schemas.openxmlformats.org/markup-compatibility/2006">
              <mc:Choice xmlns:v="urn:schemas-microsoft-com:vml" Requires="v">
                <p:oleObj spid="_x0000_s215183" name="Equation" r:id="rId3" imgW="914400" imgH="198720" progId="Equation.DSMT4">
                  <p:embed/>
                </p:oleObj>
              </mc:Choice>
              <mc:Fallback>
                <p:oleObj name="Equation" r:id="rId3" imgW="914400" imgH="19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6" name="Object 8"/>
          <p:cNvGraphicFramePr>
            <a:graphicFrameLocks noChangeAspect="1"/>
          </p:cNvGraphicFramePr>
          <p:nvPr>
            <p:extLst>
              <p:ext uri="{D42A27DB-BD31-4B8C-83A1-F6EECF244321}">
                <p14:modId xmlns:p14="http://schemas.microsoft.com/office/powerpoint/2010/main" val="1114402575"/>
              </p:ext>
            </p:extLst>
          </p:nvPr>
        </p:nvGraphicFramePr>
        <p:xfrm>
          <a:off x="5199063" y="2895600"/>
          <a:ext cx="1658937" cy="947738"/>
        </p:xfrm>
        <a:graphic>
          <a:graphicData uri="http://schemas.openxmlformats.org/presentationml/2006/ole">
            <mc:AlternateContent xmlns:mc="http://schemas.openxmlformats.org/markup-compatibility/2006">
              <mc:Choice xmlns:v="urn:schemas-microsoft-com:vml" Requires="v">
                <p:oleObj spid="_x0000_s215184" name="Equation" r:id="rId5" imgW="685800" imgH="393480" progId="Equation.3">
                  <p:embed/>
                </p:oleObj>
              </mc:Choice>
              <mc:Fallback>
                <p:oleObj name="Equation" r:id="rId5" imgW="685800" imgH="393480" progId="Equation.3">
                  <p:embed/>
                  <p:pic>
                    <p:nvPicPr>
                      <p:cNvPr id="0" name=""/>
                      <p:cNvPicPr>
                        <a:picLocks noChangeAspect="1" noChangeArrowheads="1"/>
                      </p:cNvPicPr>
                      <p:nvPr/>
                    </p:nvPicPr>
                    <p:blipFill>
                      <a:blip r:embed="rId6"/>
                      <a:srcRect/>
                      <a:stretch>
                        <a:fillRect/>
                      </a:stretch>
                    </p:blipFill>
                    <p:spPr bwMode="auto">
                      <a:xfrm>
                        <a:off x="5199063" y="2895600"/>
                        <a:ext cx="1658937" cy="947738"/>
                      </a:xfrm>
                      <a:prstGeom prst="rect">
                        <a:avLst/>
                      </a:prstGeom>
                      <a:noFill/>
                      <a:ln>
                        <a:noFill/>
                      </a:ln>
                      <a:effectLst/>
                      <a:extLst/>
                    </p:spPr>
                  </p:pic>
                </p:oleObj>
              </mc:Fallback>
            </mc:AlternateContent>
          </a:graphicData>
        </a:graphic>
      </p:graphicFrame>
      <p:sp>
        <p:nvSpPr>
          <p:cNvPr id="150537" name="Text Box 9"/>
          <p:cNvSpPr txBox="1">
            <a:spLocks noChangeArrowheads="1"/>
          </p:cNvSpPr>
          <p:nvPr/>
        </p:nvSpPr>
        <p:spPr bwMode="auto">
          <a:xfrm>
            <a:off x="3124200" y="1560786"/>
            <a:ext cx="6172200" cy="1017588"/>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Tx/>
              <a:buSzTx/>
              <a:buFontTx/>
              <a:buNone/>
            </a:pPr>
            <a:r>
              <a:rPr lang="en-US" b="0" dirty="0"/>
              <a:t>H</a:t>
            </a:r>
            <a:r>
              <a:rPr lang="en-US" b="0" baseline="-25000" dirty="0"/>
              <a:t>0</a:t>
            </a:r>
            <a:r>
              <a:rPr lang="en-US" b="0" dirty="0"/>
              <a:t>: </a:t>
            </a:r>
            <a:r>
              <a:rPr lang="el-GR" b="0" dirty="0">
                <a:cs typeface="Arial" pitchFamily="34" charset="0"/>
                <a:sym typeface="Symbol" pitchFamily="18" charset="2"/>
              </a:rPr>
              <a:t>μ</a:t>
            </a:r>
            <a:r>
              <a:rPr lang="en-US" b="0" baseline="-25000" dirty="0">
                <a:sym typeface="Symbol" pitchFamily="18" charset="2"/>
              </a:rPr>
              <a:t>1</a:t>
            </a:r>
            <a:r>
              <a:rPr lang="en-US" b="0" dirty="0">
                <a:sym typeface="Symbol" pitchFamily="18" charset="2"/>
              </a:rPr>
              <a:t>= </a:t>
            </a:r>
            <a:r>
              <a:rPr lang="el-GR" b="0" dirty="0">
                <a:cs typeface="Arial" pitchFamily="34" charset="0"/>
                <a:sym typeface="Symbol" pitchFamily="18" charset="2"/>
              </a:rPr>
              <a:t>μ</a:t>
            </a:r>
            <a:r>
              <a:rPr lang="en-US" b="0" baseline="-25000" dirty="0">
                <a:sym typeface="Symbol" pitchFamily="18" charset="2"/>
              </a:rPr>
              <a:t>2</a:t>
            </a:r>
            <a:r>
              <a:rPr lang="en-US" b="0" dirty="0">
                <a:sym typeface="Symbol" pitchFamily="18" charset="2"/>
              </a:rPr>
              <a:t> = …</a:t>
            </a:r>
            <a:r>
              <a:rPr lang="en-US" b="0" baseline="-25000" dirty="0">
                <a:sym typeface="Symbol" pitchFamily="18" charset="2"/>
              </a:rPr>
              <a:t> </a:t>
            </a:r>
            <a:r>
              <a:rPr lang="en-US" b="0" dirty="0">
                <a:sym typeface="Symbol" pitchFamily="18" charset="2"/>
              </a:rPr>
              <a:t>= </a:t>
            </a:r>
            <a:r>
              <a:rPr lang="el-GR" b="0" dirty="0">
                <a:sym typeface="Symbol" pitchFamily="18" charset="2"/>
              </a:rPr>
              <a:t>μ</a:t>
            </a:r>
            <a:r>
              <a:rPr lang="en-US" b="0" dirty="0">
                <a:sym typeface="Symbol" pitchFamily="18" charset="2"/>
              </a:rPr>
              <a:t> </a:t>
            </a:r>
            <a:r>
              <a:rPr lang="en-US" b="0" baseline="-25000" dirty="0">
                <a:sym typeface="Symbol" pitchFamily="18" charset="2"/>
              </a:rPr>
              <a:t>k</a:t>
            </a:r>
          </a:p>
          <a:p>
            <a:pPr algn="l" eaLnBrk="0" hangingPunct="0">
              <a:spcBef>
                <a:spcPct val="50000"/>
              </a:spcBef>
              <a:buClrTx/>
              <a:buSzTx/>
              <a:buFontTx/>
              <a:buNone/>
            </a:pPr>
            <a:r>
              <a:rPr lang="en-US" b="0" dirty="0">
                <a:sym typeface="Symbol" pitchFamily="18" charset="2"/>
              </a:rPr>
              <a:t>H</a:t>
            </a:r>
            <a:r>
              <a:rPr lang="en-US" b="0" baseline="-25000" dirty="0">
                <a:sym typeface="Symbol" pitchFamily="18" charset="2"/>
              </a:rPr>
              <a:t>A</a:t>
            </a:r>
            <a:r>
              <a:rPr lang="en-US" b="0" dirty="0">
                <a:sym typeface="Symbol" pitchFamily="18" charset="2"/>
              </a:rPr>
              <a:t>: At least two population means are different</a:t>
            </a:r>
          </a:p>
        </p:txBody>
      </p:sp>
    </p:spTree>
    <p:extLst>
      <p:ext uri="{BB962C8B-B14F-4D97-AF65-F5344CB8AC3E}">
        <p14:creationId xmlns:p14="http://schemas.microsoft.com/office/powerpoint/2010/main" val="398910197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ChangeArrowheads="1"/>
          </p:cNvSpPr>
          <p:nvPr/>
        </p:nvSpPr>
        <p:spPr bwMode="auto">
          <a:xfrm>
            <a:off x="3352800" y="4343400"/>
            <a:ext cx="4953000" cy="2057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52488"/>
            <a:endParaRPr lang="en-US"/>
          </a:p>
        </p:txBody>
      </p:sp>
      <p:sp>
        <p:nvSpPr>
          <p:cNvPr id="152578" name="Rectangle 2"/>
          <p:cNvSpPr>
            <a:spLocks noGrp="1" noChangeArrowheads="1"/>
          </p:cNvSpPr>
          <p:nvPr>
            <p:ph type="title"/>
          </p:nvPr>
        </p:nvSpPr>
        <p:spPr>
          <a:xfrm>
            <a:off x="1905000" y="609600"/>
            <a:ext cx="8458200" cy="914400"/>
          </a:xfrm>
        </p:spPr>
        <p:txBody>
          <a:bodyPr/>
          <a:lstStyle/>
          <a:p>
            <a:pPr>
              <a:lnSpc>
                <a:spcPct val="90000"/>
              </a:lnSpc>
            </a:pPr>
            <a:r>
              <a:rPr lang="en-US" dirty="0"/>
              <a:t>Interpreting One-Factor </a:t>
            </a:r>
            <a:r>
              <a:rPr lang="en-US" dirty="0" smtClean="0"/>
              <a:t>ANOVA F </a:t>
            </a:r>
            <a:r>
              <a:rPr lang="en-US" dirty="0"/>
              <a:t>Statistic</a:t>
            </a:r>
          </a:p>
        </p:txBody>
      </p:sp>
      <p:sp>
        <p:nvSpPr>
          <p:cNvPr id="152579" name="Rectangle 3"/>
          <p:cNvSpPr>
            <a:spLocks noGrp="1" noChangeArrowheads="1"/>
          </p:cNvSpPr>
          <p:nvPr>
            <p:ph type="body" idx="1"/>
          </p:nvPr>
        </p:nvSpPr>
        <p:spPr>
          <a:xfrm>
            <a:off x="2514600" y="1752600"/>
            <a:ext cx="7467600" cy="4573560"/>
          </a:xfrm>
          <a:noFill/>
        </p:spPr>
        <p:txBody>
          <a:bodyPr>
            <a:spAutoFit/>
          </a:bodyPr>
          <a:lstStyle/>
          <a:p>
            <a:pPr>
              <a:lnSpc>
                <a:spcPct val="90000"/>
              </a:lnSpc>
            </a:pPr>
            <a:r>
              <a:rPr lang="en-US" dirty="0"/>
              <a:t>The F statistic is the ratio of the between estimate of variance and the within estimate of variance</a:t>
            </a:r>
          </a:p>
          <a:p>
            <a:pPr lvl="1">
              <a:lnSpc>
                <a:spcPct val="90000"/>
              </a:lnSpc>
            </a:pPr>
            <a:r>
              <a:rPr lang="en-US" dirty="0"/>
              <a:t>The ratio must always be positive</a:t>
            </a:r>
          </a:p>
          <a:p>
            <a:pPr lvl="1">
              <a:lnSpc>
                <a:spcPct val="90000"/>
              </a:lnSpc>
            </a:pPr>
            <a:r>
              <a:rPr lang="en-US" i="1" dirty="0"/>
              <a:t> </a:t>
            </a:r>
            <a:r>
              <a:rPr lang="en-US" dirty="0"/>
              <a:t>df</a:t>
            </a:r>
            <a:r>
              <a:rPr lang="en-US" baseline="-25000" dirty="0"/>
              <a:t>1</a:t>
            </a:r>
            <a:r>
              <a:rPr lang="en-US" dirty="0"/>
              <a:t> = </a:t>
            </a:r>
            <a:r>
              <a:rPr lang="en-US" i="1" dirty="0"/>
              <a:t>k</a:t>
            </a:r>
            <a:r>
              <a:rPr lang="en-US" dirty="0"/>
              <a:t> -1 will typically be small</a:t>
            </a:r>
          </a:p>
          <a:p>
            <a:pPr lvl="1">
              <a:lnSpc>
                <a:spcPct val="90000"/>
              </a:lnSpc>
            </a:pPr>
            <a:r>
              <a:rPr lang="en-US" dirty="0"/>
              <a:t> df</a:t>
            </a:r>
            <a:r>
              <a:rPr lang="en-US" baseline="-25000" dirty="0"/>
              <a:t>2</a:t>
            </a:r>
            <a:r>
              <a:rPr lang="en-US" dirty="0"/>
              <a:t> = </a:t>
            </a:r>
            <a:r>
              <a:rPr lang="en-US" i="1" dirty="0"/>
              <a:t>N</a:t>
            </a:r>
            <a:r>
              <a:rPr lang="en-US" dirty="0"/>
              <a:t> - </a:t>
            </a:r>
            <a:r>
              <a:rPr lang="en-US" i="1" dirty="0"/>
              <a:t>k</a:t>
            </a:r>
            <a:r>
              <a:rPr lang="en-US" dirty="0"/>
              <a:t>  will typically be large</a:t>
            </a:r>
          </a:p>
          <a:p>
            <a:pPr lvl="1">
              <a:lnSpc>
                <a:spcPct val="70000"/>
              </a:lnSpc>
            </a:pPr>
            <a:endParaRPr lang="en-US" sz="1500" dirty="0"/>
          </a:p>
          <a:p>
            <a:pPr>
              <a:buFont typeface="Wingdings" pitchFamily="2" charset="2"/>
              <a:buNone/>
            </a:pPr>
            <a:r>
              <a:rPr lang="en-US" sz="3200" dirty="0"/>
              <a:t>		</a:t>
            </a:r>
            <a:r>
              <a:rPr lang="en-US" sz="2400" dirty="0"/>
              <a:t>The ratio should be </a:t>
            </a:r>
            <a:r>
              <a:rPr lang="en-US" sz="2400" u="sng" dirty="0"/>
              <a:t>close to 1 </a:t>
            </a:r>
            <a:r>
              <a:rPr lang="en-US" sz="2400" dirty="0"/>
              <a:t>if </a:t>
            </a:r>
          </a:p>
          <a:p>
            <a:pPr>
              <a:lnSpc>
                <a:spcPct val="50000"/>
              </a:lnSpc>
              <a:buFont typeface="Wingdings" pitchFamily="2" charset="2"/>
              <a:buNone/>
            </a:pPr>
            <a:r>
              <a:rPr lang="en-US" sz="2400" dirty="0"/>
              <a:t>			H</a:t>
            </a:r>
            <a:r>
              <a:rPr lang="en-US" sz="2400" baseline="-25000" dirty="0"/>
              <a:t>0</a:t>
            </a:r>
            <a:r>
              <a:rPr lang="en-US" sz="2400" dirty="0"/>
              <a:t>: </a:t>
            </a:r>
            <a:r>
              <a:rPr lang="el-GR" sz="2400" dirty="0">
                <a:cs typeface="Arial" pitchFamily="34" charset="0"/>
                <a:sym typeface="Symbol" pitchFamily="18" charset="2"/>
              </a:rPr>
              <a:t>μ</a:t>
            </a:r>
            <a:r>
              <a:rPr lang="en-US" sz="2400" baseline="-25000" dirty="0">
                <a:sym typeface="Symbol" pitchFamily="18" charset="2"/>
              </a:rPr>
              <a:t>1</a:t>
            </a:r>
            <a:r>
              <a:rPr lang="en-US" sz="2400" dirty="0">
                <a:sym typeface="Symbol" pitchFamily="18" charset="2"/>
              </a:rPr>
              <a:t>= </a:t>
            </a:r>
            <a:r>
              <a:rPr lang="el-GR" sz="2400" dirty="0">
                <a:cs typeface="Arial" pitchFamily="34" charset="0"/>
                <a:sym typeface="Symbol" pitchFamily="18" charset="2"/>
              </a:rPr>
              <a:t>μ</a:t>
            </a:r>
            <a:r>
              <a:rPr lang="en-US" sz="2400" baseline="-25000" dirty="0">
                <a:sym typeface="Symbol" pitchFamily="18" charset="2"/>
              </a:rPr>
              <a:t>2</a:t>
            </a:r>
            <a:r>
              <a:rPr lang="en-US" sz="2400" dirty="0">
                <a:sym typeface="Symbol" pitchFamily="18" charset="2"/>
              </a:rPr>
              <a:t> = … = </a:t>
            </a:r>
            <a:r>
              <a:rPr lang="el-GR" sz="2400" dirty="0">
                <a:cs typeface="Arial" pitchFamily="34" charset="0"/>
                <a:sym typeface="Symbol" pitchFamily="18" charset="2"/>
              </a:rPr>
              <a:t>μ</a:t>
            </a:r>
            <a:r>
              <a:rPr lang="en-US" sz="2400" baseline="-25000" dirty="0">
                <a:sym typeface="Symbol" pitchFamily="18" charset="2"/>
              </a:rPr>
              <a:t>k</a:t>
            </a:r>
            <a:r>
              <a:rPr lang="en-US" sz="2400" dirty="0"/>
              <a:t>   is true</a:t>
            </a:r>
          </a:p>
          <a:p>
            <a:pPr>
              <a:lnSpc>
                <a:spcPct val="60000"/>
              </a:lnSpc>
              <a:buFont typeface="Wingdings" pitchFamily="2" charset="2"/>
              <a:buNone/>
            </a:pPr>
            <a:endParaRPr lang="en-US" sz="2400" dirty="0"/>
          </a:p>
          <a:p>
            <a:pPr>
              <a:lnSpc>
                <a:spcPct val="60000"/>
              </a:lnSpc>
              <a:buFont typeface="Wingdings" pitchFamily="2" charset="2"/>
              <a:buNone/>
            </a:pPr>
            <a:r>
              <a:rPr lang="en-US" sz="2400" dirty="0"/>
              <a:t>		The ratio will be </a:t>
            </a:r>
            <a:r>
              <a:rPr lang="en-US" sz="2400" u="sng" dirty="0"/>
              <a:t>larger than 1 </a:t>
            </a:r>
            <a:r>
              <a:rPr lang="en-US" sz="2400" dirty="0"/>
              <a:t>if </a:t>
            </a:r>
          </a:p>
          <a:p>
            <a:pPr>
              <a:lnSpc>
                <a:spcPct val="60000"/>
              </a:lnSpc>
              <a:buFont typeface="Wingdings" pitchFamily="2" charset="2"/>
              <a:buNone/>
            </a:pPr>
            <a:r>
              <a:rPr lang="en-US" sz="2400" dirty="0"/>
              <a:t>			H</a:t>
            </a:r>
            <a:r>
              <a:rPr lang="en-US" sz="2400" baseline="-25000" dirty="0"/>
              <a:t>0</a:t>
            </a:r>
            <a:r>
              <a:rPr lang="en-US" sz="2400" dirty="0"/>
              <a:t>: </a:t>
            </a:r>
            <a:r>
              <a:rPr lang="el-GR" sz="2400" dirty="0">
                <a:cs typeface="Arial" pitchFamily="34" charset="0"/>
                <a:sym typeface="Symbol" pitchFamily="18" charset="2"/>
              </a:rPr>
              <a:t>μ</a:t>
            </a:r>
            <a:r>
              <a:rPr lang="en-US" sz="2400" baseline="-25000" dirty="0">
                <a:sym typeface="Symbol" pitchFamily="18" charset="2"/>
              </a:rPr>
              <a:t>1</a:t>
            </a:r>
            <a:r>
              <a:rPr lang="en-US" sz="2400" dirty="0">
                <a:sym typeface="Symbol" pitchFamily="18" charset="2"/>
              </a:rPr>
              <a:t>= </a:t>
            </a:r>
            <a:r>
              <a:rPr lang="el-GR" sz="2400" dirty="0">
                <a:cs typeface="Arial" pitchFamily="34" charset="0"/>
                <a:sym typeface="Symbol" pitchFamily="18" charset="2"/>
              </a:rPr>
              <a:t>μ</a:t>
            </a:r>
            <a:r>
              <a:rPr lang="en-US" sz="2400" baseline="-25000" dirty="0">
                <a:sym typeface="Symbol" pitchFamily="18" charset="2"/>
              </a:rPr>
              <a:t>2</a:t>
            </a:r>
            <a:r>
              <a:rPr lang="en-US" sz="2400" dirty="0">
                <a:sym typeface="Symbol" pitchFamily="18" charset="2"/>
              </a:rPr>
              <a:t> = … = </a:t>
            </a:r>
            <a:r>
              <a:rPr lang="el-GR" sz="2400" dirty="0">
                <a:cs typeface="Arial" pitchFamily="34" charset="0"/>
                <a:sym typeface="Symbol" pitchFamily="18" charset="2"/>
              </a:rPr>
              <a:t>μ</a:t>
            </a:r>
            <a:r>
              <a:rPr lang="en-US" sz="2400" baseline="-25000" dirty="0">
                <a:sym typeface="Symbol" pitchFamily="18" charset="2"/>
              </a:rPr>
              <a:t>k</a:t>
            </a:r>
            <a:r>
              <a:rPr lang="en-US" sz="2400" dirty="0"/>
              <a:t>   is false</a:t>
            </a:r>
          </a:p>
        </p:txBody>
      </p:sp>
    </p:spTree>
    <p:extLst>
      <p:ext uri="{BB962C8B-B14F-4D97-AF65-F5344CB8AC3E}">
        <p14:creationId xmlns:p14="http://schemas.microsoft.com/office/powerpoint/2010/main" val="6696480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2579">
                                            <p:txEl>
                                              <p:pRg st="5" end="5"/>
                                            </p:txEl>
                                          </p:spTgt>
                                        </p:tgtEl>
                                        <p:attrNameLst>
                                          <p:attrName>style.visibility</p:attrName>
                                        </p:attrNameLst>
                                      </p:cBhvr>
                                      <p:to>
                                        <p:strVal val="visible"/>
                                      </p:to>
                                    </p:set>
                                    <p:animEffect transition="in" filter="wheel(1)">
                                      <p:cBhvr>
                                        <p:cTn id="7" dur="2000"/>
                                        <p:tgtEl>
                                          <p:spTgt spid="152579">
                                            <p:txEl>
                                              <p:pRg st="5" end="5"/>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52579">
                                            <p:txEl>
                                              <p:pRg st="6" end="6"/>
                                            </p:txEl>
                                          </p:spTgt>
                                        </p:tgtEl>
                                        <p:attrNameLst>
                                          <p:attrName>style.visibility</p:attrName>
                                        </p:attrNameLst>
                                      </p:cBhvr>
                                      <p:to>
                                        <p:strVal val="visible"/>
                                      </p:to>
                                    </p:set>
                                    <p:animEffect transition="in" filter="wheel(1)">
                                      <p:cBhvr>
                                        <p:cTn id="10" dur="2000"/>
                                        <p:tgtEl>
                                          <p:spTgt spid="152579">
                                            <p:txEl>
                                              <p:pRg st="6" end="6"/>
                                            </p:txEl>
                                          </p:spTgt>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52580"/>
                                        </p:tgtEl>
                                        <p:attrNameLst>
                                          <p:attrName>style.visibility</p:attrName>
                                        </p:attrNameLst>
                                      </p:cBhvr>
                                      <p:to>
                                        <p:strVal val="visible"/>
                                      </p:to>
                                    </p:set>
                                    <p:animEffect transition="in" filter="fade">
                                      <p:cBhvr>
                                        <p:cTn id="13" dur="1000"/>
                                        <p:tgtEl>
                                          <p:spTgt spid="152580"/>
                                        </p:tgtEl>
                                      </p:cBhvr>
                                    </p:animEffect>
                                    <p:anim calcmode="lin" valueType="num">
                                      <p:cBhvr>
                                        <p:cTn id="14" dur="1000" fill="hold"/>
                                        <p:tgtEl>
                                          <p:spTgt spid="152580"/>
                                        </p:tgtEl>
                                        <p:attrNameLst>
                                          <p:attrName>ppt_x</p:attrName>
                                        </p:attrNameLst>
                                      </p:cBhvr>
                                      <p:tavLst>
                                        <p:tav tm="0">
                                          <p:val>
                                            <p:strVal val="#ppt_x"/>
                                          </p:val>
                                        </p:tav>
                                        <p:tav tm="100000">
                                          <p:val>
                                            <p:strVal val="#ppt_x"/>
                                          </p:val>
                                        </p:tav>
                                      </p:tavLst>
                                    </p:anim>
                                    <p:anim calcmode="lin" valueType="num">
                                      <p:cBhvr>
                                        <p:cTn id="15" dur="1000" fill="hold"/>
                                        <p:tgtEl>
                                          <p:spTgt spid="15258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52579">
                                            <p:txEl>
                                              <p:pRg st="8" end="8"/>
                                            </p:txEl>
                                          </p:spTgt>
                                        </p:tgtEl>
                                        <p:attrNameLst>
                                          <p:attrName>style.visibility</p:attrName>
                                        </p:attrNameLst>
                                      </p:cBhvr>
                                      <p:to>
                                        <p:strVal val="visible"/>
                                      </p:to>
                                    </p:set>
                                    <p:animEffect transition="in" filter="wheel(1)">
                                      <p:cBhvr>
                                        <p:cTn id="20" dur="2000"/>
                                        <p:tgtEl>
                                          <p:spTgt spid="152579">
                                            <p:txEl>
                                              <p:pRg st="8" end="8"/>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152579">
                                            <p:txEl>
                                              <p:pRg st="9" end="9"/>
                                            </p:txEl>
                                          </p:spTgt>
                                        </p:tgtEl>
                                        <p:attrNameLst>
                                          <p:attrName>style.visibility</p:attrName>
                                        </p:attrNameLst>
                                      </p:cBhvr>
                                      <p:to>
                                        <p:strVal val="visible"/>
                                      </p:to>
                                    </p:set>
                                    <p:animEffect transition="in" filter="wheel(1)">
                                      <p:cBhvr>
                                        <p:cTn id="23" dur="2000"/>
                                        <p:tgtEl>
                                          <p:spTgt spid="152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8991600" y="1828800"/>
            <a:ext cx="1143000" cy="23622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54627" name="Rectangle 3"/>
          <p:cNvSpPr>
            <a:spLocks noChangeArrowheads="1"/>
          </p:cNvSpPr>
          <p:nvPr/>
        </p:nvSpPr>
        <p:spPr bwMode="auto">
          <a:xfrm>
            <a:off x="7696200" y="1828800"/>
            <a:ext cx="1295400" cy="2362200"/>
          </a:xfrm>
          <a:prstGeom prst="rect">
            <a:avLst/>
          </a:prstGeom>
          <a:solidFill>
            <a:srgbClr val="FCC98C"/>
          </a:solidFill>
          <a:ln w="9525">
            <a:solidFill>
              <a:srgbClr val="FDDCB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54628" name="Rectangle 4"/>
          <p:cNvSpPr>
            <a:spLocks noChangeArrowheads="1"/>
          </p:cNvSpPr>
          <p:nvPr/>
        </p:nvSpPr>
        <p:spPr bwMode="auto">
          <a:xfrm>
            <a:off x="6477000" y="1828800"/>
            <a:ext cx="1219200" cy="2362200"/>
          </a:xfrm>
          <a:prstGeom prst="rect">
            <a:avLst/>
          </a:prstGeom>
          <a:solidFill>
            <a:srgbClr val="F983C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54629" name="Rectangle 5"/>
          <p:cNvSpPr>
            <a:spLocks noGrp="1" noChangeArrowheads="1"/>
          </p:cNvSpPr>
          <p:nvPr>
            <p:ph type="title"/>
          </p:nvPr>
        </p:nvSpPr>
        <p:spPr>
          <a:xfrm>
            <a:off x="2514600" y="304800"/>
            <a:ext cx="7467600" cy="990600"/>
          </a:xfrm>
        </p:spPr>
        <p:txBody>
          <a:bodyPr/>
          <a:lstStyle/>
          <a:p>
            <a:pPr>
              <a:lnSpc>
                <a:spcPct val="80000"/>
              </a:lnSpc>
            </a:pPr>
            <a:r>
              <a:rPr lang="en-US" dirty="0"/>
              <a:t>One-Factor </a:t>
            </a:r>
            <a:r>
              <a:rPr lang="en-US" dirty="0" smtClean="0"/>
              <a:t>ANOVA F </a:t>
            </a:r>
            <a:r>
              <a:rPr lang="en-US" dirty="0"/>
              <a:t>Test Example</a:t>
            </a:r>
          </a:p>
        </p:txBody>
      </p:sp>
      <p:sp>
        <p:nvSpPr>
          <p:cNvPr id="154630" name="Rectangle 6"/>
          <p:cNvSpPr>
            <a:spLocks noGrp="1" noChangeArrowheads="1"/>
          </p:cNvSpPr>
          <p:nvPr>
            <p:ph type="body" sz="half" idx="1"/>
          </p:nvPr>
        </p:nvSpPr>
        <p:spPr>
          <a:xfrm>
            <a:off x="1981200" y="1676400"/>
            <a:ext cx="4191000" cy="374015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spAutoFit/>
          </a:bodyPr>
          <a:lstStyle/>
          <a:p>
            <a:pPr marL="0" indent="0">
              <a:buNone/>
              <a:tabLst>
                <a:tab pos="465138" algn="ctr"/>
                <a:tab pos="1595438" algn="ctr"/>
                <a:tab pos="2679700" algn="ctr"/>
              </a:tabLst>
            </a:pPr>
            <a:r>
              <a:rPr lang="en-US" dirty="0"/>
              <a:t>You want to see if three different golf clubs yield different distances. You randomly select five measurements from trials on an automated driving machine for each club. At the .05 significance level, is there a difference in mean distance?</a:t>
            </a:r>
          </a:p>
        </p:txBody>
      </p:sp>
      <p:sp>
        <p:nvSpPr>
          <p:cNvPr id="154631" name="Rectangle 7"/>
          <p:cNvSpPr>
            <a:spLocks noChangeArrowheads="1"/>
          </p:cNvSpPr>
          <p:nvPr/>
        </p:nvSpPr>
        <p:spPr bwMode="auto">
          <a:xfrm>
            <a:off x="6477000" y="1905000"/>
            <a:ext cx="3657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0" hangingPunct="0">
              <a:tabLst>
                <a:tab pos="465138" algn="ctr"/>
                <a:tab pos="1595438" algn="ctr"/>
                <a:tab pos="2679700" algn="ctr"/>
              </a:tabLst>
            </a:pPr>
            <a:r>
              <a:rPr lang="en-US" b="0"/>
              <a:t>	</a:t>
            </a:r>
            <a:r>
              <a:rPr lang="en-US" b="0" u="sng"/>
              <a:t>Club 1	</a:t>
            </a:r>
            <a:r>
              <a:rPr lang="en-US" b="0"/>
              <a:t>    </a:t>
            </a:r>
            <a:r>
              <a:rPr lang="en-US" b="0" u="sng"/>
              <a:t>Club 2</a:t>
            </a:r>
            <a:r>
              <a:rPr lang="en-US" b="0"/>
              <a:t>    </a:t>
            </a:r>
            <a:r>
              <a:rPr lang="en-US" b="0" u="sng"/>
              <a:t>Club 3</a:t>
            </a:r>
            <a:r>
              <a:rPr lang="en-US" b="0"/>
              <a:t/>
            </a:r>
            <a:br>
              <a:rPr lang="en-US" b="0"/>
            </a:br>
            <a:r>
              <a:rPr lang="en-US" b="0"/>
              <a:t>	254	     234	       200</a:t>
            </a:r>
            <a:br>
              <a:rPr lang="en-US" b="0"/>
            </a:br>
            <a:r>
              <a:rPr lang="en-US" b="0"/>
              <a:t>	263	     218	       222</a:t>
            </a:r>
            <a:br>
              <a:rPr lang="en-US" b="0"/>
            </a:br>
            <a:r>
              <a:rPr lang="en-US" b="0"/>
              <a:t>	241	     235	       197</a:t>
            </a:r>
            <a:br>
              <a:rPr lang="en-US" b="0"/>
            </a:br>
            <a:r>
              <a:rPr lang="en-US" b="0"/>
              <a:t>	237	     227	       206</a:t>
            </a:r>
            <a:br>
              <a:rPr lang="en-US" b="0"/>
            </a:br>
            <a:r>
              <a:rPr lang="en-US" b="0"/>
              <a:t>	251	     216	       204</a:t>
            </a:r>
          </a:p>
        </p:txBody>
      </p:sp>
      <p:sp>
        <p:nvSpPr>
          <p:cNvPr id="154726" name="Rectangle 102"/>
          <p:cNvSpPr>
            <a:spLocks noChangeArrowheads="1"/>
          </p:cNvSpPr>
          <p:nvPr/>
        </p:nvSpPr>
        <p:spPr bwMode="auto">
          <a:xfrm>
            <a:off x="6477000" y="1828800"/>
            <a:ext cx="36576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pic>
        <p:nvPicPr>
          <p:cNvPr id="11" name="Picture 43" descr="http://t2.gstatic.com/images?q=tbn:ANd9GcQwGzuHK9zrXIfWiKKpSZyC-D_OPaDNHwKlVVQBCzD9p7SCbHDdK0EsFb2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21728"/>
            <a:ext cx="1033462"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2000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3" name="Rectangle 5"/>
          <p:cNvSpPr>
            <a:spLocks noGrp="1" noChangeArrowheads="1"/>
          </p:cNvSpPr>
          <p:nvPr>
            <p:ph type="title"/>
          </p:nvPr>
        </p:nvSpPr>
        <p:spPr>
          <a:xfrm>
            <a:off x="2667000" y="228600"/>
            <a:ext cx="7467600" cy="1143000"/>
          </a:xfrm>
        </p:spPr>
        <p:txBody>
          <a:bodyPr/>
          <a:lstStyle/>
          <a:p>
            <a:pPr>
              <a:lnSpc>
                <a:spcPct val="80000"/>
              </a:lnSpc>
            </a:pPr>
            <a:r>
              <a:rPr lang="en-US" dirty="0" smtClean="0"/>
              <a:t>Scatter </a:t>
            </a:r>
            <a:r>
              <a:rPr lang="en-US" dirty="0"/>
              <a:t>Diagram</a:t>
            </a:r>
          </a:p>
        </p:txBody>
      </p:sp>
      <p:grpSp>
        <p:nvGrpSpPr>
          <p:cNvPr id="7" name="Group 6"/>
          <p:cNvGrpSpPr/>
          <p:nvPr/>
        </p:nvGrpSpPr>
        <p:grpSpPr>
          <a:xfrm>
            <a:off x="4899026" y="4017470"/>
            <a:ext cx="530225" cy="1602100"/>
            <a:chOff x="3375025" y="4017470"/>
            <a:chExt cx="530225" cy="1602100"/>
          </a:xfrm>
        </p:grpSpPr>
        <p:sp>
          <p:nvSpPr>
            <p:cNvPr id="155668" name="Rectangle 20"/>
            <p:cNvSpPr>
              <a:spLocks noChangeArrowheads="1"/>
            </p:cNvSpPr>
            <p:nvPr/>
          </p:nvSpPr>
          <p:spPr bwMode="auto">
            <a:xfrm>
              <a:off x="3375025" y="5160470"/>
              <a:ext cx="5302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chemeClr val="tx2"/>
                  </a:solidFill>
                </a:rPr>
                <a:t>•</a:t>
              </a:r>
            </a:p>
          </p:txBody>
        </p:sp>
        <p:sp>
          <p:nvSpPr>
            <p:cNvPr id="155669" name="Rectangle 21"/>
            <p:cNvSpPr>
              <a:spLocks noChangeArrowheads="1"/>
            </p:cNvSpPr>
            <p:nvPr/>
          </p:nvSpPr>
          <p:spPr bwMode="auto">
            <a:xfrm>
              <a:off x="3375025" y="5008070"/>
              <a:ext cx="530225" cy="459100"/>
            </a:xfrm>
            <a:prstGeom prst="rect">
              <a:avLst/>
            </a:prstGeom>
            <a:noFill/>
            <a:ln>
              <a:noFill/>
            </a:ln>
            <a:effectLst/>
            <a:extLst>
              <a:ext uri="{909E8E84-426E-40DD-AFC4-6F175D3DCCD1}">
                <a14:hiddenFill xmlns:a14="http://schemas.microsoft.com/office/drawing/2010/main">
                  <a:solidFill>
                    <a:srgbClr val="C1BAF8"/>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chemeClr val="tx2"/>
                  </a:solidFill>
                </a:rPr>
                <a:t>•</a:t>
              </a:r>
            </a:p>
          </p:txBody>
        </p:sp>
        <p:sp>
          <p:nvSpPr>
            <p:cNvPr id="155670" name="Rectangle 22"/>
            <p:cNvSpPr>
              <a:spLocks noChangeArrowheads="1"/>
            </p:cNvSpPr>
            <p:nvPr/>
          </p:nvSpPr>
          <p:spPr bwMode="auto">
            <a:xfrm>
              <a:off x="3375025" y="4703270"/>
              <a:ext cx="530225" cy="459100"/>
            </a:xfrm>
            <a:prstGeom prst="rect">
              <a:avLst/>
            </a:prstGeom>
            <a:noFill/>
            <a:ln>
              <a:noFill/>
            </a:ln>
            <a:effectLst/>
            <a:extLst>
              <a:ext uri="{909E8E84-426E-40DD-AFC4-6F175D3DCCD1}">
                <a14:hiddenFill xmlns:a14="http://schemas.microsoft.com/office/drawing/2010/main">
                  <a:solidFill>
                    <a:srgbClr val="C1BAF8"/>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chemeClr val="tx2"/>
                  </a:solidFill>
                </a:rPr>
                <a:t>•</a:t>
              </a:r>
            </a:p>
          </p:txBody>
        </p:sp>
        <p:sp>
          <p:nvSpPr>
            <p:cNvPr id="155671" name="Rectangle 23"/>
            <p:cNvSpPr>
              <a:spLocks noChangeArrowheads="1"/>
            </p:cNvSpPr>
            <p:nvPr/>
          </p:nvSpPr>
          <p:spPr bwMode="auto">
            <a:xfrm>
              <a:off x="3375025" y="4779470"/>
              <a:ext cx="530225" cy="459100"/>
            </a:xfrm>
            <a:prstGeom prst="rect">
              <a:avLst/>
            </a:prstGeom>
            <a:noFill/>
            <a:ln>
              <a:noFill/>
            </a:ln>
            <a:effectLst/>
            <a:extLst>
              <a:ext uri="{909E8E84-426E-40DD-AFC4-6F175D3DCCD1}">
                <a14:hiddenFill xmlns:a14="http://schemas.microsoft.com/office/drawing/2010/main">
                  <a:solidFill>
                    <a:srgbClr val="C1BAF8"/>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chemeClr val="tx2"/>
                  </a:solidFill>
                </a:rPr>
                <a:t>•</a:t>
              </a:r>
            </a:p>
          </p:txBody>
        </p:sp>
        <p:sp>
          <p:nvSpPr>
            <p:cNvPr id="155672" name="Rectangle 24"/>
            <p:cNvSpPr>
              <a:spLocks noChangeArrowheads="1"/>
            </p:cNvSpPr>
            <p:nvPr/>
          </p:nvSpPr>
          <p:spPr bwMode="auto">
            <a:xfrm>
              <a:off x="3375025" y="4017470"/>
              <a:ext cx="530225" cy="459100"/>
            </a:xfrm>
            <a:prstGeom prst="rect">
              <a:avLst/>
            </a:prstGeom>
            <a:noFill/>
            <a:ln>
              <a:noFill/>
            </a:ln>
            <a:effectLst/>
            <a:extLst>
              <a:ext uri="{909E8E84-426E-40DD-AFC4-6F175D3DCCD1}">
                <a14:hiddenFill xmlns:a14="http://schemas.microsoft.com/office/drawing/2010/main">
                  <a:solidFill>
                    <a:srgbClr val="C1BAF8"/>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chemeClr val="tx2"/>
                  </a:solidFill>
                </a:rPr>
                <a:t>•</a:t>
              </a:r>
            </a:p>
          </p:txBody>
        </p:sp>
      </p:grpSp>
      <p:sp>
        <p:nvSpPr>
          <p:cNvPr id="155654" name="Line 6"/>
          <p:cNvSpPr>
            <a:spLocks noChangeShapeType="1"/>
          </p:cNvSpPr>
          <p:nvPr/>
        </p:nvSpPr>
        <p:spPr bwMode="auto">
          <a:xfrm>
            <a:off x="2536825" y="1883870"/>
            <a:ext cx="0" cy="388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55655" name="Line 7"/>
          <p:cNvSpPr>
            <a:spLocks noChangeShapeType="1"/>
          </p:cNvSpPr>
          <p:nvPr/>
        </p:nvSpPr>
        <p:spPr bwMode="auto">
          <a:xfrm>
            <a:off x="2536825" y="6227270"/>
            <a:ext cx="3657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55656" name="Rectangle 8"/>
          <p:cNvSpPr>
            <a:spLocks noChangeArrowheads="1"/>
          </p:cNvSpPr>
          <p:nvPr/>
        </p:nvSpPr>
        <p:spPr bwMode="auto">
          <a:xfrm>
            <a:off x="1808602" y="1794971"/>
            <a:ext cx="835025" cy="489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dirty="0"/>
              <a:t>270</a:t>
            </a:r>
          </a:p>
          <a:p>
            <a:pPr eaLnBrk="0" hangingPunct="0">
              <a:spcBef>
                <a:spcPct val="50000"/>
              </a:spcBef>
              <a:buClrTx/>
              <a:buSzTx/>
              <a:buFontTx/>
              <a:buNone/>
            </a:pPr>
            <a:r>
              <a:rPr lang="en-US" b="0" dirty="0"/>
              <a:t>260</a:t>
            </a:r>
          </a:p>
          <a:p>
            <a:pPr eaLnBrk="0" hangingPunct="0">
              <a:spcBef>
                <a:spcPct val="50000"/>
              </a:spcBef>
              <a:buClrTx/>
              <a:buSzTx/>
              <a:buFontTx/>
              <a:buNone/>
            </a:pPr>
            <a:r>
              <a:rPr lang="en-US" b="0" dirty="0"/>
              <a:t>250</a:t>
            </a:r>
          </a:p>
          <a:p>
            <a:pPr eaLnBrk="0" hangingPunct="0">
              <a:spcBef>
                <a:spcPct val="50000"/>
              </a:spcBef>
              <a:buClrTx/>
              <a:buSzTx/>
              <a:buFontTx/>
              <a:buNone/>
            </a:pPr>
            <a:r>
              <a:rPr lang="en-US" b="0" dirty="0"/>
              <a:t>240</a:t>
            </a:r>
          </a:p>
          <a:p>
            <a:pPr eaLnBrk="0" hangingPunct="0">
              <a:spcBef>
                <a:spcPct val="50000"/>
              </a:spcBef>
              <a:buClrTx/>
              <a:buSzTx/>
              <a:buFontTx/>
              <a:buNone/>
            </a:pPr>
            <a:r>
              <a:rPr lang="en-US" b="0" dirty="0"/>
              <a:t>230</a:t>
            </a:r>
          </a:p>
          <a:p>
            <a:pPr eaLnBrk="0" hangingPunct="0">
              <a:spcBef>
                <a:spcPct val="50000"/>
              </a:spcBef>
              <a:buClrTx/>
              <a:buSzTx/>
              <a:buFontTx/>
              <a:buNone/>
            </a:pPr>
            <a:r>
              <a:rPr lang="en-US" b="0" dirty="0"/>
              <a:t>220</a:t>
            </a:r>
          </a:p>
          <a:p>
            <a:pPr eaLnBrk="0" hangingPunct="0">
              <a:spcBef>
                <a:spcPct val="50000"/>
              </a:spcBef>
              <a:buClrTx/>
              <a:buSzTx/>
              <a:buFontTx/>
              <a:buNone/>
            </a:pPr>
            <a:r>
              <a:rPr lang="en-US" b="0" dirty="0"/>
              <a:t>210</a:t>
            </a:r>
          </a:p>
          <a:p>
            <a:pPr eaLnBrk="0" hangingPunct="0">
              <a:spcBef>
                <a:spcPct val="50000"/>
              </a:spcBef>
              <a:buClrTx/>
              <a:buSzTx/>
              <a:buFontTx/>
              <a:buNone/>
            </a:pPr>
            <a:r>
              <a:rPr lang="en-US" b="0" dirty="0"/>
              <a:t>200</a:t>
            </a:r>
          </a:p>
          <a:p>
            <a:pPr eaLnBrk="0" hangingPunct="0">
              <a:spcBef>
                <a:spcPct val="50000"/>
              </a:spcBef>
              <a:buClrTx/>
              <a:buSzTx/>
              <a:buFontTx/>
              <a:buNone/>
            </a:pPr>
            <a:r>
              <a:rPr lang="en-US" b="0" dirty="0"/>
              <a:t>190</a:t>
            </a:r>
          </a:p>
        </p:txBody>
      </p:sp>
      <p:grpSp>
        <p:nvGrpSpPr>
          <p:cNvPr id="4" name="Group 3"/>
          <p:cNvGrpSpPr/>
          <p:nvPr/>
        </p:nvGrpSpPr>
        <p:grpSpPr>
          <a:xfrm>
            <a:off x="2876551" y="2114058"/>
            <a:ext cx="454025" cy="1678300"/>
            <a:chOff x="1352550" y="2114058"/>
            <a:chExt cx="454025" cy="1678300"/>
          </a:xfrm>
        </p:grpSpPr>
        <p:sp>
          <p:nvSpPr>
            <p:cNvPr id="155658" name="Rectangle 10"/>
            <p:cNvSpPr>
              <a:spLocks noChangeArrowheads="1"/>
            </p:cNvSpPr>
            <p:nvPr/>
          </p:nvSpPr>
          <p:spPr bwMode="auto">
            <a:xfrm>
              <a:off x="1352550" y="3333258"/>
              <a:ext cx="454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rgbClr val="FF6600"/>
                  </a:solidFill>
                </a:rPr>
                <a:t>•</a:t>
              </a:r>
            </a:p>
          </p:txBody>
        </p:sp>
        <p:sp>
          <p:nvSpPr>
            <p:cNvPr id="155659" name="Rectangle 11"/>
            <p:cNvSpPr>
              <a:spLocks noChangeArrowheads="1"/>
            </p:cNvSpPr>
            <p:nvPr/>
          </p:nvSpPr>
          <p:spPr bwMode="auto">
            <a:xfrm>
              <a:off x="1352550" y="3104658"/>
              <a:ext cx="454025" cy="4591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dirty="0">
                  <a:solidFill>
                    <a:srgbClr val="FF6600"/>
                  </a:solidFill>
                </a:rPr>
                <a:t>•</a:t>
              </a:r>
            </a:p>
          </p:txBody>
        </p:sp>
        <p:sp>
          <p:nvSpPr>
            <p:cNvPr id="155660" name="Rectangle 12"/>
            <p:cNvSpPr>
              <a:spLocks noChangeArrowheads="1"/>
            </p:cNvSpPr>
            <p:nvPr/>
          </p:nvSpPr>
          <p:spPr bwMode="auto">
            <a:xfrm>
              <a:off x="1352550" y="2647458"/>
              <a:ext cx="454025" cy="4591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rgbClr val="FF6600"/>
                  </a:solidFill>
                </a:rPr>
                <a:t>•</a:t>
              </a:r>
            </a:p>
          </p:txBody>
        </p:sp>
        <p:sp>
          <p:nvSpPr>
            <p:cNvPr id="155661" name="Rectangle 13"/>
            <p:cNvSpPr>
              <a:spLocks noChangeArrowheads="1"/>
            </p:cNvSpPr>
            <p:nvPr/>
          </p:nvSpPr>
          <p:spPr bwMode="auto">
            <a:xfrm>
              <a:off x="1352550" y="2495058"/>
              <a:ext cx="454025" cy="4591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dirty="0">
                  <a:solidFill>
                    <a:srgbClr val="FF6600"/>
                  </a:solidFill>
                </a:rPr>
                <a:t>•</a:t>
              </a:r>
            </a:p>
          </p:txBody>
        </p:sp>
        <p:sp>
          <p:nvSpPr>
            <p:cNvPr id="155662" name="Rectangle 14"/>
            <p:cNvSpPr>
              <a:spLocks noChangeArrowheads="1"/>
            </p:cNvSpPr>
            <p:nvPr/>
          </p:nvSpPr>
          <p:spPr bwMode="auto">
            <a:xfrm>
              <a:off x="1352550" y="2114058"/>
              <a:ext cx="454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spcBef>
                  <a:spcPct val="50000"/>
                </a:spcBef>
                <a:buClrTx/>
                <a:buSzTx/>
                <a:buFontTx/>
                <a:buNone/>
              </a:pPr>
              <a:r>
                <a:rPr lang="en-US" b="0" i="1" dirty="0">
                  <a:solidFill>
                    <a:srgbClr val="FF6600"/>
                  </a:solidFill>
                </a:rPr>
                <a:t>•</a:t>
              </a:r>
            </a:p>
          </p:txBody>
        </p:sp>
      </p:grpSp>
      <p:grpSp>
        <p:nvGrpSpPr>
          <p:cNvPr id="5" name="Group 4"/>
          <p:cNvGrpSpPr/>
          <p:nvPr/>
        </p:nvGrpSpPr>
        <p:grpSpPr>
          <a:xfrm>
            <a:off x="3943351" y="3409458"/>
            <a:ext cx="530225" cy="1297300"/>
            <a:chOff x="2419350" y="3409458"/>
            <a:chExt cx="530225" cy="1297300"/>
          </a:xfrm>
        </p:grpSpPr>
        <p:sp>
          <p:nvSpPr>
            <p:cNvPr id="155663" name="Rectangle 15"/>
            <p:cNvSpPr>
              <a:spLocks noChangeArrowheads="1"/>
            </p:cNvSpPr>
            <p:nvPr/>
          </p:nvSpPr>
          <p:spPr bwMode="auto">
            <a:xfrm>
              <a:off x="2419350" y="4247658"/>
              <a:ext cx="530225" cy="459100"/>
            </a:xfrm>
            <a:prstGeom prst="rect">
              <a:avLst/>
            </a:prstGeom>
            <a:noFill/>
            <a:ln>
              <a:noFill/>
            </a:ln>
            <a:effectLst/>
            <a:extLst>
              <a:ext uri="{909E8E84-426E-40DD-AFC4-6F175D3DCCD1}">
                <a14:hiddenFill xmlns:a14="http://schemas.microsoft.com/office/drawing/2010/main">
                  <a:solidFill>
                    <a:srgbClr val="FEEAD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rgbClr val="FCC98C"/>
                  </a:solidFill>
                </a:rPr>
                <a:t>•</a:t>
              </a:r>
            </a:p>
          </p:txBody>
        </p:sp>
        <p:sp>
          <p:nvSpPr>
            <p:cNvPr id="155664" name="Rectangle 16"/>
            <p:cNvSpPr>
              <a:spLocks noChangeArrowheads="1"/>
            </p:cNvSpPr>
            <p:nvPr/>
          </p:nvSpPr>
          <p:spPr bwMode="auto">
            <a:xfrm>
              <a:off x="2419350" y="4171458"/>
              <a:ext cx="530225" cy="459100"/>
            </a:xfrm>
            <a:prstGeom prst="rect">
              <a:avLst/>
            </a:prstGeom>
            <a:noFill/>
            <a:ln>
              <a:noFill/>
            </a:ln>
            <a:effectLst/>
            <a:extLst>
              <a:ext uri="{909E8E84-426E-40DD-AFC4-6F175D3DCCD1}">
                <a14:hiddenFill xmlns:a14="http://schemas.microsoft.com/office/drawing/2010/main">
                  <a:solidFill>
                    <a:srgbClr val="FEEAD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rgbClr val="FCC98C"/>
                  </a:solidFill>
                </a:rPr>
                <a:t>•</a:t>
              </a:r>
            </a:p>
          </p:txBody>
        </p:sp>
        <p:sp>
          <p:nvSpPr>
            <p:cNvPr id="155665" name="Rectangle 17"/>
            <p:cNvSpPr>
              <a:spLocks noChangeArrowheads="1"/>
            </p:cNvSpPr>
            <p:nvPr/>
          </p:nvSpPr>
          <p:spPr bwMode="auto">
            <a:xfrm>
              <a:off x="2419350" y="3790458"/>
              <a:ext cx="530225" cy="459100"/>
            </a:xfrm>
            <a:prstGeom prst="rect">
              <a:avLst/>
            </a:prstGeom>
            <a:noFill/>
            <a:ln>
              <a:noFill/>
            </a:ln>
            <a:effectLst/>
            <a:extLst>
              <a:ext uri="{909E8E84-426E-40DD-AFC4-6F175D3DCCD1}">
                <a14:hiddenFill xmlns:a14="http://schemas.microsoft.com/office/drawing/2010/main">
                  <a:solidFill>
                    <a:srgbClr val="FEEAD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rgbClr val="FCC98C"/>
                  </a:solidFill>
                </a:rPr>
                <a:t>•</a:t>
              </a:r>
            </a:p>
          </p:txBody>
        </p:sp>
        <p:sp>
          <p:nvSpPr>
            <p:cNvPr id="155666" name="Rectangle 18"/>
            <p:cNvSpPr>
              <a:spLocks noChangeArrowheads="1"/>
            </p:cNvSpPr>
            <p:nvPr/>
          </p:nvSpPr>
          <p:spPr bwMode="auto">
            <a:xfrm>
              <a:off x="2419350" y="3409458"/>
              <a:ext cx="530225" cy="459100"/>
            </a:xfrm>
            <a:prstGeom prst="rect">
              <a:avLst/>
            </a:prstGeom>
            <a:noFill/>
            <a:ln>
              <a:noFill/>
            </a:ln>
            <a:effectLst/>
            <a:extLst>
              <a:ext uri="{909E8E84-426E-40DD-AFC4-6F175D3DCCD1}">
                <a14:hiddenFill xmlns:a14="http://schemas.microsoft.com/office/drawing/2010/main">
                  <a:solidFill>
                    <a:srgbClr val="FEEAD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a:solidFill>
                    <a:srgbClr val="FCC98C"/>
                  </a:solidFill>
                </a:rPr>
                <a:t>•</a:t>
              </a:r>
            </a:p>
          </p:txBody>
        </p:sp>
        <p:sp>
          <p:nvSpPr>
            <p:cNvPr id="155667" name="Rectangle 19"/>
            <p:cNvSpPr>
              <a:spLocks noChangeArrowheads="1"/>
            </p:cNvSpPr>
            <p:nvPr/>
          </p:nvSpPr>
          <p:spPr bwMode="auto">
            <a:xfrm>
              <a:off x="2419350" y="3485658"/>
              <a:ext cx="530225" cy="459100"/>
            </a:xfrm>
            <a:prstGeom prst="rect">
              <a:avLst/>
            </a:prstGeom>
            <a:noFill/>
            <a:ln>
              <a:noFill/>
            </a:ln>
            <a:effectLst/>
            <a:extLst>
              <a:ext uri="{909E8E84-426E-40DD-AFC4-6F175D3DCCD1}">
                <a14:hiddenFill xmlns:a14="http://schemas.microsoft.com/office/drawing/2010/main">
                  <a:solidFill>
                    <a:srgbClr val="FEEAD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i="1" dirty="0">
                  <a:solidFill>
                    <a:srgbClr val="FCC98C"/>
                  </a:solidFill>
                </a:rPr>
                <a:t>•</a:t>
              </a:r>
            </a:p>
          </p:txBody>
        </p:sp>
      </p:grpSp>
      <p:sp>
        <p:nvSpPr>
          <p:cNvPr id="155673" name="Line 25"/>
          <p:cNvSpPr>
            <a:spLocks noChangeShapeType="1"/>
          </p:cNvSpPr>
          <p:nvPr/>
        </p:nvSpPr>
        <p:spPr bwMode="auto">
          <a:xfrm>
            <a:off x="2536825" y="3941270"/>
            <a:ext cx="3068638" cy="0"/>
          </a:xfrm>
          <a:prstGeom prst="line">
            <a:avLst/>
          </a:prstGeom>
          <a:noFill/>
          <a:ln w="50800">
            <a:solidFill>
              <a:srgbClr val="A5EF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55674" name="Rectangle 26"/>
          <p:cNvSpPr>
            <a:spLocks noChangeArrowheads="1"/>
          </p:cNvSpPr>
          <p:nvPr/>
        </p:nvSpPr>
        <p:spPr bwMode="auto">
          <a:xfrm>
            <a:off x="2536825" y="1816252"/>
            <a:ext cx="14795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spcBef>
                <a:spcPct val="50000"/>
              </a:spcBef>
              <a:buClrTx/>
              <a:buSzTx/>
              <a:buFontTx/>
              <a:buNone/>
            </a:pPr>
            <a:r>
              <a:rPr lang="en-US" b="0" dirty="0"/>
              <a:t>Distance</a:t>
            </a:r>
          </a:p>
        </p:txBody>
      </p:sp>
      <p:grpSp>
        <p:nvGrpSpPr>
          <p:cNvPr id="8" name="Group 7"/>
          <p:cNvGrpSpPr/>
          <p:nvPr/>
        </p:nvGrpSpPr>
        <p:grpSpPr>
          <a:xfrm>
            <a:off x="4999600" y="4879409"/>
            <a:ext cx="715401" cy="535061"/>
            <a:chOff x="3475599" y="4879408"/>
            <a:chExt cx="715401" cy="535061"/>
          </a:xfrm>
        </p:grpSpPr>
        <p:sp>
          <p:nvSpPr>
            <p:cNvPr id="155681" name="Line 33"/>
            <p:cNvSpPr>
              <a:spLocks noChangeShapeType="1"/>
            </p:cNvSpPr>
            <p:nvPr/>
          </p:nvSpPr>
          <p:spPr bwMode="auto">
            <a:xfrm>
              <a:off x="3475599" y="5054817"/>
              <a:ext cx="304800" cy="0"/>
            </a:xfrm>
            <a:prstGeom prst="line">
              <a:avLst/>
            </a:prstGeom>
            <a:noFill/>
            <a:ln w="381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graphicFrame>
          <p:nvGraphicFramePr>
            <p:cNvPr id="155680" name="Object 32"/>
            <p:cNvGraphicFramePr>
              <a:graphicFrameLocks noChangeAspect="1"/>
            </p:cNvGraphicFramePr>
            <p:nvPr>
              <p:extLst>
                <p:ext uri="{D42A27DB-BD31-4B8C-83A1-F6EECF244321}">
                  <p14:modId xmlns:p14="http://schemas.microsoft.com/office/powerpoint/2010/main" val="2107103362"/>
                </p:ext>
              </p:extLst>
            </p:nvPr>
          </p:nvGraphicFramePr>
          <p:xfrm>
            <a:off x="3679825" y="4879408"/>
            <a:ext cx="511175" cy="535061"/>
          </p:xfrm>
          <a:graphic>
            <a:graphicData uri="http://schemas.openxmlformats.org/presentationml/2006/ole">
              <mc:AlternateContent xmlns:mc="http://schemas.openxmlformats.org/markup-compatibility/2006">
                <mc:Choice xmlns:v="urn:schemas-microsoft-com:vml" Requires="v">
                  <p:oleObj spid="_x0000_s216414" name="Equation" r:id="rId3" imgW="215640" imgH="241200" progId="Equation.DSMT4">
                    <p:embed/>
                  </p:oleObj>
                </mc:Choice>
                <mc:Fallback>
                  <p:oleObj name="Equation" r:id="rId3" imgW="2156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9825" y="4879408"/>
                          <a:ext cx="511175" cy="535061"/>
                        </a:xfrm>
                        <a:prstGeom prst="rect">
                          <a:avLst/>
                        </a:prstGeom>
                        <a:noFill/>
                        <a:ln>
                          <a:noFill/>
                        </a:ln>
                        <a:effectLst/>
                        <a:extLst/>
                      </p:spPr>
                    </p:pic>
                  </p:oleObj>
                </mc:Fallback>
              </mc:AlternateContent>
            </a:graphicData>
          </a:graphic>
        </p:graphicFrame>
      </p:grpSp>
      <p:grpSp>
        <p:nvGrpSpPr>
          <p:cNvPr id="6" name="Group 5"/>
          <p:cNvGrpSpPr/>
          <p:nvPr/>
        </p:nvGrpSpPr>
        <p:grpSpPr>
          <a:xfrm>
            <a:off x="4056062" y="3975798"/>
            <a:ext cx="668338" cy="536972"/>
            <a:chOff x="2532062" y="3975798"/>
            <a:chExt cx="668338" cy="536972"/>
          </a:xfrm>
        </p:grpSpPr>
        <p:graphicFrame>
          <p:nvGraphicFramePr>
            <p:cNvPr id="155679" name="Object 31"/>
            <p:cNvGraphicFramePr>
              <a:graphicFrameLocks noChangeAspect="1"/>
            </p:cNvGraphicFramePr>
            <p:nvPr>
              <p:extLst>
                <p:ext uri="{D42A27DB-BD31-4B8C-83A1-F6EECF244321}">
                  <p14:modId xmlns:p14="http://schemas.microsoft.com/office/powerpoint/2010/main" val="978416407"/>
                </p:ext>
              </p:extLst>
            </p:nvPr>
          </p:nvGraphicFramePr>
          <p:xfrm>
            <a:off x="2723092" y="3975798"/>
            <a:ext cx="477308" cy="536972"/>
          </p:xfrm>
          <a:graphic>
            <a:graphicData uri="http://schemas.openxmlformats.org/presentationml/2006/ole">
              <mc:AlternateContent xmlns:mc="http://schemas.openxmlformats.org/markup-compatibility/2006">
                <mc:Choice xmlns:v="urn:schemas-microsoft-com:vml" Requires="v">
                  <p:oleObj spid="_x0000_s216415" name="Equation" r:id="rId5" imgW="215640" imgH="228600" progId="Equation.DSMT4">
                    <p:embed/>
                  </p:oleObj>
                </mc:Choice>
                <mc:Fallback>
                  <p:oleObj name="Equation" r:id="rId5" imgW="2156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3092" y="3975798"/>
                          <a:ext cx="477308" cy="536972"/>
                        </a:xfrm>
                        <a:prstGeom prst="rect">
                          <a:avLst/>
                        </a:prstGeom>
                        <a:noFill/>
                        <a:ln>
                          <a:noFill/>
                        </a:ln>
                        <a:effectLst/>
                        <a:extLst/>
                      </p:spPr>
                    </p:pic>
                  </p:oleObj>
                </mc:Fallback>
              </mc:AlternateContent>
            </a:graphicData>
          </a:graphic>
        </p:graphicFrame>
        <p:sp>
          <p:nvSpPr>
            <p:cNvPr id="155682" name="Line 34"/>
            <p:cNvSpPr>
              <a:spLocks noChangeShapeType="1"/>
            </p:cNvSpPr>
            <p:nvPr/>
          </p:nvSpPr>
          <p:spPr bwMode="auto">
            <a:xfrm>
              <a:off x="2532062" y="4084678"/>
              <a:ext cx="304800" cy="0"/>
            </a:xfrm>
            <a:prstGeom prst="line">
              <a:avLst/>
            </a:prstGeom>
            <a:noFill/>
            <a:ln w="38100">
              <a:solidFill>
                <a:srgbClr val="FCC98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grpSp>
      <p:grpSp>
        <p:nvGrpSpPr>
          <p:cNvPr id="9" name="Group 8"/>
          <p:cNvGrpSpPr/>
          <p:nvPr/>
        </p:nvGrpSpPr>
        <p:grpSpPr>
          <a:xfrm>
            <a:off x="2917292" y="2792467"/>
            <a:ext cx="816509" cy="521741"/>
            <a:chOff x="1393291" y="2792466"/>
            <a:chExt cx="816509" cy="521741"/>
          </a:xfrm>
        </p:grpSpPr>
        <p:graphicFrame>
          <p:nvGraphicFramePr>
            <p:cNvPr id="155678" name="Object 30"/>
            <p:cNvGraphicFramePr>
              <a:graphicFrameLocks noChangeAspect="1"/>
            </p:cNvGraphicFramePr>
            <p:nvPr>
              <p:extLst>
                <p:ext uri="{D42A27DB-BD31-4B8C-83A1-F6EECF244321}">
                  <p14:modId xmlns:p14="http://schemas.microsoft.com/office/powerpoint/2010/main" val="234518454"/>
                </p:ext>
              </p:extLst>
            </p:nvPr>
          </p:nvGraphicFramePr>
          <p:xfrm>
            <a:off x="1622425" y="2792466"/>
            <a:ext cx="587375" cy="521741"/>
          </p:xfrm>
          <a:graphic>
            <a:graphicData uri="http://schemas.openxmlformats.org/presentationml/2006/ole">
              <mc:AlternateContent xmlns:mc="http://schemas.openxmlformats.org/markup-compatibility/2006">
                <mc:Choice xmlns:v="urn:schemas-microsoft-com:vml" Requires="v">
                  <p:oleObj spid="_x0000_s216416" name="Equation" r:id="rId7" imgW="203040" imgH="228600" progId="Equation.DSMT4">
                    <p:embed/>
                  </p:oleObj>
                </mc:Choice>
                <mc:Fallback>
                  <p:oleObj name="Equation" r:id="rId7" imgW="2030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2425" y="2792466"/>
                          <a:ext cx="587375" cy="521741"/>
                        </a:xfrm>
                        <a:prstGeom prst="rect">
                          <a:avLst/>
                        </a:prstGeom>
                        <a:noFill/>
                        <a:ln>
                          <a:noFill/>
                        </a:ln>
                        <a:effectLst/>
                        <a:extLst/>
                      </p:spPr>
                    </p:pic>
                  </p:oleObj>
                </mc:Fallback>
              </mc:AlternateContent>
            </a:graphicData>
          </a:graphic>
        </p:graphicFrame>
        <p:sp>
          <p:nvSpPr>
            <p:cNvPr id="155683" name="Line 35"/>
            <p:cNvSpPr>
              <a:spLocks noChangeShapeType="1"/>
            </p:cNvSpPr>
            <p:nvPr/>
          </p:nvSpPr>
          <p:spPr bwMode="auto">
            <a:xfrm>
              <a:off x="1393291" y="2954158"/>
              <a:ext cx="304800" cy="0"/>
            </a:xfrm>
            <a:prstGeom prst="line">
              <a:avLst/>
            </a:prstGeom>
            <a:noFill/>
            <a:ln w="38100">
              <a:solidFill>
                <a:srgbClr val="FF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grpSp>
      <p:graphicFrame>
        <p:nvGraphicFramePr>
          <p:cNvPr id="155684" name="Object 36"/>
          <p:cNvGraphicFramePr>
            <a:graphicFrameLocks noChangeAspect="1"/>
          </p:cNvGraphicFramePr>
          <p:nvPr>
            <p:extLst>
              <p:ext uri="{D42A27DB-BD31-4B8C-83A1-F6EECF244321}">
                <p14:modId xmlns:p14="http://schemas.microsoft.com/office/powerpoint/2010/main" val="3036821528"/>
              </p:ext>
            </p:extLst>
          </p:nvPr>
        </p:nvGraphicFramePr>
        <p:xfrm>
          <a:off x="5705475" y="3639008"/>
          <a:ext cx="425960" cy="532450"/>
        </p:xfrm>
        <a:graphic>
          <a:graphicData uri="http://schemas.openxmlformats.org/presentationml/2006/ole">
            <mc:AlternateContent xmlns:mc="http://schemas.openxmlformats.org/markup-compatibility/2006">
              <mc:Choice xmlns:v="urn:schemas-microsoft-com:vml" Requires="v">
                <p:oleObj spid="_x0000_s216417" name="Equation" r:id="rId9" imgW="177480" imgH="215640" progId="Equation.DSMT4">
                  <p:embed/>
                </p:oleObj>
              </mc:Choice>
              <mc:Fallback>
                <p:oleObj name="Equation" r:id="rId9" imgW="17748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05475" y="3639008"/>
                        <a:ext cx="425960" cy="532450"/>
                      </a:xfrm>
                      <a:prstGeom prst="rect">
                        <a:avLst/>
                      </a:prstGeom>
                      <a:solidFill>
                        <a:srgbClr val="CCFFFF"/>
                      </a:solidFill>
                      <a:ln>
                        <a:noFill/>
                      </a:ln>
                      <a:effectLst/>
                      <a:extLst/>
                    </p:spPr>
                  </p:pic>
                </p:oleObj>
              </mc:Fallback>
            </mc:AlternateContent>
          </a:graphicData>
        </a:graphic>
      </p:graphicFrame>
      <p:sp>
        <p:nvSpPr>
          <p:cNvPr id="155685" name="Line 37"/>
          <p:cNvSpPr>
            <a:spLocks noChangeShapeType="1"/>
          </p:cNvSpPr>
          <p:nvPr/>
        </p:nvSpPr>
        <p:spPr bwMode="auto">
          <a:xfrm flipH="1">
            <a:off x="2444751" y="5770070"/>
            <a:ext cx="92075" cy="762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5686" name="Line 38"/>
          <p:cNvSpPr>
            <a:spLocks noChangeShapeType="1"/>
          </p:cNvSpPr>
          <p:nvPr/>
        </p:nvSpPr>
        <p:spPr bwMode="auto">
          <a:xfrm flipH="1">
            <a:off x="2460625" y="5922470"/>
            <a:ext cx="76200" cy="762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5687" name="Line 39"/>
          <p:cNvSpPr>
            <a:spLocks noChangeShapeType="1"/>
          </p:cNvSpPr>
          <p:nvPr/>
        </p:nvSpPr>
        <p:spPr bwMode="auto">
          <a:xfrm flipH="1">
            <a:off x="2460625" y="6074870"/>
            <a:ext cx="76200" cy="762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5688" name="Line 40"/>
          <p:cNvSpPr>
            <a:spLocks noChangeShapeType="1"/>
          </p:cNvSpPr>
          <p:nvPr/>
        </p:nvSpPr>
        <p:spPr bwMode="auto">
          <a:xfrm>
            <a:off x="2446338" y="5846270"/>
            <a:ext cx="76200" cy="762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5689" name="Line 41"/>
          <p:cNvSpPr>
            <a:spLocks noChangeShapeType="1"/>
          </p:cNvSpPr>
          <p:nvPr/>
        </p:nvSpPr>
        <p:spPr bwMode="auto">
          <a:xfrm>
            <a:off x="2460625" y="6003434"/>
            <a:ext cx="76200" cy="7143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5706" name="Rectangle 58"/>
          <p:cNvSpPr>
            <a:spLocks noChangeArrowheads="1"/>
          </p:cNvSpPr>
          <p:nvPr/>
        </p:nvSpPr>
        <p:spPr bwMode="auto">
          <a:xfrm>
            <a:off x="2563276" y="6230144"/>
            <a:ext cx="337617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spcBef>
                <a:spcPct val="50000"/>
              </a:spcBef>
              <a:buClrTx/>
              <a:buSzTx/>
              <a:buFontTx/>
              <a:buNone/>
            </a:pPr>
            <a:r>
              <a:rPr lang="en-US" b="0" i="1" dirty="0">
                <a:latin typeface="Segoe Print" pitchFamily="2" charset="0"/>
              </a:rPr>
              <a:t>1       2       3</a:t>
            </a:r>
          </a:p>
        </p:txBody>
      </p:sp>
      <p:sp>
        <p:nvSpPr>
          <p:cNvPr id="155710" name="Line 62"/>
          <p:cNvSpPr>
            <a:spLocks noChangeShapeType="1"/>
          </p:cNvSpPr>
          <p:nvPr/>
        </p:nvSpPr>
        <p:spPr bwMode="auto">
          <a:xfrm>
            <a:off x="2460625" y="6151070"/>
            <a:ext cx="76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pic>
        <p:nvPicPr>
          <p:cNvPr id="51" name="Picture 43" descr="http://t2.gstatic.com/images?q=tbn:ANd9GcQwGzuHK9zrXIfWiKKpSZyC-D_OPaDNHwKlVVQBCzD9p7SCbHDdK0EsFb2i"/>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21728"/>
            <a:ext cx="1033462" cy="1104900"/>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2"/>
          <p:cNvSpPr>
            <a:spLocks noChangeArrowheads="1"/>
          </p:cNvSpPr>
          <p:nvPr/>
        </p:nvSpPr>
        <p:spPr bwMode="auto">
          <a:xfrm>
            <a:off x="8991600" y="1828800"/>
            <a:ext cx="1143000" cy="23622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54" name="Rectangle 3"/>
          <p:cNvSpPr>
            <a:spLocks noChangeArrowheads="1"/>
          </p:cNvSpPr>
          <p:nvPr/>
        </p:nvSpPr>
        <p:spPr bwMode="auto">
          <a:xfrm>
            <a:off x="7696200" y="1828800"/>
            <a:ext cx="1295400" cy="2362200"/>
          </a:xfrm>
          <a:prstGeom prst="rect">
            <a:avLst/>
          </a:prstGeom>
          <a:solidFill>
            <a:srgbClr val="FCC98C"/>
          </a:solidFill>
          <a:ln w="9525">
            <a:solidFill>
              <a:srgbClr val="FDDCB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55" name="Rectangle 4"/>
          <p:cNvSpPr>
            <a:spLocks noChangeArrowheads="1"/>
          </p:cNvSpPr>
          <p:nvPr/>
        </p:nvSpPr>
        <p:spPr bwMode="auto">
          <a:xfrm>
            <a:off x="6477000" y="1828800"/>
            <a:ext cx="1219200" cy="2362200"/>
          </a:xfrm>
          <a:prstGeom prst="rect">
            <a:avLst/>
          </a:prstGeom>
          <a:solidFill>
            <a:srgbClr val="F983C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56" name="Rectangle 7"/>
          <p:cNvSpPr>
            <a:spLocks noChangeArrowheads="1"/>
          </p:cNvSpPr>
          <p:nvPr/>
        </p:nvSpPr>
        <p:spPr bwMode="auto">
          <a:xfrm>
            <a:off x="6477000" y="1905000"/>
            <a:ext cx="3657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0" hangingPunct="0">
              <a:tabLst>
                <a:tab pos="465138" algn="ctr"/>
                <a:tab pos="1595438" algn="ctr"/>
                <a:tab pos="2679700" algn="ctr"/>
              </a:tabLst>
            </a:pPr>
            <a:r>
              <a:rPr lang="en-US" b="0" dirty="0"/>
              <a:t>	</a:t>
            </a:r>
            <a:r>
              <a:rPr lang="en-US" b="0" u="sng" dirty="0"/>
              <a:t>Club 1	</a:t>
            </a:r>
            <a:r>
              <a:rPr lang="en-US" b="0" dirty="0"/>
              <a:t>    </a:t>
            </a:r>
            <a:r>
              <a:rPr lang="en-US" b="0" u="sng" dirty="0"/>
              <a:t>Club 2</a:t>
            </a:r>
            <a:r>
              <a:rPr lang="en-US" b="0" dirty="0"/>
              <a:t>    </a:t>
            </a:r>
            <a:r>
              <a:rPr lang="en-US" b="0" u="sng" dirty="0"/>
              <a:t>Club 3</a:t>
            </a:r>
            <a:r>
              <a:rPr lang="en-US" b="0" dirty="0"/>
              <a:t/>
            </a:r>
            <a:br>
              <a:rPr lang="en-US" b="0" dirty="0"/>
            </a:br>
            <a:r>
              <a:rPr lang="en-US" b="0" dirty="0"/>
              <a:t>	254	     234	       200</a:t>
            </a:r>
            <a:br>
              <a:rPr lang="en-US" b="0" dirty="0"/>
            </a:br>
            <a:r>
              <a:rPr lang="en-US" b="0" dirty="0"/>
              <a:t>	263	     218	       222</a:t>
            </a:r>
            <a:br>
              <a:rPr lang="en-US" b="0" dirty="0"/>
            </a:br>
            <a:r>
              <a:rPr lang="en-US" b="0" dirty="0"/>
              <a:t>	241	     235	       197</a:t>
            </a:r>
            <a:br>
              <a:rPr lang="en-US" b="0" dirty="0"/>
            </a:br>
            <a:r>
              <a:rPr lang="en-US" b="0" dirty="0"/>
              <a:t>	237	     227	       206</a:t>
            </a:r>
            <a:br>
              <a:rPr lang="en-US" b="0" dirty="0"/>
            </a:br>
            <a:r>
              <a:rPr lang="en-US" b="0" dirty="0"/>
              <a:t>	251	     216	       204</a:t>
            </a:r>
          </a:p>
        </p:txBody>
      </p:sp>
      <p:sp>
        <p:nvSpPr>
          <p:cNvPr id="57" name="Rectangle 102"/>
          <p:cNvSpPr>
            <a:spLocks noChangeArrowheads="1"/>
          </p:cNvSpPr>
          <p:nvPr/>
        </p:nvSpPr>
        <p:spPr bwMode="auto">
          <a:xfrm>
            <a:off x="6477000" y="1828800"/>
            <a:ext cx="36576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grpSp>
        <p:nvGrpSpPr>
          <p:cNvPr id="11" name="Group 10"/>
          <p:cNvGrpSpPr/>
          <p:nvPr/>
        </p:nvGrpSpPr>
        <p:grpSpPr>
          <a:xfrm>
            <a:off x="6241658" y="4358700"/>
            <a:ext cx="4273942" cy="2111575"/>
            <a:chOff x="4717658" y="4358699"/>
            <a:chExt cx="4273942" cy="2111575"/>
          </a:xfrm>
        </p:grpSpPr>
        <p:sp>
          <p:nvSpPr>
            <p:cNvPr id="155698" name="Rectangle 50"/>
            <p:cNvSpPr>
              <a:spLocks noChangeArrowheads="1"/>
            </p:cNvSpPr>
            <p:nvPr/>
          </p:nvSpPr>
          <p:spPr bwMode="auto">
            <a:xfrm>
              <a:off x="6133317" y="5979593"/>
              <a:ext cx="1762125" cy="4857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0" name="Group 9"/>
            <p:cNvGrpSpPr/>
            <p:nvPr/>
          </p:nvGrpSpPr>
          <p:grpSpPr>
            <a:xfrm>
              <a:off x="4717658" y="4358699"/>
              <a:ext cx="4273942" cy="1274208"/>
              <a:chOff x="4717658" y="4358699"/>
              <a:chExt cx="4273942" cy="1274208"/>
            </a:xfrm>
          </p:grpSpPr>
          <p:sp>
            <p:nvSpPr>
              <p:cNvPr id="155696" name="Rectangle 48"/>
              <p:cNvSpPr>
                <a:spLocks noChangeArrowheads="1"/>
              </p:cNvSpPr>
              <p:nvPr/>
            </p:nvSpPr>
            <p:spPr bwMode="auto">
              <a:xfrm>
                <a:off x="6089258" y="5147132"/>
                <a:ext cx="1541463" cy="485775"/>
              </a:xfrm>
              <a:prstGeom prst="rect">
                <a:avLst/>
              </a:prstGeom>
              <a:solidFill>
                <a:srgbClr val="FCC98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95" name="Rectangle 47"/>
              <p:cNvSpPr>
                <a:spLocks noChangeArrowheads="1"/>
              </p:cNvSpPr>
              <p:nvPr/>
            </p:nvSpPr>
            <p:spPr bwMode="auto">
              <a:xfrm>
                <a:off x="4717658" y="5147132"/>
                <a:ext cx="1395413" cy="485775"/>
              </a:xfrm>
              <a:prstGeom prst="rect">
                <a:avLst/>
              </a:prstGeom>
              <a:solidFill>
                <a:srgbClr val="F983C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97" name="Rectangle 49"/>
              <p:cNvSpPr>
                <a:spLocks noChangeArrowheads="1"/>
              </p:cNvSpPr>
              <p:nvPr/>
            </p:nvSpPr>
            <p:spPr bwMode="auto">
              <a:xfrm>
                <a:off x="7613258" y="5147132"/>
                <a:ext cx="1378342" cy="485775"/>
              </a:xfrm>
              <a:prstGeom prst="rect">
                <a:avLst/>
              </a:prstGeom>
              <a:solidFill>
                <a:srgbClr val="C1BA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00" name="AutoShape 52"/>
              <p:cNvSpPr>
                <a:spLocks noChangeArrowheads="1"/>
              </p:cNvSpPr>
              <p:nvPr/>
            </p:nvSpPr>
            <p:spPr bwMode="auto">
              <a:xfrm>
                <a:off x="6705600" y="4358699"/>
                <a:ext cx="308780" cy="696118"/>
              </a:xfrm>
              <a:prstGeom prst="down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aphicFrame>
          <p:nvGraphicFramePr>
            <p:cNvPr id="155694" name="Object 46"/>
            <p:cNvGraphicFramePr>
              <a:graphicFrameLocks noChangeAspect="1"/>
            </p:cNvGraphicFramePr>
            <p:nvPr>
              <p:extLst>
                <p:ext uri="{D42A27DB-BD31-4B8C-83A1-F6EECF244321}">
                  <p14:modId xmlns:p14="http://schemas.microsoft.com/office/powerpoint/2010/main" val="3121771372"/>
                </p:ext>
              </p:extLst>
            </p:nvPr>
          </p:nvGraphicFramePr>
          <p:xfrm>
            <a:off x="4803786" y="5181381"/>
            <a:ext cx="4112407" cy="1288893"/>
          </p:xfrm>
          <a:graphic>
            <a:graphicData uri="http://schemas.openxmlformats.org/presentationml/2006/ole">
              <mc:AlternateContent xmlns:mc="http://schemas.openxmlformats.org/markup-compatibility/2006">
                <mc:Choice xmlns:v="urn:schemas-microsoft-com:vml" Requires="v">
                  <p:oleObj spid="_x0000_s216418" name="Equation" r:id="rId12" imgW="2184120" imgH="685800" progId="Equation.3">
                    <p:embed/>
                  </p:oleObj>
                </mc:Choice>
                <mc:Fallback>
                  <p:oleObj name="Equation" r:id="rId12" imgW="2184120" imgH="685800" progId="Equation.3">
                    <p:embed/>
                    <p:pic>
                      <p:nvPicPr>
                        <p:cNvPr id="0" name=""/>
                        <p:cNvPicPr>
                          <a:picLocks noChangeAspect="1" noChangeArrowheads="1"/>
                        </p:cNvPicPr>
                        <p:nvPr/>
                      </p:nvPicPr>
                      <p:blipFill>
                        <a:blip r:embed="rId13"/>
                        <a:srcRect/>
                        <a:stretch>
                          <a:fillRect/>
                        </a:stretch>
                      </p:blipFill>
                      <p:spPr bwMode="auto">
                        <a:xfrm>
                          <a:off x="4803786" y="5181381"/>
                          <a:ext cx="4112407" cy="1288893"/>
                        </a:xfrm>
                        <a:prstGeom prst="rect">
                          <a:avLst/>
                        </a:prstGeom>
                        <a:noFill/>
                        <a:ln>
                          <a:noFill/>
                        </a:ln>
                        <a:effectLst/>
                        <a:extLst/>
                      </p:spPr>
                    </p:pic>
                  </p:oleObj>
                </mc:Fallback>
              </mc:AlternateContent>
            </a:graphicData>
          </a:graphic>
        </p:graphicFrame>
      </p:grpSp>
    </p:spTree>
    <p:extLst>
      <p:ext uri="{BB962C8B-B14F-4D97-AF65-F5344CB8AC3E}">
        <p14:creationId xmlns:p14="http://schemas.microsoft.com/office/powerpoint/2010/main" val="3271739141"/>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5706"/>
                                        </p:tgtEl>
                                        <p:attrNameLst>
                                          <p:attrName>style.visibility</p:attrName>
                                        </p:attrNameLst>
                                      </p:cBhvr>
                                      <p:to>
                                        <p:strVal val="visible"/>
                                      </p:to>
                                    </p:set>
                                    <p:anim calcmode="lin" valueType="num">
                                      <p:cBhvr>
                                        <p:cTn id="7" dur="1000" fill="hold"/>
                                        <p:tgtEl>
                                          <p:spTgt spid="155706"/>
                                        </p:tgtEl>
                                        <p:attrNameLst>
                                          <p:attrName>ppt_w</p:attrName>
                                        </p:attrNameLst>
                                      </p:cBhvr>
                                      <p:tavLst>
                                        <p:tav tm="0">
                                          <p:val>
                                            <p:fltVal val="0"/>
                                          </p:val>
                                        </p:tav>
                                        <p:tav tm="100000">
                                          <p:val>
                                            <p:strVal val="#ppt_w"/>
                                          </p:val>
                                        </p:tav>
                                      </p:tavLst>
                                    </p:anim>
                                    <p:anim calcmode="lin" valueType="num">
                                      <p:cBhvr>
                                        <p:cTn id="8" dur="1000" fill="hold"/>
                                        <p:tgtEl>
                                          <p:spTgt spid="155706"/>
                                        </p:tgtEl>
                                        <p:attrNameLst>
                                          <p:attrName>ppt_h</p:attrName>
                                        </p:attrNameLst>
                                      </p:cBhvr>
                                      <p:tavLst>
                                        <p:tav tm="0">
                                          <p:val>
                                            <p:fltVal val="0"/>
                                          </p:val>
                                        </p:tav>
                                        <p:tav tm="100000">
                                          <p:val>
                                            <p:strVal val="#ppt_h"/>
                                          </p:val>
                                        </p:tav>
                                      </p:tavLst>
                                    </p:anim>
                                    <p:animEffect transition="in" filter="fade">
                                      <p:cBhvr>
                                        <p:cTn id="9" dur="1000"/>
                                        <p:tgtEl>
                                          <p:spTgt spid="15570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5656"/>
                                        </p:tgtEl>
                                        <p:attrNameLst>
                                          <p:attrName>style.visibility</p:attrName>
                                        </p:attrNameLst>
                                      </p:cBhvr>
                                      <p:to>
                                        <p:strVal val="visible"/>
                                      </p:to>
                                    </p:set>
                                    <p:animEffect transition="in" filter="fade">
                                      <p:cBhvr>
                                        <p:cTn id="14" dur="1000"/>
                                        <p:tgtEl>
                                          <p:spTgt spid="155656"/>
                                        </p:tgtEl>
                                      </p:cBhvr>
                                    </p:animEffect>
                                    <p:anim calcmode="lin" valueType="num">
                                      <p:cBhvr>
                                        <p:cTn id="15" dur="1000" fill="hold"/>
                                        <p:tgtEl>
                                          <p:spTgt spid="155656"/>
                                        </p:tgtEl>
                                        <p:attrNameLst>
                                          <p:attrName>ppt_x</p:attrName>
                                        </p:attrNameLst>
                                      </p:cBhvr>
                                      <p:tavLst>
                                        <p:tav tm="0">
                                          <p:val>
                                            <p:strVal val="#ppt_x"/>
                                          </p:val>
                                        </p:tav>
                                        <p:tav tm="100000">
                                          <p:val>
                                            <p:strVal val="#ppt_x"/>
                                          </p:val>
                                        </p:tav>
                                      </p:tavLst>
                                    </p:anim>
                                    <p:anim calcmode="lin" valueType="num">
                                      <p:cBhvr>
                                        <p:cTn id="16" dur="1000" fill="hold"/>
                                        <p:tgtEl>
                                          <p:spTgt spid="1556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5673"/>
                                        </p:tgtEl>
                                        <p:attrNameLst>
                                          <p:attrName>style.visibility</p:attrName>
                                        </p:attrNameLst>
                                      </p:cBhvr>
                                      <p:to>
                                        <p:strVal val="visible"/>
                                      </p:to>
                                    </p:set>
                                    <p:animEffect transition="in" filter="fade">
                                      <p:cBhvr>
                                        <p:cTn id="70" dur="1000"/>
                                        <p:tgtEl>
                                          <p:spTgt spid="155673"/>
                                        </p:tgtEl>
                                      </p:cBhvr>
                                    </p:animEffect>
                                    <p:anim calcmode="lin" valueType="num">
                                      <p:cBhvr>
                                        <p:cTn id="71" dur="1000" fill="hold"/>
                                        <p:tgtEl>
                                          <p:spTgt spid="155673"/>
                                        </p:tgtEl>
                                        <p:attrNameLst>
                                          <p:attrName>ppt_x</p:attrName>
                                        </p:attrNameLst>
                                      </p:cBhvr>
                                      <p:tavLst>
                                        <p:tav tm="0">
                                          <p:val>
                                            <p:strVal val="#ppt_x"/>
                                          </p:val>
                                        </p:tav>
                                        <p:tav tm="100000">
                                          <p:val>
                                            <p:strVal val="#ppt_x"/>
                                          </p:val>
                                        </p:tav>
                                      </p:tavLst>
                                    </p:anim>
                                    <p:anim calcmode="lin" valueType="num">
                                      <p:cBhvr>
                                        <p:cTn id="72" dur="1000" fill="hold"/>
                                        <p:tgtEl>
                                          <p:spTgt spid="155673"/>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55684"/>
                                        </p:tgtEl>
                                        <p:attrNameLst>
                                          <p:attrName>style.visibility</p:attrName>
                                        </p:attrNameLst>
                                      </p:cBhvr>
                                      <p:to>
                                        <p:strVal val="visible"/>
                                      </p:to>
                                    </p:set>
                                    <p:animEffect transition="in" filter="fade">
                                      <p:cBhvr>
                                        <p:cTn id="75" dur="1000"/>
                                        <p:tgtEl>
                                          <p:spTgt spid="155684"/>
                                        </p:tgtEl>
                                      </p:cBhvr>
                                    </p:animEffect>
                                    <p:anim calcmode="lin" valueType="num">
                                      <p:cBhvr>
                                        <p:cTn id="76" dur="1000" fill="hold"/>
                                        <p:tgtEl>
                                          <p:spTgt spid="155684"/>
                                        </p:tgtEl>
                                        <p:attrNameLst>
                                          <p:attrName>ppt_x</p:attrName>
                                        </p:attrNameLst>
                                      </p:cBhvr>
                                      <p:tavLst>
                                        <p:tav tm="0">
                                          <p:val>
                                            <p:strVal val="#ppt_x"/>
                                          </p:val>
                                        </p:tav>
                                        <p:tav tm="100000">
                                          <p:val>
                                            <p:strVal val="#ppt_x"/>
                                          </p:val>
                                        </p:tav>
                                      </p:tavLst>
                                    </p:anim>
                                    <p:anim calcmode="lin" valueType="num">
                                      <p:cBhvr>
                                        <p:cTn id="77" dur="1000" fill="hold"/>
                                        <p:tgtEl>
                                          <p:spTgt spid="1556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6" grpId="0"/>
      <p:bldP spid="155673" grpId="0" animBg="1"/>
      <p:bldP spid="1557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02" name="Rectangle 30"/>
          <p:cNvSpPr>
            <a:spLocks noChangeArrowheads="1"/>
          </p:cNvSpPr>
          <p:nvPr/>
        </p:nvSpPr>
        <p:spPr bwMode="auto">
          <a:xfrm>
            <a:off x="2133600" y="4191000"/>
            <a:ext cx="81534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200" b="0"/>
          </a:p>
        </p:txBody>
      </p:sp>
      <p:sp>
        <p:nvSpPr>
          <p:cNvPr id="156704" name="Rectangle 32"/>
          <p:cNvSpPr>
            <a:spLocks noChangeArrowheads="1"/>
          </p:cNvSpPr>
          <p:nvPr/>
        </p:nvSpPr>
        <p:spPr bwMode="auto">
          <a:xfrm>
            <a:off x="2133600" y="5334000"/>
            <a:ext cx="3657600" cy="914400"/>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300" b="0"/>
          </a:p>
        </p:txBody>
      </p:sp>
      <p:sp>
        <p:nvSpPr>
          <p:cNvPr id="156677" name="Rectangle 5"/>
          <p:cNvSpPr>
            <a:spLocks noGrp="1" noChangeArrowheads="1"/>
          </p:cNvSpPr>
          <p:nvPr>
            <p:ph type="title"/>
          </p:nvPr>
        </p:nvSpPr>
        <p:spPr>
          <a:xfrm>
            <a:off x="2514600" y="228600"/>
            <a:ext cx="7793038" cy="1066800"/>
          </a:xfrm>
        </p:spPr>
        <p:txBody>
          <a:bodyPr/>
          <a:lstStyle/>
          <a:p>
            <a:pPr>
              <a:lnSpc>
                <a:spcPct val="80000"/>
              </a:lnSpc>
            </a:pPr>
            <a:r>
              <a:rPr lang="en-US"/>
              <a:t>One-Factor ANOVA Example Computations</a:t>
            </a:r>
          </a:p>
        </p:txBody>
      </p:sp>
      <p:sp>
        <p:nvSpPr>
          <p:cNvPr id="156688" name="Text Box 16"/>
          <p:cNvSpPr txBox="1">
            <a:spLocks noChangeArrowheads="1"/>
          </p:cNvSpPr>
          <p:nvPr/>
        </p:nvSpPr>
        <p:spPr bwMode="auto">
          <a:xfrm>
            <a:off x="4419600" y="1526629"/>
            <a:ext cx="1447800" cy="248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en-US" b="0" dirty="0"/>
              <a:t>x</a:t>
            </a:r>
            <a:r>
              <a:rPr lang="en-US" b="0" baseline="-25000" dirty="0"/>
              <a:t>1</a:t>
            </a:r>
            <a:r>
              <a:rPr lang="en-US" b="0" dirty="0"/>
              <a:t> = 249.2</a:t>
            </a:r>
          </a:p>
          <a:p>
            <a:pPr>
              <a:spcBef>
                <a:spcPts val="600"/>
              </a:spcBef>
            </a:pPr>
            <a:r>
              <a:rPr lang="en-US" b="0" dirty="0"/>
              <a:t>x</a:t>
            </a:r>
            <a:r>
              <a:rPr lang="en-US" b="0" baseline="-25000" dirty="0"/>
              <a:t>2</a:t>
            </a:r>
            <a:r>
              <a:rPr lang="en-US" b="0" dirty="0"/>
              <a:t> = 226.0</a:t>
            </a:r>
          </a:p>
          <a:p>
            <a:pPr>
              <a:spcBef>
                <a:spcPts val="600"/>
              </a:spcBef>
            </a:pPr>
            <a:r>
              <a:rPr lang="en-US" b="0" dirty="0"/>
              <a:t>x</a:t>
            </a:r>
            <a:r>
              <a:rPr lang="en-US" b="0" baseline="-25000" dirty="0"/>
              <a:t>3</a:t>
            </a:r>
            <a:r>
              <a:rPr lang="en-US" b="0" dirty="0"/>
              <a:t> = 205.8</a:t>
            </a:r>
          </a:p>
          <a:p>
            <a:pPr>
              <a:spcBef>
                <a:spcPts val="600"/>
              </a:spcBef>
            </a:pPr>
            <a:endParaRPr lang="en-US" sz="800" b="0" dirty="0"/>
          </a:p>
          <a:p>
            <a:pPr>
              <a:lnSpc>
                <a:spcPct val="110000"/>
              </a:lnSpc>
              <a:spcBef>
                <a:spcPts val="600"/>
              </a:spcBef>
            </a:pPr>
            <a:r>
              <a:rPr lang="en-US" b="0" dirty="0"/>
              <a:t>x = 227.0</a:t>
            </a:r>
          </a:p>
          <a:p>
            <a:pPr>
              <a:spcBef>
                <a:spcPts val="600"/>
              </a:spcBef>
            </a:pPr>
            <a:endParaRPr lang="en-US" b="0" dirty="0"/>
          </a:p>
        </p:txBody>
      </p:sp>
      <p:sp>
        <p:nvSpPr>
          <p:cNvPr id="156689" name="Line 17"/>
          <p:cNvSpPr>
            <a:spLocks noChangeShapeType="1"/>
          </p:cNvSpPr>
          <p:nvPr/>
        </p:nvSpPr>
        <p:spPr bwMode="auto">
          <a:xfrm>
            <a:off x="4495800" y="1602828"/>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6690" name="Line 18"/>
          <p:cNvSpPr>
            <a:spLocks noChangeShapeType="1"/>
          </p:cNvSpPr>
          <p:nvPr/>
        </p:nvSpPr>
        <p:spPr bwMode="auto">
          <a:xfrm>
            <a:off x="4495800" y="2060028"/>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6691" name="Line 19"/>
          <p:cNvSpPr>
            <a:spLocks noChangeShapeType="1"/>
          </p:cNvSpPr>
          <p:nvPr/>
        </p:nvSpPr>
        <p:spPr bwMode="auto">
          <a:xfrm>
            <a:off x="4495800" y="2517228"/>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6692" name="Line 20"/>
          <p:cNvSpPr>
            <a:spLocks noChangeShapeType="1"/>
          </p:cNvSpPr>
          <p:nvPr/>
        </p:nvSpPr>
        <p:spPr bwMode="auto">
          <a:xfrm>
            <a:off x="4495800" y="3203028"/>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6693" name="Line 21"/>
          <p:cNvSpPr>
            <a:spLocks noChangeShapeType="1"/>
          </p:cNvSpPr>
          <p:nvPr/>
        </p:nvSpPr>
        <p:spPr bwMode="auto">
          <a:xfrm>
            <a:off x="4495800" y="3126828"/>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6694" name="Text Box 22"/>
          <p:cNvSpPr txBox="1">
            <a:spLocks noChangeArrowheads="1"/>
          </p:cNvSpPr>
          <p:nvPr/>
        </p:nvSpPr>
        <p:spPr bwMode="auto">
          <a:xfrm>
            <a:off x="6324600" y="1526629"/>
            <a:ext cx="1447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en-US" b="0" dirty="0"/>
              <a:t>n</a:t>
            </a:r>
            <a:r>
              <a:rPr lang="en-US" b="0" baseline="-25000" dirty="0"/>
              <a:t>1</a:t>
            </a:r>
            <a:r>
              <a:rPr lang="en-US" b="0" dirty="0"/>
              <a:t> = 5</a:t>
            </a:r>
          </a:p>
          <a:p>
            <a:pPr>
              <a:spcBef>
                <a:spcPts val="600"/>
              </a:spcBef>
            </a:pPr>
            <a:r>
              <a:rPr lang="en-US" b="0" dirty="0"/>
              <a:t>n</a:t>
            </a:r>
            <a:r>
              <a:rPr lang="en-US" b="0" baseline="-25000" dirty="0"/>
              <a:t>2</a:t>
            </a:r>
            <a:r>
              <a:rPr lang="en-US" b="0" dirty="0"/>
              <a:t> = 5</a:t>
            </a:r>
          </a:p>
          <a:p>
            <a:pPr>
              <a:spcBef>
                <a:spcPts val="600"/>
              </a:spcBef>
            </a:pPr>
            <a:r>
              <a:rPr lang="en-US" b="0" dirty="0"/>
              <a:t>n</a:t>
            </a:r>
            <a:r>
              <a:rPr lang="en-US" b="0" baseline="-25000" dirty="0"/>
              <a:t>3</a:t>
            </a:r>
            <a:r>
              <a:rPr lang="en-US" b="0" dirty="0"/>
              <a:t> = 5</a:t>
            </a:r>
          </a:p>
          <a:p>
            <a:pPr>
              <a:spcBef>
                <a:spcPts val="600"/>
              </a:spcBef>
            </a:pPr>
            <a:r>
              <a:rPr lang="en-US" b="0" dirty="0"/>
              <a:t>N = 15</a:t>
            </a:r>
          </a:p>
          <a:p>
            <a:pPr>
              <a:spcBef>
                <a:spcPts val="600"/>
              </a:spcBef>
            </a:pPr>
            <a:r>
              <a:rPr lang="en-US" b="0" dirty="0"/>
              <a:t>k = 3</a:t>
            </a:r>
          </a:p>
        </p:txBody>
      </p:sp>
      <p:sp>
        <p:nvSpPr>
          <p:cNvPr id="156695" name="Text Box 23"/>
          <p:cNvSpPr txBox="1">
            <a:spLocks noChangeArrowheads="1"/>
          </p:cNvSpPr>
          <p:nvPr/>
        </p:nvSpPr>
        <p:spPr bwMode="auto">
          <a:xfrm>
            <a:off x="2133600" y="4191000"/>
            <a:ext cx="82296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sz="2200" b="0" dirty="0"/>
              <a:t>SSB =  5 [ (249.2 – 227)</a:t>
            </a:r>
            <a:r>
              <a:rPr lang="en-US" sz="2200" b="0" baseline="30000" dirty="0"/>
              <a:t>2</a:t>
            </a:r>
            <a:r>
              <a:rPr lang="en-US" sz="2200" b="0" dirty="0"/>
              <a:t> + (226 – 227)</a:t>
            </a:r>
            <a:r>
              <a:rPr lang="en-US" sz="2200" b="0" baseline="30000" dirty="0"/>
              <a:t>2</a:t>
            </a:r>
            <a:r>
              <a:rPr lang="en-US" sz="2200" b="0" dirty="0"/>
              <a:t> + (205.8 – 227)</a:t>
            </a:r>
            <a:r>
              <a:rPr lang="en-US" sz="2200" b="0" baseline="30000" dirty="0"/>
              <a:t>2</a:t>
            </a:r>
            <a:r>
              <a:rPr lang="en-US" sz="2200" b="0" dirty="0"/>
              <a:t> ] = 4716.4</a:t>
            </a:r>
          </a:p>
        </p:txBody>
      </p:sp>
      <p:sp>
        <p:nvSpPr>
          <p:cNvPr id="156696" name="Text Box 24"/>
          <p:cNvSpPr txBox="1">
            <a:spLocks noChangeArrowheads="1"/>
          </p:cNvSpPr>
          <p:nvPr/>
        </p:nvSpPr>
        <p:spPr bwMode="auto">
          <a:xfrm>
            <a:off x="2133600" y="4648201"/>
            <a:ext cx="8229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sz="2200" b="0" dirty="0"/>
              <a:t>SSW =  (254 – 249.2)</a:t>
            </a:r>
            <a:r>
              <a:rPr lang="en-US" sz="2200" b="0" baseline="30000" dirty="0"/>
              <a:t>2</a:t>
            </a:r>
            <a:r>
              <a:rPr lang="en-US" sz="2200" b="0" dirty="0"/>
              <a:t> + (263 – 249.2)</a:t>
            </a:r>
            <a:r>
              <a:rPr lang="en-US" sz="2200" b="0" baseline="30000" dirty="0"/>
              <a:t>2</a:t>
            </a:r>
            <a:r>
              <a:rPr lang="en-US" sz="2200" b="0" dirty="0"/>
              <a:t> +…+ (204 – 205.8)</a:t>
            </a:r>
            <a:r>
              <a:rPr lang="en-US" sz="2200" b="0" baseline="30000" dirty="0"/>
              <a:t>2</a:t>
            </a:r>
            <a:r>
              <a:rPr lang="en-US" sz="2200" b="0" dirty="0"/>
              <a:t> = 1119.6</a:t>
            </a:r>
          </a:p>
        </p:txBody>
      </p:sp>
      <p:sp>
        <p:nvSpPr>
          <p:cNvPr id="156697" name="Text Box 25"/>
          <p:cNvSpPr txBox="1">
            <a:spLocks noChangeArrowheads="1"/>
          </p:cNvSpPr>
          <p:nvPr/>
        </p:nvSpPr>
        <p:spPr bwMode="auto">
          <a:xfrm>
            <a:off x="2057400" y="5334001"/>
            <a:ext cx="3810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sz="2200" b="0" dirty="0"/>
              <a:t>MSB = 4716.4 / (3-1) = 2358.2</a:t>
            </a:r>
          </a:p>
        </p:txBody>
      </p:sp>
      <p:sp>
        <p:nvSpPr>
          <p:cNvPr id="156698" name="Text Box 26"/>
          <p:cNvSpPr txBox="1">
            <a:spLocks noChangeArrowheads="1"/>
          </p:cNvSpPr>
          <p:nvPr/>
        </p:nvSpPr>
        <p:spPr bwMode="auto">
          <a:xfrm>
            <a:off x="2057400" y="5791200"/>
            <a:ext cx="38100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sz="2200" b="0" dirty="0"/>
              <a:t>MSW = 1119.6 / (15-3) = 93.3</a:t>
            </a:r>
          </a:p>
        </p:txBody>
      </p:sp>
      <p:sp>
        <p:nvSpPr>
          <p:cNvPr id="156699" name="AutoShape 27"/>
          <p:cNvSpPr>
            <a:spLocks/>
          </p:cNvSpPr>
          <p:nvPr/>
        </p:nvSpPr>
        <p:spPr bwMode="auto">
          <a:xfrm>
            <a:off x="5867400" y="5334000"/>
            <a:ext cx="381000" cy="914400"/>
          </a:xfrm>
          <a:prstGeom prst="rightBrace">
            <a:avLst>
              <a:gd name="adj1" fmla="val 20000"/>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300" b="0"/>
          </a:p>
        </p:txBody>
      </p:sp>
      <p:graphicFrame>
        <p:nvGraphicFramePr>
          <p:cNvPr id="156701" name="Object 29"/>
          <p:cNvGraphicFramePr>
            <a:graphicFrameLocks noChangeAspect="1"/>
          </p:cNvGraphicFramePr>
          <p:nvPr>
            <p:extLst>
              <p:ext uri="{D42A27DB-BD31-4B8C-83A1-F6EECF244321}">
                <p14:modId xmlns:p14="http://schemas.microsoft.com/office/powerpoint/2010/main" val="526000727"/>
              </p:ext>
            </p:extLst>
          </p:nvPr>
        </p:nvGraphicFramePr>
        <p:xfrm>
          <a:off x="6442075" y="5334001"/>
          <a:ext cx="2813050" cy="855663"/>
        </p:xfrm>
        <a:graphic>
          <a:graphicData uri="http://schemas.openxmlformats.org/presentationml/2006/ole">
            <mc:AlternateContent xmlns:mc="http://schemas.openxmlformats.org/markup-compatibility/2006">
              <mc:Choice xmlns:v="urn:schemas-microsoft-com:vml" Requires="v">
                <p:oleObj spid="_x0000_s217162" name="Equation" r:id="rId3" imgW="1295280" imgH="393480" progId="Equation.3">
                  <p:embed/>
                </p:oleObj>
              </mc:Choice>
              <mc:Fallback>
                <p:oleObj name="Equation" r:id="rId3" imgW="1295280" imgH="393480" progId="Equation.3">
                  <p:embed/>
                  <p:pic>
                    <p:nvPicPr>
                      <p:cNvPr id="0" name=""/>
                      <p:cNvPicPr>
                        <a:picLocks noChangeAspect="1" noChangeArrowheads="1"/>
                      </p:cNvPicPr>
                      <p:nvPr/>
                    </p:nvPicPr>
                    <p:blipFill>
                      <a:blip r:embed="rId4"/>
                      <a:srcRect/>
                      <a:stretch>
                        <a:fillRect/>
                      </a:stretch>
                    </p:blipFill>
                    <p:spPr bwMode="auto">
                      <a:xfrm>
                        <a:off x="6442075" y="5334001"/>
                        <a:ext cx="2813050" cy="85566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705" name="Line 33"/>
          <p:cNvSpPr>
            <a:spLocks noChangeShapeType="1"/>
          </p:cNvSpPr>
          <p:nvPr/>
        </p:nvSpPr>
        <p:spPr bwMode="auto">
          <a:xfrm>
            <a:off x="2971800" y="51054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200" b="0"/>
          </a:p>
        </p:txBody>
      </p:sp>
      <p:pic>
        <p:nvPicPr>
          <p:cNvPr id="26" name="Picture 43" descr="http://t2.gstatic.com/images?q=tbn:ANd9GcQwGzuHK9zrXIfWiKKpSZyC-D_OPaDNHwKlVVQBCzD9p7SCbHDdK0EsFb2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21728"/>
            <a:ext cx="1033462"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8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702"/>
                                        </p:tgtEl>
                                        <p:attrNameLst>
                                          <p:attrName>style.visibility</p:attrName>
                                        </p:attrNameLst>
                                      </p:cBhvr>
                                      <p:to>
                                        <p:strVal val="visible"/>
                                      </p:to>
                                    </p:set>
                                    <p:anim calcmode="lin" valueType="num">
                                      <p:cBhvr additive="base">
                                        <p:cTn id="7" dur="500" fill="hold"/>
                                        <p:tgtEl>
                                          <p:spTgt spid="156702"/>
                                        </p:tgtEl>
                                        <p:attrNameLst>
                                          <p:attrName>ppt_x</p:attrName>
                                        </p:attrNameLst>
                                      </p:cBhvr>
                                      <p:tavLst>
                                        <p:tav tm="0">
                                          <p:val>
                                            <p:strVal val="0-#ppt_w/2"/>
                                          </p:val>
                                        </p:tav>
                                        <p:tav tm="100000">
                                          <p:val>
                                            <p:strVal val="#ppt_x"/>
                                          </p:val>
                                        </p:tav>
                                      </p:tavLst>
                                    </p:anim>
                                    <p:anim calcmode="lin" valueType="num">
                                      <p:cBhvr additive="base">
                                        <p:cTn id="8" dur="500" fill="hold"/>
                                        <p:tgtEl>
                                          <p:spTgt spid="15670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6695"/>
                                        </p:tgtEl>
                                        <p:attrNameLst>
                                          <p:attrName>style.visibility</p:attrName>
                                        </p:attrNameLst>
                                      </p:cBhvr>
                                      <p:to>
                                        <p:strVal val="visible"/>
                                      </p:to>
                                    </p:set>
                                    <p:anim calcmode="lin" valueType="num">
                                      <p:cBhvr additive="base">
                                        <p:cTn id="11" dur="500" fill="hold"/>
                                        <p:tgtEl>
                                          <p:spTgt spid="156695"/>
                                        </p:tgtEl>
                                        <p:attrNameLst>
                                          <p:attrName>ppt_x</p:attrName>
                                        </p:attrNameLst>
                                      </p:cBhvr>
                                      <p:tavLst>
                                        <p:tav tm="0">
                                          <p:val>
                                            <p:strVal val="0-#ppt_w/2"/>
                                          </p:val>
                                        </p:tav>
                                        <p:tav tm="100000">
                                          <p:val>
                                            <p:strVal val="#ppt_x"/>
                                          </p:val>
                                        </p:tav>
                                      </p:tavLst>
                                    </p:anim>
                                    <p:anim calcmode="lin" valueType="num">
                                      <p:cBhvr additive="base">
                                        <p:cTn id="12" dur="500" fill="hold"/>
                                        <p:tgtEl>
                                          <p:spTgt spid="15669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6696"/>
                                        </p:tgtEl>
                                        <p:attrNameLst>
                                          <p:attrName>style.visibility</p:attrName>
                                        </p:attrNameLst>
                                      </p:cBhvr>
                                      <p:to>
                                        <p:strVal val="visible"/>
                                      </p:to>
                                    </p:set>
                                    <p:anim calcmode="lin" valueType="num">
                                      <p:cBhvr additive="base">
                                        <p:cTn id="15" dur="500" fill="hold"/>
                                        <p:tgtEl>
                                          <p:spTgt spid="156696"/>
                                        </p:tgtEl>
                                        <p:attrNameLst>
                                          <p:attrName>ppt_x</p:attrName>
                                        </p:attrNameLst>
                                      </p:cBhvr>
                                      <p:tavLst>
                                        <p:tav tm="0">
                                          <p:val>
                                            <p:strVal val="0-#ppt_w/2"/>
                                          </p:val>
                                        </p:tav>
                                        <p:tav tm="100000">
                                          <p:val>
                                            <p:strVal val="#ppt_x"/>
                                          </p:val>
                                        </p:tav>
                                      </p:tavLst>
                                    </p:anim>
                                    <p:anim calcmode="lin" valueType="num">
                                      <p:cBhvr additive="base">
                                        <p:cTn id="16" dur="500" fill="hold"/>
                                        <p:tgtEl>
                                          <p:spTgt spid="15669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56705"/>
                                        </p:tgtEl>
                                        <p:attrNameLst>
                                          <p:attrName>style.visibility</p:attrName>
                                        </p:attrNameLst>
                                      </p:cBhvr>
                                      <p:to>
                                        <p:strVal val="visible"/>
                                      </p:to>
                                    </p:set>
                                    <p:animEffect transition="in" filter="barn(inVertical)">
                                      <p:cBhvr>
                                        <p:cTn id="21" dur="500"/>
                                        <p:tgtEl>
                                          <p:spTgt spid="15670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6699"/>
                                        </p:tgtEl>
                                        <p:attrNameLst>
                                          <p:attrName>style.visibility</p:attrName>
                                        </p:attrNameLst>
                                      </p:cBhvr>
                                      <p:to>
                                        <p:strVal val="visible"/>
                                      </p:to>
                                    </p:set>
                                    <p:animEffect transition="in" filter="fade">
                                      <p:cBhvr>
                                        <p:cTn id="26" dur="1000"/>
                                        <p:tgtEl>
                                          <p:spTgt spid="156699"/>
                                        </p:tgtEl>
                                      </p:cBhvr>
                                    </p:animEffect>
                                    <p:anim calcmode="lin" valueType="num">
                                      <p:cBhvr>
                                        <p:cTn id="27" dur="1000" fill="hold"/>
                                        <p:tgtEl>
                                          <p:spTgt spid="156699"/>
                                        </p:tgtEl>
                                        <p:attrNameLst>
                                          <p:attrName>ppt_x</p:attrName>
                                        </p:attrNameLst>
                                      </p:cBhvr>
                                      <p:tavLst>
                                        <p:tav tm="0">
                                          <p:val>
                                            <p:strVal val="#ppt_x"/>
                                          </p:val>
                                        </p:tav>
                                        <p:tav tm="100000">
                                          <p:val>
                                            <p:strVal val="#ppt_x"/>
                                          </p:val>
                                        </p:tav>
                                      </p:tavLst>
                                    </p:anim>
                                    <p:anim calcmode="lin" valueType="num">
                                      <p:cBhvr>
                                        <p:cTn id="28" dur="1000" fill="hold"/>
                                        <p:tgtEl>
                                          <p:spTgt spid="15669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6701"/>
                                        </p:tgtEl>
                                        <p:attrNameLst>
                                          <p:attrName>style.visibility</p:attrName>
                                        </p:attrNameLst>
                                      </p:cBhvr>
                                      <p:to>
                                        <p:strVal val="visible"/>
                                      </p:to>
                                    </p:set>
                                    <p:animEffect transition="in" filter="fade">
                                      <p:cBhvr>
                                        <p:cTn id="33" dur="1000"/>
                                        <p:tgtEl>
                                          <p:spTgt spid="156701"/>
                                        </p:tgtEl>
                                      </p:cBhvr>
                                    </p:animEffect>
                                    <p:anim calcmode="lin" valueType="num">
                                      <p:cBhvr>
                                        <p:cTn id="34" dur="1000" fill="hold"/>
                                        <p:tgtEl>
                                          <p:spTgt spid="156701"/>
                                        </p:tgtEl>
                                        <p:attrNameLst>
                                          <p:attrName>ppt_x</p:attrName>
                                        </p:attrNameLst>
                                      </p:cBhvr>
                                      <p:tavLst>
                                        <p:tav tm="0">
                                          <p:val>
                                            <p:strVal val="#ppt_x"/>
                                          </p:val>
                                        </p:tav>
                                        <p:tav tm="100000">
                                          <p:val>
                                            <p:strVal val="#ppt_x"/>
                                          </p:val>
                                        </p:tav>
                                      </p:tavLst>
                                    </p:anim>
                                    <p:anim calcmode="lin" valueType="num">
                                      <p:cBhvr>
                                        <p:cTn id="35" dur="1000" fill="hold"/>
                                        <p:tgtEl>
                                          <p:spTgt spid="1567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02" grpId="0" animBg="1"/>
      <p:bldP spid="156695" grpId="0"/>
      <p:bldP spid="156696" grpId="0"/>
      <p:bldP spid="156699" grpId="0" animBg="1"/>
      <p:bldP spid="15670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73" name="Rectangle 53"/>
          <p:cNvSpPr>
            <a:spLocks noChangeArrowheads="1"/>
          </p:cNvSpPr>
          <p:nvPr/>
        </p:nvSpPr>
        <p:spPr bwMode="auto">
          <a:xfrm>
            <a:off x="1905000" y="1752600"/>
            <a:ext cx="2667000" cy="914400"/>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58722" name="Rectangle 2"/>
          <p:cNvSpPr>
            <a:spLocks noGrp="1" noChangeArrowheads="1"/>
          </p:cNvSpPr>
          <p:nvPr>
            <p:ph type="title"/>
          </p:nvPr>
        </p:nvSpPr>
        <p:spPr>
          <a:xfrm>
            <a:off x="2514600" y="228600"/>
            <a:ext cx="7793038" cy="1066800"/>
          </a:xfrm>
        </p:spPr>
        <p:txBody>
          <a:bodyPr/>
          <a:lstStyle/>
          <a:p>
            <a:pPr>
              <a:lnSpc>
                <a:spcPct val="80000"/>
              </a:lnSpc>
            </a:pPr>
            <a:r>
              <a:rPr lang="en-US">
                <a:solidFill>
                  <a:schemeClr val="tx1"/>
                </a:solidFill>
              </a:rPr>
              <a:t>One-Factor ANOVA Example Solution</a:t>
            </a:r>
          </a:p>
        </p:txBody>
      </p:sp>
      <p:sp>
        <p:nvSpPr>
          <p:cNvPr id="158731" name="Rectangle 11"/>
          <p:cNvSpPr>
            <a:spLocks noGrp="1" noChangeArrowheads="1"/>
          </p:cNvSpPr>
          <p:nvPr>
            <p:ph type="body" sz="half" idx="1"/>
          </p:nvPr>
        </p:nvSpPr>
        <p:spPr>
          <a:xfrm>
            <a:off x="1905000" y="1752600"/>
            <a:ext cx="3848100" cy="1828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a:buFont typeface="Wingdings" pitchFamily="2" charset="2"/>
              <a:buNone/>
            </a:pPr>
            <a:r>
              <a:rPr lang="en-US" sz="2300"/>
              <a:t>H</a:t>
            </a:r>
            <a:r>
              <a:rPr lang="en-US" sz="2300" baseline="-25000"/>
              <a:t>0</a:t>
            </a:r>
            <a:r>
              <a:rPr lang="en-US" sz="2300"/>
              <a:t>: </a:t>
            </a:r>
            <a:r>
              <a:rPr lang="el-GR" sz="2300">
                <a:cs typeface="Arial" pitchFamily="34" charset="0"/>
              </a:rPr>
              <a:t>μ</a:t>
            </a:r>
            <a:r>
              <a:rPr lang="en-US" sz="2300" baseline="-25000"/>
              <a:t>1</a:t>
            </a:r>
            <a:r>
              <a:rPr lang="en-US" sz="2300"/>
              <a:t> = </a:t>
            </a:r>
            <a:r>
              <a:rPr lang="el-GR" sz="2300">
                <a:cs typeface="Arial" pitchFamily="34" charset="0"/>
              </a:rPr>
              <a:t>μ</a:t>
            </a:r>
            <a:r>
              <a:rPr lang="en-US" sz="2300" baseline="-25000"/>
              <a:t>2</a:t>
            </a:r>
            <a:r>
              <a:rPr lang="en-US" sz="2300"/>
              <a:t> = </a:t>
            </a:r>
            <a:r>
              <a:rPr lang="el-GR" sz="2300">
                <a:cs typeface="Arial" pitchFamily="34" charset="0"/>
              </a:rPr>
              <a:t>μ</a:t>
            </a:r>
            <a:r>
              <a:rPr lang="en-US" sz="2300" baseline="-25000"/>
              <a:t>3</a:t>
            </a:r>
            <a:endParaRPr lang="en-US" sz="2300"/>
          </a:p>
          <a:p>
            <a:pPr>
              <a:buFont typeface="Wingdings" pitchFamily="2" charset="2"/>
              <a:buNone/>
            </a:pPr>
            <a:r>
              <a:rPr lang="en-US" sz="2300"/>
              <a:t>H</a:t>
            </a:r>
            <a:r>
              <a:rPr lang="en-US" sz="2300" baseline="-25000"/>
              <a:t>A</a:t>
            </a:r>
            <a:r>
              <a:rPr lang="en-US" sz="2300"/>
              <a:t>: </a:t>
            </a:r>
            <a:r>
              <a:rPr lang="el-GR" sz="2300">
                <a:cs typeface="Arial" pitchFamily="34" charset="0"/>
              </a:rPr>
              <a:t>μ</a:t>
            </a:r>
            <a:r>
              <a:rPr lang="en-US" sz="2300" baseline="-25000"/>
              <a:t>i</a:t>
            </a:r>
            <a:r>
              <a:rPr lang="en-US" sz="2300"/>
              <a:t> not all equal</a:t>
            </a:r>
          </a:p>
          <a:p>
            <a:pPr>
              <a:buFont typeface="Wingdings" pitchFamily="2" charset="2"/>
              <a:buNone/>
            </a:pPr>
            <a:r>
              <a:rPr lang="en-US" sz="2300">
                <a:sym typeface="Symbol" pitchFamily="18" charset="2"/>
              </a:rPr>
              <a:t></a:t>
            </a:r>
            <a:r>
              <a:rPr lang="en-US" sz="2300"/>
              <a:t> = .05</a:t>
            </a:r>
          </a:p>
          <a:p>
            <a:pPr>
              <a:buFont typeface="Wingdings" pitchFamily="2" charset="2"/>
              <a:buNone/>
            </a:pPr>
            <a:r>
              <a:rPr lang="en-US" sz="2300"/>
              <a:t>df</a:t>
            </a:r>
            <a:r>
              <a:rPr lang="en-US" sz="2300" baseline="-25000"/>
              <a:t>1</a:t>
            </a:r>
            <a:r>
              <a:rPr lang="en-US" sz="2300"/>
              <a:t>= 2      df</a:t>
            </a:r>
            <a:r>
              <a:rPr lang="en-US" sz="2300" baseline="-25000"/>
              <a:t>2</a:t>
            </a:r>
            <a:r>
              <a:rPr lang="en-US" sz="2300"/>
              <a:t> = 12 </a:t>
            </a:r>
          </a:p>
        </p:txBody>
      </p:sp>
      <p:sp>
        <p:nvSpPr>
          <p:cNvPr id="158732" name="Rectangle 12"/>
          <p:cNvSpPr>
            <a:spLocks noChangeArrowheads="1"/>
          </p:cNvSpPr>
          <p:nvPr/>
        </p:nvSpPr>
        <p:spPr bwMode="auto">
          <a:xfrm>
            <a:off x="6172200" y="16764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0" hangingPunct="0">
              <a:buClrTx/>
              <a:buSzTx/>
              <a:buFontTx/>
              <a:buNone/>
            </a:pPr>
            <a:r>
              <a:rPr lang="en-US" sz="2600" b="0" dirty="0"/>
              <a:t>Test Statistic: </a:t>
            </a:r>
          </a:p>
          <a:p>
            <a:pPr eaLnBrk="0" hangingPunct="0">
              <a:buClrTx/>
              <a:buSzTx/>
              <a:buFontTx/>
              <a:buNone/>
            </a:pPr>
            <a:endParaRPr lang="en-US" sz="2600" b="0" dirty="0"/>
          </a:p>
          <a:p>
            <a:pPr eaLnBrk="0" hangingPunct="0">
              <a:buClrTx/>
              <a:buSzTx/>
              <a:buFontTx/>
              <a:buNone/>
            </a:pPr>
            <a:endParaRPr lang="en-US" sz="2600" b="0" dirty="0"/>
          </a:p>
          <a:p>
            <a:pPr eaLnBrk="0" hangingPunct="0">
              <a:buClrTx/>
              <a:buSzTx/>
              <a:buFontTx/>
              <a:buNone/>
            </a:pPr>
            <a:endParaRPr lang="en-US" sz="2600" b="0" dirty="0"/>
          </a:p>
          <a:p>
            <a:pPr eaLnBrk="0" hangingPunct="0">
              <a:buClrTx/>
              <a:buSzTx/>
              <a:buFontTx/>
              <a:buNone/>
            </a:pPr>
            <a:endParaRPr lang="en-US" sz="2600" b="0" dirty="0"/>
          </a:p>
          <a:p>
            <a:pPr eaLnBrk="0" hangingPunct="0">
              <a:buClrTx/>
              <a:buSzTx/>
              <a:buFontTx/>
              <a:buNone/>
            </a:pPr>
            <a:r>
              <a:rPr lang="en-US" sz="2600" b="0" dirty="0"/>
              <a:t>Decision:</a:t>
            </a:r>
          </a:p>
          <a:p>
            <a:pPr eaLnBrk="0" hangingPunct="0">
              <a:buClrTx/>
              <a:buSzTx/>
              <a:buFontTx/>
              <a:buNone/>
            </a:pPr>
            <a:endParaRPr lang="en-US" sz="2600" b="0" dirty="0"/>
          </a:p>
          <a:p>
            <a:pPr eaLnBrk="0" hangingPunct="0">
              <a:buClrTx/>
              <a:buSzTx/>
              <a:buFontTx/>
              <a:buNone/>
            </a:pPr>
            <a:endParaRPr lang="en-US" sz="2600" b="0" dirty="0"/>
          </a:p>
          <a:p>
            <a:pPr eaLnBrk="0" hangingPunct="0">
              <a:buClrTx/>
              <a:buSzTx/>
              <a:buFontTx/>
              <a:buNone/>
            </a:pPr>
            <a:r>
              <a:rPr lang="en-US" sz="2600" b="0" dirty="0"/>
              <a:t>Conclusion:</a:t>
            </a:r>
          </a:p>
          <a:p>
            <a:pPr eaLnBrk="0" latinLnBrk="1" hangingPunct="0">
              <a:buClrTx/>
              <a:buSzTx/>
              <a:buFontTx/>
              <a:buNone/>
            </a:pPr>
            <a:endParaRPr lang="en-US" sz="2600" b="0" dirty="0"/>
          </a:p>
        </p:txBody>
      </p:sp>
      <p:sp>
        <p:nvSpPr>
          <p:cNvPr id="158733" name="Rectangle 13"/>
          <p:cNvSpPr>
            <a:spLocks noChangeArrowheads="1"/>
          </p:cNvSpPr>
          <p:nvPr/>
        </p:nvSpPr>
        <p:spPr bwMode="auto">
          <a:xfrm>
            <a:off x="6480176" y="4191000"/>
            <a:ext cx="3578225" cy="489878"/>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sz="2600" b="0"/>
              <a:t>Reject H</a:t>
            </a:r>
            <a:r>
              <a:rPr lang="en-US" sz="2600" b="0" baseline="-25000"/>
              <a:t>0</a:t>
            </a:r>
            <a:r>
              <a:rPr lang="en-US" sz="2600" b="0"/>
              <a:t> at </a:t>
            </a:r>
            <a:r>
              <a:rPr lang="en-US" sz="2600" b="0" i="1">
                <a:latin typeface="Symbol" pitchFamily="18" charset="2"/>
              </a:rPr>
              <a:t></a:t>
            </a:r>
            <a:r>
              <a:rPr lang="en-US" sz="2600" b="0"/>
              <a:t> = 0.05</a:t>
            </a:r>
          </a:p>
        </p:txBody>
      </p:sp>
      <p:sp>
        <p:nvSpPr>
          <p:cNvPr id="158734" name="Rectangle 14"/>
          <p:cNvSpPr>
            <a:spLocks noChangeArrowheads="1"/>
          </p:cNvSpPr>
          <p:nvPr/>
        </p:nvSpPr>
        <p:spPr bwMode="auto">
          <a:xfrm>
            <a:off x="6477000" y="5257801"/>
            <a:ext cx="3962400" cy="129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buClrTx/>
              <a:buSzTx/>
              <a:buFontTx/>
              <a:buNone/>
            </a:pPr>
            <a:r>
              <a:rPr lang="en-US" sz="2600" b="0" dirty="0"/>
              <a:t>There is evidence that at least one  </a:t>
            </a:r>
            <a:r>
              <a:rPr lang="el-GR" sz="2600" b="0" dirty="0"/>
              <a:t>μ</a:t>
            </a:r>
            <a:r>
              <a:rPr lang="en-US" sz="2600" b="0" baseline="-25000" dirty="0" err="1"/>
              <a:t>i</a:t>
            </a:r>
            <a:r>
              <a:rPr lang="en-US" sz="2600" b="0" i="1" baseline="-25000" dirty="0"/>
              <a:t> </a:t>
            </a:r>
            <a:r>
              <a:rPr lang="en-US" sz="2600" b="0" dirty="0"/>
              <a:t> differs from the rest</a:t>
            </a:r>
          </a:p>
        </p:txBody>
      </p:sp>
      <p:sp>
        <p:nvSpPr>
          <p:cNvPr id="158753" name="Freeform 33"/>
          <p:cNvSpPr>
            <a:spLocks/>
          </p:cNvSpPr>
          <p:nvPr/>
        </p:nvSpPr>
        <p:spPr bwMode="auto">
          <a:xfrm>
            <a:off x="3575050" y="5486400"/>
            <a:ext cx="1555750" cy="223838"/>
          </a:xfrm>
          <a:custGeom>
            <a:avLst/>
            <a:gdLst>
              <a:gd name="T0" fmla="*/ 4 w 980"/>
              <a:gd name="T1" fmla="*/ 154 h 154"/>
              <a:gd name="T2" fmla="*/ 0 w 980"/>
              <a:gd name="T3" fmla="*/ 0 h 154"/>
              <a:gd name="T4" fmla="*/ 83 w 980"/>
              <a:gd name="T5" fmla="*/ 39 h 154"/>
              <a:gd name="T6" fmla="*/ 154 w 980"/>
              <a:gd name="T7" fmla="*/ 61 h 154"/>
              <a:gd name="T8" fmla="*/ 209 w 980"/>
              <a:gd name="T9" fmla="*/ 76 h 154"/>
              <a:gd name="T10" fmla="*/ 283 w 980"/>
              <a:gd name="T11" fmla="*/ 91 h 154"/>
              <a:gd name="T12" fmla="*/ 428 w 980"/>
              <a:gd name="T13" fmla="*/ 111 h 154"/>
              <a:gd name="T14" fmla="*/ 592 w 980"/>
              <a:gd name="T15" fmla="*/ 126 h 154"/>
              <a:gd name="T16" fmla="*/ 979 w 980"/>
              <a:gd name="T17" fmla="*/ 141 h 154"/>
              <a:gd name="T18" fmla="*/ 980 w 980"/>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0" h="154">
                <a:moveTo>
                  <a:pt x="4" y="154"/>
                </a:moveTo>
                <a:lnTo>
                  <a:pt x="0" y="0"/>
                </a:lnTo>
                <a:lnTo>
                  <a:pt x="83" y="39"/>
                </a:lnTo>
                <a:lnTo>
                  <a:pt x="154" y="61"/>
                </a:lnTo>
                <a:lnTo>
                  <a:pt x="209" y="76"/>
                </a:lnTo>
                <a:lnTo>
                  <a:pt x="283" y="91"/>
                </a:lnTo>
                <a:lnTo>
                  <a:pt x="428" y="111"/>
                </a:lnTo>
                <a:lnTo>
                  <a:pt x="592" y="126"/>
                </a:lnTo>
                <a:lnTo>
                  <a:pt x="979" y="141"/>
                </a:lnTo>
                <a:lnTo>
                  <a:pt x="980" y="154"/>
                </a:lnTo>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8754" name="Freeform 34"/>
          <p:cNvSpPr>
            <a:spLocks/>
          </p:cNvSpPr>
          <p:nvPr/>
        </p:nvSpPr>
        <p:spPr bwMode="auto">
          <a:xfrm>
            <a:off x="1897064" y="4100514"/>
            <a:ext cx="3513137" cy="1614487"/>
          </a:xfrm>
          <a:custGeom>
            <a:avLst/>
            <a:gdLst>
              <a:gd name="T0" fmla="*/ 0 w 3388"/>
              <a:gd name="T1" fmla="*/ 0 h 1023"/>
              <a:gd name="T2" fmla="*/ 0 w 3388"/>
              <a:gd name="T3" fmla="*/ 1022 h 1023"/>
              <a:gd name="T4" fmla="*/ 3387 w 3388"/>
              <a:gd name="T5" fmla="*/ 1022 h 1023"/>
            </a:gdLst>
            <a:ahLst/>
            <a:cxnLst>
              <a:cxn ang="0">
                <a:pos x="T0" y="T1"/>
              </a:cxn>
              <a:cxn ang="0">
                <a:pos x="T2" y="T3"/>
              </a:cxn>
              <a:cxn ang="0">
                <a:pos x="T4" y="T5"/>
              </a:cxn>
            </a:cxnLst>
            <a:rect l="0" t="0" r="r" b="b"/>
            <a:pathLst>
              <a:path w="3388" h="1023">
                <a:moveTo>
                  <a:pt x="0" y="0"/>
                </a:moveTo>
                <a:lnTo>
                  <a:pt x="0" y="1022"/>
                </a:lnTo>
                <a:lnTo>
                  <a:pt x="3387" y="1022"/>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b="0"/>
          </a:p>
        </p:txBody>
      </p:sp>
      <p:sp>
        <p:nvSpPr>
          <p:cNvPr id="158755" name="Rectangle 35"/>
          <p:cNvSpPr>
            <a:spLocks noChangeArrowheads="1"/>
          </p:cNvSpPr>
          <p:nvPr/>
        </p:nvSpPr>
        <p:spPr bwMode="auto">
          <a:xfrm>
            <a:off x="1676400" y="5486401"/>
            <a:ext cx="457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b="0"/>
              <a:t>0</a:t>
            </a:r>
            <a:r>
              <a:rPr lang="en-US" sz="3600" b="0"/>
              <a:t> </a:t>
            </a:r>
          </a:p>
        </p:txBody>
      </p:sp>
      <p:sp>
        <p:nvSpPr>
          <p:cNvPr id="158756" name="Line 36"/>
          <p:cNvSpPr>
            <a:spLocks noChangeShapeType="1"/>
          </p:cNvSpPr>
          <p:nvPr/>
        </p:nvSpPr>
        <p:spPr bwMode="auto">
          <a:xfrm>
            <a:off x="2039939" y="4419600"/>
            <a:ext cx="3175"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58757" name="Freeform 37"/>
          <p:cNvSpPr>
            <a:spLocks/>
          </p:cNvSpPr>
          <p:nvPr/>
        </p:nvSpPr>
        <p:spPr bwMode="auto">
          <a:xfrm>
            <a:off x="1905000" y="4343400"/>
            <a:ext cx="3429000" cy="1392238"/>
          </a:xfrm>
          <a:custGeom>
            <a:avLst/>
            <a:gdLst>
              <a:gd name="T0" fmla="*/ 0 w 3492"/>
              <a:gd name="T1" fmla="*/ 1011 h 1021"/>
              <a:gd name="T2" fmla="*/ 162 w 3492"/>
              <a:gd name="T3" fmla="*/ 837 h 1021"/>
              <a:gd name="T4" fmla="*/ 714 w 3492"/>
              <a:gd name="T5" fmla="*/ 3 h 1021"/>
              <a:gd name="T6" fmla="*/ 1728 w 3492"/>
              <a:gd name="T7" fmla="*/ 855 h 1021"/>
              <a:gd name="T8" fmla="*/ 3492 w 3492"/>
              <a:gd name="T9" fmla="*/ 999 h 1021"/>
            </a:gdLst>
            <a:ahLst/>
            <a:cxnLst>
              <a:cxn ang="0">
                <a:pos x="T0" y="T1"/>
              </a:cxn>
              <a:cxn ang="0">
                <a:pos x="T2" y="T3"/>
              </a:cxn>
              <a:cxn ang="0">
                <a:pos x="T4" y="T5"/>
              </a:cxn>
              <a:cxn ang="0">
                <a:pos x="T6" y="T7"/>
              </a:cxn>
              <a:cxn ang="0">
                <a:pos x="T8" y="T9"/>
              </a:cxn>
            </a:cxnLst>
            <a:rect l="0" t="0" r="r" b="b"/>
            <a:pathLst>
              <a:path w="3492" h="1021">
                <a:moveTo>
                  <a:pt x="0" y="1011"/>
                </a:moveTo>
                <a:cubicBezTo>
                  <a:pt x="27" y="982"/>
                  <a:pt x="43" y="1005"/>
                  <a:pt x="162" y="837"/>
                </a:cubicBezTo>
                <a:cubicBezTo>
                  <a:pt x="281" y="669"/>
                  <a:pt x="453" y="0"/>
                  <a:pt x="714" y="3"/>
                </a:cubicBezTo>
                <a:cubicBezTo>
                  <a:pt x="975" y="6"/>
                  <a:pt x="1265" y="689"/>
                  <a:pt x="1728" y="855"/>
                </a:cubicBezTo>
                <a:cubicBezTo>
                  <a:pt x="2191" y="1021"/>
                  <a:pt x="3125" y="969"/>
                  <a:pt x="3492" y="999"/>
                </a:cubicBezTo>
              </a:path>
            </a:pathLst>
          </a:custGeom>
          <a:noFill/>
          <a:ln w="38100" cap="flat" cmpd="sng">
            <a:solidFill>
              <a:schemeClr val="folHlink"/>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8758" name="Line 38"/>
          <p:cNvSpPr>
            <a:spLocks noChangeShapeType="1"/>
          </p:cNvSpPr>
          <p:nvPr/>
        </p:nvSpPr>
        <p:spPr bwMode="auto">
          <a:xfrm>
            <a:off x="3581400" y="5486400"/>
            <a:ext cx="1588" cy="228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8759" name="Line 39"/>
          <p:cNvSpPr>
            <a:spLocks noChangeShapeType="1"/>
          </p:cNvSpPr>
          <p:nvPr/>
        </p:nvSpPr>
        <p:spPr bwMode="auto">
          <a:xfrm flipH="1">
            <a:off x="3886200" y="5257800"/>
            <a:ext cx="2286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8760" name="Text Box 40"/>
          <p:cNvSpPr txBox="1">
            <a:spLocks noChangeArrowheads="1"/>
          </p:cNvSpPr>
          <p:nvPr/>
        </p:nvSpPr>
        <p:spPr bwMode="auto">
          <a:xfrm>
            <a:off x="3810000" y="4953001"/>
            <a:ext cx="1447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b="0" dirty="0">
                <a:sym typeface="Symbol" pitchFamily="18" charset="2"/>
              </a:rPr>
              <a:t> = .05</a:t>
            </a:r>
            <a:endParaRPr lang="en-US" b="0" baseline="-25000" dirty="0">
              <a:sym typeface="Symbol" pitchFamily="18" charset="2"/>
            </a:endParaRPr>
          </a:p>
        </p:txBody>
      </p:sp>
      <p:sp>
        <p:nvSpPr>
          <p:cNvPr id="158762" name="Line 42"/>
          <p:cNvSpPr>
            <a:spLocks noChangeShapeType="1"/>
          </p:cNvSpPr>
          <p:nvPr/>
        </p:nvSpPr>
        <p:spPr bwMode="auto">
          <a:xfrm flipV="1">
            <a:off x="3581400" y="5715000"/>
            <a:ext cx="0" cy="4572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8763" name="Line 43"/>
          <p:cNvSpPr>
            <a:spLocks noChangeShapeType="1"/>
          </p:cNvSpPr>
          <p:nvPr/>
        </p:nvSpPr>
        <p:spPr bwMode="auto">
          <a:xfrm flipH="1">
            <a:off x="1981200" y="5943600"/>
            <a:ext cx="16002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8764" name="Line 44"/>
          <p:cNvSpPr>
            <a:spLocks noChangeShapeType="1"/>
          </p:cNvSpPr>
          <p:nvPr/>
        </p:nvSpPr>
        <p:spPr bwMode="auto">
          <a:xfrm flipH="1">
            <a:off x="3581400" y="5943600"/>
            <a:ext cx="15240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58765" name="Rectangle 45"/>
          <p:cNvSpPr>
            <a:spLocks noChangeArrowheads="1"/>
          </p:cNvSpPr>
          <p:nvPr/>
        </p:nvSpPr>
        <p:spPr bwMode="auto">
          <a:xfrm>
            <a:off x="3886200" y="5867400"/>
            <a:ext cx="9906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sz="1400" b="0"/>
              <a:t>Reject H</a:t>
            </a:r>
            <a:r>
              <a:rPr lang="en-US" sz="1400" b="0" baseline="-25000"/>
              <a:t>0</a:t>
            </a:r>
          </a:p>
        </p:txBody>
      </p:sp>
      <p:sp>
        <p:nvSpPr>
          <p:cNvPr id="158766" name="Rectangle 46"/>
          <p:cNvSpPr>
            <a:spLocks noChangeArrowheads="1"/>
          </p:cNvSpPr>
          <p:nvPr/>
        </p:nvSpPr>
        <p:spPr bwMode="auto">
          <a:xfrm>
            <a:off x="2286000" y="5867400"/>
            <a:ext cx="914400" cy="456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sz="1400" b="0"/>
              <a:t>Do not </a:t>
            </a:r>
          </a:p>
          <a:p>
            <a:pPr eaLnBrk="0" hangingPunct="0">
              <a:lnSpc>
                <a:spcPct val="20000"/>
              </a:lnSpc>
              <a:spcBef>
                <a:spcPct val="50000"/>
              </a:spcBef>
              <a:buClrTx/>
              <a:buSzTx/>
              <a:buFontTx/>
              <a:buNone/>
            </a:pPr>
            <a:r>
              <a:rPr lang="en-US" sz="1400" b="0"/>
              <a:t>reject H</a:t>
            </a:r>
            <a:r>
              <a:rPr lang="en-US" sz="1400" b="0" baseline="-25000"/>
              <a:t>0</a:t>
            </a:r>
          </a:p>
        </p:txBody>
      </p:sp>
      <p:graphicFrame>
        <p:nvGraphicFramePr>
          <p:cNvPr id="158767" name="Object 47"/>
          <p:cNvGraphicFramePr>
            <a:graphicFrameLocks noChangeAspect="1"/>
          </p:cNvGraphicFramePr>
          <p:nvPr>
            <p:extLst>
              <p:ext uri="{D42A27DB-BD31-4B8C-83A1-F6EECF244321}">
                <p14:modId xmlns:p14="http://schemas.microsoft.com/office/powerpoint/2010/main" val="3735769941"/>
              </p:ext>
            </p:extLst>
          </p:nvPr>
        </p:nvGraphicFramePr>
        <p:xfrm>
          <a:off x="6097589" y="2438401"/>
          <a:ext cx="4071937" cy="855663"/>
        </p:xfrm>
        <a:graphic>
          <a:graphicData uri="http://schemas.openxmlformats.org/presentationml/2006/ole">
            <mc:AlternateContent xmlns:mc="http://schemas.openxmlformats.org/markup-compatibility/2006">
              <mc:Choice xmlns:v="urn:schemas-microsoft-com:vml" Requires="v">
                <p:oleObj spid="_x0000_s218186" name="Equation" r:id="rId3" imgW="1841400" imgH="393480" progId="Equation.3">
                  <p:embed/>
                </p:oleObj>
              </mc:Choice>
              <mc:Fallback>
                <p:oleObj name="Equation" r:id="rId3" imgW="1841400" imgH="393480" progId="Equation.3">
                  <p:embed/>
                  <p:pic>
                    <p:nvPicPr>
                      <p:cNvPr id="0" name=""/>
                      <p:cNvPicPr>
                        <a:picLocks noChangeAspect="1" noChangeArrowheads="1"/>
                      </p:cNvPicPr>
                      <p:nvPr/>
                    </p:nvPicPr>
                    <p:blipFill>
                      <a:blip r:embed="rId4"/>
                      <a:srcRect/>
                      <a:stretch>
                        <a:fillRect/>
                      </a:stretch>
                    </p:blipFill>
                    <p:spPr bwMode="auto">
                      <a:xfrm>
                        <a:off x="6097589" y="2438401"/>
                        <a:ext cx="4071937" cy="85566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
          <p:cNvGrpSpPr/>
          <p:nvPr/>
        </p:nvGrpSpPr>
        <p:grpSpPr>
          <a:xfrm>
            <a:off x="5334000" y="2895600"/>
            <a:ext cx="609600" cy="2743200"/>
            <a:chOff x="3810000" y="2895600"/>
            <a:chExt cx="609600" cy="2743200"/>
          </a:xfrm>
        </p:grpSpPr>
        <p:sp>
          <p:nvSpPr>
            <p:cNvPr id="158768" name="Line 48"/>
            <p:cNvSpPr>
              <a:spLocks noChangeShapeType="1"/>
            </p:cNvSpPr>
            <p:nvPr/>
          </p:nvSpPr>
          <p:spPr bwMode="auto">
            <a:xfrm>
              <a:off x="3810000" y="2895600"/>
              <a:ext cx="0" cy="2743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158769" name="Line 49"/>
            <p:cNvSpPr>
              <a:spLocks noChangeShapeType="1"/>
            </p:cNvSpPr>
            <p:nvPr/>
          </p:nvSpPr>
          <p:spPr bwMode="auto">
            <a:xfrm>
              <a:off x="3810000" y="2895600"/>
              <a:ext cx="60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grpSp>
      <p:sp>
        <p:nvSpPr>
          <p:cNvPr id="158772" name="Rectangle 52"/>
          <p:cNvSpPr>
            <a:spLocks noChangeArrowheads="1"/>
          </p:cNvSpPr>
          <p:nvPr/>
        </p:nvSpPr>
        <p:spPr bwMode="auto">
          <a:xfrm>
            <a:off x="3048000" y="3836851"/>
            <a:ext cx="2057400"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spcBef>
                <a:spcPct val="50000"/>
              </a:spcBef>
              <a:buClrTx/>
              <a:buSzTx/>
              <a:buFontTx/>
              <a:buNone/>
            </a:pPr>
            <a:r>
              <a:rPr lang="en-US" b="0" dirty="0"/>
              <a:t>Critical Value:  </a:t>
            </a:r>
          </a:p>
          <a:p>
            <a:pPr eaLnBrk="0" hangingPunct="0">
              <a:spcBef>
                <a:spcPct val="50000"/>
              </a:spcBef>
              <a:buClrTx/>
              <a:buSzTx/>
              <a:buFontTx/>
              <a:buNone/>
            </a:pPr>
            <a:r>
              <a:rPr lang="en-US" b="0" dirty="0"/>
              <a:t>F</a:t>
            </a:r>
            <a:r>
              <a:rPr lang="en-US" b="0" baseline="-25000" dirty="0">
                <a:sym typeface="Symbol" pitchFamily="18" charset="2"/>
              </a:rPr>
              <a:t> </a:t>
            </a:r>
            <a:r>
              <a:rPr lang="en-US" b="0" dirty="0"/>
              <a:t>= 3.885</a:t>
            </a:r>
          </a:p>
        </p:txBody>
      </p:sp>
      <p:pic>
        <p:nvPicPr>
          <p:cNvPr id="28" name="Picture 43" descr="http://t2.gstatic.com/images?q=tbn:ANd9GcQwGzuHK9zrXIfWiKKpSZyC-D_OPaDNHwKlVVQBCzD9p7SCbHDdK0EsFb2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21728"/>
            <a:ext cx="1033462"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51777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772"/>
                                        </p:tgtEl>
                                        <p:attrNameLst>
                                          <p:attrName>style.visibility</p:attrName>
                                        </p:attrNameLst>
                                      </p:cBhvr>
                                      <p:to>
                                        <p:strVal val="visible"/>
                                      </p:to>
                                    </p:set>
                                    <p:animEffect transition="in" filter="fade">
                                      <p:cBhvr>
                                        <p:cTn id="7" dur="500"/>
                                        <p:tgtEl>
                                          <p:spTgt spid="15877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8733"/>
                                        </p:tgtEl>
                                        <p:attrNameLst>
                                          <p:attrName>style.visibility</p:attrName>
                                        </p:attrNameLst>
                                      </p:cBhvr>
                                      <p:to>
                                        <p:strVal val="visible"/>
                                      </p:to>
                                    </p:set>
                                    <p:anim calcmode="lin" valueType="num">
                                      <p:cBhvr additive="base">
                                        <p:cTn id="19" dur="500" fill="hold"/>
                                        <p:tgtEl>
                                          <p:spTgt spid="158733"/>
                                        </p:tgtEl>
                                        <p:attrNameLst>
                                          <p:attrName>ppt_x</p:attrName>
                                        </p:attrNameLst>
                                      </p:cBhvr>
                                      <p:tavLst>
                                        <p:tav tm="0">
                                          <p:val>
                                            <p:strVal val="#ppt_x"/>
                                          </p:val>
                                        </p:tav>
                                        <p:tav tm="100000">
                                          <p:val>
                                            <p:strVal val="#ppt_x"/>
                                          </p:val>
                                        </p:tav>
                                      </p:tavLst>
                                    </p:anim>
                                    <p:anim calcmode="lin" valueType="num">
                                      <p:cBhvr additive="base">
                                        <p:cTn id="20" dur="500" fill="hold"/>
                                        <p:tgtEl>
                                          <p:spTgt spid="1587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8734"/>
                                        </p:tgtEl>
                                        <p:attrNameLst>
                                          <p:attrName>style.visibility</p:attrName>
                                        </p:attrNameLst>
                                      </p:cBhvr>
                                      <p:to>
                                        <p:strVal val="visible"/>
                                      </p:to>
                                    </p:set>
                                    <p:animEffect transition="in" filter="fade">
                                      <p:cBhvr>
                                        <p:cTn id="25" dur="1000"/>
                                        <p:tgtEl>
                                          <p:spTgt spid="158734"/>
                                        </p:tgtEl>
                                      </p:cBhvr>
                                    </p:animEffect>
                                    <p:anim calcmode="lin" valueType="num">
                                      <p:cBhvr>
                                        <p:cTn id="26" dur="1000" fill="hold"/>
                                        <p:tgtEl>
                                          <p:spTgt spid="158734"/>
                                        </p:tgtEl>
                                        <p:attrNameLst>
                                          <p:attrName>ppt_x</p:attrName>
                                        </p:attrNameLst>
                                      </p:cBhvr>
                                      <p:tavLst>
                                        <p:tav tm="0">
                                          <p:val>
                                            <p:strVal val="#ppt_x"/>
                                          </p:val>
                                        </p:tav>
                                        <p:tav tm="100000">
                                          <p:val>
                                            <p:strVal val="#ppt_x"/>
                                          </p:val>
                                        </p:tav>
                                      </p:tavLst>
                                    </p:anim>
                                    <p:anim calcmode="lin" valueType="num">
                                      <p:cBhvr>
                                        <p:cTn id="27" dur="1000" fill="hold"/>
                                        <p:tgtEl>
                                          <p:spTgt spid="1587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3" grpId="0" animBg="1"/>
      <p:bldP spid="158734" grpId="0"/>
      <p:bldP spid="1587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519" name="Group 527"/>
          <p:cNvGraphicFramePr>
            <a:graphicFrameLocks noGrp="1"/>
          </p:cNvGraphicFramePr>
          <p:nvPr>
            <p:extLst>
              <p:ext uri="{D42A27DB-BD31-4B8C-83A1-F6EECF244321}">
                <p14:modId xmlns:p14="http://schemas.microsoft.com/office/powerpoint/2010/main" val="282761213"/>
              </p:ext>
            </p:extLst>
          </p:nvPr>
        </p:nvGraphicFramePr>
        <p:xfrm>
          <a:off x="2895600" y="1981200"/>
          <a:ext cx="7391400" cy="4301490"/>
        </p:xfrm>
        <a:graphic>
          <a:graphicData uri="http://schemas.openxmlformats.org/drawingml/2006/table">
            <a:tbl>
              <a:tblPr/>
              <a:tblGrid>
                <a:gridCol w="1371600"/>
                <a:gridCol w="914400"/>
                <a:gridCol w="762000"/>
                <a:gridCol w="1066800"/>
                <a:gridCol w="1143000"/>
                <a:gridCol w="1143000"/>
                <a:gridCol w="990600"/>
              </a:tblGrid>
              <a:tr h="171450">
                <a:tc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tx1"/>
                          </a:solidFill>
                          <a:effectLst/>
                          <a:latin typeface="Arial" pitchFamily="34" charset="0"/>
                          <a:cs typeface="Arial" pitchFamily="34" charset="0"/>
                        </a:rPr>
                        <a:t>SUMMARY</a:t>
                      </a:r>
                      <a:endParaRPr kumimoji="0" lang="en-US" sz="1700" b="1"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CA"/>
                    </a:p>
                  </a:txBody>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Groups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Count</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Sum</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Average</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Variance</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Club 1</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1246</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249.2</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983C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108.2</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Club 2</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1130</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226</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CC98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77.5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Club 3</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1029</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205.8</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2A6EE"/>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94.2</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ANOVA</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865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Source of Variation</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SS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df</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MS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F</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P-value</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F crit</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Between Groups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4716.4</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2</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2358.2</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25.275</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4.99E-05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tx1"/>
                          </a:solidFill>
                          <a:effectLst/>
                          <a:latin typeface="Arial" pitchFamily="34" charset="0"/>
                          <a:cs typeface="Arial" pitchFamily="34" charset="0"/>
                        </a:rPr>
                        <a:t>3.885</a:t>
                      </a:r>
                      <a:endParaRPr kumimoji="0" lang="en-US" sz="1700" b="1"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60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Within </a:t>
                      </a:r>
                    </a:p>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Groups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1119.6</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12</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93.3</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Total</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5836.0</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14</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 </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 </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 </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pitchFamily="34" charset="0"/>
                          <a:cs typeface="Arial" pitchFamily="34" charset="0"/>
                        </a:rPr>
                        <a:t> </a:t>
                      </a:r>
                      <a:endParaRPr kumimoji="0" lang="en-US" sz="17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13478" name="Rectangle 486"/>
          <p:cNvSpPr>
            <a:spLocks noChangeArrowheads="1"/>
          </p:cNvSpPr>
          <p:nvPr/>
        </p:nvSpPr>
        <p:spPr bwMode="auto">
          <a:xfrm>
            <a:off x="2556641" y="609601"/>
            <a:ext cx="7696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buSzTx/>
              <a:buFontTx/>
              <a:buNone/>
            </a:pPr>
            <a:r>
              <a:rPr lang="en-US" sz="3200" b="0" dirty="0">
                <a:solidFill>
                  <a:schemeClr val="tx2"/>
                </a:solidFill>
                <a:latin typeface="Arial" pitchFamily="34" charset="0"/>
                <a:cs typeface="Arial" pitchFamily="34" charset="0"/>
              </a:rPr>
              <a:t>ANOVA -- Single Factor: Excel Output</a:t>
            </a:r>
          </a:p>
        </p:txBody>
      </p:sp>
      <p:graphicFrame>
        <p:nvGraphicFramePr>
          <p:cNvPr id="213503" name="Object 511"/>
          <p:cNvGraphicFramePr>
            <a:graphicFrameLocks noChangeAspect="1"/>
          </p:cNvGraphicFramePr>
          <p:nvPr/>
        </p:nvGraphicFramePr>
        <p:xfrm>
          <a:off x="6038850" y="3625850"/>
          <a:ext cx="114300" cy="215900"/>
        </p:xfrm>
        <a:graphic>
          <a:graphicData uri="http://schemas.openxmlformats.org/presentationml/2006/ole">
            <mc:AlternateContent xmlns:mc="http://schemas.openxmlformats.org/markup-compatibility/2006">
              <mc:Choice xmlns:v="urn:schemas-microsoft-com:vml" Requires="v">
                <p:oleObj spid="_x0000_s219212"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625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520" name="Rectangle 528"/>
          <p:cNvSpPr>
            <a:spLocks noChangeArrowheads="1"/>
          </p:cNvSpPr>
          <p:nvPr/>
        </p:nvSpPr>
        <p:spPr bwMode="auto">
          <a:xfrm>
            <a:off x="2537986" y="1524001"/>
            <a:ext cx="68445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en-US" b="0" dirty="0"/>
              <a:t>EXCEL:   tools | data analysis | ANOVA: single factor</a:t>
            </a:r>
          </a:p>
        </p:txBody>
      </p:sp>
      <p:pic>
        <p:nvPicPr>
          <p:cNvPr id="219179" name="Picture 43" descr="http://t2.gstatic.com/images?q=tbn:ANd9GcQwGzuHK9zrXIfWiKKpSZyC-D_OPaDNHwKlVVQBCzD9p7SCbHDdK0EsFb2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21728"/>
            <a:ext cx="1033462"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923114"/>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ChangeArrowheads="1"/>
          </p:cNvSpPr>
          <p:nvPr/>
        </p:nvSpPr>
        <p:spPr bwMode="auto">
          <a:xfrm>
            <a:off x="4063314" y="974124"/>
            <a:ext cx="4343400" cy="685800"/>
          </a:xfrm>
          <a:prstGeom prst="rect">
            <a:avLst/>
          </a:prstGeom>
          <a:solidFill>
            <a:srgbClr val="FDE0BD"/>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b="0"/>
              <a:t>Analysis of Variance (ANOVA)</a:t>
            </a:r>
          </a:p>
        </p:txBody>
      </p:sp>
      <p:sp>
        <p:nvSpPr>
          <p:cNvPr id="190468" name="Rectangle 4"/>
          <p:cNvSpPr>
            <a:spLocks noChangeArrowheads="1"/>
          </p:cNvSpPr>
          <p:nvPr/>
        </p:nvSpPr>
        <p:spPr bwMode="auto">
          <a:xfrm>
            <a:off x="3072714" y="3183924"/>
            <a:ext cx="1447800" cy="685800"/>
          </a:xfrm>
          <a:prstGeom prst="rect">
            <a:avLst/>
          </a:prstGeom>
          <a:solidFill>
            <a:srgbClr val="ABD5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b="0"/>
              <a:t>F-test</a:t>
            </a:r>
          </a:p>
        </p:txBody>
      </p:sp>
      <p:sp>
        <p:nvSpPr>
          <p:cNvPr id="190469" name="Rectangle 5"/>
          <p:cNvSpPr>
            <a:spLocks noChangeArrowheads="1"/>
          </p:cNvSpPr>
          <p:nvPr/>
        </p:nvSpPr>
        <p:spPr bwMode="auto">
          <a:xfrm>
            <a:off x="7720914" y="3641124"/>
            <a:ext cx="1828800" cy="685800"/>
          </a:xfrm>
          <a:prstGeom prst="rect">
            <a:avLst/>
          </a:prstGeom>
          <a:solidFill>
            <a:srgbClr val="ABD5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b="0"/>
              <a:t>F-test</a:t>
            </a:r>
          </a:p>
        </p:txBody>
      </p:sp>
      <p:sp>
        <p:nvSpPr>
          <p:cNvPr id="190470" name="Line 6"/>
          <p:cNvSpPr>
            <a:spLocks noChangeShapeType="1"/>
          </p:cNvSpPr>
          <p:nvPr/>
        </p:nvSpPr>
        <p:spPr bwMode="auto">
          <a:xfrm>
            <a:off x="3225114" y="1888524"/>
            <a:ext cx="48006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71" name="Line 7"/>
          <p:cNvSpPr>
            <a:spLocks noChangeShapeType="1"/>
          </p:cNvSpPr>
          <p:nvPr/>
        </p:nvSpPr>
        <p:spPr bwMode="auto">
          <a:xfrm flipV="1">
            <a:off x="2463114" y="2879124"/>
            <a:ext cx="0" cy="1752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72" name="Line 8"/>
          <p:cNvSpPr>
            <a:spLocks noChangeShapeType="1"/>
          </p:cNvSpPr>
          <p:nvPr/>
        </p:nvSpPr>
        <p:spPr bwMode="auto">
          <a:xfrm flipV="1">
            <a:off x="6196914" y="1659924"/>
            <a:ext cx="0" cy="228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73" name="Line 9"/>
          <p:cNvSpPr>
            <a:spLocks noChangeShapeType="1"/>
          </p:cNvSpPr>
          <p:nvPr/>
        </p:nvSpPr>
        <p:spPr bwMode="auto">
          <a:xfrm flipV="1">
            <a:off x="3529914" y="4250724"/>
            <a:ext cx="0" cy="228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75" name="Rectangle 11"/>
          <p:cNvSpPr>
            <a:spLocks noChangeArrowheads="1"/>
          </p:cNvSpPr>
          <p:nvPr/>
        </p:nvSpPr>
        <p:spPr bwMode="auto">
          <a:xfrm>
            <a:off x="3072714" y="4022124"/>
            <a:ext cx="1447800" cy="1143000"/>
          </a:xfrm>
          <a:prstGeom prst="rect">
            <a:avLst/>
          </a:prstGeom>
          <a:solidFill>
            <a:srgbClr val="ABD5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b="0"/>
              <a:t>Tukey-</a:t>
            </a:r>
          </a:p>
          <a:p>
            <a:pPr algn="ctr">
              <a:spcBef>
                <a:spcPct val="0"/>
              </a:spcBef>
              <a:buClrTx/>
              <a:buSzTx/>
              <a:buFontTx/>
              <a:buNone/>
            </a:pPr>
            <a:r>
              <a:rPr lang="en-US" b="0"/>
              <a:t>Kramer </a:t>
            </a:r>
          </a:p>
          <a:p>
            <a:pPr algn="ctr">
              <a:spcBef>
                <a:spcPct val="0"/>
              </a:spcBef>
              <a:buClrTx/>
              <a:buSzTx/>
              <a:buFontTx/>
              <a:buNone/>
            </a:pPr>
            <a:r>
              <a:rPr lang="en-US" b="0"/>
              <a:t>test</a:t>
            </a:r>
          </a:p>
        </p:txBody>
      </p:sp>
      <p:sp>
        <p:nvSpPr>
          <p:cNvPr id="190476" name="Rectangle 12"/>
          <p:cNvSpPr>
            <a:spLocks noChangeArrowheads="1"/>
          </p:cNvSpPr>
          <p:nvPr/>
        </p:nvSpPr>
        <p:spPr bwMode="auto">
          <a:xfrm>
            <a:off x="7720914" y="4479324"/>
            <a:ext cx="2743200" cy="1295400"/>
          </a:xfrm>
          <a:prstGeom prst="rect">
            <a:avLst/>
          </a:prstGeom>
          <a:solidFill>
            <a:srgbClr val="ABD5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b="0"/>
              <a:t>Fisher’s Least </a:t>
            </a:r>
          </a:p>
          <a:p>
            <a:pPr algn="ctr">
              <a:spcBef>
                <a:spcPct val="0"/>
              </a:spcBef>
              <a:buClrTx/>
              <a:buSzTx/>
              <a:buFontTx/>
              <a:buNone/>
            </a:pPr>
            <a:r>
              <a:rPr lang="en-US" b="0"/>
              <a:t>Significant</a:t>
            </a:r>
          </a:p>
          <a:p>
            <a:pPr algn="ctr">
              <a:spcBef>
                <a:spcPct val="0"/>
              </a:spcBef>
              <a:buClrTx/>
              <a:buSzTx/>
              <a:buFontTx/>
              <a:buNone/>
            </a:pPr>
            <a:r>
              <a:rPr lang="en-US" b="0"/>
              <a:t>Difference test</a:t>
            </a:r>
          </a:p>
        </p:txBody>
      </p:sp>
      <p:sp>
        <p:nvSpPr>
          <p:cNvPr id="190477" name="Rectangle 13"/>
          <p:cNvSpPr>
            <a:spLocks noChangeArrowheads="1"/>
          </p:cNvSpPr>
          <p:nvPr/>
        </p:nvSpPr>
        <p:spPr bwMode="auto">
          <a:xfrm>
            <a:off x="2234514" y="2193324"/>
            <a:ext cx="1905000" cy="685800"/>
          </a:xfrm>
          <a:prstGeom prst="rect">
            <a:avLst/>
          </a:prstGeom>
          <a:solidFill>
            <a:srgbClr val="9EFEC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b="0"/>
              <a:t>One-Way </a:t>
            </a:r>
          </a:p>
          <a:p>
            <a:pPr algn="ctr">
              <a:spcBef>
                <a:spcPct val="0"/>
              </a:spcBef>
              <a:buClrTx/>
              <a:buSzTx/>
              <a:buFontTx/>
              <a:buNone/>
            </a:pPr>
            <a:r>
              <a:rPr lang="en-US" b="0"/>
              <a:t>ANOVA</a:t>
            </a:r>
          </a:p>
        </p:txBody>
      </p:sp>
      <p:sp>
        <p:nvSpPr>
          <p:cNvPr id="190478" name="Rectangle 14"/>
          <p:cNvSpPr>
            <a:spLocks noChangeArrowheads="1"/>
          </p:cNvSpPr>
          <p:nvPr/>
        </p:nvSpPr>
        <p:spPr bwMode="auto">
          <a:xfrm>
            <a:off x="6806514" y="2269524"/>
            <a:ext cx="2286000" cy="1066800"/>
          </a:xfrm>
          <a:prstGeom prst="rect">
            <a:avLst/>
          </a:prstGeom>
          <a:solidFill>
            <a:srgbClr val="9EFEC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b="0"/>
              <a:t>Randomized </a:t>
            </a:r>
          </a:p>
          <a:p>
            <a:pPr algn="ctr">
              <a:spcBef>
                <a:spcPct val="0"/>
              </a:spcBef>
              <a:buClrTx/>
              <a:buSzTx/>
              <a:buFontTx/>
              <a:buNone/>
            </a:pPr>
            <a:r>
              <a:rPr lang="en-US" b="0"/>
              <a:t>Complete </a:t>
            </a:r>
          </a:p>
          <a:p>
            <a:pPr algn="ctr">
              <a:spcBef>
                <a:spcPct val="0"/>
              </a:spcBef>
              <a:buClrTx/>
              <a:buSzTx/>
              <a:buFontTx/>
              <a:buNone/>
            </a:pPr>
            <a:r>
              <a:rPr lang="en-US" b="0"/>
              <a:t>Block ANOVA</a:t>
            </a:r>
          </a:p>
        </p:txBody>
      </p:sp>
      <p:sp>
        <p:nvSpPr>
          <p:cNvPr id="190479" name="Line 15"/>
          <p:cNvSpPr>
            <a:spLocks noChangeShapeType="1"/>
          </p:cNvSpPr>
          <p:nvPr/>
        </p:nvSpPr>
        <p:spPr bwMode="auto">
          <a:xfrm>
            <a:off x="2463114" y="4631724"/>
            <a:ext cx="6096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80" name="Line 16"/>
          <p:cNvSpPr>
            <a:spLocks noChangeShapeType="1"/>
          </p:cNvSpPr>
          <p:nvPr/>
        </p:nvSpPr>
        <p:spPr bwMode="auto">
          <a:xfrm>
            <a:off x="2463114" y="3564924"/>
            <a:ext cx="6096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81" name="Line 17"/>
          <p:cNvSpPr>
            <a:spLocks noChangeShapeType="1"/>
          </p:cNvSpPr>
          <p:nvPr/>
        </p:nvSpPr>
        <p:spPr bwMode="auto">
          <a:xfrm flipV="1">
            <a:off x="7111314" y="3336324"/>
            <a:ext cx="0" cy="1752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82" name="Line 18"/>
          <p:cNvSpPr>
            <a:spLocks noChangeShapeType="1"/>
          </p:cNvSpPr>
          <p:nvPr/>
        </p:nvSpPr>
        <p:spPr bwMode="auto">
          <a:xfrm>
            <a:off x="7111314" y="5088924"/>
            <a:ext cx="6096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83" name="Line 19"/>
          <p:cNvSpPr>
            <a:spLocks noChangeShapeType="1"/>
          </p:cNvSpPr>
          <p:nvPr/>
        </p:nvSpPr>
        <p:spPr bwMode="auto">
          <a:xfrm>
            <a:off x="7111314" y="4022124"/>
            <a:ext cx="6096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84" name="Line 20"/>
          <p:cNvSpPr>
            <a:spLocks noChangeShapeType="1"/>
          </p:cNvSpPr>
          <p:nvPr/>
        </p:nvSpPr>
        <p:spPr bwMode="auto">
          <a:xfrm flipV="1">
            <a:off x="3225114" y="1888524"/>
            <a:ext cx="0" cy="304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190487" name="Line 23"/>
          <p:cNvSpPr>
            <a:spLocks noChangeShapeType="1"/>
          </p:cNvSpPr>
          <p:nvPr/>
        </p:nvSpPr>
        <p:spPr bwMode="auto">
          <a:xfrm>
            <a:off x="8025714" y="188852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p>
            <a:endParaRPr lang="en-CA" b="0"/>
          </a:p>
        </p:txBody>
      </p:sp>
    </p:spTree>
    <p:extLst>
      <p:ext uri="{BB962C8B-B14F-4D97-AF65-F5344CB8AC3E}">
        <p14:creationId xmlns:p14="http://schemas.microsoft.com/office/powerpoint/2010/main" val="2580294885"/>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667000" y="914400"/>
            <a:ext cx="7162800" cy="457200"/>
          </a:xfrm>
        </p:spPr>
        <p:txBody>
          <a:bodyPr/>
          <a:lstStyle/>
          <a:p>
            <a:r>
              <a:rPr lang="en-US" dirty="0">
                <a:solidFill>
                  <a:schemeClr val="tx1"/>
                </a:solidFill>
              </a:rPr>
              <a:t>Randomized Complete Block ANOVA</a:t>
            </a:r>
          </a:p>
        </p:txBody>
      </p:sp>
      <p:sp>
        <p:nvSpPr>
          <p:cNvPr id="217091" name="Rectangle 3"/>
          <p:cNvSpPr>
            <a:spLocks noGrp="1" noChangeArrowheads="1"/>
          </p:cNvSpPr>
          <p:nvPr>
            <p:ph type="body" idx="1"/>
          </p:nvPr>
        </p:nvSpPr>
        <p:spPr>
          <a:xfrm>
            <a:off x="2286000" y="1905000"/>
            <a:ext cx="7772400" cy="4191000"/>
          </a:xfrm>
        </p:spPr>
        <p:txBody>
          <a:bodyPr/>
          <a:lstStyle/>
          <a:p>
            <a:pPr>
              <a:lnSpc>
                <a:spcPct val="90000"/>
              </a:lnSpc>
            </a:pPr>
            <a:r>
              <a:rPr lang="en-US" dirty="0"/>
              <a:t>Like One-Way ANOVA, we test for equal population means (for different factor levels, for example)...</a:t>
            </a:r>
          </a:p>
          <a:p>
            <a:pPr>
              <a:lnSpc>
                <a:spcPct val="90000"/>
              </a:lnSpc>
            </a:pPr>
            <a:r>
              <a:rPr lang="en-US" dirty="0" smtClean="0"/>
              <a:t>...</a:t>
            </a:r>
            <a:r>
              <a:rPr lang="en-US" dirty="0"/>
              <a:t>but we want to control for possible variation from a </a:t>
            </a:r>
            <a:r>
              <a:rPr lang="en-US" u="sng" dirty="0"/>
              <a:t>second factor </a:t>
            </a:r>
            <a:r>
              <a:rPr lang="en-US" dirty="0"/>
              <a:t>(with two or more levels)</a:t>
            </a:r>
          </a:p>
          <a:p>
            <a:pPr>
              <a:lnSpc>
                <a:spcPct val="90000"/>
              </a:lnSpc>
            </a:pPr>
            <a:r>
              <a:rPr lang="en-US" dirty="0" smtClean="0"/>
              <a:t>Used </a:t>
            </a:r>
            <a:r>
              <a:rPr lang="en-US" dirty="0"/>
              <a:t>when more than one factor may influence the value of the dependent variable, but only one is of key interest</a:t>
            </a:r>
          </a:p>
          <a:p>
            <a:pPr>
              <a:lnSpc>
                <a:spcPct val="90000"/>
              </a:lnSpc>
            </a:pPr>
            <a:r>
              <a:rPr lang="en-US" dirty="0" smtClean="0"/>
              <a:t>Levels </a:t>
            </a:r>
            <a:r>
              <a:rPr lang="en-US" dirty="0"/>
              <a:t>of the secondary factor are called </a:t>
            </a:r>
            <a:r>
              <a:rPr lang="en-US" u="sng" dirty="0"/>
              <a:t>blocks</a:t>
            </a:r>
          </a:p>
        </p:txBody>
      </p:sp>
    </p:spTree>
    <p:extLst>
      <p:ext uri="{BB962C8B-B14F-4D97-AF65-F5344CB8AC3E}">
        <p14:creationId xmlns:p14="http://schemas.microsoft.com/office/powerpoint/2010/main" val="295931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fade">
                                      <p:cBhvr>
                                        <p:cTn id="7" dur="1000"/>
                                        <p:tgtEl>
                                          <p:spTgt spid="217091">
                                            <p:txEl>
                                              <p:pRg st="0" end="0"/>
                                            </p:txEl>
                                          </p:spTgt>
                                        </p:tgtEl>
                                      </p:cBhvr>
                                    </p:animEffect>
                                    <p:anim calcmode="lin" valueType="num">
                                      <p:cBhvr>
                                        <p:cTn id="8" dur="1000" fill="hold"/>
                                        <p:tgtEl>
                                          <p:spTgt spid="2170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70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7091">
                                            <p:txEl>
                                              <p:pRg st="1" end="1"/>
                                            </p:txEl>
                                          </p:spTgt>
                                        </p:tgtEl>
                                        <p:attrNameLst>
                                          <p:attrName>style.visibility</p:attrName>
                                        </p:attrNameLst>
                                      </p:cBhvr>
                                      <p:to>
                                        <p:strVal val="visible"/>
                                      </p:to>
                                    </p:set>
                                    <p:animEffect transition="in" filter="fade">
                                      <p:cBhvr>
                                        <p:cTn id="14" dur="1000"/>
                                        <p:tgtEl>
                                          <p:spTgt spid="217091">
                                            <p:txEl>
                                              <p:pRg st="1" end="1"/>
                                            </p:txEl>
                                          </p:spTgt>
                                        </p:tgtEl>
                                      </p:cBhvr>
                                    </p:animEffect>
                                    <p:anim calcmode="lin" valueType="num">
                                      <p:cBhvr>
                                        <p:cTn id="15" dur="1000" fill="hold"/>
                                        <p:tgtEl>
                                          <p:spTgt spid="21709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70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7091">
                                            <p:txEl>
                                              <p:pRg st="2" end="2"/>
                                            </p:txEl>
                                          </p:spTgt>
                                        </p:tgtEl>
                                        <p:attrNameLst>
                                          <p:attrName>style.visibility</p:attrName>
                                        </p:attrNameLst>
                                      </p:cBhvr>
                                      <p:to>
                                        <p:strVal val="visible"/>
                                      </p:to>
                                    </p:set>
                                    <p:animEffect transition="in" filter="fade">
                                      <p:cBhvr>
                                        <p:cTn id="21" dur="1000"/>
                                        <p:tgtEl>
                                          <p:spTgt spid="217091">
                                            <p:txEl>
                                              <p:pRg st="2" end="2"/>
                                            </p:txEl>
                                          </p:spTgt>
                                        </p:tgtEl>
                                      </p:cBhvr>
                                    </p:animEffect>
                                    <p:anim calcmode="lin" valueType="num">
                                      <p:cBhvr>
                                        <p:cTn id="22" dur="1000" fill="hold"/>
                                        <p:tgtEl>
                                          <p:spTgt spid="21709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170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7091">
                                            <p:txEl>
                                              <p:pRg st="3" end="3"/>
                                            </p:txEl>
                                          </p:spTgt>
                                        </p:tgtEl>
                                        <p:attrNameLst>
                                          <p:attrName>style.visibility</p:attrName>
                                        </p:attrNameLst>
                                      </p:cBhvr>
                                      <p:to>
                                        <p:strVal val="visible"/>
                                      </p:to>
                                    </p:set>
                                    <p:animEffect transition="in" filter="fade">
                                      <p:cBhvr>
                                        <p:cTn id="28" dur="1000"/>
                                        <p:tgtEl>
                                          <p:spTgt spid="217091">
                                            <p:txEl>
                                              <p:pRg st="3" end="3"/>
                                            </p:txEl>
                                          </p:spTgt>
                                        </p:tgtEl>
                                      </p:cBhvr>
                                    </p:animEffect>
                                    <p:anim calcmode="lin" valueType="num">
                                      <p:cBhvr>
                                        <p:cTn id="29" dur="1000" fill="hold"/>
                                        <p:tgtEl>
                                          <p:spTgt spid="21709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1709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Partitioning the Variation</a:t>
            </a:r>
          </a:p>
        </p:txBody>
      </p:sp>
      <p:sp>
        <p:nvSpPr>
          <p:cNvPr id="222211" name="Rectangle 3"/>
          <p:cNvSpPr>
            <a:spLocks noGrp="1" noChangeArrowheads="1"/>
          </p:cNvSpPr>
          <p:nvPr>
            <p:ph type="body" idx="1"/>
          </p:nvPr>
        </p:nvSpPr>
        <p:spPr>
          <a:xfrm>
            <a:off x="2286000" y="1752600"/>
            <a:ext cx="8153400" cy="914400"/>
          </a:xfrm>
        </p:spPr>
        <p:txBody>
          <a:bodyPr/>
          <a:lstStyle/>
          <a:p>
            <a:r>
              <a:rPr lang="en-US" dirty="0"/>
              <a:t>Total variation can now be split into three parts:</a:t>
            </a:r>
          </a:p>
        </p:txBody>
      </p:sp>
      <p:sp>
        <p:nvSpPr>
          <p:cNvPr id="222212" name="Rectangle 4"/>
          <p:cNvSpPr>
            <a:spLocks noChangeArrowheads="1"/>
          </p:cNvSpPr>
          <p:nvPr/>
        </p:nvSpPr>
        <p:spPr bwMode="auto">
          <a:xfrm>
            <a:off x="2895600" y="3733800"/>
            <a:ext cx="6400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ClrTx/>
              <a:buSzTx/>
              <a:buFontTx/>
              <a:buNone/>
            </a:pPr>
            <a:r>
              <a:rPr lang="en-US" b="0" dirty="0"/>
              <a:t>SST = Total sum of squares</a:t>
            </a:r>
          </a:p>
          <a:p>
            <a:pPr algn="l">
              <a:spcBef>
                <a:spcPct val="0"/>
              </a:spcBef>
              <a:buClrTx/>
              <a:buSzTx/>
              <a:buFontTx/>
              <a:buNone/>
            </a:pPr>
            <a:r>
              <a:rPr lang="en-US" b="0" dirty="0"/>
              <a:t>SSB = Sum of squares between factor levels</a:t>
            </a:r>
          </a:p>
          <a:p>
            <a:pPr algn="l">
              <a:spcBef>
                <a:spcPct val="0"/>
              </a:spcBef>
              <a:buClrTx/>
              <a:buSzTx/>
              <a:buFontTx/>
              <a:buNone/>
            </a:pPr>
            <a:r>
              <a:rPr lang="en-US" b="0" dirty="0"/>
              <a:t>SSBL = Sum of squares between blocks</a:t>
            </a:r>
          </a:p>
          <a:p>
            <a:pPr algn="l">
              <a:spcBef>
                <a:spcPct val="0"/>
              </a:spcBef>
              <a:buClrTx/>
              <a:buSzTx/>
              <a:buFontTx/>
              <a:buNone/>
            </a:pPr>
            <a:r>
              <a:rPr lang="en-US" b="0" dirty="0"/>
              <a:t>SSW = Sum of squares within levels</a:t>
            </a:r>
          </a:p>
        </p:txBody>
      </p:sp>
      <p:sp>
        <p:nvSpPr>
          <p:cNvPr id="222213" name="Rectangle 5"/>
          <p:cNvSpPr>
            <a:spLocks noChangeArrowheads="1"/>
          </p:cNvSpPr>
          <p:nvPr/>
        </p:nvSpPr>
        <p:spPr bwMode="auto">
          <a:xfrm>
            <a:off x="3048000" y="2811332"/>
            <a:ext cx="5257800" cy="5889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sz="3200" b="0" dirty="0"/>
              <a:t>SST = SSB + SSBL + SSW</a:t>
            </a:r>
          </a:p>
        </p:txBody>
      </p:sp>
    </p:spTree>
    <p:extLst>
      <p:ext uri="{BB962C8B-B14F-4D97-AF65-F5344CB8AC3E}">
        <p14:creationId xmlns:p14="http://schemas.microsoft.com/office/powerpoint/2010/main" val="38042637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6" name="Rectangle 10"/>
          <p:cNvSpPr>
            <a:spLocks noChangeArrowheads="1"/>
          </p:cNvSpPr>
          <p:nvPr/>
        </p:nvSpPr>
        <p:spPr bwMode="auto">
          <a:xfrm>
            <a:off x="7467600" y="2971800"/>
            <a:ext cx="990600" cy="533400"/>
          </a:xfrm>
          <a:prstGeom prst="rect">
            <a:avLst/>
          </a:prstGeom>
          <a:solidFill>
            <a:srgbClr val="FEE8D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4263" name="Rectangle 7"/>
          <p:cNvSpPr>
            <a:spLocks noChangeArrowheads="1"/>
          </p:cNvSpPr>
          <p:nvPr/>
        </p:nvSpPr>
        <p:spPr bwMode="auto">
          <a:xfrm>
            <a:off x="4855779" y="2971800"/>
            <a:ext cx="914400" cy="533400"/>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4262" name="Rectangle 6"/>
          <p:cNvSpPr>
            <a:spLocks noChangeArrowheads="1"/>
          </p:cNvSpPr>
          <p:nvPr/>
        </p:nvSpPr>
        <p:spPr bwMode="auto">
          <a:xfrm>
            <a:off x="3352800" y="2971800"/>
            <a:ext cx="914400" cy="533400"/>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4258" name="Rectangle 2"/>
          <p:cNvSpPr>
            <a:spLocks noGrp="1" noChangeArrowheads="1"/>
          </p:cNvSpPr>
          <p:nvPr>
            <p:ph type="title"/>
          </p:nvPr>
        </p:nvSpPr>
        <p:spPr>
          <a:xfrm>
            <a:off x="2209800" y="609600"/>
            <a:ext cx="7772400" cy="762000"/>
          </a:xfrm>
        </p:spPr>
        <p:txBody>
          <a:bodyPr/>
          <a:lstStyle/>
          <a:p>
            <a:r>
              <a:rPr lang="en-US" dirty="0"/>
              <a:t>Partitioning the Variation</a:t>
            </a:r>
          </a:p>
        </p:txBody>
      </p:sp>
      <p:sp>
        <p:nvSpPr>
          <p:cNvPr id="224259" name="Rectangle 3"/>
          <p:cNvSpPr>
            <a:spLocks noGrp="1" noChangeArrowheads="1"/>
          </p:cNvSpPr>
          <p:nvPr>
            <p:ph type="body" idx="1"/>
          </p:nvPr>
        </p:nvSpPr>
        <p:spPr>
          <a:xfrm>
            <a:off x="2286000" y="1600200"/>
            <a:ext cx="8153400" cy="914400"/>
          </a:xfrm>
        </p:spPr>
        <p:txBody>
          <a:bodyPr/>
          <a:lstStyle/>
          <a:p>
            <a:r>
              <a:rPr lang="en-US"/>
              <a:t>Total variation can now be split into three parts:</a:t>
            </a:r>
          </a:p>
        </p:txBody>
      </p:sp>
      <p:sp>
        <p:nvSpPr>
          <p:cNvPr id="224260" name="Rectangle 4"/>
          <p:cNvSpPr>
            <a:spLocks noChangeArrowheads="1"/>
          </p:cNvSpPr>
          <p:nvPr/>
        </p:nvSpPr>
        <p:spPr bwMode="auto">
          <a:xfrm>
            <a:off x="2286000" y="4343401"/>
            <a:ext cx="3429000" cy="11969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b="0"/>
              <a:t>SST and SSB are computed as they were in One-Way ANOVA</a:t>
            </a:r>
          </a:p>
        </p:txBody>
      </p:sp>
      <p:sp>
        <p:nvSpPr>
          <p:cNvPr id="224261" name="Rectangle 5"/>
          <p:cNvSpPr>
            <a:spLocks noChangeArrowheads="1"/>
          </p:cNvSpPr>
          <p:nvPr/>
        </p:nvSpPr>
        <p:spPr bwMode="auto">
          <a:xfrm>
            <a:off x="3352800" y="2971800"/>
            <a:ext cx="5257800"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sz="3200" b="0" dirty="0"/>
              <a:t>SST  =   SSB + SSBL +  SSW</a:t>
            </a:r>
          </a:p>
        </p:txBody>
      </p:sp>
      <p:sp>
        <p:nvSpPr>
          <p:cNvPr id="224264" name="Line 8"/>
          <p:cNvSpPr>
            <a:spLocks noChangeShapeType="1"/>
          </p:cNvSpPr>
          <p:nvPr/>
        </p:nvSpPr>
        <p:spPr bwMode="auto">
          <a:xfrm flipH="1">
            <a:off x="3200400" y="3505200"/>
            <a:ext cx="533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4265" name="Line 9"/>
          <p:cNvSpPr>
            <a:spLocks noChangeShapeType="1"/>
          </p:cNvSpPr>
          <p:nvPr/>
        </p:nvSpPr>
        <p:spPr bwMode="auto">
          <a:xfrm flipH="1">
            <a:off x="4343400" y="3505200"/>
            <a:ext cx="533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4267" name="Rectangle 11"/>
          <p:cNvSpPr>
            <a:spLocks noChangeArrowheads="1"/>
          </p:cNvSpPr>
          <p:nvPr/>
        </p:nvSpPr>
        <p:spPr bwMode="auto">
          <a:xfrm>
            <a:off x="6172200" y="4343401"/>
            <a:ext cx="4114800" cy="466725"/>
          </a:xfrm>
          <a:prstGeom prst="rect">
            <a:avLst/>
          </a:prstGeom>
          <a:solidFill>
            <a:srgbClr val="FEE8D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Tx/>
              <a:buNone/>
            </a:pPr>
            <a:r>
              <a:rPr lang="en-US" b="0"/>
              <a:t>SSW = SST – (SSB + SSBL)</a:t>
            </a:r>
          </a:p>
        </p:txBody>
      </p:sp>
      <p:sp>
        <p:nvSpPr>
          <p:cNvPr id="224268" name="Line 12"/>
          <p:cNvSpPr>
            <a:spLocks noChangeShapeType="1"/>
          </p:cNvSpPr>
          <p:nvPr/>
        </p:nvSpPr>
        <p:spPr bwMode="auto">
          <a:xfrm>
            <a:off x="7924800" y="3505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Tree>
    <p:extLst>
      <p:ext uri="{BB962C8B-B14F-4D97-AF65-F5344CB8AC3E}">
        <p14:creationId xmlns:p14="http://schemas.microsoft.com/office/powerpoint/2010/main" val="4001173475"/>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Mean Squares</a:t>
            </a:r>
          </a:p>
        </p:txBody>
      </p:sp>
      <p:graphicFrame>
        <p:nvGraphicFramePr>
          <p:cNvPr id="230404" name="Object 4"/>
          <p:cNvGraphicFramePr>
            <a:graphicFrameLocks noChangeAspect="1"/>
          </p:cNvGraphicFramePr>
          <p:nvPr>
            <p:extLst>
              <p:ext uri="{D42A27DB-BD31-4B8C-83A1-F6EECF244321}">
                <p14:modId xmlns:p14="http://schemas.microsoft.com/office/powerpoint/2010/main" val="4115699658"/>
              </p:ext>
            </p:extLst>
          </p:nvPr>
        </p:nvGraphicFramePr>
        <p:xfrm>
          <a:off x="3535364" y="3505201"/>
          <a:ext cx="5305425" cy="950913"/>
        </p:xfrm>
        <a:graphic>
          <a:graphicData uri="http://schemas.openxmlformats.org/presentationml/2006/ole">
            <mc:AlternateContent xmlns:mc="http://schemas.openxmlformats.org/markup-compatibility/2006">
              <mc:Choice xmlns:v="urn:schemas-microsoft-com:vml" Requires="v">
                <p:oleObj spid="_x0000_s224468" name="Equation" r:id="rId3" imgW="2336760" imgH="419040" progId="Equation.3">
                  <p:embed/>
                </p:oleObj>
              </mc:Choice>
              <mc:Fallback>
                <p:oleObj name="Equation" r:id="rId3" imgW="2336760" imgH="419040" progId="Equation.3">
                  <p:embed/>
                  <p:pic>
                    <p:nvPicPr>
                      <p:cNvPr id="0" name=""/>
                      <p:cNvPicPr>
                        <a:picLocks noChangeAspect="1" noChangeArrowheads="1"/>
                      </p:cNvPicPr>
                      <p:nvPr/>
                    </p:nvPicPr>
                    <p:blipFill>
                      <a:blip r:embed="rId4"/>
                      <a:srcRect/>
                      <a:stretch>
                        <a:fillRect/>
                      </a:stretch>
                    </p:blipFill>
                    <p:spPr bwMode="auto">
                      <a:xfrm>
                        <a:off x="3535364" y="3505201"/>
                        <a:ext cx="5305425" cy="9509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5" name="Object 5"/>
          <p:cNvGraphicFramePr>
            <a:graphicFrameLocks noChangeAspect="1"/>
          </p:cNvGraphicFramePr>
          <p:nvPr>
            <p:extLst>
              <p:ext uri="{D42A27DB-BD31-4B8C-83A1-F6EECF244321}">
                <p14:modId xmlns:p14="http://schemas.microsoft.com/office/powerpoint/2010/main" val="2791910466"/>
              </p:ext>
            </p:extLst>
          </p:nvPr>
        </p:nvGraphicFramePr>
        <p:xfrm>
          <a:off x="3463926" y="2057401"/>
          <a:ext cx="5648325" cy="892175"/>
        </p:xfrm>
        <a:graphic>
          <a:graphicData uri="http://schemas.openxmlformats.org/presentationml/2006/ole">
            <mc:AlternateContent xmlns:mc="http://schemas.openxmlformats.org/markup-compatibility/2006">
              <mc:Choice xmlns:v="urn:schemas-microsoft-com:vml" Requires="v">
                <p:oleObj spid="_x0000_s224469" name="Equation" r:id="rId5" imgW="2489040" imgH="393480" progId="Equation.3">
                  <p:embed/>
                </p:oleObj>
              </mc:Choice>
              <mc:Fallback>
                <p:oleObj name="Equation" r:id="rId5" imgW="2489040" imgH="393480" progId="Equation.3">
                  <p:embed/>
                  <p:pic>
                    <p:nvPicPr>
                      <p:cNvPr id="0" name=""/>
                      <p:cNvPicPr>
                        <a:picLocks noChangeAspect="1" noChangeArrowheads="1"/>
                      </p:cNvPicPr>
                      <p:nvPr/>
                    </p:nvPicPr>
                    <p:blipFill>
                      <a:blip r:embed="rId6"/>
                      <a:srcRect/>
                      <a:stretch>
                        <a:fillRect/>
                      </a:stretch>
                    </p:blipFill>
                    <p:spPr bwMode="auto">
                      <a:xfrm>
                        <a:off x="3463926" y="2057401"/>
                        <a:ext cx="5648325" cy="8921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6" name="Object 6"/>
          <p:cNvGraphicFramePr>
            <a:graphicFrameLocks noChangeAspect="1"/>
          </p:cNvGraphicFramePr>
          <p:nvPr>
            <p:extLst>
              <p:ext uri="{D42A27DB-BD31-4B8C-83A1-F6EECF244321}">
                <p14:modId xmlns:p14="http://schemas.microsoft.com/office/powerpoint/2010/main" val="3655127720"/>
              </p:ext>
            </p:extLst>
          </p:nvPr>
        </p:nvGraphicFramePr>
        <p:xfrm>
          <a:off x="3433764" y="5029201"/>
          <a:ext cx="6084887" cy="950913"/>
        </p:xfrm>
        <a:graphic>
          <a:graphicData uri="http://schemas.openxmlformats.org/presentationml/2006/ole">
            <mc:AlternateContent xmlns:mc="http://schemas.openxmlformats.org/markup-compatibility/2006">
              <mc:Choice xmlns:v="urn:schemas-microsoft-com:vml" Requires="v">
                <p:oleObj spid="_x0000_s224470" name="Equation" r:id="rId7" imgW="2679480" imgH="419040" progId="Equation.3">
                  <p:embed/>
                </p:oleObj>
              </mc:Choice>
              <mc:Fallback>
                <p:oleObj name="Equation" r:id="rId7" imgW="2679480" imgH="419040" progId="Equation.3">
                  <p:embed/>
                  <p:pic>
                    <p:nvPicPr>
                      <p:cNvPr id="0" name=""/>
                      <p:cNvPicPr>
                        <a:picLocks noChangeAspect="1" noChangeArrowheads="1"/>
                      </p:cNvPicPr>
                      <p:nvPr/>
                    </p:nvPicPr>
                    <p:blipFill>
                      <a:blip r:embed="rId8"/>
                      <a:srcRect/>
                      <a:stretch>
                        <a:fillRect/>
                      </a:stretch>
                    </p:blipFill>
                    <p:spPr bwMode="auto">
                      <a:xfrm>
                        <a:off x="3433764" y="5029201"/>
                        <a:ext cx="6084887" cy="9509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684793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5181600" y="3505200"/>
            <a:ext cx="5257800" cy="762000"/>
          </a:xfrm>
        </p:spPr>
        <p:txBody>
          <a:bodyPr/>
          <a:lstStyle/>
          <a:p>
            <a:pPr>
              <a:lnSpc>
                <a:spcPct val="90000"/>
              </a:lnSpc>
            </a:pPr>
            <a:r>
              <a:rPr lang="en-US" sz="2200" dirty="0"/>
              <a:t>Main Factor test: 	df</a:t>
            </a:r>
            <a:r>
              <a:rPr lang="en-US" sz="2200" baseline="-25000" dirty="0"/>
              <a:t>1</a:t>
            </a:r>
            <a:r>
              <a:rPr lang="en-US" sz="2200" dirty="0"/>
              <a:t> = k - 1</a:t>
            </a:r>
          </a:p>
          <a:p>
            <a:pPr>
              <a:lnSpc>
                <a:spcPct val="90000"/>
              </a:lnSpc>
              <a:buFont typeface="Wingdings" pitchFamily="2" charset="2"/>
              <a:buNone/>
            </a:pPr>
            <a:r>
              <a:rPr lang="en-US" sz="2200" dirty="0"/>
              <a:t>			   	df</a:t>
            </a:r>
            <a:r>
              <a:rPr lang="en-US" sz="2200" baseline="-25000" dirty="0"/>
              <a:t>2</a:t>
            </a:r>
            <a:r>
              <a:rPr lang="en-US" sz="2200" dirty="0"/>
              <a:t> = (k – 1)(b – 1)</a:t>
            </a:r>
          </a:p>
        </p:txBody>
      </p:sp>
      <p:sp>
        <p:nvSpPr>
          <p:cNvPr id="227332" name="Rectangle 4"/>
          <p:cNvSpPr>
            <a:spLocks noChangeArrowheads="1"/>
          </p:cNvSpPr>
          <p:nvPr/>
        </p:nvSpPr>
        <p:spPr bwMode="auto">
          <a:xfrm>
            <a:off x="3975038" y="3276600"/>
            <a:ext cx="8335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solidFill>
                  <a:srgbClr val="000000"/>
                </a:solidFill>
              </a:rPr>
              <a:t>MSB</a:t>
            </a:r>
          </a:p>
        </p:txBody>
      </p:sp>
      <p:sp>
        <p:nvSpPr>
          <p:cNvPr id="227333" name="Rectangle 5"/>
          <p:cNvSpPr>
            <a:spLocks noChangeArrowheads="1"/>
          </p:cNvSpPr>
          <p:nvPr/>
        </p:nvSpPr>
        <p:spPr bwMode="auto">
          <a:xfrm>
            <a:off x="3965895" y="3733800"/>
            <a:ext cx="91852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solidFill>
                  <a:srgbClr val="000000"/>
                </a:solidFill>
              </a:rPr>
              <a:t>MSW</a:t>
            </a:r>
          </a:p>
        </p:txBody>
      </p:sp>
      <p:sp>
        <p:nvSpPr>
          <p:cNvPr id="227334" name="Line 6"/>
          <p:cNvSpPr>
            <a:spLocks noChangeShapeType="1"/>
          </p:cNvSpPr>
          <p:nvPr/>
        </p:nvSpPr>
        <p:spPr bwMode="auto">
          <a:xfrm>
            <a:off x="3962400" y="3733800"/>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graphicFrame>
        <p:nvGraphicFramePr>
          <p:cNvPr id="227335" name="Object 7"/>
          <p:cNvGraphicFramePr>
            <a:graphicFrameLocks noChangeAspect="1"/>
          </p:cNvGraphicFramePr>
          <p:nvPr>
            <p:extLst>
              <p:ext uri="{D42A27DB-BD31-4B8C-83A1-F6EECF244321}">
                <p14:modId xmlns:p14="http://schemas.microsoft.com/office/powerpoint/2010/main" val="3496878482"/>
              </p:ext>
            </p:extLst>
          </p:nvPr>
        </p:nvGraphicFramePr>
        <p:xfrm>
          <a:off x="3852698" y="1600200"/>
          <a:ext cx="3886200" cy="554038"/>
        </p:xfrm>
        <a:graphic>
          <a:graphicData uri="http://schemas.openxmlformats.org/presentationml/2006/ole">
            <mc:AlternateContent xmlns:mc="http://schemas.openxmlformats.org/markup-compatibility/2006">
              <mc:Choice xmlns:v="urn:schemas-microsoft-com:vml" Requires="v">
                <p:oleObj spid="_x0000_s226447" name="Equation" r:id="rId3" imgW="1600200" imgH="228600" progId="Equation.3">
                  <p:embed/>
                </p:oleObj>
              </mc:Choice>
              <mc:Fallback>
                <p:oleObj name="Equation" r:id="rId3" imgW="1600200" imgH="228600" progId="Equation.3">
                  <p:embed/>
                  <p:pic>
                    <p:nvPicPr>
                      <p:cNvPr id="0" name=""/>
                      <p:cNvPicPr>
                        <a:picLocks noChangeAspect="1" noChangeArrowheads="1"/>
                      </p:cNvPicPr>
                      <p:nvPr/>
                    </p:nvPicPr>
                    <p:blipFill>
                      <a:blip r:embed="rId4"/>
                      <a:srcRect/>
                      <a:stretch>
                        <a:fillRect/>
                      </a:stretch>
                    </p:blipFill>
                    <p:spPr bwMode="auto">
                      <a:xfrm>
                        <a:off x="3852698" y="1600200"/>
                        <a:ext cx="3886200" cy="554038"/>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6" name="Object 8"/>
          <p:cNvGraphicFramePr>
            <a:graphicFrameLocks noChangeAspect="1"/>
          </p:cNvGraphicFramePr>
          <p:nvPr>
            <p:extLst>
              <p:ext uri="{D42A27DB-BD31-4B8C-83A1-F6EECF244321}">
                <p14:modId xmlns:p14="http://schemas.microsoft.com/office/powerpoint/2010/main" val="2272290578"/>
              </p:ext>
            </p:extLst>
          </p:nvPr>
        </p:nvGraphicFramePr>
        <p:xfrm>
          <a:off x="3829050" y="2286000"/>
          <a:ext cx="5703888" cy="496888"/>
        </p:xfrm>
        <a:graphic>
          <a:graphicData uri="http://schemas.openxmlformats.org/presentationml/2006/ole">
            <mc:AlternateContent xmlns:mc="http://schemas.openxmlformats.org/markup-compatibility/2006">
              <mc:Choice xmlns:v="urn:schemas-microsoft-com:vml" Requires="v">
                <p:oleObj spid="_x0000_s226448" name="Equation" r:id="rId5" imgW="2425680" imgH="215640" progId="Equation.3">
                  <p:embed/>
                </p:oleObj>
              </mc:Choice>
              <mc:Fallback>
                <p:oleObj name="Equation" r:id="rId5" imgW="2425680" imgH="215640" progId="Equation.3">
                  <p:embed/>
                  <p:pic>
                    <p:nvPicPr>
                      <p:cNvPr id="0" name=""/>
                      <p:cNvPicPr>
                        <a:picLocks noChangeAspect="1" noChangeArrowheads="1"/>
                      </p:cNvPicPr>
                      <p:nvPr/>
                    </p:nvPicPr>
                    <p:blipFill>
                      <a:blip r:embed="rId6"/>
                      <a:srcRect/>
                      <a:stretch>
                        <a:fillRect/>
                      </a:stretch>
                    </p:blipFill>
                    <p:spPr bwMode="auto">
                      <a:xfrm>
                        <a:off x="3829050" y="2286000"/>
                        <a:ext cx="5703888" cy="496888"/>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7" name="Rectangle 9"/>
          <p:cNvSpPr>
            <a:spLocks noChangeArrowheads="1"/>
          </p:cNvSpPr>
          <p:nvPr/>
        </p:nvSpPr>
        <p:spPr bwMode="auto">
          <a:xfrm>
            <a:off x="3212559" y="3505200"/>
            <a:ext cx="6043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solidFill>
                  <a:srgbClr val="000000"/>
                </a:solidFill>
              </a:rPr>
              <a:t>F =</a:t>
            </a:r>
          </a:p>
        </p:txBody>
      </p:sp>
      <p:sp>
        <p:nvSpPr>
          <p:cNvPr id="227338" name="Rectangle 10"/>
          <p:cNvSpPr>
            <a:spLocks noChangeArrowheads="1"/>
          </p:cNvSpPr>
          <p:nvPr/>
        </p:nvSpPr>
        <p:spPr bwMode="auto">
          <a:xfrm>
            <a:off x="4495800" y="4800601"/>
            <a:ext cx="3429000" cy="5254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sz="2800" b="0"/>
              <a:t>Reject H</a:t>
            </a:r>
            <a:r>
              <a:rPr lang="en-US" sz="2800" b="0" baseline="-25000"/>
              <a:t>0</a:t>
            </a:r>
            <a:r>
              <a:rPr lang="en-US" sz="2800" b="0"/>
              <a:t>  if   F &gt; F</a:t>
            </a:r>
            <a:r>
              <a:rPr lang="en-US" sz="2800" b="0" baseline="-25000">
                <a:sym typeface="Symbol" pitchFamily="18" charset="2"/>
              </a:rPr>
              <a:t></a:t>
            </a:r>
            <a:r>
              <a:rPr lang="en-US" sz="2800" b="0">
                <a:sym typeface="Symbol" pitchFamily="18" charset="2"/>
              </a:rPr>
              <a:t> </a:t>
            </a:r>
          </a:p>
        </p:txBody>
      </p:sp>
      <p:sp>
        <p:nvSpPr>
          <p:cNvPr id="227340" name="Rectangle 12"/>
          <p:cNvSpPr>
            <a:spLocks noGrp="1" noChangeArrowheads="1"/>
          </p:cNvSpPr>
          <p:nvPr>
            <p:ph type="title"/>
          </p:nvPr>
        </p:nvSpPr>
        <p:spPr>
          <a:xfrm>
            <a:off x="2209800" y="609600"/>
            <a:ext cx="7772400" cy="609600"/>
          </a:xfrm>
          <a:noFill/>
          <a:ln/>
        </p:spPr>
        <p:txBody>
          <a:bodyPr/>
          <a:lstStyle/>
          <a:p>
            <a:r>
              <a:rPr lang="en-US" dirty="0"/>
              <a:t>Main Factor Test</a:t>
            </a:r>
          </a:p>
        </p:txBody>
      </p:sp>
    </p:spTree>
    <p:extLst>
      <p:ext uri="{BB962C8B-B14F-4D97-AF65-F5344CB8AC3E}">
        <p14:creationId xmlns:p14="http://schemas.microsoft.com/office/powerpoint/2010/main" val="3628471647"/>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3810000" y="1324748"/>
            <a:ext cx="6629400" cy="762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5283" name="Rectangle 3"/>
          <p:cNvSpPr>
            <a:spLocks noChangeArrowheads="1"/>
          </p:cNvSpPr>
          <p:nvPr/>
        </p:nvSpPr>
        <p:spPr bwMode="auto">
          <a:xfrm>
            <a:off x="2057400" y="1324748"/>
            <a:ext cx="1752600" cy="426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5284" name="Rectangle 4"/>
          <p:cNvSpPr>
            <a:spLocks noChangeArrowheads="1"/>
          </p:cNvSpPr>
          <p:nvPr/>
        </p:nvSpPr>
        <p:spPr bwMode="auto">
          <a:xfrm>
            <a:off x="2057400" y="1324748"/>
            <a:ext cx="8382000" cy="426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5285" name="Rectangle 5"/>
          <p:cNvSpPr>
            <a:spLocks noChangeArrowheads="1"/>
          </p:cNvSpPr>
          <p:nvPr/>
        </p:nvSpPr>
        <p:spPr bwMode="auto">
          <a:xfrm>
            <a:off x="2514600" y="381000"/>
            <a:ext cx="739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nchor="b"/>
          <a:lstStyle/>
          <a:p>
            <a:pPr algn="ctr">
              <a:spcBef>
                <a:spcPct val="0"/>
              </a:spcBef>
              <a:buClrTx/>
              <a:buSzTx/>
              <a:buFontTx/>
              <a:buNone/>
            </a:pPr>
            <a:r>
              <a:rPr lang="en-US" sz="3200" b="0" dirty="0">
                <a:latin typeface="Arial" pitchFamily="34" charset="0"/>
                <a:cs typeface="Arial" pitchFamily="34" charset="0"/>
              </a:rPr>
              <a:t>Randomized Block ANOVA Table</a:t>
            </a:r>
          </a:p>
        </p:txBody>
      </p:sp>
      <p:sp>
        <p:nvSpPr>
          <p:cNvPr id="225286" name="Rectangle 6"/>
          <p:cNvSpPr>
            <a:spLocks noChangeArrowheads="1"/>
          </p:cNvSpPr>
          <p:nvPr/>
        </p:nvSpPr>
        <p:spPr bwMode="auto">
          <a:xfrm>
            <a:off x="2133600" y="1248548"/>
            <a:ext cx="167640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buClrTx/>
              <a:buSzTx/>
              <a:buFontTx/>
              <a:buNone/>
            </a:pPr>
            <a:r>
              <a:rPr lang="en-US" b="0" dirty="0"/>
              <a:t>Source of Variation</a:t>
            </a:r>
          </a:p>
        </p:txBody>
      </p:sp>
      <p:sp>
        <p:nvSpPr>
          <p:cNvPr id="225287" name="Rectangle 7"/>
          <p:cNvSpPr>
            <a:spLocks noChangeArrowheads="1"/>
          </p:cNvSpPr>
          <p:nvPr/>
        </p:nvSpPr>
        <p:spPr bwMode="auto">
          <a:xfrm>
            <a:off x="6034344" y="1400948"/>
            <a:ext cx="43922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df</a:t>
            </a:r>
          </a:p>
        </p:txBody>
      </p:sp>
      <p:sp>
        <p:nvSpPr>
          <p:cNvPr id="225288" name="Rectangle 8"/>
          <p:cNvSpPr>
            <a:spLocks noChangeArrowheads="1"/>
          </p:cNvSpPr>
          <p:nvPr/>
        </p:nvSpPr>
        <p:spPr bwMode="auto">
          <a:xfrm>
            <a:off x="4374194" y="1400948"/>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SS</a:t>
            </a:r>
          </a:p>
        </p:txBody>
      </p:sp>
      <p:sp>
        <p:nvSpPr>
          <p:cNvPr id="225289" name="Rectangle 9"/>
          <p:cNvSpPr>
            <a:spLocks noChangeArrowheads="1"/>
          </p:cNvSpPr>
          <p:nvPr/>
        </p:nvSpPr>
        <p:spPr bwMode="auto">
          <a:xfrm>
            <a:off x="7624898" y="1400948"/>
            <a:ext cx="62837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a:t>
            </a:r>
          </a:p>
        </p:txBody>
      </p:sp>
      <p:sp>
        <p:nvSpPr>
          <p:cNvPr id="225290" name="Rectangle 10"/>
          <p:cNvSpPr>
            <a:spLocks noChangeArrowheads="1"/>
          </p:cNvSpPr>
          <p:nvPr/>
        </p:nvSpPr>
        <p:spPr bwMode="auto">
          <a:xfrm>
            <a:off x="2198688" y="3051948"/>
            <a:ext cx="153511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buClrTx/>
              <a:buSzTx/>
              <a:buFontTx/>
              <a:buNone/>
            </a:pPr>
            <a:r>
              <a:rPr lang="en-US" b="0"/>
              <a:t>Between Samples</a:t>
            </a:r>
          </a:p>
        </p:txBody>
      </p:sp>
      <p:sp>
        <p:nvSpPr>
          <p:cNvPr id="225291" name="Rectangle 11"/>
          <p:cNvSpPr>
            <a:spLocks noChangeArrowheads="1"/>
          </p:cNvSpPr>
          <p:nvPr/>
        </p:nvSpPr>
        <p:spPr bwMode="auto">
          <a:xfrm>
            <a:off x="4229534" y="3229748"/>
            <a:ext cx="73097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SSB</a:t>
            </a:r>
          </a:p>
        </p:txBody>
      </p:sp>
      <p:sp>
        <p:nvSpPr>
          <p:cNvPr id="225292" name="Rectangle 12"/>
          <p:cNvSpPr>
            <a:spLocks noChangeArrowheads="1"/>
          </p:cNvSpPr>
          <p:nvPr/>
        </p:nvSpPr>
        <p:spPr bwMode="auto">
          <a:xfrm>
            <a:off x="7407635" y="3229748"/>
            <a:ext cx="91050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MSB </a:t>
            </a:r>
          </a:p>
        </p:txBody>
      </p:sp>
      <p:sp>
        <p:nvSpPr>
          <p:cNvPr id="225293" name="Rectangle 13"/>
          <p:cNvSpPr>
            <a:spLocks noChangeArrowheads="1"/>
          </p:cNvSpPr>
          <p:nvPr/>
        </p:nvSpPr>
        <p:spPr bwMode="auto">
          <a:xfrm>
            <a:off x="2198688" y="3961586"/>
            <a:ext cx="145891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buClrTx/>
              <a:buSzTx/>
              <a:buFontTx/>
              <a:buNone/>
            </a:pPr>
            <a:r>
              <a:rPr lang="en-US" b="0"/>
              <a:t>Within Samples</a:t>
            </a:r>
          </a:p>
        </p:txBody>
      </p:sp>
      <p:sp>
        <p:nvSpPr>
          <p:cNvPr id="225294" name="Rectangle 14"/>
          <p:cNvSpPr>
            <a:spLocks noChangeArrowheads="1"/>
          </p:cNvSpPr>
          <p:nvPr/>
        </p:nvSpPr>
        <p:spPr bwMode="auto">
          <a:xfrm>
            <a:off x="5530908" y="4144148"/>
            <a:ext cx="146514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dirty="0"/>
              <a:t>(</a:t>
            </a:r>
            <a:r>
              <a:rPr lang="en-US" b="0" i="1" dirty="0"/>
              <a:t>k</a:t>
            </a:r>
            <a:r>
              <a:rPr lang="en-US" b="0" dirty="0"/>
              <a:t>–1)(</a:t>
            </a:r>
            <a:r>
              <a:rPr lang="en-US" b="0" i="1" dirty="0"/>
              <a:t>b</a:t>
            </a:r>
            <a:r>
              <a:rPr lang="en-US" b="0" dirty="0"/>
              <a:t>-1)</a:t>
            </a:r>
          </a:p>
        </p:txBody>
      </p:sp>
      <p:sp>
        <p:nvSpPr>
          <p:cNvPr id="225295" name="Rectangle 15"/>
          <p:cNvSpPr>
            <a:spLocks noChangeArrowheads="1"/>
          </p:cNvSpPr>
          <p:nvPr/>
        </p:nvSpPr>
        <p:spPr bwMode="auto">
          <a:xfrm>
            <a:off x="4220391" y="4144148"/>
            <a:ext cx="81593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SSW</a:t>
            </a:r>
          </a:p>
        </p:txBody>
      </p:sp>
      <p:sp>
        <p:nvSpPr>
          <p:cNvPr id="225296" name="Rectangle 16"/>
          <p:cNvSpPr>
            <a:spLocks noChangeArrowheads="1"/>
          </p:cNvSpPr>
          <p:nvPr/>
        </p:nvSpPr>
        <p:spPr bwMode="auto">
          <a:xfrm>
            <a:off x="7394895" y="4144148"/>
            <a:ext cx="91852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MSW</a:t>
            </a:r>
          </a:p>
        </p:txBody>
      </p:sp>
      <p:sp>
        <p:nvSpPr>
          <p:cNvPr id="225297" name="Rectangle 17"/>
          <p:cNvSpPr>
            <a:spLocks noChangeArrowheads="1"/>
          </p:cNvSpPr>
          <p:nvPr/>
        </p:nvSpPr>
        <p:spPr bwMode="auto">
          <a:xfrm>
            <a:off x="2411787" y="4982348"/>
            <a:ext cx="80887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Total</a:t>
            </a:r>
          </a:p>
        </p:txBody>
      </p:sp>
      <p:sp>
        <p:nvSpPr>
          <p:cNvPr id="225298" name="Rectangle 18"/>
          <p:cNvSpPr>
            <a:spLocks noChangeArrowheads="1"/>
          </p:cNvSpPr>
          <p:nvPr/>
        </p:nvSpPr>
        <p:spPr bwMode="auto">
          <a:xfrm>
            <a:off x="5803922" y="4982348"/>
            <a:ext cx="81593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i="1" dirty="0"/>
              <a:t>N</a:t>
            </a:r>
            <a:r>
              <a:rPr lang="en-US" b="0" dirty="0"/>
              <a:t> - 1</a:t>
            </a:r>
          </a:p>
        </p:txBody>
      </p:sp>
      <p:sp>
        <p:nvSpPr>
          <p:cNvPr id="225299" name="Rectangle 19"/>
          <p:cNvSpPr>
            <a:spLocks noChangeArrowheads="1"/>
          </p:cNvSpPr>
          <p:nvPr/>
        </p:nvSpPr>
        <p:spPr bwMode="auto">
          <a:xfrm>
            <a:off x="4297087" y="4982348"/>
            <a:ext cx="71333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buClrTx/>
              <a:buSzTx/>
              <a:buFontTx/>
              <a:buNone/>
            </a:pPr>
            <a:r>
              <a:rPr lang="en-US" b="0"/>
              <a:t>SST</a:t>
            </a:r>
          </a:p>
        </p:txBody>
      </p:sp>
      <p:sp>
        <p:nvSpPr>
          <p:cNvPr id="225300" name="Rectangle 20"/>
          <p:cNvSpPr>
            <a:spLocks noChangeArrowheads="1"/>
          </p:cNvSpPr>
          <p:nvPr/>
        </p:nvSpPr>
        <p:spPr bwMode="auto">
          <a:xfrm>
            <a:off x="5812987" y="3229748"/>
            <a:ext cx="7470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i="1" dirty="0"/>
              <a:t>k</a:t>
            </a:r>
            <a:r>
              <a:rPr lang="en-US" b="0" dirty="0"/>
              <a:t> - 1</a:t>
            </a:r>
          </a:p>
        </p:txBody>
      </p:sp>
      <p:sp>
        <p:nvSpPr>
          <p:cNvPr id="225301" name="Line 21"/>
          <p:cNvSpPr>
            <a:spLocks noChangeShapeType="1"/>
          </p:cNvSpPr>
          <p:nvPr/>
        </p:nvSpPr>
        <p:spPr bwMode="auto">
          <a:xfrm>
            <a:off x="3810000" y="1324748"/>
            <a:ext cx="0" cy="42672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25302" name="Line 22"/>
          <p:cNvSpPr>
            <a:spLocks noChangeShapeType="1"/>
          </p:cNvSpPr>
          <p:nvPr/>
        </p:nvSpPr>
        <p:spPr bwMode="auto">
          <a:xfrm>
            <a:off x="5486400" y="1324748"/>
            <a:ext cx="0" cy="42672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25303" name="Line 23"/>
          <p:cNvSpPr>
            <a:spLocks noChangeShapeType="1"/>
          </p:cNvSpPr>
          <p:nvPr/>
        </p:nvSpPr>
        <p:spPr bwMode="auto">
          <a:xfrm>
            <a:off x="7010400" y="1324748"/>
            <a:ext cx="0" cy="42672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25304" name="Line 24"/>
          <p:cNvSpPr>
            <a:spLocks noChangeShapeType="1"/>
          </p:cNvSpPr>
          <p:nvPr/>
        </p:nvSpPr>
        <p:spPr bwMode="auto">
          <a:xfrm>
            <a:off x="8839200" y="1324748"/>
            <a:ext cx="0" cy="42672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25305" name="Line 25"/>
          <p:cNvSpPr>
            <a:spLocks noChangeShapeType="1"/>
          </p:cNvSpPr>
          <p:nvPr/>
        </p:nvSpPr>
        <p:spPr bwMode="auto">
          <a:xfrm>
            <a:off x="2057400" y="2086748"/>
            <a:ext cx="8382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25306" name="Line 26"/>
          <p:cNvSpPr>
            <a:spLocks noChangeShapeType="1"/>
          </p:cNvSpPr>
          <p:nvPr/>
        </p:nvSpPr>
        <p:spPr bwMode="auto">
          <a:xfrm>
            <a:off x="2057400" y="3077348"/>
            <a:ext cx="67818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25307" name="Line 27"/>
          <p:cNvSpPr>
            <a:spLocks noChangeShapeType="1"/>
          </p:cNvSpPr>
          <p:nvPr/>
        </p:nvSpPr>
        <p:spPr bwMode="auto">
          <a:xfrm>
            <a:off x="2057400" y="3991748"/>
            <a:ext cx="67818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25308" name="Rectangle 28"/>
          <p:cNvSpPr>
            <a:spLocks noChangeArrowheads="1"/>
          </p:cNvSpPr>
          <p:nvPr/>
        </p:nvSpPr>
        <p:spPr bwMode="auto">
          <a:xfrm>
            <a:off x="9079530" y="2086748"/>
            <a:ext cx="102111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MSBL</a:t>
            </a:r>
          </a:p>
        </p:txBody>
      </p:sp>
      <p:sp>
        <p:nvSpPr>
          <p:cNvPr id="225309" name="Rectangle 29"/>
          <p:cNvSpPr>
            <a:spLocks noChangeArrowheads="1"/>
          </p:cNvSpPr>
          <p:nvPr/>
        </p:nvSpPr>
        <p:spPr bwMode="auto">
          <a:xfrm>
            <a:off x="9080820" y="2531248"/>
            <a:ext cx="91852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MSW</a:t>
            </a:r>
          </a:p>
        </p:txBody>
      </p:sp>
      <p:sp>
        <p:nvSpPr>
          <p:cNvPr id="225310" name="Line 30"/>
          <p:cNvSpPr>
            <a:spLocks noChangeShapeType="1"/>
          </p:cNvSpPr>
          <p:nvPr/>
        </p:nvSpPr>
        <p:spPr bwMode="auto">
          <a:xfrm>
            <a:off x="9153525" y="2531248"/>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5311" name="Rectangle 31"/>
          <p:cNvSpPr>
            <a:spLocks noChangeArrowheads="1"/>
          </p:cNvSpPr>
          <p:nvPr/>
        </p:nvSpPr>
        <p:spPr bwMode="auto">
          <a:xfrm>
            <a:off x="9147132" y="1439048"/>
            <a:ext cx="9938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F ratio</a:t>
            </a:r>
          </a:p>
        </p:txBody>
      </p:sp>
      <p:sp>
        <p:nvSpPr>
          <p:cNvPr id="225312" name="Text Box 32"/>
          <p:cNvSpPr txBox="1">
            <a:spLocks noChangeArrowheads="1"/>
          </p:cNvSpPr>
          <p:nvPr/>
        </p:nvSpPr>
        <p:spPr bwMode="auto">
          <a:xfrm>
            <a:off x="1981200" y="5715000"/>
            <a:ext cx="7391400"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75000"/>
              </a:lnSpc>
              <a:spcBef>
                <a:spcPct val="35000"/>
              </a:spcBef>
              <a:buClrTx/>
              <a:buSzTx/>
              <a:buFontTx/>
              <a:buNone/>
            </a:pPr>
            <a:r>
              <a:rPr lang="en-US" sz="2000" b="0" i="1" dirty="0"/>
              <a:t>k</a:t>
            </a:r>
            <a:r>
              <a:rPr lang="en-US" sz="2000" b="0" dirty="0"/>
              <a:t> = number of populations	</a:t>
            </a:r>
          </a:p>
          <a:p>
            <a:pPr algn="l" eaLnBrk="0" hangingPunct="0">
              <a:lnSpc>
                <a:spcPct val="75000"/>
              </a:lnSpc>
              <a:spcBef>
                <a:spcPct val="35000"/>
              </a:spcBef>
              <a:buClrTx/>
              <a:buSzTx/>
              <a:buFontTx/>
              <a:buNone/>
            </a:pPr>
            <a:r>
              <a:rPr lang="en-US" sz="2000" b="0" i="1" dirty="0"/>
              <a:t>N</a:t>
            </a:r>
            <a:r>
              <a:rPr lang="en-US" sz="2000" b="0" dirty="0"/>
              <a:t> = sum of the sample sizes from all populations</a:t>
            </a:r>
          </a:p>
          <a:p>
            <a:pPr algn="l" eaLnBrk="0" hangingPunct="0">
              <a:lnSpc>
                <a:spcPct val="75000"/>
              </a:lnSpc>
              <a:spcBef>
                <a:spcPct val="35000"/>
              </a:spcBef>
              <a:buClrTx/>
              <a:buSzTx/>
              <a:buFontTx/>
              <a:buNone/>
            </a:pPr>
            <a:r>
              <a:rPr lang="en-US" sz="2000" b="0" i="1" dirty="0"/>
              <a:t>b </a:t>
            </a:r>
            <a:r>
              <a:rPr lang="en-US" sz="2000" b="0" dirty="0"/>
              <a:t>= number of blocks	</a:t>
            </a:r>
            <a:r>
              <a:rPr lang="en-US" sz="2000" b="0" dirty="0" err="1"/>
              <a:t>df</a:t>
            </a:r>
            <a:r>
              <a:rPr lang="en-US" sz="2000" b="0" dirty="0"/>
              <a:t> = degrees of freedom</a:t>
            </a:r>
          </a:p>
        </p:txBody>
      </p:sp>
      <p:sp>
        <p:nvSpPr>
          <p:cNvPr id="225320" name="Line 40"/>
          <p:cNvSpPr>
            <a:spLocks noChangeShapeType="1"/>
          </p:cNvSpPr>
          <p:nvPr/>
        </p:nvSpPr>
        <p:spPr bwMode="auto">
          <a:xfrm>
            <a:off x="2057400" y="4829948"/>
            <a:ext cx="67818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25321" name="Rectangle 41"/>
          <p:cNvSpPr>
            <a:spLocks noChangeArrowheads="1"/>
          </p:cNvSpPr>
          <p:nvPr/>
        </p:nvSpPr>
        <p:spPr bwMode="auto">
          <a:xfrm>
            <a:off x="2209801" y="2162948"/>
            <a:ext cx="1535113"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buClrTx/>
              <a:buSzTx/>
              <a:buFontTx/>
              <a:buNone/>
            </a:pPr>
            <a:r>
              <a:rPr lang="en-US" b="0"/>
              <a:t>Between Blocks</a:t>
            </a:r>
          </a:p>
        </p:txBody>
      </p:sp>
      <p:sp>
        <p:nvSpPr>
          <p:cNvPr id="225322" name="Rectangle 42"/>
          <p:cNvSpPr>
            <a:spLocks noChangeArrowheads="1"/>
          </p:cNvSpPr>
          <p:nvPr/>
        </p:nvSpPr>
        <p:spPr bwMode="auto">
          <a:xfrm>
            <a:off x="4152426" y="2315348"/>
            <a:ext cx="91852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SSBL</a:t>
            </a:r>
          </a:p>
        </p:txBody>
      </p:sp>
      <p:sp>
        <p:nvSpPr>
          <p:cNvPr id="225323" name="Rectangle 43"/>
          <p:cNvSpPr>
            <a:spLocks noChangeArrowheads="1"/>
          </p:cNvSpPr>
          <p:nvPr/>
        </p:nvSpPr>
        <p:spPr bwMode="auto">
          <a:xfrm>
            <a:off x="5820925" y="2315348"/>
            <a:ext cx="7470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i="1" dirty="0"/>
              <a:t>b</a:t>
            </a:r>
            <a:r>
              <a:rPr lang="en-US" b="0" dirty="0"/>
              <a:t> - 1</a:t>
            </a:r>
          </a:p>
        </p:txBody>
      </p:sp>
      <p:sp>
        <p:nvSpPr>
          <p:cNvPr id="225324" name="Rectangle 44"/>
          <p:cNvSpPr>
            <a:spLocks noChangeArrowheads="1"/>
          </p:cNvSpPr>
          <p:nvPr/>
        </p:nvSpPr>
        <p:spPr bwMode="auto">
          <a:xfrm>
            <a:off x="7336234" y="2315348"/>
            <a:ext cx="108664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MSBL </a:t>
            </a:r>
          </a:p>
        </p:txBody>
      </p:sp>
      <p:sp>
        <p:nvSpPr>
          <p:cNvPr id="225325" name="Rectangle 45"/>
          <p:cNvSpPr>
            <a:spLocks noChangeArrowheads="1"/>
          </p:cNvSpPr>
          <p:nvPr/>
        </p:nvSpPr>
        <p:spPr bwMode="auto">
          <a:xfrm>
            <a:off x="9156638" y="3077348"/>
            <a:ext cx="8335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MSB</a:t>
            </a:r>
          </a:p>
        </p:txBody>
      </p:sp>
      <p:sp>
        <p:nvSpPr>
          <p:cNvPr id="225326" name="Rectangle 46"/>
          <p:cNvSpPr>
            <a:spLocks noChangeArrowheads="1"/>
          </p:cNvSpPr>
          <p:nvPr/>
        </p:nvSpPr>
        <p:spPr bwMode="auto">
          <a:xfrm>
            <a:off x="9080820" y="3521848"/>
            <a:ext cx="91852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t>MSW</a:t>
            </a:r>
          </a:p>
        </p:txBody>
      </p:sp>
      <p:sp>
        <p:nvSpPr>
          <p:cNvPr id="225327" name="Line 47"/>
          <p:cNvSpPr>
            <a:spLocks noChangeShapeType="1"/>
          </p:cNvSpPr>
          <p:nvPr/>
        </p:nvSpPr>
        <p:spPr bwMode="auto">
          <a:xfrm>
            <a:off x="9153525" y="3521848"/>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Tree>
    <p:extLst>
      <p:ext uri="{BB962C8B-B14F-4D97-AF65-F5344CB8AC3E}">
        <p14:creationId xmlns:p14="http://schemas.microsoft.com/office/powerpoint/2010/main" val="4504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2209800" y="609600"/>
            <a:ext cx="7772400" cy="457200"/>
          </a:xfrm>
        </p:spPr>
        <p:txBody>
          <a:bodyPr/>
          <a:lstStyle/>
          <a:p>
            <a:r>
              <a:rPr lang="en-US" dirty="0"/>
              <a:t>Blocking Test</a:t>
            </a:r>
          </a:p>
        </p:txBody>
      </p:sp>
      <p:sp>
        <p:nvSpPr>
          <p:cNvPr id="220163" name="Rectangle 3"/>
          <p:cNvSpPr>
            <a:spLocks noGrp="1" noChangeArrowheads="1"/>
          </p:cNvSpPr>
          <p:nvPr>
            <p:ph type="body" idx="1"/>
          </p:nvPr>
        </p:nvSpPr>
        <p:spPr>
          <a:xfrm>
            <a:off x="5181600" y="3505200"/>
            <a:ext cx="5105400" cy="762000"/>
          </a:xfrm>
        </p:spPr>
        <p:txBody>
          <a:bodyPr/>
          <a:lstStyle/>
          <a:p>
            <a:pPr>
              <a:lnSpc>
                <a:spcPct val="90000"/>
              </a:lnSpc>
            </a:pPr>
            <a:r>
              <a:rPr lang="en-US" sz="2200" dirty="0"/>
              <a:t>Blocking test: 	df</a:t>
            </a:r>
            <a:r>
              <a:rPr lang="en-US" sz="2200" baseline="-25000" dirty="0"/>
              <a:t>1</a:t>
            </a:r>
            <a:r>
              <a:rPr lang="en-US" sz="2200" dirty="0"/>
              <a:t> = b - 1</a:t>
            </a:r>
          </a:p>
          <a:p>
            <a:pPr>
              <a:lnSpc>
                <a:spcPct val="90000"/>
              </a:lnSpc>
              <a:buFont typeface="Wingdings" pitchFamily="2" charset="2"/>
              <a:buNone/>
            </a:pPr>
            <a:r>
              <a:rPr lang="en-US" sz="2200" dirty="0"/>
              <a:t>			   	df</a:t>
            </a:r>
            <a:r>
              <a:rPr lang="en-US" sz="2200" baseline="-25000" dirty="0"/>
              <a:t>2</a:t>
            </a:r>
            <a:r>
              <a:rPr lang="en-US" sz="2200" dirty="0"/>
              <a:t> = (k – 1)(b – 1)</a:t>
            </a:r>
          </a:p>
        </p:txBody>
      </p:sp>
      <p:sp>
        <p:nvSpPr>
          <p:cNvPr id="220164" name="Rectangle 4"/>
          <p:cNvSpPr>
            <a:spLocks noChangeArrowheads="1"/>
          </p:cNvSpPr>
          <p:nvPr/>
        </p:nvSpPr>
        <p:spPr bwMode="auto">
          <a:xfrm>
            <a:off x="3897930" y="3276600"/>
            <a:ext cx="102111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solidFill>
                  <a:srgbClr val="000000"/>
                </a:solidFill>
              </a:rPr>
              <a:t>MSBL</a:t>
            </a:r>
          </a:p>
        </p:txBody>
      </p:sp>
      <p:sp>
        <p:nvSpPr>
          <p:cNvPr id="220165" name="Rectangle 5"/>
          <p:cNvSpPr>
            <a:spLocks noChangeArrowheads="1"/>
          </p:cNvSpPr>
          <p:nvPr/>
        </p:nvSpPr>
        <p:spPr bwMode="auto">
          <a:xfrm>
            <a:off x="3899220" y="3721100"/>
            <a:ext cx="91852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dirty="0">
                <a:solidFill>
                  <a:srgbClr val="000000"/>
                </a:solidFill>
              </a:rPr>
              <a:t>MSW</a:t>
            </a:r>
          </a:p>
        </p:txBody>
      </p:sp>
      <p:sp>
        <p:nvSpPr>
          <p:cNvPr id="220166" name="Line 6"/>
          <p:cNvSpPr>
            <a:spLocks noChangeShapeType="1"/>
          </p:cNvSpPr>
          <p:nvPr/>
        </p:nvSpPr>
        <p:spPr bwMode="auto">
          <a:xfrm>
            <a:off x="3971925" y="3721100"/>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graphicFrame>
        <p:nvGraphicFramePr>
          <p:cNvPr id="220172" name="Object 12"/>
          <p:cNvGraphicFramePr>
            <a:graphicFrameLocks noChangeAspect="1"/>
          </p:cNvGraphicFramePr>
          <p:nvPr>
            <p:extLst>
              <p:ext uri="{D42A27DB-BD31-4B8C-83A1-F6EECF244321}">
                <p14:modId xmlns:p14="http://schemas.microsoft.com/office/powerpoint/2010/main" val="463998478"/>
              </p:ext>
            </p:extLst>
          </p:nvPr>
        </p:nvGraphicFramePr>
        <p:xfrm>
          <a:off x="4191001" y="1600200"/>
          <a:ext cx="3514725" cy="554038"/>
        </p:xfrm>
        <a:graphic>
          <a:graphicData uri="http://schemas.openxmlformats.org/presentationml/2006/ole">
            <mc:AlternateContent xmlns:mc="http://schemas.openxmlformats.org/markup-compatibility/2006">
              <mc:Choice xmlns:v="urn:schemas-microsoft-com:vml" Requires="v">
                <p:oleObj spid="_x0000_s225423" name="Equation" r:id="rId3" imgW="1447560" imgH="228600" progId="Equation.3">
                  <p:embed/>
                </p:oleObj>
              </mc:Choice>
              <mc:Fallback>
                <p:oleObj name="Equation" r:id="rId3" imgW="1447560" imgH="228600" progId="Equation.3">
                  <p:embed/>
                  <p:pic>
                    <p:nvPicPr>
                      <p:cNvPr id="0" name=""/>
                      <p:cNvPicPr>
                        <a:picLocks noChangeAspect="1" noChangeArrowheads="1"/>
                      </p:cNvPicPr>
                      <p:nvPr/>
                    </p:nvPicPr>
                    <p:blipFill>
                      <a:blip r:embed="rId4"/>
                      <a:srcRect/>
                      <a:stretch>
                        <a:fillRect/>
                      </a:stretch>
                    </p:blipFill>
                    <p:spPr bwMode="auto">
                      <a:xfrm>
                        <a:off x="4191001" y="1600200"/>
                        <a:ext cx="3514725" cy="554038"/>
                      </a:xfrm>
                      <a:prstGeom prst="rect">
                        <a:avLst/>
                      </a:prstGeom>
                      <a:solidFill>
                        <a:srgbClr val="FCFDC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73" name="Object 13"/>
          <p:cNvGraphicFramePr>
            <a:graphicFrameLocks noChangeAspect="1"/>
          </p:cNvGraphicFramePr>
          <p:nvPr>
            <p:extLst>
              <p:ext uri="{D42A27DB-BD31-4B8C-83A1-F6EECF244321}">
                <p14:modId xmlns:p14="http://schemas.microsoft.com/office/powerpoint/2010/main" val="2173258867"/>
              </p:ext>
            </p:extLst>
          </p:nvPr>
        </p:nvGraphicFramePr>
        <p:xfrm>
          <a:off x="4191001" y="2209800"/>
          <a:ext cx="4957763" cy="496888"/>
        </p:xfrm>
        <a:graphic>
          <a:graphicData uri="http://schemas.openxmlformats.org/presentationml/2006/ole">
            <mc:AlternateContent xmlns:mc="http://schemas.openxmlformats.org/markup-compatibility/2006">
              <mc:Choice xmlns:v="urn:schemas-microsoft-com:vml" Requires="v">
                <p:oleObj spid="_x0000_s225424" name="Equation" r:id="rId5" imgW="2108160" imgH="215640" progId="Equation.3">
                  <p:embed/>
                </p:oleObj>
              </mc:Choice>
              <mc:Fallback>
                <p:oleObj name="Equation" r:id="rId5" imgW="2108160" imgH="215640" progId="Equation.3">
                  <p:embed/>
                  <p:pic>
                    <p:nvPicPr>
                      <p:cNvPr id="0" name=""/>
                      <p:cNvPicPr>
                        <a:picLocks noChangeAspect="1" noChangeArrowheads="1"/>
                      </p:cNvPicPr>
                      <p:nvPr/>
                    </p:nvPicPr>
                    <p:blipFill>
                      <a:blip r:embed="rId6"/>
                      <a:srcRect/>
                      <a:stretch>
                        <a:fillRect/>
                      </a:stretch>
                    </p:blipFill>
                    <p:spPr bwMode="auto">
                      <a:xfrm>
                        <a:off x="4191001" y="2209800"/>
                        <a:ext cx="4957763" cy="496888"/>
                      </a:xfrm>
                      <a:prstGeom prst="rect">
                        <a:avLst/>
                      </a:prstGeom>
                      <a:solidFill>
                        <a:srgbClr val="FCFDC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74" name="Rectangle 14"/>
          <p:cNvSpPr>
            <a:spLocks noChangeArrowheads="1"/>
          </p:cNvSpPr>
          <p:nvPr/>
        </p:nvSpPr>
        <p:spPr bwMode="auto">
          <a:xfrm>
            <a:off x="3212559" y="3505200"/>
            <a:ext cx="6043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buClrTx/>
              <a:buSzTx/>
              <a:buFontTx/>
              <a:buNone/>
            </a:pPr>
            <a:r>
              <a:rPr lang="en-US" b="0">
                <a:solidFill>
                  <a:srgbClr val="000000"/>
                </a:solidFill>
              </a:rPr>
              <a:t>F =</a:t>
            </a:r>
          </a:p>
        </p:txBody>
      </p:sp>
      <p:sp>
        <p:nvSpPr>
          <p:cNvPr id="220175" name="Rectangle 15"/>
          <p:cNvSpPr>
            <a:spLocks noChangeArrowheads="1"/>
          </p:cNvSpPr>
          <p:nvPr/>
        </p:nvSpPr>
        <p:spPr bwMode="auto">
          <a:xfrm>
            <a:off x="4495800" y="4800601"/>
            <a:ext cx="3429000" cy="525463"/>
          </a:xfrm>
          <a:prstGeom prst="rect">
            <a:avLst/>
          </a:prstGeom>
          <a:solidFill>
            <a:srgbClr val="FCFDC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ClrTx/>
              <a:buSzTx/>
              <a:buFontTx/>
              <a:buNone/>
            </a:pPr>
            <a:r>
              <a:rPr lang="en-US" sz="2800" b="0"/>
              <a:t>Reject H</a:t>
            </a:r>
            <a:r>
              <a:rPr lang="en-US" sz="2800" b="0" baseline="-25000"/>
              <a:t>0</a:t>
            </a:r>
            <a:r>
              <a:rPr lang="en-US" sz="2800" b="0"/>
              <a:t>  if   F &gt; F</a:t>
            </a:r>
            <a:r>
              <a:rPr lang="en-US" sz="2800" b="0" baseline="-25000">
                <a:sym typeface="Symbol" pitchFamily="18" charset="2"/>
              </a:rPr>
              <a:t></a:t>
            </a:r>
            <a:r>
              <a:rPr lang="en-US" sz="2800" b="0">
                <a:sym typeface="Symbol" pitchFamily="18" charset="2"/>
              </a:rPr>
              <a:t> </a:t>
            </a:r>
          </a:p>
        </p:txBody>
      </p:sp>
    </p:spTree>
    <p:extLst>
      <p:ext uri="{BB962C8B-B14F-4D97-AF65-F5344CB8AC3E}">
        <p14:creationId xmlns:p14="http://schemas.microsoft.com/office/powerpoint/2010/main" val="9796343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209800" y="609600"/>
            <a:ext cx="7772400" cy="381000"/>
          </a:xfrm>
        </p:spPr>
        <p:txBody>
          <a:bodyPr/>
          <a:lstStyle/>
          <a:p>
            <a:r>
              <a:rPr lang="en-US" dirty="0" smtClean="0"/>
              <a:t>Brief </a:t>
            </a:r>
            <a:r>
              <a:rPr lang="en-US" dirty="0" smtClean="0"/>
              <a:t>Summary of ANOVA</a:t>
            </a:r>
            <a:endParaRPr lang="en-US" dirty="0"/>
          </a:p>
        </p:txBody>
      </p:sp>
      <p:sp>
        <p:nvSpPr>
          <p:cNvPr id="186371" name="Rectangle 3"/>
          <p:cNvSpPr>
            <a:spLocks noGrp="1" noChangeArrowheads="1"/>
          </p:cNvSpPr>
          <p:nvPr>
            <p:ph type="body" idx="1"/>
          </p:nvPr>
        </p:nvSpPr>
        <p:spPr>
          <a:xfrm>
            <a:off x="2057400" y="1371600"/>
            <a:ext cx="8305800" cy="4800600"/>
          </a:xfrm>
        </p:spPr>
        <p:txBody>
          <a:bodyPr/>
          <a:lstStyle/>
          <a:p>
            <a:pPr>
              <a:spcBef>
                <a:spcPts val="300"/>
              </a:spcBef>
              <a:spcAft>
                <a:spcPts val="300"/>
              </a:spcAft>
            </a:pPr>
            <a:r>
              <a:rPr lang="en-US" sz="2700" dirty="0"/>
              <a:t>Described one-way analysis of variance</a:t>
            </a:r>
            <a:endParaRPr lang="en-US" sz="2300" dirty="0"/>
          </a:p>
          <a:p>
            <a:pPr lvl="1">
              <a:spcBef>
                <a:spcPts val="300"/>
              </a:spcBef>
              <a:spcAft>
                <a:spcPts val="300"/>
              </a:spcAft>
            </a:pPr>
            <a:r>
              <a:rPr lang="en-US" sz="2400" dirty="0"/>
              <a:t>The logic of ANOVA</a:t>
            </a:r>
          </a:p>
          <a:p>
            <a:pPr lvl="1">
              <a:spcBef>
                <a:spcPts val="300"/>
              </a:spcBef>
              <a:spcAft>
                <a:spcPts val="300"/>
              </a:spcAft>
            </a:pPr>
            <a:r>
              <a:rPr lang="en-US" sz="2400" dirty="0"/>
              <a:t>ANOVA assumptions</a:t>
            </a:r>
          </a:p>
          <a:p>
            <a:pPr lvl="1">
              <a:spcBef>
                <a:spcPts val="300"/>
              </a:spcBef>
              <a:spcAft>
                <a:spcPts val="300"/>
              </a:spcAft>
            </a:pPr>
            <a:r>
              <a:rPr lang="en-US" sz="2400" dirty="0"/>
              <a:t>F test for difference in  k  means</a:t>
            </a:r>
          </a:p>
          <a:p>
            <a:pPr>
              <a:spcBef>
                <a:spcPts val="300"/>
              </a:spcBef>
              <a:spcAft>
                <a:spcPts val="300"/>
              </a:spcAft>
            </a:pPr>
            <a:r>
              <a:rPr lang="en-US" sz="2700" dirty="0" smtClean="0"/>
              <a:t>Described </a:t>
            </a:r>
            <a:r>
              <a:rPr lang="en-US" sz="2700" dirty="0"/>
              <a:t>randomized complete block designs</a:t>
            </a:r>
          </a:p>
          <a:p>
            <a:pPr lvl="1">
              <a:spcBef>
                <a:spcPts val="300"/>
              </a:spcBef>
              <a:spcAft>
                <a:spcPts val="300"/>
              </a:spcAft>
            </a:pPr>
            <a:r>
              <a:rPr lang="en-US" sz="2400" dirty="0"/>
              <a:t>F </a:t>
            </a:r>
            <a:r>
              <a:rPr lang="en-US" sz="2400" dirty="0" smtClean="0"/>
              <a:t>test</a:t>
            </a:r>
            <a:endParaRPr lang="en-US" sz="2400" dirty="0"/>
          </a:p>
        </p:txBody>
      </p:sp>
    </p:spTree>
    <p:extLst>
      <p:ext uri="{BB962C8B-B14F-4D97-AF65-F5344CB8AC3E}">
        <p14:creationId xmlns:p14="http://schemas.microsoft.com/office/powerpoint/2010/main" val="41068699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solidFill>
                  <a:schemeClr val="tx1"/>
                </a:solidFill>
              </a:rPr>
              <a:t>Contingency Tables</a:t>
            </a:r>
          </a:p>
        </p:txBody>
      </p:sp>
      <p:sp>
        <p:nvSpPr>
          <p:cNvPr id="225283" name="Rectangle 3"/>
          <p:cNvSpPr>
            <a:spLocks noGrp="1" noChangeArrowheads="1"/>
          </p:cNvSpPr>
          <p:nvPr>
            <p:ph type="body" idx="1"/>
          </p:nvPr>
        </p:nvSpPr>
        <p:spPr>
          <a:xfrm>
            <a:off x="2286000" y="1828801"/>
            <a:ext cx="8001000" cy="3213187"/>
          </a:xfrm>
          <a:noFill/>
        </p:spPr>
        <p:txBody>
          <a:bodyPr wrap="square">
            <a:spAutoFit/>
          </a:bodyPr>
          <a:lstStyle/>
          <a:p>
            <a:pPr>
              <a:buFont typeface="Wingdings" pitchFamily="2" charset="2"/>
              <a:buNone/>
            </a:pPr>
            <a:r>
              <a:rPr lang="en-US" dirty="0"/>
              <a:t>Contingency Tables</a:t>
            </a:r>
          </a:p>
          <a:p>
            <a:pPr>
              <a:spcBef>
                <a:spcPct val="40000"/>
              </a:spcBef>
            </a:pPr>
            <a:r>
              <a:rPr lang="en-US" sz="2400" dirty="0"/>
              <a:t>Situations involving </a:t>
            </a:r>
            <a:r>
              <a:rPr lang="en-US" sz="2400" u="sng" dirty="0"/>
              <a:t>multiple population proportions</a:t>
            </a:r>
          </a:p>
          <a:p>
            <a:pPr>
              <a:spcBef>
                <a:spcPct val="40000"/>
              </a:spcBef>
            </a:pPr>
            <a:r>
              <a:rPr lang="en-US" sz="2400" dirty="0"/>
              <a:t>Used to </a:t>
            </a:r>
            <a:r>
              <a:rPr lang="en-US" sz="2400" u="sng" dirty="0"/>
              <a:t>classify sample observations </a:t>
            </a:r>
            <a:r>
              <a:rPr lang="en-US" sz="2400" dirty="0"/>
              <a:t>according to two or more characteristics</a:t>
            </a:r>
          </a:p>
          <a:p>
            <a:pPr>
              <a:spcBef>
                <a:spcPct val="40000"/>
              </a:spcBef>
            </a:pPr>
            <a:r>
              <a:rPr lang="en-US" sz="2400" dirty="0"/>
              <a:t>Also called a cross-tabulation table.</a:t>
            </a:r>
          </a:p>
          <a:p>
            <a:endParaRPr lang="en-US" sz="2700" dirty="0"/>
          </a:p>
        </p:txBody>
      </p:sp>
    </p:spTree>
    <p:extLst>
      <p:ext uri="{BB962C8B-B14F-4D97-AF65-F5344CB8AC3E}">
        <p14:creationId xmlns:p14="http://schemas.microsoft.com/office/powerpoint/2010/main" val="14834376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2209800" y="609600"/>
            <a:ext cx="7772400" cy="533400"/>
          </a:xfrm>
        </p:spPr>
        <p:txBody>
          <a:bodyPr/>
          <a:lstStyle/>
          <a:p>
            <a:r>
              <a:rPr lang="en-US" dirty="0">
                <a:solidFill>
                  <a:schemeClr val="tx1"/>
                </a:solidFill>
              </a:rPr>
              <a:t>Contingency Table Example</a:t>
            </a:r>
          </a:p>
        </p:txBody>
      </p:sp>
      <p:sp>
        <p:nvSpPr>
          <p:cNvPr id="226307" name="Rectangle 3"/>
          <p:cNvSpPr>
            <a:spLocks noGrp="1" noChangeArrowheads="1"/>
          </p:cNvSpPr>
          <p:nvPr>
            <p:ph type="body" idx="1"/>
          </p:nvPr>
        </p:nvSpPr>
        <p:spPr>
          <a:xfrm>
            <a:off x="2743200" y="3810000"/>
            <a:ext cx="6934200" cy="1143000"/>
          </a:xfrm>
          <a:solidFill>
            <a:srgbClr val="FFFFCC"/>
          </a:solidFill>
          <a:ln>
            <a:solidFill>
              <a:schemeClr val="tx1"/>
            </a:solidFill>
            <a:miter lim="800000"/>
            <a:headEnd/>
            <a:tailEnd/>
          </a:ln>
        </p:spPr>
        <p:txBody>
          <a:bodyPr/>
          <a:lstStyle/>
          <a:p>
            <a:pPr>
              <a:buFont typeface="Wingdings" pitchFamily="2" charset="2"/>
              <a:buNone/>
            </a:pPr>
            <a:r>
              <a:rPr lang="en-US" dirty="0"/>
              <a:t>H</a:t>
            </a:r>
            <a:r>
              <a:rPr lang="en-US" baseline="-25000" dirty="0"/>
              <a:t>0</a:t>
            </a:r>
            <a:r>
              <a:rPr lang="en-US" dirty="0"/>
              <a:t>: Hand preference is independent of gender</a:t>
            </a:r>
          </a:p>
          <a:p>
            <a:pPr>
              <a:buFont typeface="Wingdings" pitchFamily="2" charset="2"/>
              <a:buNone/>
            </a:pPr>
            <a:r>
              <a:rPr lang="en-US" dirty="0"/>
              <a:t>H</a:t>
            </a:r>
            <a:r>
              <a:rPr lang="en-US" baseline="-25000" dirty="0"/>
              <a:t>A</a:t>
            </a:r>
            <a:r>
              <a:rPr lang="en-US" dirty="0"/>
              <a:t>: Hand preference is not independent of gender</a:t>
            </a:r>
          </a:p>
        </p:txBody>
      </p:sp>
      <p:sp>
        <p:nvSpPr>
          <p:cNvPr id="226308" name="Rectangle 4"/>
          <p:cNvSpPr>
            <a:spLocks noChangeArrowheads="1"/>
          </p:cNvSpPr>
          <p:nvPr/>
        </p:nvSpPr>
        <p:spPr bwMode="auto">
          <a:xfrm>
            <a:off x="2743200" y="1503406"/>
            <a:ext cx="6477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35000"/>
              </a:spcBef>
            </a:pPr>
            <a:r>
              <a:rPr lang="en-US" sz="2600" b="0" dirty="0"/>
              <a:t>Left-Handed vs. Gender</a:t>
            </a:r>
          </a:p>
          <a:p>
            <a:pPr algn="l">
              <a:lnSpc>
                <a:spcPct val="110000"/>
              </a:lnSpc>
              <a:spcBef>
                <a:spcPct val="35000"/>
              </a:spcBef>
              <a:buClr>
                <a:schemeClr val="folHlink"/>
              </a:buClr>
              <a:buFont typeface="Wingdings" pitchFamily="2" charset="2"/>
              <a:buChar char="§"/>
            </a:pPr>
            <a:r>
              <a:rPr lang="en-US" sz="2600" b="0" dirty="0"/>
              <a:t>  Dominant Hand:  Left vs. Right</a:t>
            </a:r>
          </a:p>
          <a:p>
            <a:pPr algn="l">
              <a:lnSpc>
                <a:spcPct val="110000"/>
              </a:lnSpc>
              <a:spcBef>
                <a:spcPct val="35000"/>
              </a:spcBef>
              <a:buClr>
                <a:schemeClr val="folHlink"/>
              </a:buClr>
              <a:buFont typeface="Wingdings" pitchFamily="2" charset="2"/>
              <a:buChar char="§"/>
            </a:pPr>
            <a:r>
              <a:rPr lang="en-US" sz="2600" b="0" dirty="0"/>
              <a:t>  Gender:  Male vs. Female</a:t>
            </a:r>
          </a:p>
        </p:txBody>
      </p:sp>
      <p:pic>
        <p:nvPicPr>
          <p:cNvPr id="6" name="Picture 2" descr="http://t0.gstatic.com/images?q=tbn:ANd9GcR9y9XI2bJIYGllwigfnbXO-DIK8on8WUhfGI6ou0RNRmNPXb6wW6DjP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1503405"/>
            <a:ext cx="1600200" cy="82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303668"/>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6307">
                                            <p:bg/>
                                          </p:spTgt>
                                        </p:tgtEl>
                                        <p:attrNameLst>
                                          <p:attrName>style.visibility</p:attrName>
                                        </p:attrNameLst>
                                      </p:cBhvr>
                                      <p:to>
                                        <p:strVal val="visible"/>
                                      </p:to>
                                    </p:set>
                                    <p:animEffect transition="in" filter="fade">
                                      <p:cBhvr>
                                        <p:cTn id="7" dur="1000"/>
                                        <p:tgtEl>
                                          <p:spTgt spid="226307">
                                            <p:bg/>
                                          </p:spTgt>
                                        </p:tgtEl>
                                      </p:cBhvr>
                                    </p:animEffect>
                                    <p:anim calcmode="lin" valueType="num">
                                      <p:cBhvr>
                                        <p:cTn id="8" dur="1000" fill="hold"/>
                                        <p:tgtEl>
                                          <p:spTgt spid="226307">
                                            <p:bg/>
                                          </p:spTgt>
                                        </p:tgtEl>
                                        <p:attrNameLst>
                                          <p:attrName>ppt_x</p:attrName>
                                        </p:attrNameLst>
                                      </p:cBhvr>
                                      <p:tavLst>
                                        <p:tav tm="0">
                                          <p:val>
                                            <p:strVal val="#ppt_x"/>
                                          </p:val>
                                        </p:tav>
                                        <p:tav tm="100000">
                                          <p:val>
                                            <p:strVal val="#ppt_x"/>
                                          </p:val>
                                        </p:tav>
                                      </p:tavLst>
                                    </p:anim>
                                    <p:anim calcmode="lin" valueType="num">
                                      <p:cBhvr>
                                        <p:cTn id="9" dur="1000" fill="hold"/>
                                        <p:tgtEl>
                                          <p:spTgt spid="226307">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6307">
                                            <p:txEl>
                                              <p:pRg st="0" end="0"/>
                                            </p:txEl>
                                          </p:spTgt>
                                        </p:tgtEl>
                                        <p:attrNameLst>
                                          <p:attrName>style.visibility</p:attrName>
                                        </p:attrNameLst>
                                      </p:cBhvr>
                                      <p:to>
                                        <p:strVal val="visible"/>
                                      </p:to>
                                    </p:set>
                                    <p:animEffect transition="in" filter="fade">
                                      <p:cBhvr>
                                        <p:cTn id="14" dur="1000"/>
                                        <p:tgtEl>
                                          <p:spTgt spid="226307">
                                            <p:txEl>
                                              <p:pRg st="0" end="0"/>
                                            </p:txEl>
                                          </p:spTgt>
                                        </p:tgtEl>
                                      </p:cBhvr>
                                    </p:animEffect>
                                    <p:anim calcmode="lin" valueType="num">
                                      <p:cBhvr>
                                        <p:cTn id="15" dur="1000" fill="hold"/>
                                        <p:tgtEl>
                                          <p:spTgt spid="22630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263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6307">
                                            <p:txEl>
                                              <p:pRg st="1" end="1"/>
                                            </p:txEl>
                                          </p:spTgt>
                                        </p:tgtEl>
                                        <p:attrNameLst>
                                          <p:attrName>style.visibility</p:attrName>
                                        </p:attrNameLst>
                                      </p:cBhvr>
                                      <p:to>
                                        <p:strVal val="visible"/>
                                      </p:to>
                                    </p:set>
                                    <p:animEffect transition="in" filter="fade">
                                      <p:cBhvr>
                                        <p:cTn id="21" dur="1000"/>
                                        <p:tgtEl>
                                          <p:spTgt spid="226307">
                                            <p:txEl>
                                              <p:pRg st="1" end="1"/>
                                            </p:txEl>
                                          </p:spTgt>
                                        </p:tgtEl>
                                      </p:cBhvr>
                                    </p:animEffect>
                                    <p:anim calcmode="lin" valueType="num">
                                      <p:cBhvr>
                                        <p:cTn id="22" dur="1000" fill="hold"/>
                                        <p:tgtEl>
                                          <p:spTgt spid="22630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2630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solidFill>
                  <a:schemeClr val="tx1"/>
                </a:solidFill>
              </a:rPr>
              <a:t>General ANOVA Setting</a:t>
            </a:r>
          </a:p>
        </p:txBody>
      </p:sp>
      <p:sp>
        <p:nvSpPr>
          <p:cNvPr id="134147" name="Rectangle 3"/>
          <p:cNvSpPr>
            <a:spLocks noGrp="1" noChangeArrowheads="1"/>
          </p:cNvSpPr>
          <p:nvPr>
            <p:ph type="body" idx="1"/>
          </p:nvPr>
        </p:nvSpPr>
        <p:spPr>
          <a:xfrm>
            <a:off x="2438400" y="1828800"/>
            <a:ext cx="7924800" cy="4267200"/>
          </a:xfrm>
        </p:spPr>
        <p:txBody>
          <a:bodyPr/>
          <a:lstStyle/>
          <a:p>
            <a:r>
              <a:rPr lang="en-US" dirty="0"/>
              <a:t>Investigator controls one or more independent variables</a:t>
            </a:r>
          </a:p>
          <a:p>
            <a:pPr lvl="1"/>
            <a:r>
              <a:rPr lang="en-US" dirty="0"/>
              <a:t>Called </a:t>
            </a:r>
            <a:r>
              <a:rPr lang="en-US" u="sng" dirty="0"/>
              <a:t>factors</a:t>
            </a:r>
            <a:r>
              <a:rPr lang="en-US" dirty="0"/>
              <a:t> (or treatment </a:t>
            </a:r>
            <a:r>
              <a:rPr lang="en-US" dirty="0" smtClean="0"/>
              <a:t>variables </a:t>
            </a:r>
            <a:r>
              <a:rPr lang="mr-IN" dirty="0" smtClean="0"/>
              <a:t>–</a:t>
            </a:r>
            <a:r>
              <a:rPr lang="en-US" dirty="0" smtClean="0"/>
              <a:t> variable of interest)</a:t>
            </a:r>
            <a:endParaRPr lang="en-US" dirty="0"/>
          </a:p>
          <a:p>
            <a:pPr lvl="1"/>
            <a:r>
              <a:rPr lang="en-US" dirty="0"/>
              <a:t>Each factor contains two or more </a:t>
            </a:r>
            <a:r>
              <a:rPr lang="en-US" u="sng" dirty="0"/>
              <a:t>levels</a:t>
            </a:r>
            <a:r>
              <a:rPr lang="en-US" dirty="0"/>
              <a:t> (</a:t>
            </a:r>
            <a:r>
              <a:rPr lang="en-US" dirty="0" smtClean="0"/>
              <a:t>or categories/classifications</a:t>
            </a:r>
            <a:r>
              <a:rPr lang="en-US" dirty="0"/>
              <a:t>)</a:t>
            </a:r>
          </a:p>
          <a:p>
            <a:r>
              <a:rPr lang="en-US" dirty="0"/>
              <a:t>Observe effects on dependent variable</a:t>
            </a:r>
          </a:p>
          <a:p>
            <a:pPr lvl="1"/>
            <a:r>
              <a:rPr lang="en-US" dirty="0"/>
              <a:t>Response to </a:t>
            </a:r>
            <a:r>
              <a:rPr lang="en-US" u="sng" dirty="0"/>
              <a:t>levels</a:t>
            </a:r>
            <a:r>
              <a:rPr lang="en-US" dirty="0"/>
              <a:t> of independent variable</a:t>
            </a:r>
          </a:p>
          <a:p>
            <a:r>
              <a:rPr lang="en-US" dirty="0"/>
              <a:t>Experimental design: the plan used to test hypothesis</a:t>
            </a:r>
          </a:p>
        </p:txBody>
      </p:sp>
    </p:spTree>
    <p:extLst>
      <p:ext uri="{BB962C8B-B14F-4D97-AF65-F5344CB8AC3E}">
        <p14:creationId xmlns:p14="http://schemas.microsoft.com/office/powerpoint/2010/main" val="5880154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4147">
                                            <p:txEl>
                                              <p:pRg st="1" end="1"/>
                                            </p:txEl>
                                          </p:spTgt>
                                        </p:tgtEl>
                                        <p:attrNameLst>
                                          <p:attrName>style.visibility</p:attrName>
                                        </p:attrNameLst>
                                      </p:cBhvr>
                                      <p:to>
                                        <p:strVal val="visible"/>
                                      </p:to>
                                    </p:set>
                                    <p:animEffect transition="in" filter="fade">
                                      <p:cBhvr>
                                        <p:cTn id="7" dur="1000"/>
                                        <p:tgtEl>
                                          <p:spTgt spid="134147">
                                            <p:txEl>
                                              <p:pRg st="1" end="1"/>
                                            </p:txEl>
                                          </p:spTgt>
                                        </p:tgtEl>
                                      </p:cBhvr>
                                    </p:animEffect>
                                    <p:anim calcmode="lin" valueType="num">
                                      <p:cBhvr>
                                        <p:cTn id="8" dur="1000" fill="hold"/>
                                        <p:tgtEl>
                                          <p:spTgt spid="134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414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4147">
                                            <p:txEl>
                                              <p:pRg st="2" end="2"/>
                                            </p:txEl>
                                          </p:spTgt>
                                        </p:tgtEl>
                                        <p:attrNameLst>
                                          <p:attrName>style.visibility</p:attrName>
                                        </p:attrNameLst>
                                      </p:cBhvr>
                                      <p:to>
                                        <p:strVal val="visible"/>
                                      </p:to>
                                    </p:set>
                                    <p:animEffect transition="in" filter="fade">
                                      <p:cBhvr>
                                        <p:cTn id="12" dur="1000"/>
                                        <p:tgtEl>
                                          <p:spTgt spid="134147">
                                            <p:txEl>
                                              <p:pRg st="2" end="2"/>
                                            </p:txEl>
                                          </p:spTgt>
                                        </p:tgtEl>
                                      </p:cBhvr>
                                    </p:animEffect>
                                    <p:anim calcmode="lin" valueType="num">
                                      <p:cBhvr>
                                        <p:cTn id="13" dur="10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4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4147">
                                            <p:txEl>
                                              <p:pRg st="3" end="3"/>
                                            </p:txEl>
                                          </p:spTgt>
                                        </p:tgtEl>
                                        <p:attrNameLst>
                                          <p:attrName>style.visibility</p:attrName>
                                        </p:attrNameLst>
                                      </p:cBhvr>
                                      <p:to>
                                        <p:strVal val="visible"/>
                                      </p:to>
                                    </p:set>
                                    <p:animEffect transition="in" filter="fade">
                                      <p:cBhvr>
                                        <p:cTn id="19" dur="1000"/>
                                        <p:tgtEl>
                                          <p:spTgt spid="134147">
                                            <p:txEl>
                                              <p:pRg st="3" end="3"/>
                                            </p:txEl>
                                          </p:spTgt>
                                        </p:tgtEl>
                                      </p:cBhvr>
                                    </p:animEffect>
                                    <p:anim calcmode="lin" valueType="num">
                                      <p:cBhvr>
                                        <p:cTn id="20" dur="1000" fill="hold"/>
                                        <p:tgtEl>
                                          <p:spTgt spid="1341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414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4147">
                                            <p:txEl>
                                              <p:pRg st="4" end="4"/>
                                            </p:txEl>
                                          </p:spTgt>
                                        </p:tgtEl>
                                        <p:attrNameLst>
                                          <p:attrName>style.visibility</p:attrName>
                                        </p:attrNameLst>
                                      </p:cBhvr>
                                      <p:to>
                                        <p:strVal val="visible"/>
                                      </p:to>
                                    </p:set>
                                    <p:animEffect transition="in" filter="fade">
                                      <p:cBhvr>
                                        <p:cTn id="24" dur="1000"/>
                                        <p:tgtEl>
                                          <p:spTgt spid="134147">
                                            <p:txEl>
                                              <p:pRg st="4" end="4"/>
                                            </p:txEl>
                                          </p:spTgt>
                                        </p:tgtEl>
                                      </p:cBhvr>
                                    </p:animEffect>
                                    <p:anim calcmode="lin" valueType="num">
                                      <p:cBhvr>
                                        <p:cTn id="25" dur="1000" fill="hold"/>
                                        <p:tgtEl>
                                          <p:spTgt spid="13414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41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2133600" y="1600200"/>
            <a:ext cx="7924800" cy="525162"/>
          </a:xfrm>
        </p:spPr>
        <p:txBody>
          <a:bodyPr/>
          <a:lstStyle/>
          <a:p>
            <a:pPr>
              <a:buFont typeface="Wingdings" pitchFamily="2" charset="2"/>
              <a:buNone/>
            </a:pPr>
            <a:r>
              <a:rPr lang="en-US" dirty="0" smtClean="0"/>
              <a:t>Sample results organized in a contingency table:</a:t>
            </a:r>
            <a:endParaRPr lang="en-US" dirty="0"/>
          </a:p>
          <a:p>
            <a:pPr>
              <a:buFont typeface="Wingdings" pitchFamily="2" charset="2"/>
              <a:buNone/>
            </a:pPr>
            <a:endParaRPr lang="en-US" sz="2700" dirty="0"/>
          </a:p>
        </p:txBody>
      </p:sp>
      <p:graphicFrame>
        <p:nvGraphicFramePr>
          <p:cNvPr id="227333" name="Group 5"/>
          <p:cNvGraphicFramePr>
            <a:graphicFrameLocks noGrp="1"/>
          </p:cNvGraphicFramePr>
          <p:nvPr>
            <p:extLst/>
          </p:nvPr>
        </p:nvGraphicFramePr>
        <p:xfrm>
          <a:off x="5029200" y="2667000"/>
          <a:ext cx="5105400" cy="3094674"/>
        </p:xfrm>
        <a:graphic>
          <a:graphicData uri="http://schemas.openxmlformats.org/drawingml/2006/table">
            <a:tbl>
              <a:tblPr/>
              <a:tblGrid>
                <a:gridCol w="1371600"/>
                <a:gridCol w="1349375"/>
                <a:gridCol w="1317625"/>
                <a:gridCol w="1066800"/>
              </a:tblGrid>
              <a:tr h="381000">
                <a:tc row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0" i="0" u="none" strike="noStrike" cap="none" normalizeH="0" baseline="0" dirty="0" smtClean="0">
                        <a:ln>
                          <a:noFill/>
                        </a:ln>
                        <a:solidFill>
                          <a:schemeClr val="tx1"/>
                        </a:solidFill>
                        <a:effectLst/>
                        <a:latin typeface="+mn-lt"/>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Gender</a:t>
                      </a:r>
                    </a:p>
                  </a:txBody>
                  <a:tcPr anchor="ctr" horzOverflow="overflow">
                    <a:lnL w="381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grid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Hand Preference</a:t>
                      </a:r>
                    </a:p>
                  </a:txBody>
                  <a:tcPr horzOverflow="overflow">
                    <a:lnL w="28575"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hMerge="1">
                  <a:txBody>
                    <a:bodyPr/>
                    <a:lstStyle/>
                    <a:p>
                      <a:endParaRPr lang="en-CA"/>
                    </a:p>
                  </a:txBody>
                  <a:tcPr/>
                </a:tc>
                <a:tc row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0" i="0" u="none" strike="noStrike" cap="none" normalizeH="0" baseline="0" smtClean="0">
                        <a:ln>
                          <a:noFill/>
                        </a:ln>
                        <a:solidFill>
                          <a:schemeClr val="tx1"/>
                        </a:solidFill>
                        <a:effectLst/>
                        <a:latin typeface="+mn-lt"/>
                      </a:endParaRPr>
                    </a:p>
                  </a:txBody>
                  <a:tcPr anchor="ctr" horzOverflow="overflow">
                    <a:lnL w="38100" cap="flat" cmpd="sng" algn="ctr">
                      <a:solidFill>
                        <a:schemeClr val="tx1"/>
                      </a:solidFill>
                      <a:prstDash val="solid"/>
                      <a:miter lim="800000"/>
                      <a:headEnd type="none" w="med" len="med"/>
                      <a:tailEnd type="none" w="med" len="med"/>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677863">
                <a:tc vMerge="1">
                  <a:txBody>
                    <a:bodyPr/>
                    <a:lstStyle/>
                    <a:p>
                      <a:endParaRPr lang="en-CA"/>
                    </a:p>
                  </a:txBody>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Left</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Right</a:t>
                      </a:r>
                    </a:p>
                  </a:txBody>
                  <a:tcPr anchor="ctr"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vMerge="1">
                  <a:txBody>
                    <a:bodyPr/>
                    <a:lstStyle/>
                    <a:p>
                      <a:endParaRPr lang="en-CA"/>
                    </a:p>
                  </a:txBody>
                  <a:tcPr/>
                </a:tc>
              </a:tr>
              <a:tr h="677863">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Female</a:t>
                      </a:r>
                    </a:p>
                  </a:txBody>
                  <a:tcPr anchor="ctr" horzOverflow="overflow">
                    <a:lnL w="381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12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108</a:t>
                      </a:r>
                    </a:p>
                  </a:txBody>
                  <a:tcPr anchor="ctr"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120</a:t>
                      </a:r>
                    </a:p>
                  </a:txBody>
                  <a:tcPr anchor="ctr" horzOverflow="overflow">
                    <a:lnL w="381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1038">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Male</a:t>
                      </a:r>
                    </a:p>
                  </a:txBody>
                  <a:tcPr anchor="ctr" horzOverflow="overflow">
                    <a:lnL w="381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24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156</a:t>
                      </a:r>
                    </a:p>
                  </a:txBody>
                  <a:tcPr anchor="ctr"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180</a:t>
                      </a:r>
                    </a:p>
                  </a:txBody>
                  <a:tcPr anchor="ctr" horzOverflow="overflow">
                    <a:lnL w="381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615950">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0" i="0" u="none" strike="noStrike" cap="none" normalizeH="0" baseline="0" smtClean="0">
                        <a:ln>
                          <a:noFill/>
                        </a:ln>
                        <a:solidFill>
                          <a:schemeClr val="tx1"/>
                        </a:solidFill>
                        <a:effectLst/>
                        <a:latin typeface="+mn-lt"/>
                      </a:endParaRPr>
                    </a:p>
                  </a:txBody>
                  <a:tcPr anchor="ctr" horzOverflow="overflow">
                    <a:lnL cap="flat">
                      <a:noFill/>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36</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264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300</a:t>
                      </a:r>
                    </a:p>
                  </a:txBody>
                  <a:tcPr anchor="ctr" horzOverflow="overflow">
                    <a:lnL w="28575"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sp>
        <p:nvSpPr>
          <p:cNvPr id="227372" name="Rectangle 44"/>
          <p:cNvSpPr>
            <a:spLocks noChangeArrowheads="1"/>
          </p:cNvSpPr>
          <p:nvPr/>
        </p:nvSpPr>
        <p:spPr bwMode="auto">
          <a:xfrm>
            <a:off x="1676400" y="3505200"/>
            <a:ext cx="2895600" cy="1828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p>
            <a:pPr marL="320675" indent="-320675" algn="l" defTabSz="852488">
              <a:spcBef>
                <a:spcPct val="40000"/>
              </a:spcBef>
              <a:buClr>
                <a:schemeClr val="folHlink"/>
              </a:buClr>
              <a:buSzPct val="60000"/>
            </a:pPr>
            <a:r>
              <a:rPr lang="en-US" sz="2300" b="0"/>
              <a:t>120 Females, 12 were left handed</a:t>
            </a:r>
          </a:p>
          <a:p>
            <a:pPr marL="320675" indent="-320675" algn="l" defTabSz="852488">
              <a:spcBef>
                <a:spcPct val="40000"/>
              </a:spcBef>
              <a:buClr>
                <a:schemeClr val="folHlink"/>
              </a:buClr>
              <a:buSzPct val="60000"/>
            </a:pPr>
            <a:r>
              <a:rPr lang="en-US" sz="2300" b="0"/>
              <a:t>180 Males, 24 were left handed</a:t>
            </a:r>
          </a:p>
        </p:txBody>
      </p:sp>
      <p:sp>
        <p:nvSpPr>
          <p:cNvPr id="227373" name="AutoShape 45"/>
          <p:cNvSpPr>
            <a:spLocks noChangeArrowheads="1"/>
          </p:cNvSpPr>
          <p:nvPr/>
        </p:nvSpPr>
        <p:spPr bwMode="auto">
          <a:xfrm>
            <a:off x="4572000" y="4343400"/>
            <a:ext cx="457200" cy="304800"/>
          </a:xfrm>
          <a:prstGeom prst="rightArrow">
            <a:avLst>
              <a:gd name="adj1" fmla="val 50000"/>
              <a:gd name="adj2" fmla="val 37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27374" name="Rectangle 46"/>
          <p:cNvSpPr>
            <a:spLocks noChangeArrowheads="1"/>
          </p:cNvSpPr>
          <p:nvPr/>
        </p:nvSpPr>
        <p:spPr bwMode="auto">
          <a:xfrm>
            <a:off x="1524000" y="2971800"/>
            <a:ext cx="3276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p>
            <a:pPr marL="320675" indent="-320675" algn="l" defTabSz="852488">
              <a:spcBef>
                <a:spcPct val="20000"/>
              </a:spcBef>
              <a:buClr>
                <a:schemeClr val="folHlink"/>
              </a:buClr>
              <a:buSzPct val="60000"/>
            </a:pPr>
            <a:r>
              <a:rPr lang="en-US" sz="2300" b="0" dirty="0"/>
              <a:t>  sample size = </a:t>
            </a:r>
            <a:r>
              <a:rPr lang="en-US" sz="2300" b="0" i="1" dirty="0"/>
              <a:t>n</a:t>
            </a:r>
            <a:r>
              <a:rPr lang="en-US" sz="2300" b="0" dirty="0"/>
              <a:t> = 300:</a:t>
            </a:r>
            <a:endParaRPr lang="en-US" sz="1900" b="0" dirty="0"/>
          </a:p>
        </p:txBody>
      </p:sp>
      <p:pic>
        <p:nvPicPr>
          <p:cNvPr id="8" name="Picture 2" descr="http://t0.gstatic.com/images?q=tbn:ANd9GcR9y9XI2bJIYGllwigfnbXO-DIK8on8WUhfGI6ou0RNRmNPXb6wW6DjP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1503405"/>
            <a:ext cx="1600200" cy="82574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a:spLocks noGrp="1" noChangeArrowheads="1"/>
          </p:cNvSpPr>
          <p:nvPr>
            <p:ph type="title"/>
          </p:nvPr>
        </p:nvSpPr>
        <p:spPr>
          <a:xfrm>
            <a:off x="2209800" y="609600"/>
            <a:ext cx="7772400" cy="533400"/>
          </a:xfrm>
        </p:spPr>
        <p:txBody>
          <a:bodyPr/>
          <a:lstStyle/>
          <a:p>
            <a:r>
              <a:rPr lang="en-US" dirty="0">
                <a:solidFill>
                  <a:schemeClr val="tx1"/>
                </a:solidFill>
              </a:rPr>
              <a:t>Contingency Table Example</a:t>
            </a:r>
          </a:p>
        </p:txBody>
      </p:sp>
    </p:spTree>
    <p:extLst>
      <p:ext uri="{BB962C8B-B14F-4D97-AF65-F5344CB8AC3E}">
        <p14:creationId xmlns:p14="http://schemas.microsoft.com/office/powerpoint/2010/main" val="9929926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73"/>
                                        </p:tgtEl>
                                        <p:attrNameLst>
                                          <p:attrName>style.visibility</p:attrName>
                                        </p:attrNameLst>
                                      </p:cBhvr>
                                      <p:to>
                                        <p:strVal val="visible"/>
                                      </p:to>
                                    </p:set>
                                    <p:animEffect transition="in" filter="wipe(left)">
                                      <p:cBhvr>
                                        <p:cTn id="7" dur="500"/>
                                        <p:tgtEl>
                                          <p:spTgt spid="2273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7333"/>
                                        </p:tgtEl>
                                        <p:attrNameLst>
                                          <p:attrName>style.visibility</p:attrName>
                                        </p:attrNameLst>
                                      </p:cBhvr>
                                      <p:to>
                                        <p:strVal val="visible"/>
                                      </p:to>
                                    </p:set>
                                    <p:animEffect transition="in" filter="wipe(left)">
                                      <p:cBhvr>
                                        <p:cTn id="11" dur="500"/>
                                        <p:tgtEl>
                                          <p:spTgt spid="22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2209800" y="609600"/>
            <a:ext cx="7772400" cy="762000"/>
          </a:xfrm>
        </p:spPr>
        <p:txBody>
          <a:bodyPr/>
          <a:lstStyle/>
          <a:p>
            <a:r>
              <a:rPr lang="en-US" dirty="0">
                <a:solidFill>
                  <a:schemeClr val="tx1"/>
                </a:solidFill>
              </a:rPr>
              <a:t>Logic of the Test</a:t>
            </a:r>
          </a:p>
        </p:txBody>
      </p:sp>
      <p:sp>
        <p:nvSpPr>
          <p:cNvPr id="228355" name="Rectangle 3"/>
          <p:cNvSpPr>
            <a:spLocks noGrp="1" noChangeArrowheads="1"/>
          </p:cNvSpPr>
          <p:nvPr>
            <p:ph type="body" idx="1"/>
          </p:nvPr>
        </p:nvSpPr>
        <p:spPr>
          <a:xfrm>
            <a:off x="2590800" y="2879124"/>
            <a:ext cx="7772400" cy="2971800"/>
          </a:xfrm>
        </p:spPr>
        <p:txBody>
          <a:bodyPr/>
          <a:lstStyle/>
          <a:p>
            <a:pPr>
              <a:spcBef>
                <a:spcPct val="60000"/>
              </a:spcBef>
            </a:pPr>
            <a:r>
              <a:rPr lang="en-US" sz="2400" dirty="0"/>
              <a:t>If H</a:t>
            </a:r>
            <a:r>
              <a:rPr lang="en-US" sz="2400" baseline="-25000" dirty="0"/>
              <a:t>0</a:t>
            </a:r>
            <a:r>
              <a:rPr lang="en-US" sz="2400" dirty="0"/>
              <a:t> is true, then the proportion of left-handed females should be the </a:t>
            </a:r>
            <a:r>
              <a:rPr lang="en-US" sz="2400" u="sng" dirty="0"/>
              <a:t>same</a:t>
            </a:r>
            <a:r>
              <a:rPr lang="en-US" sz="2400" dirty="0"/>
              <a:t> as the proportion of left-handed males</a:t>
            </a:r>
          </a:p>
          <a:p>
            <a:pPr>
              <a:spcBef>
                <a:spcPct val="60000"/>
              </a:spcBef>
            </a:pPr>
            <a:r>
              <a:rPr lang="en-US" sz="2400" dirty="0"/>
              <a:t>The two proportions above should be the same as the proportion of left-handed people overall</a:t>
            </a:r>
            <a:endParaRPr lang="en-US" sz="2300" dirty="0"/>
          </a:p>
        </p:txBody>
      </p:sp>
      <p:sp>
        <p:nvSpPr>
          <p:cNvPr id="228356" name="Rectangle 4"/>
          <p:cNvSpPr>
            <a:spLocks noChangeArrowheads="1"/>
          </p:cNvSpPr>
          <p:nvPr/>
        </p:nvSpPr>
        <p:spPr bwMode="auto">
          <a:xfrm>
            <a:off x="2667000" y="1676400"/>
            <a:ext cx="6172200" cy="990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p>
            <a:pPr marL="342900" indent="-342900" algn="l">
              <a:spcBef>
                <a:spcPct val="20000"/>
              </a:spcBef>
              <a:buClr>
                <a:schemeClr val="folHlink"/>
              </a:buClr>
              <a:buSzPct val="60000"/>
            </a:pPr>
            <a:r>
              <a:rPr lang="en-US" sz="2300" b="0" dirty="0"/>
              <a:t>H</a:t>
            </a:r>
            <a:r>
              <a:rPr lang="en-US" sz="2300" b="0" baseline="-25000" dirty="0"/>
              <a:t>0</a:t>
            </a:r>
            <a:r>
              <a:rPr lang="en-US" sz="2300" b="0" dirty="0"/>
              <a:t>: Hand preference is independent of gender</a:t>
            </a:r>
          </a:p>
          <a:p>
            <a:pPr marL="342900" indent="-342900" algn="l">
              <a:spcBef>
                <a:spcPct val="20000"/>
              </a:spcBef>
              <a:buClr>
                <a:schemeClr val="folHlink"/>
              </a:buClr>
              <a:buSzPct val="60000"/>
            </a:pPr>
            <a:r>
              <a:rPr lang="en-US" sz="2300" b="0" dirty="0"/>
              <a:t>H</a:t>
            </a:r>
            <a:r>
              <a:rPr lang="en-US" sz="2300" b="0" baseline="-25000" dirty="0"/>
              <a:t>A</a:t>
            </a:r>
            <a:r>
              <a:rPr lang="en-US" sz="2300" b="0" dirty="0"/>
              <a:t>: Hand preference is not independent of gender</a:t>
            </a:r>
          </a:p>
        </p:txBody>
      </p:sp>
      <p:pic>
        <p:nvPicPr>
          <p:cNvPr id="5" name="Picture 2" descr="http://t0.gstatic.com/images?q=tbn:ANd9GcR9y9XI2bJIYGllwigfnbXO-DIK8on8WUhfGI6ou0RNRmNPXb6wW6DjP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1503405"/>
            <a:ext cx="1600200" cy="82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300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fade">
                                      <p:cBhvr>
                                        <p:cTn id="7" dur="1000"/>
                                        <p:tgtEl>
                                          <p:spTgt spid="228355">
                                            <p:txEl>
                                              <p:pRg st="0" end="0"/>
                                            </p:txEl>
                                          </p:spTgt>
                                        </p:tgtEl>
                                      </p:cBhvr>
                                    </p:animEffect>
                                    <p:anim calcmode="lin" valueType="num">
                                      <p:cBhvr>
                                        <p:cTn id="8" dur="10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83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8355">
                                            <p:txEl>
                                              <p:pRg st="1" end="1"/>
                                            </p:txEl>
                                          </p:spTgt>
                                        </p:tgtEl>
                                        <p:attrNameLst>
                                          <p:attrName>style.visibility</p:attrName>
                                        </p:attrNameLst>
                                      </p:cBhvr>
                                      <p:to>
                                        <p:strVal val="visible"/>
                                      </p:to>
                                    </p:set>
                                    <p:animEffect transition="in" filter="fade">
                                      <p:cBhvr>
                                        <p:cTn id="14" dur="1000"/>
                                        <p:tgtEl>
                                          <p:spTgt spid="228355">
                                            <p:txEl>
                                              <p:pRg st="1" end="1"/>
                                            </p:txEl>
                                          </p:spTgt>
                                        </p:tgtEl>
                                      </p:cBhvr>
                                    </p:animEffect>
                                    <p:anim calcmode="lin" valueType="num">
                                      <p:cBhvr>
                                        <p:cTn id="15" dur="1000" fill="hold"/>
                                        <p:tgtEl>
                                          <p:spTgt spid="2283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835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2286000" y="533400"/>
            <a:ext cx="7772400" cy="762000"/>
          </a:xfrm>
        </p:spPr>
        <p:txBody>
          <a:bodyPr/>
          <a:lstStyle/>
          <a:p>
            <a:r>
              <a:rPr lang="en-US" dirty="0">
                <a:solidFill>
                  <a:schemeClr val="tx1"/>
                </a:solidFill>
              </a:rPr>
              <a:t>Finding Expected Frequencies</a:t>
            </a:r>
          </a:p>
        </p:txBody>
      </p:sp>
      <p:sp>
        <p:nvSpPr>
          <p:cNvPr id="229379" name="Rectangle 3"/>
          <p:cNvSpPr>
            <a:spLocks noGrp="1" noChangeArrowheads="1"/>
          </p:cNvSpPr>
          <p:nvPr>
            <p:ph type="body" idx="1"/>
          </p:nvPr>
        </p:nvSpPr>
        <p:spPr>
          <a:xfrm>
            <a:off x="6382265" y="1712441"/>
            <a:ext cx="2514600" cy="1752600"/>
          </a:xfrm>
          <a:solidFill>
            <a:srgbClr val="FFFFCC"/>
          </a:solidFill>
          <a:ln>
            <a:solidFill>
              <a:schemeClr val="tx1"/>
            </a:solidFill>
            <a:miter lim="800000"/>
            <a:headEnd/>
            <a:tailEnd/>
          </a:ln>
        </p:spPr>
        <p:txBody>
          <a:bodyPr/>
          <a:lstStyle/>
          <a:p>
            <a:pPr>
              <a:buFont typeface="Wingdings" pitchFamily="2" charset="2"/>
              <a:buNone/>
            </a:pPr>
            <a:r>
              <a:rPr lang="en-US" sz="2700" dirty="0"/>
              <a:t>Overall: </a:t>
            </a:r>
          </a:p>
          <a:p>
            <a:pPr>
              <a:buFont typeface="Wingdings" pitchFamily="2" charset="2"/>
              <a:buNone/>
            </a:pPr>
            <a:r>
              <a:rPr lang="en-US" sz="2700" dirty="0"/>
              <a:t>P(Left Handed)</a:t>
            </a:r>
          </a:p>
          <a:p>
            <a:pPr>
              <a:buFont typeface="Wingdings" pitchFamily="2" charset="2"/>
              <a:buNone/>
            </a:pPr>
            <a:r>
              <a:rPr lang="en-US" sz="2700" dirty="0"/>
              <a:t> = 36/300 = 0.12</a:t>
            </a:r>
            <a:endParaRPr lang="en-US" sz="2300" dirty="0"/>
          </a:p>
        </p:txBody>
      </p:sp>
      <p:sp>
        <p:nvSpPr>
          <p:cNvPr id="229380" name="Rectangle 4"/>
          <p:cNvSpPr>
            <a:spLocks noChangeArrowheads="1"/>
          </p:cNvSpPr>
          <p:nvPr/>
        </p:nvSpPr>
        <p:spPr bwMode="auto">
          <a:xfrm>
            <a:off x="2687595" y="1674341"/>
            <a:ext cx="2895600" cy="1828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p>
            <a:pPr marL="342900" indent="-342900" algn="l">
              <a:spcBef>
                <a:spcPct val="40000"/>
              </a:spcBef>
              <a:buClr>
                <a:schemeClr val="folHlink"/>
              </a:buClr>
              <a:buSzPct val="60000"/>
            </a:pPr>
            <a:r>
              <a:rPr lang="en-US" sz="2300" b="0"/>
              <a:t>120 Females, 12 were left handed</a:t>
            </a:r>
          </a:p>
          <a:p>
            <a:pPr marL="342900" indent="-342900" algn="l">
              <a:spcBef>
                <a:spcPct val="40000"/>
              </a:spcBef>
              <a:buClr>
                <a:schemeClr val="folHlink"/>
              </a:buClr>
              <a:buSzPct val="60000"/>
            </a:pPr>
            <a:r>
              <a:rPr lang="en-US" sz="2300" b="0"/>
              <a:t>180 Males, 24 were left handed</a:t>
            </a:r>
          </a:p>
        </p:txBody>
      </p:sp>
      <p:sp>
        <p:nvSpPr>
          <p:cNvPr id="229381" name="Rectangle 5"/>
          <p:cNvSpPr>
            <a:spLocks noChangeArrowheads="1"/>
          </p:cNvSpPr>
          <p:nvPr/>
        </p:nvSpPr>
        <p:spPr bwMode="auto">
          <a:xfrm>
            <a:off x="2592859" y="3733801"/>
            <a:ext cx="784860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spcAft>
                <a:spcPts val="600"/>
              </a:spcAft>
            </a:pPr>
            <a:r>
              <a:rPr lang="en-US" sz="2200" b="0" dirty="0"/>
              <a:t>If independent, then</a:t>
            </a:r>
          </a:p>
          <a:p>
            <a:pPr algn="l">
              <a:spcBef>
                <a:spcPts val="600"/>
              </a:spcBef>
              <a:spcAft>
                <a:spcPts val="600"/>
              </a:spcAft>
            </a:pPr>
            <a:r>
              <a:rPr lang="en-US" sz="2200" b="0" dirty="0"/>
              <a:t>      P(Left Handed | Female) = P(Left Handed | Male) = 0.12</a:t>
            </a:r>
          </a:p>
          <a:p>
            <a:pPr algn="l">
              <a:spcBef>
                <a:spcPts val="600"/>
              </a:spcBef>
              <a:spcAft>
                <a:spcPts val="600"/>
              </a:spcAft>
            </a:pPr>
            <a:r>
              <a:rPr lang="en-US" sz="2200" b="0" dirty="0"/>
              <a:t>So we would expect 12% of the 120 females and 12% of the 180 males to be left handed…</a:t>
            </a:r>
          </a:p>
          <a:p>
            <a:pPr algn="l">
              <a:spcBef>
                <a:spcPts val="600"/>
              </a:spcBef>
              <a:spcAft>
                <a:spcPts val="600"/>
              </a:spcAft>
            </a:pPr>
            <a:r>
              <a:rPr lang="en-US" sz="2200" b="0" dirty="0"/>
              <a:t>i.e., we would expect 	(120)(.12) = 14.4 females to be left handed</a:t>
            </a:r>
          </a:p>
          <a:p>
            <a:pPr algn="l">
              <a:spcBef>
                <a:spcPts val="600"/>
              </a:spcBef>
              <a:spcAft>
                <a:spcPts val="600"/>
              </a:spcAft>
            </a:pPr>
            <a:r>
              <a:rPr lang="en-US" sz="2200" b="0" dirty="0"/>
              <a:t>			(180)(.12) = 21.6 males to be left handed</a:t>
            </a:r>
          </a:p>
        </p:txBody>
      </p:sp>
      <p:sp>
        <p:nvSpPr>
          <p:cNvPr id="229382" name="AutoShape 6"/>
          <p:cNvSpPr>
            <a:spLocks noChangeArrowheads="1"/>
          </p:cNvSpPr>
          <p:nvPr/>
        </p:nvSpPr>
        <p:spPr bwMode="auto">
          <a:xfrm>
            <a:off x="5735595" y="2436341"/>
            <a:ext cx="494270" cy="304800"/>
          </a:xfrm>
          <a:prstGeom prst="rightArrow">
            <a:avLst>
              <a:gd name="adj1" fmla="val 50000"/>
              <a:gd name="adj2" fmla="val 37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pic>
        <p:nvPicPr>
          <p:cNvPr id="10" name="Picture 2" descr="http://t0.gstatic.com/images?q=tbn:ANd9GcR9y9XI2bJIYGllwigfnbXO-DIK8on8WUhfGI6ou0RNRmNPXb6wW6DjP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1503405"/>
            <a:ext cx="1600200" cy="82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4405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82"/>
                                        </p:tgtEl>
                                        <p:attrNameLst>
                                          <p:attrName>style.visibility</p:attrName>
                                        </p:attrNameLst>
                                      </p:cBhvr>
                                      <p:to>
                                        <p:strVal val="visible"/>
                                      </p:to>
                                    </p:set>
                                    <p:animEffect transition="in" filter="wipe(left)">
                                      <p:cBhvr>
                                        <p:cTn id="7" dur="500"/>
                                        <p:tgtEl>
                                          <p:spTgt spid="22938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9379">
                                            <p:bg/>
                                          </p:spTgt>
                                        </p:tgtEl>
                                        <p:attrNameLst>
                                          <p:attrName>style.visibility</p:attrName>
                                        </p:attrNameLst>
                                      </p:cBhvr>
                                      <p:to>
                                        <p:strVal val="visible"/>
                                      </p:to>
                                    </p:set>
                                    <p:animEffect transition="in" filter="wipe(left)">
                                      <p:cBhvr>
                                        <p:cTn id="11" dur="500"/>
                                        <p:tgtEl>
                                          <p:spTgt spid="229379">
                                            <p:bg/>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9379">
                                            <p:txEl>
                                              <p:pRg st="0" end="0"/>
                                            </p:txEl>
                                          </p:spTgt>
                                        </p:tgtEl>
                                        <p:attrNameLst>
                                          <p:attrName>style.visibility</p:attrName>
                                        </p:attrNameLst>
                                      </p:cBhvr>
                                      <p:to>
                                        <p:strVal val="visible"/>
                                      </p:to>
                                    </p:set>
                                    <p:animEffect transition="in" filter="wipe(left)">
                                      <p:cBhvr>
                                        <p:cTn id="15" dur="500"/>
                                        <p:tgtEl>
                                          <p:spTgt spid="22937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9379">
                                            <p:txEl>
                                              <p:pRg st="1" end="1"/>
                                            </p:txEl>
                                          </p:spTgt>
                                        </p:tgtEl>
                                        <p:attrNameLst>
                                          <p:attrName>style.visibility</p:attrName>
                                        </p:attrNameLst>
                                      </p:cBhvr>
                                      <p:to>
                                        <p:strVal val="visible"/>
                                      </p:to>
                                    </p:set>
                                    <p:animEffect transition="in" filter="wipe(left)">
                                      <p:cBhvr>
                                        <p:cTn id="19" dur="500"/>
                                        <p:tgtEl>
                                          <p:spTgt spid="229379">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9379">
                                            <p:txEl>
                                              <p:pRg st="2" end="2"/>
                                            </p:txEl>
                                          </p:spTgt>
                                        </p:tgtEl>
                                        <p:attrNameLst>
                                          <p:attrName>style.visibility</p:attrName>
                                        </p:attrNameLst>
                                      </p:cBhvr>
                                      <p:to>
                                        <p:strVal val="visible"/>
                                      </p:to>
                                    </p:set>
                                    <p:animEffect transition="in" filter="wipe(left)">
                                      <p:cBhvr>
                                        <p:cTn id="23" dur="500"/>
                                        <p:tgtEl>
                                          <p:spTgt spid="22937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9381">
                                            <p:txEl>
                                              <p:pRg st="0" end="0"/>
                                            </p:txEl>
                                          </p:spTgt>
                                        </p:tgtEl>
                                        <p:attrNameLst>
                                          <p:attrName>style.visibility</p:attrName>
                                        </p:attrNameLst>
                                      </p:cBhvr>
                                      <p:to>
                                        <p:strVal val="visible"/>
                                      </p:to>
                                    </p:set>
                                    <p:animEffect transition="in" filter="fade">
                                      <p:cBhvr>
                                        <p:cTn id="28" dur="1000"/>
                                        <p:tgtEl>
                                          <p:spTgt spid="229381">
                                            <p:txEl>
                                              <p:pRg st="0" end="0"/>
                                            </p:txEl>
                                          </p:spTgt>
                                        </p:tgtEl>
                                      </p:cBhvr>
                                    </p:animEffect>
                                    <p:anim calcmode="lin" valueType="num">
                                      <p:cBhvr>
                                        <p:cTn id="29" dur="1000" fill="hold"/>
                                        <p:tgtEl>
                                          <p:spTgt spid="229381">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2938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29381">
                                            <p:txEl>
                                              <p:pRg st="1" end="1"/>
                                            </p:txEl>
                                          </p:spTgt>
                                        </p:tgtEl>
                                        <p:attrNameLst>
                                          <p:attrName>style.visibility</p:attrName>
                                        </p:attrNameLst>
                                      </p:cBhvr>
                                      <p:to>
                                        <p:strVal val="visible"/>
                                      </p:to>
                                    </p:set>
                                    <p:animEffect transition="in" filter="fade">
                                      <p:cBhvr>
                                        <p:cTn id="35" dur="1000"/>
                                        <p:tgtEl>
                                          <p:spTgt spid="229381">
                                            <p:txEl>
                                              <p:pRg st="1" end="1"/>
                                            </p:txEl>
                                          </p:spTgt>
                                        </p:tgtEl>
                                      </p:cBhvr>
                                    </p:animEffect>
                                    <p:anim calcmode="lin" valueType="num">
                                      <p:cBhvr>
                                        <p:cTn id="36" dur="1000" fill="hold"/>
                                        <p:tgtEl>
                                          <p:spTgt spid="229381">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22938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29381">
                                            <p:txEl>
                                              <p:pRg st="2" end="2"/>
                                            </p:txEl>
                                          </p:spTgt>
                                        </p:tgtEl>
                                        <p:attrNameLst>
                                          <p:attrName>style.visibility</p:attrName>
                                        </p:attrNameLst>
                                      </p:cBhvr>
                                      <p:to>
                                        <p:strVal val="visible"/>
                                      </p:to>
                                    </p:set>
                                    <p:animEffect transition="in" filter="fade">
                                      <p:cBhvr>
                                        <p:cTn id="42" dur="1000"/>
                                        <p:tgtEl>
                                          <p:spTgt spid="229381">
                                            <p:txEl>
                                              <p:pRg st="2" end="2"/>
                                            </p:txEl>
                                          </p:spTgt>
                                        </p:tgtEl>
                                      </p:cBhvr>
                                    </p:animEffect>
                                    <p:anim calcmode="lin" valueType="num">
                                      <p:cBhvr>
                                        <p:cTn id="43" dur="1000" fill="hold"/>
                                        <p:tgtEl>
                                          <p:spTgt spid="229381">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22938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29381">
                                            <p:txEl>
                                              <p:pRg st="3" end="3"/>
                                            </p:txEl>
                                          </p:spTgt>
                                        </p:tgtEl>
                                        <p:attrNameLst>
                                          <p:attrName>style.visibility</p:attrName>
                                        </p:attrNameLst>
                                      </p:cBhvr>
                                      <p:to>
                                        <p:strVal val="visible"/>
                                      </p:to>
                                    </p:set>
                                    <p:animEffect transition="in" filter="fade">
                                      <p:cBhvr>
                                        <p:cTn id="49" dur="1000"/>
                                        <p:tgtEl>
                                          <p:spTgt spid="229381">
                                            <p:txEl>
                                              <p:pRg st="3" end="3"/>
                                            </p:txEl>
                                          </p:spTgt>
                                        </p:tgtEl>
                                      </p:cBhvr>
                                    </p:animEffect>
                                    <p:anim calcmode="lin" valueType="num">
                                      <p:cBhvr>
                                        <p:cTn id="50" dur="1000" fill="hold"/>
                                        <p:tgtEl>
                                          <p:spTgt spid="229381">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22938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29381">
                                            <p:txEl>
                                              <p:pRg st="4" end="4"/>
                                            </p:txEl>
                                          </p:spTgt>
                                        </p:tgtEl>
                                        <p:attrNameLst>
                                          <p:attrName>style.visibility</p:attrName>
                                        </p:attrNameLst>
                                      </p:cBhvr>
                                      <p:to>
                                        <p:strVal val="visible"/>
                                      </p:to>
                                    </p:set>
                                    <p:animEffect transition="in" filter="fade">
                                      <p:cBhvr>
                                        <p:cTn id="56" dur="1000"/>
                                        <p:tgtEl>
                                          <p:spTgt spid="229381">
                                            <p:txEl>
                                              <p:pRg st="4" end="4"/>
                                            </p:txEl>
                                          </p:spTgt>
                                        </p:tgtEl>
                                      </p:cBhvr>
                                    </p:animEffect>
                                    <p:anim calcmode="lin" valueType="num">
                                      <p:cBhvr>
                                        <p:cTn id="57" dur="1000" fill="hold"/>
                                        <p:tgtEl>
                                          <p:spTgt spid="229381">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22938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nimBg="1"/>
      <p:bldP spid="22938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209800" y="609601"/>
            <a:ext cx="7772400" cy="893805"/>
          </a:xfrm>
        </p:spPr>
        <p:txBody>
          <a:bodyPr/>
          <a:lstStyle/>
          <a:p>
            <a:r>
              <a:rPr lang="en-US" dirty="0">
                <a:solidFill>
                  <a:schemeClr val="tx1"/>
                </a:solidFill>
              </a:rPr>
              <a:t>Expected Cell Frequencies</a:t>
            </a:r>
          </a:p>
        </p:txBody>
      </p:sp>
      <p:sp>
        <p:nvSpPr>
          <p:cNvPr id="230403" name="Rectangle 3"/>
          <p:cNvSpPr>
            <a:spLocks noGrp="1" noChangeArrowheads="1"/>
          </p:cNvSpPr>
          <p:nvPr>
            <p:ph type="body" idx="1"/>
          </p:nvPr>
        </p:nvSpPr>
        <p:spPr>
          <a:xfrm>
            <a:off x="2286000" y="1600200"/>
            <a:ext cx="4800600" cy="609600"/>
          </a:xfrm>
        </p:spPr>
        <p:txBody>
          <a:bodyPr/>
          <a:lstStyle/>
          <a:p>
            <a:r>
              <a:rPr lang="en-US" dirty="0"/>
              <a:t>Expected cell frequencies:</a:t>
            </a:r>
          </a:p>
        </p:txBody>
      </p:sp>
      <p:graphicFrame>
        <p:nvGraphicFramePr>
          <p:cNvPr id="230405" name="Object 5"/>
          <p:cNvGraphicFramePr>
            <a:graphicFrameLocks noChangeAspect="1"/>
          </p:cNvGraphicFramePr>
          <p:nvPr>
            <p:extLst/>
          </p:nvPr>
        </p:nvGraphicFramePr>
        <p:xfrm>
          <a:off x="2736851" y="2438401"/>
          <a:ext cx="6102350" cy="1153865"/>
        </p:xfrm>
        <a:graphic>
          <a:graphicData uri="http://schemas.openxmlformats.org/presentationml/2006/ole">
            <mc:AlternateContent xmlns:mc="http://schemas.openxmlformats.org/markup-compatibility/2006">
              <mc:Choice xmlns:v="urn:schemas-microsoft-com:vml" Requires="v">
                <p:oleObj spid="_x0000_s1025" name="Equation" r:id="rId3" imgW="2323800" imgH="444240" progId="Equation.3">
                  <p:embed/>
                </p:oleObj>
              </mc:Choice>
              <mc:Fallback>
                <p:oleObj name="Equation" r:id="rId3" imgW="2323800" imgH="444240" progId="Equation.3">
                  <p:embed/>
                  <p:pic>
                    <p:nvPicPr>
                      <p:cNvPr id="0" name=""/>
                      <p:cNvPicPr>
                        <a:picLocks noChangeAspect="1" noChangeArrowheads="1"/>
                      </p:cNvPicPr>
                      <p:nvPr/>
                    </p:nvPicPr>
                    <p:blipFill>
                      <a:blip r:embed="rId4"/>
                      <a:srcRect/>
                      <a:stretch>
                        <a:fillRect/>
                      </a:stretch>
                    </p:blipFill>
                    <p:spPr bwMode="auto">
                      <a:xfrm>
                        <a:off x="2736851" y="2438401"/>
                        <a:ext cx="6102350" cy="1153865"/>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230406" name="Object 6"/>
          <p:cNvGraphicFramePr>
            <a:graphicFrameLocks noChangeAspect="1"/>
          </p:cNvGraphicFramePr>
          <p:nvPr>
            <p:extLst/>
          </p:nvPr>
        </p:nvGraphicFramePr>
        <p:xfrm>
          <a:off x="4133850" y="4559301"/>
          <a:ext cx="3562350" cy="1009333"/>
        </p:xfrm>
        <a:graphic>
          <a:graphicData uri="http://schemas.openxmlformats.org/presentationml/2006/ole">
            <mc:AlternateContent xmlns:mc="http://schemas.openxmlformats.org/markup-compatibility/2006">
              <mc:Choice xmlns:v="urn:schemas-microsoft-com:vml" Requires="v">
                <p:oleObj spid="_x0000_s1026" name="Equation" r:id="rId5" imgW="1371600" imgH="393480" progId="Equation.3">
                  <p:embed/>
                </p:oleObj>
              </mc:Choice>
              <mc:Fallback>
                <p:oleObj name="Equation" r:id="rId5" imgW="137160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559301"/>
                        <a:ext cx="3562350" cy="1009333"/>
                      </a:xfrm>
                      <a:prstGeom prst="rect">
                        <a:avLst/>
                      </a:prstGeom>
                      <a:noFill/>
                      <a:extLst/>
                    </p:spPr>
                  </p:pic>
                </p:oleObj>
              </mc:Fallback>
            </mc:AlternateContent>
          </a:graphicData>
        </a:graphic>
      </p:graphicFrame>
      <p:sp>
        <p:nvSpPr>
          <p:cNvPr id="230407" name="Rectangle 7"/>
          <p:cNvSpPr>
            <a:spLocks noChangeArrowheads="1"/>
          </p:cNvSpPr>
          <p:nvPr/>
        </p:nvSpPr>
        <p:spPr bwMode="auto">
          <a:xfrm>
            <a:off x="2743200" y="4038600"/>
            <a:ext cx="480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p>
            <a:pPr marL="320675" indent="-320675" algn="l" defTabSz="852488">
              <a:spcBef>
                <a:spcPct val="20000"/>
              </a:spcBef>
              <a:buClr>
                <a:schemeClr val="folHlink"/>
              </a:buClr>
              <a:buSzPct val="60000"/>
            </a:pPr>
            <a:r>
              <a:rPr lang="en-US" sz="2600" b="0" dirty="0"/>
              <a:t>Example</a:t>
            </a:r>
            <a:r>
              <a:rPr lang="en-US" sz="2700" b="0" dirty="0"/>
              <a:t>:</a:t>
            </a:r>
          </a:p>
        </p:txBody>
      </p:sp>
      <p:pic>
        <p:nvPicPr>
          <p:cNvPr id="7" name="Picture 2" descr="http://t0.gstatic.com/images?q=tbn:ANd9GcR9y9XI2bJIYGllwigfnbXO-DIK8on8WUhfGI6ou0RNRmNPXb6wW6DjPj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7800" y="1503405"/>
            <a:ext cx="1600200" cy="82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28264"/>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0407"/>
                                        </p:tgtEl>
                                        <p:attrNameLst>
                                          <p:attrName>style.visibility</p:attrName>
                                        </p:attrNameLst>
                                      </p:cBhvr>
                                      <p:to>
                                        <p:strVal val="visible"/>
                                      </p:to>
                                    </p:set>
                                    <p:animEffect transition="in" filter="fade">
                                      <p:cBhvr>
                                        <p:cTn id="7" dur="1000"/>
                                        <p:tgtEl>
                                          <p:spTgt spid="230407"/>
                                        </p:tgtEl>
                                      </p:cBhvr>
                                    </p:animEffect>
                                    <p:anim calcmode="lin" valueType="num">
                                      <p:cBhvr>
                                        <p:cTn id="8" dur="1000" fill="hold"/>
                                        <p:tgtEl>
                                          <p:spTgt spid="230407"/>
                                        </p:tgtEl>
                                        <p:attrNameLst>
                                          <p:attrName>ppt_x</p:attrName>
                                        </p:attrNameLst>
                                      </p:cBhvr>
                                      <p:tavLst>
                                        <p:tav tm="0">
                                          <p:val>
                                            <p:strVal val="#ppt_x"/>
                                          </p:val>
                                        </p:tav>
                                        <p:tav tm="100000">
                                          <p:val>
                                            <p:strVal val="#ppt_x"/>
                                          </p:val>
                                        </p:tav>
                                      </p:tavLst>
                                    </p:anim>
                                    <p:anim calcmode="lin" valueType="num">
                                      <p:cBhvr>
                                        <p:cTn id="9" dur="1000" fill="hold"/>
                                        <p:tgtEl>
                                          <p:spTgt spid="2304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0406"/>
                                        </p:tgtEl>
                                        <p:attrNameLst>
                                          <p:attrName>style.visibility</p:attrName>
                                        </p:attrNameLst>
                                      </p:cBhvr>
                                      <p:to>
                                        <p:strVal val="visible"/>
                                      </p:to>
                                    </p:set>
                                    <p:animEffect transition="in" filter="fade">
                                      <p:cBhvr>
                                        <p:cTn id="14" dur="1000"/>
                                        <p:tgtEl>
                                          <p:spTgt spid="230406"/>
                                        </p:tgtEl>
                                      </p:cBhvr>
                                    </p:animEffect>
                                    <p:anim calcmode="lin" valueType="num">
                                      <p:cBhvr>
                                        <p:cTn id="15" dur="1000" fill="hold"/>
                                        <p:tgtEl>
                                          <p:spTgt spid="230406"/>
                                        </p:tgtEl>
                                        <p:attrNameLst>
                                          <p:attrName>ppt_x</p:attrName>
                                        </p:attrNameLst>
                                      </p:cBhvr>
                                      <p:tavLst>
                                        <p:tav tm="0">
                                          <p:val>
                                            <p:strVal val="#ppt_x"/>
                                          </p:val>
                                        </p:tav>
                                        <p:tav tm="100000">
                                          <p:val>
                                            <p:strVal val="#ppt_x"/>
                                          </p:val>
                                        </p:tav>
                                      </p:tavLst>
                                    </p:anim>
                                    <p:anim calcmode="lin" valueType="num">
                                      <p:cBhvr>
                                        <p:cTn id="16" dur="1000" fill="hold"/>
                                        <p:tgtEl>
                                          <p:spTgt spid="2304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3886200" y="4800600"/>
            <a:ext cx="5181600" cy="457200"/>
          </a:xfrm>
          <a:prstGeom prst="rect">
            <a:avLst/>
          </a:prstGeom>
          <a:solidFill>
            <a:srgbClr val="FDE0B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1427" name="Rectangle 3"/>
          <p:cNvSpPr>
            <a:spLocks noChangeArrowheads="1"/>
          </p:cNvSpPr>
          <p:nvPr/>
        </p:nvSpPr>
        <p:spPr bwMode="auto">
          <a:xfrm>
            <a:off x="3886200" y="3886200"/>
            <a:ext cx="5181600" cy="457200"/>
          </a:xfrm>
          <a:prstGeom prst="rect">
            <a:avLst/>
          </a:prstGeom>
          <a:solidFill>
            <a:srgbClr val="FDE0B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1428" name="Rectangle 4"/>
          <p:cNvSpPr>
            <a:spLocks noChangeArrowheads="1"/>
          </p:cNvSpPr>
          <p:nvPr/>
        </p:nvSpPr>
        <p:spPr bwMode="auto">
          <a:xfrm>
            <a:off x="3886200" y="4343400"/>
            <a:ext cx="5181600" cy="457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1429" name="Rectangle 5"/>
          <p:cNvSpPr>
            <a:spLocks noChangeArrowheads="1"/>
          </p:cNvSpPr>
          <p:nvPr/>
        </p:nvSpPr>
        <p:spPr bwMode="auto">
          <a:xfrm>
            <a:off x="3886200" y="3429000"/>
            <a:ext cx="5181600" cy="457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1430" name="Rectangle 6"/>
          <p:cNvSpPr>
            <a:spLocks noGrp="1" noChangeArrowheads="1"/>
          </p:cNvSpPr>
          <p:nvPr>
            <p:ph type="title"/>
          </p:nvPr>
        </p:nvSpPr>
        <p:spPr/>
        <p:txBody>
          <a:bodyPr/>
          <a:lstStyle/>
          <a:p>
            <a:r>
              <a:rPr lang="en-US" dirty="0">
                <a:solidFill>
                  <a:schemeClr val="tx1"/>
                </a:solidFill>
              </a:rPr>
              <a:t>Observed v. Expected Frequencies</a:t>
            </a:r>
          </a:p>
        </p:txBody>
      </p:sp>
      <p:sp>
        <p:nvSpPr>
          <p:cNvPr id="231431" name="Rectangle 7"/>
          <p:cNvSpPr>
            <a:spLocks noGrp="1" noChangeArrowheads="1"/>
          </p:cNvSpPr>
          <p:nvPr>
            <p:ph type="body" idx="1"/>
          </p:nvPr>
        </p:nvSpPr>
        <p:spPr>
          <a:xfrm>
            <a:off x="2209800" y="1828800"/>
            <a:ext cx="7924800" cy="381000"/>
          </a:xfrm>
        </p:spPr>
        <p:txBody>
          <a:bodyPr/>
          <a:lstStyle/>
          <a:p>
            <a:pPr>
              <a:buFont typeface="Wingdings" pitchFamily="2" charset="2"/>
              <a:buNone/>
            </a:pPr>
            <a:r>
              <a:rPr lang="en-US" sz="2700" dirty="0"/>
              <a:t>Observed frequencies vs. expected frequencies:</a:t>
            </a:r>
          </a:p>
          <a:p>
            <a:pPr>
              <a:buFont typeface="Wingdings" pitchFamily="2" charset="2"/>
              <a:buNone/>
            </a:pPr>
            <a:endParaRPr lang="en-US" sz="2700" dirty="0"/>
          </a:p>
        </p:txBody>
      </p:sp>
      <p:graphicFrame>
        <p:nvGraphicFramePr>
          <p:cNvPr id="231432" name="Group 8"/>
          <p:cNvGraphicFramePr>
            <a:graphicFrameLocks noGrp="1"/>
          </p:cNvGraphicFramePr>
          <p:nvPr>
            <p:extLst/>
          </p:nvPr>
        </p:nvGraphicFramePr>
        <p:xfrm>
          <a:off x="2209800" y="2514600"/>
          <a:ext cx="7924800" cy="3419094"/>
        </p:xfrm>
        <a:graphic>
          <a:graphicData uri="http://schemas.openxmlformats.org/drawingml/2006/table">
            <a:tbl>
              <a:tblPr/>
              <a:tblGrid>
                <a:gridCol w="1676400"/>
                <a:gridCol w="2547938"/>
                <a:gridCol w="2633662"/>
                <a:gridCol w="1066800"/>
              </a:tblGrid>
              <a:tr h="457200">
                <a:tc row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0" i="0" u="none" strike="noStrike" cap="none" normalizeH="0" baseline="0" dirty="0" smtClean="0">
                        <a:ln>
                          <a:noFill/>
                        </a:ln>
                        <a:solidFill>
                          <a:schemeClr val="tx1"/>
                        </a:solidFill>
                        <a:effectLst/>
                        <a:latin typeface="+mn-lt"/>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Gender</a:t>
                      </a:r>
                    </a:p>
                  </a:txBody>
                  <a:tcPr anchor="ctr" horzOverflow="overflow">
                    <a:lnL w="381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Hand Preference</a:t>
                      </a:r>
                    </a:p>
                  </a:txBody>
                  <a:tcPr horzOverflow="overflow">
                    <a:lnL w="28575"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CA"/>
                    </a:p>
                  </a:txBody>
                  <a:tcPr/>
                </a:tc>
                <a:tc row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0" i="0" u="none" strike="noStrike" cap="none" normalizeH="0" baseline="0" smtClean="0">
                        <a:ln>
                          <a:noFill/>
                        </a:ln>
                        <a:solidFill>
                          <a:schemeClr val="tx1"/>
                        </a:solidFill>
                        <a:effectLst/>
                        <a:latin typeface="+mn-lt"/>
                      </a:endParaRPr>
                    </a:p>
                  </a:txBody>
                  <a:tcPr anchor="ctr" horzOverflow="overflow">
                    <a:lnL w="38100" cap="flat" cmpd="sng" algn="ctr">
                      <a:solidFill>
                        <a:schemeClr val="tx1"/>
                      </a:solidFill>
                      <a:prstDash val="solid"/>
                      <a:miter lim="800000"/>
                      <a:headEnd type="none" w="med" len="med"/>
                      <a:tailEnd type="none" w="med" len="med"/>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366713">
                <a:tc vMerge="1">
                  <a:txBody>
                    <a:bodyPr/>
                    <a:lstStyle/>
                    <a:p>
                      <a:endParaRPr lang="en-CA"/>
                    </a:p>
                  </a:txBody>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Left</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Right</a:t>
                      </a:r>
                    </a:p>
                  </a:txBody>
                  <a:tcPr anchor="ctr" horzOverflow="overflow">
                    <a:lnL w="28575"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en-CA"/>
                    </a:p>
                  </a:txBody>
                  <a:tcPr/>
                </a:tc>
              </a:tr>
              <a:tr h="793750">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Female</a:t>
                      </a:r>
                    </a:p>
                  </a:txBody>
                  <a:tcPr anchor="ctr" horzOverflow="overflow">
                    <a:lnL w="381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Observed = 12</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Expected = 14.4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Observed = 108</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Expected = 105.6</a:t>
                      </a:r>
                    </a:p>
                  </a:txBody>
                  <a:tcPr anchor="ctr" horzOverflow="overflow">
                    <a:lnL w="28575"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120</a:t>
                      </a:r>
                    </a:p>
                  </a:txBody>
                  <a:tcPr anchor="ctr" horzOverflow="overflow">
                    <a:lnL w="381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936625">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Male</a:t>
                      </a:r>
                    </a:p>
                  </a:txBody>
                  <a:tcPr anchor="ctr" horzOverflow="overflow">
                    <a:lnL w="381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Observed = 24</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Expected = 21.6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Observed = 156</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Expected = 158.4</a:t>
                      </a:r>
                    </a:p>
                  </a:txBody>
                  <a:tcPr anchor="ctr" horzOverflow="overflow">
                    <a:lnL w="28575"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180</a:t>
                      </a:r>
                    </a:p>
                  </a:txBody>
                  <a:tcPr anchor="ctr" horzOverflow="overflow">
                    <a:lnL w="381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0" i="0" u="none" strike="noStrike" cap="none" normalizeH="0" baseline="0" smtClean="0">
                        <a:ln>
                          <a:noFill/>
                        </a:ln>
                        <a:solidFill>
                          <a:schemeClr val="tx1"/>
                        </a:solidFill>
                        <a:effectLst/>
                        <a:latin typeface="+mn-lt"/>
                      </a:endParaRPr>
                    </a:p>
                  </a:txBody>
                  <a:tcPr anchor="ctr" horzOverflow="overflow">
                    <a:lnL cap="flat">
                      <a:noFill/>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36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264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300</a:t>
                      </a:r>
                    </a:p>
                  </a:txBody>
                  <a:tcPr anchor="ctr" horzOverflow="overflow">
                    <a:lnL w="28575"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pic>
        <p:nvPicPr>
          <p:cNvPr id="9" name="Picture 2" descr="http://t0.gstatic.com/images?q=tbn:ANd9GcR9y9XI2bJIYGllwigfnbXO-DIK8on8WUhfGI6ou0RNRmNPXb6wW6DjP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1503405"/>
            <a:ext cx="1600200" cy="82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784812"/>
      </p:ext>
    </p:extLst>
  </p:cSld>
  <p:clrMapOvr>
    <a:masterClrMapping/>
  </p:clrMapOvr>
  <p:transition spd="slow">
    <p:randomBa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2209800" y="609601"/>
            <a:ext cx="7772400" cy="893805"/>
          </a:xfrm>
        </p:spPr>
        <p:txBody>
          <a:bodyPr/>
          <a:lstStyle/>
          <a:p>
            <a:r>
              <a:rPr lang="en-US" dirty="0">
                <a:solidFill>
                  <a:schemeClr val="tx1"/>
                </a:solidFill>
              </a:rPr>
              <a:t>The Chi-Square Test Statistic</a:t>
            </a:r>
          </a:p>
        </p:txBody>
      </p:sp>
      <p:sp>
        <p:nvSpPr>
          <p:cNvPr id="232451" name="Rectangle 3"/>
          <p:cNvSpPr>
            <a:spLocks noGrp="1" noChangeArrowheads="1"/>
          </p:cNvSpPr>
          <p:nvPr>
            <p:ph type="body" idx="1"/>
          </p:nvPr>
        </p:nvSpPr>
        <p:spPr>
          <a:xfrm>
            <a:off x="2895600" y="4191000"/>
            <a:ext cx="5105400" cy="1905000"/>
          </a:xfrm>
        </p:spPr>
        <p:txBody>
          <a:bodyPr/>
          <a:lstStyle/>
          <a:p>
            <a:pPr>
              <a:lnSpc>
                <a:spcPct val="90000"/>
              </a:lnSpc>
            </a:pPr>
            <a:r>
              <a:rPr lang="en-US" sz="2100" dirty="0"/>
              <a:t>where:</a:t>
            </a:r>
          </a:p>
          <a:p>
            <a:pPr>
              <a:lnSpc>
                <a:spcPct val="90000"/>
              </a:lnSpc>
              <a:buFont typeface="Wingdings" pitchFamily="2" charset="2"/>
              <a:buNone/>
            </a:pPr>
            <a:r>
              <a:rPr lang="en-US" sz="2100" dirty="0"/>
              <a:t>	</a:t>
            </a:r>
            <a:r>
              <a:rPr lang="en-US" sz="2100" i="1" dirty="0" err="1"/>
              <a:t>o</a:t>
            </a:r>
            <a:r>
              <a:rPr lang="en-US" sz="2100" i="1" baseline="-25000" dirty="0" err="1"/>
              <a:t>ij</a:t>
            </a:r>
            <a:r>
              <a:rPr lang="en-US" sz="2100" dirty="0"/>
              <a:t> = observed frequency in cell (</a:t>
            </a:r>
            <a:r>
              <a:rPr lang="en-US" sz="2100" i="1" dirty="0" err="1"/>
              <a:t>i</a:t>
            </a:r>
            <a:r>
              <a:rPr lang="en-US" sz="2100" i="1" dirty="0"/>
              <a:t>, j</a:t>
            </a:r>
            <a:r>
              <a:rPr lang="en-US" sz="2100" dirty="0"/>
              <a:t>)</a:t>
            </a:r>
          </a:p>
          <a:p>
            <a:pPr>
              <a:lnSpc>
                <a:spcPct val="90000"/>
              </a:lnSpc>
              <a:buFont typeface="Wingdings" pitchFamily="2" charset="2"/>
              <a:buNone/>
            </a:pPr>
            <a:r>
              <a:rPr lang="en-US" sz="2100" dirty="0"/>
              <a:t>	</a:t>
            </a:r>
            <a:r>
              <a:rPr lang="en-US" sz="2100" i="1" dirty="0" err="1"/>
              <a:t>e</a:t>
            </a:r>
            <a:r>
              <a:rPr lang="en-US" sz="2100" i="1" baseline="-25000" dirty="0" err="1"/>
              <a:t>ij</a:t>
            </a:r>
            <a:r>
              <a:rPr lang="en-US" sz="2100" dirty="0"/>
              <a:t> = expected frequency in cell (</a:t>
            </a:r>
            <a:r>
              <a:rPr lang="en-US" sz="2100" i="1" dirty="0" err="1"/>
              <a:t>i</a:t>
            </a:r>
            <a:r>
              <a:rPr lang="en-US" sz="2100" i="1" dirty="0"/>
              <a:t>, j</a:t>
            </a:r>
            <a:r>
              <a:rPr lang="en-US" sz="2100" dirty="0"/>
              <a:t>)</a:t>
            </a:r>
          </a:p>
          <a:p>
            <a:pPr>
              <a:lnSpc>
                <a:spcPct val="90000"/>
              </a:lnSpc>
              <a:buFont typeface="Wingdings" pitchFamily="2" charset="2"/>
              <a:buNone/>
            </a:pPr>
            <a:r>
              <a:rPr lang="en-US" sz="2100" dirty="0"/>
              <a:t>	 </a:t>
            </a:r>
            <a:r>
              <a:rPr lang="en-US" sz="2100" i="1" dirty="0"/>
              <a:t>r</a:t>
            </a:r>
            <a:r>
              <a:rPr lang="en-US" sz="2100" dirty="0"/>
              <a:t> = number of rows</a:t>
            </a:r>
          </a:p>
          <a:p>
            <a:pPr>
              <a:lnSpc>
                <a:spcPct val="90000"/>
              </a:lnSpc>
              <a:buFont typeface="Wingdings" pitchFamily="2" charset="2"/>
              <a:buNone/>
            </a:pPr>
            <a:r>
              <a:rPr lang="en-US" sz="2100" dirty="0"/>
              <a:t>	 </a:t>
            </a:r>
            <a:r>
              <a:rPr lang="en-US" sz="2100" i="1" dirty="0"/>
              <a:t>c</a:t>
            </a:r>
            <a:r>
              <a:rPr lang="en-US" sz="2100" dirty="0"/>
              <a:t> = number of columns</a:t>
            </a:r>
          </a:p>
        </p:txBody>
      </p:sp>
      <p:graphicFrame>
        <p:nvGraphicFramePr>
          <p:cNvPr id="232452" name="Object 4"/>
          <p:cNvGraphicFramePr>
            <a:graphicFrameLocks noChangeAspect="1"/>
          </p:cNvGraphicFramePr>
          <p:nvPr>
            <p:extLst/>
          </p:nvPr>
        </p:nvGraphicFramePr>
        <p:xfrm>
          <a:off x="3200400" y="2514600"/>
          <a:ext cx="3308350" cy="1193800"/>
        </p:xfrm>
        <a:graphic>
          <a:graphicData uri="http://schemas.openxmlformats.org/presentationml/2006/ole">
            <mc:AlternateContent xmlns:mc="http://schemas.openxmlformats.org/markup-compatibility/2006">
              <mc:Choice xmlns:v="urn:schemas-microsoft-com:vml" Requires="v">
                <p:oleObj spid="_x0000_s227329" name="Equation" r:id="rId3" imgW="1333440" imgH="482400" progId="Equation.3">
                  <p:embed/>
                </p:oleObj>
              </mc:Choice>
              <mc:Fallback>
                <p:oleObj name="Equation" r:id="rId3" imgW="13334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514600"/>
                        <a:ext cx="3308350" cy="11938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32453" name="Rectangle 5"/>
          <p:cNvSpPr>
            <a:spLocks noChangeArrowheads="1"/>
          </p:cNvSpPr>
          <p:nvPr/>
        </p:nvSpPr>
        <p:spPr bwMode="auto">
          <a:xfrm>
            <a:off x="2438400" y="1670056"/>
            <a:ext cx="600837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600" b="0" dirty="0"/>
              <a:t>The Chi-square contingency test statistic is:</a:t>
            </a:r>
          </a:p>
        </p:txBody>
      </p:sp>
      <p:graphicFrame>
        <p:nvGraphicFramePr>
          <p:cNvPr id="232454" name="Object 6"/>
          <p:cNvGraphicFramePr>
            <a:graphicFrameLocks noChangeAspect="1"/>
          </p:cNvGraphicFramePr>
          <p:nvPr>
            <p:extLst/>
          </p:nvPr>
        </p:nvGraphicFramePr>
        <p:xfrm>
          <a:off x="7107239" y="3124200"/>
          <a:ext cx="2549525" cy="338138"/>
        </p:xfrm>
        <a:graphic>
          <a:graphicData uri="http://schemas.openxmlformats.org/presentationml/2006/ole">
            <mc:AlternateContent xmlns:mc="http://schemas.openxmlformats.org/markup-compatibility/2006">
              <mc:Choice xmlns:v="urn:schemas-microsoft-com:vml" Requires="v">
                <p:oleObj spid="_x0000_s227330" name="Equation" r:id="rId5" imgW="1536480" imgH="203040" progId="Equation.3">
                  <p:embed/>
                </p:oleObj>
              </mc:Choice>
              <mc:Fallback>
                <p:oleObj name="Equation" r:id="rId5" imgW="1536480" imgH="203040" progId="Equation.3">
                  <p:embed/>
                  <p:pic>
                    <p:nvPicPr>
                      <p:cNvPr id="0" name=""/>
                      <p:cNvPicPr>
                        <a:picLocks noChangeAspect="1" noChangeArrowheads="1"/>
                      </p:cNvPicPr>
                      <p:nvPr/>
                    </p:nvPicPr>
                    <p:blipFill>
                      <a:blip r:embed="rId6"/>
                      <a:srcRect/>
                      <a:stretch>
                        <a:fillRect/>
                      </a:stretch>
                    </p:blipFill>
                    <p:spPr bwMode="auto">
                      <a:xfrm>
                        <a:off x="7107239" y="3124200"/>
                        <a:ext cx="25495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2" descr="http://t0.gstatic.com/images?q=tbn:ANd9GcR9y9XI2bJIYGllwigfnbXO-DIK8on8WUhfGI6ou0RNRmNPXb6wW6DjPj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7800" y="1503405"/>
            <a:ext cx="1600200" cy="82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37281"/>
      </p:ext>
    </p:extLst>
  </p:cSld>
  <p:clrMapOvr>
    <a:masterClrMapping/>
  </p:clrMapOvr>
  <p:transition spd="slow">
    <p:strips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t0.gstatic.com/images?q=tbn:ANd9GcR9y9XI2bJIYGllwigfnbXO-DIK8on8WUhfGI6ou0RNRmNPXb6wW6DjP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800" y="1503405"/>
            <a:ext cx="1600200" cy="825744"/>
          </a:xfrm>
          <a:prstGeom prst="rect">
            <a:avLst/>
          </a:prstGeom>
          <a:noFill/>
          <a:extLst>
            <a:ext uri="{909E8E84-426E-40DD-AFC4-6F175D3DCCD1}">
              <a14:hiddenFill xmlns:a14="http://schemas.microsoft.com/office/drawing/2010/main">
                <a:solidFill>
                  <a:srgbClr val="FFFFFF"/>
                </a:solidFill>
              </a14:hiddenFill>
            </a:ext>
          </a:extLst>
        </p:spPr>
      </p:pic>
      <p:sp>
        <p:nvSpPr>
          <p:cNvPr id="233474" name="Rectangle 2"/>
          <p:cNvSpPr>
            <a:spLocks noChangeArrowheads="1"/>
          </p:cNvSpPr>
          <p:nvPr/>
        </p:nvSpPr>
        <p:spPr bwMode="auto">
          <a:xfrm>
            <a:off x="3886200" y="3810000"/>
            <a:ext cx="5181600" cy="457200"/>
          </a:xfrm>
          <a:prstGeom prst="rect">
            <a:avLst/>
          </a:prstGeom>
          <a:solidFill>
            <a:srgbClr val="FDE0B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3475" name="Rectangle 3"/>
          <p:cNvSpPr>
            <a:spLocks noChangeArrowheads="1"/>
          </p:cNvSpPr>
          <p:nvPr/>
        </p:nvSpPr>
        <p:spPr bwMode="auto">
          <a:xfrm>
            <a:off x="3886200" y="2895600"/>
            <a:ext cx="5181600" cy="457200"/>
          </a:xfrm>
          <a:prstGeom prst="rect">
            <a:avLst/>
          </a:prstGeom>
          <a:solidFill>
            <a:srgbClr val="FDE0B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3476" name="Rectangle 4"/>
          <p:cNvSpPr>
            <a:spLocks noChangeArrowheads="1"/>
          </p:cNvSpPr>
          <p:nvPr/>
        </p:nvSpPr>
        <p:spPr bwMode="auto">
          <a:xfrm>
            <a:off x="3886200" y="3352800"/>
            <a:ext cx="5181600" cy="457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3477" name="Rectangle 5"/>
          <p:cNvSpPr>
            <a:spLocks noChangeArrowheads="1"/>
          </p:cNvSpPr>
          <p:nvPr/>
        </p:nvSpPr>
        <p:spPr bwMode="auto">
          <a:xfrm>
            <a:off x="3886200" y="2438400"/>
            <a:ext cx="5181600" cy="457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3478" name="Rectangle 6"/>
          <p:cNvSpPr>
            <a:spLocks noGrp="1" noChangeArrowheads="1"/>
          </p:cNvSpPr>
          <p:nvPr>
            <p:ph type="title"/>
          </p:nvPr>
        </p:nvSpPr>
        <p:spPr>
          <a:xfrm>
            <a:off x="2209800" y="533400"/>
            <a:ext cx="7772400" cy="914400"/>
          </a:xfrm>
        </p:spPr>
        <p:txBody>
          <a:bodyPr/>
          <a:lstStyle/>
          <a:p>
            <a:r>
              <a:rPr lang="en-US" dirty="0">
                <a:solidFill>
                  <a:schemeClr val="tx1"/>
                </a:solidFill>
              </a:rPr>
              <a:t>Observed v. Expected Frequencies</a:t>
            </a:r>
          </a:p>
        </p:txBody>
      </p:sp>
      <p:graphicFrame>
        <p:nvGraphicFramePr>
          <p:cNvPr id="233479" name="Group 7"/>
          <p:cNvGraphicFramePr>
            <a:graphicFrameLocks noGrp="1"/>
          </p:cNvGraphicFramePr>
          <p:nvPr>
            <p:extLst/>
          </p:nvPr>
        </p:nvGraphicFramePr>
        <p:xfrm>
          <a:off x="2209800" y="1524000"/>
          <a:ext cx="7924800" cy="3419094"/>
        </p:xfrm>
        <a:graphic>
          <a:graphicData uri="http://schemas.openxmlformats.org/drawingml/2006/table">
            <a:tbl>
              <a:tblPr/>
              <a:tblGrid>
                <a:gridCol w="1676400"/>
                <a:gridCol w="2547938"/>
                <a:gridCol w="2633662"/>
                <a:gridCol w="1066800"/>
              </a:tblGrid>
              <a:tr h="457200">
                <a:tc row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0" i="0" u="none" strike="noStrike" cap="none" normalizeH="0" baseline="0" dirty="0" smtClean="0">
                        <a:ln>
                          <a:noFill/>
                        </a:ln>
                        <a:solidFill>
                          <a:schemeClr val="tx1"/>
                        </a:solidFill>
                        <a:effectLst/>
                        <a:latin typeface="+mn-lt"/>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Gender</a:t>
                      </a:r>
                    </a:p>
                  </a:txBody>
                  <a:tcPr anchor="ctr" horzOverflow="overflow">
                    <a:lnL w="381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Hand Preference</a:t>
                      </a:r>
                    </a:p>
                  </a:txBody>
                  <a:tcPr horzOverflow="overflow">
                    <a:lnL w="28575"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CA"/>
                    </a:p>
                  </a:txBody>
                  <a:tcPr/>
                </a:tc>
                <a:tc row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0" i="0" u="none" strike="noStrike" cap="none" normalizeH="0" baseline="0" dirty="0" smtClean="0">
                        <a:ln>
                          <a:noFill/>
                        </a:ln>
                        <a:solidFill>
                          <a:schemeClr val="tx1"/>
                        </a:solidFill>
                        <a:effectLst/>
                        <a:latin typeface="+mn-lt"/>
                      </a:endParaRPr>
                    </a:p>
                  </a:txBody>
                  <a:tcPr anchor="ctr" horzOverflow="overflow">
                    <a:lnL w="38100" cap="flat" cmpd="sng" algn="ctr">
                      <a:solidFill>
                        <a:schemeClr val="tx1"/>
                      </a:solidFill>
                      <a:prstDash val="solid"/>
                      <a:miter lim="800000"/>
                      <a:headEnd type="none" w="med" len="med"/>
                      <a:tailEnd type="none" w="med" len="med"/>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366713">
                <a:tc vMerge="1">
                  <a:txBody>
                    <a:bodyPr/>
                    <a:lstStyle/>
                    <a:p>
                      <a:endParaRPr lang="en-CA"/>
                    </a:p>
                  </a:txBody>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Left</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Right</a:t>
                      </a:r>
                    </a:p>
                  </a:txBody>
                  <a:tcPr anchor="ctr" horzOverflow="overflow">
                    <a:lnL w="28575"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en-CA"/>
                    </a:p>
                  </a:txBody>
                  <a:tcPr/>
                </a:tc>
              </a:tr>
              <a:tr h="793750">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Female</a:t>
                      </a:r>
                    </a:p>
                  </a:txBody>
                  <a:tcPr anchor="ctr" horzOverflow="overflow">
                    <a:lnL w="381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Observed = 12</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Expected = 14.4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Observed = 108</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Expected = 105.6</a:t>
                      </a:r>
                    </a:p>
                  </a:txBody>
                  <a:tcPr anchor="ctr" horzOverflow="overflow">
                    <a:lnL w="28575"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120</a:t>
                      </a:r>
                    </a:p>
                  </a:txBody>
                  <a:tcPr anchor="ctr" horzOverflow="overflow">
                    <a:lnL w="381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936625">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Male</a:t>
                      </a:r>
                    </a:p>
                  </a:txBody>
                  <a:tcPr anchor="ctr" horzOverflow="overflow">
                    <a:lnL w="381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Observed = 24</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Expected = 21.6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Observed = 156</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Expected = 158.4</a:t>
                      </a:r>
                    </a:p>
                  </a:txBody>
                  <a:tcPr anchor="ctr" horzOverflow="overflow">
                    <a:lnL w="28575"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180</a:t>
                      </a:r>
                    </a:p>
                  </a:txBody>
                  <a:tcPr anchor="ctr" horzOverflow="overflow">
                    <a:lnL w="381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0" i="0" u="none" strike="noStrike" cap="none" normalizeH="0" baseline="0" smtClean="0">
                        <a:ln>
                          <a:noFill/>
                        </a:ln>
                        <a:solidFill>
                          <a:schemeClr val="tx1"/>
                        </a:solidFill>
                        <a:effectLst/>
                        <a:latin typeface="+mn-lt"/>
                      </a:endParaRPr>
                    </a:p>
                  </a:txBody>
                  <a:tcPr anchor="ctr" horzOverflow="overflow">
                    <a:lnL cap="flat">
                      <a:noFill/>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36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smtClean="0">
                          <a:ln>
                            <a:noFill/>
                          </a:ln>
                          <a:solidFill>
                            <a:schemeClr val="tx1"/>
                          </a:solidFill>
                          <a:effectLst/>
                          <a:latin typeface="+mn-lt"/>
                        </a:rPr>
                        <a:t>264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dirty="0" smtClean="0">
                          <a:ln>
                            <a:noFill/>
                          </a:ln>
                          <a:solidFill>
                            <a:schemeClr val="tx1"/>
                          </a:solidFill>
                          <a:effectLst/>
                          <a:latin typeface="+mn-lt"/>
                        </a:rPr>
                        <a:t>300</a:t>
                      </a:r>
                    </a:p>
                  </a:txBody>
                  <a:tcPr anchor="ctr" horzOverflow="overflow">
                    <a:lnL w="28575"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graphicFrame>
        <p:nvGraphicFramePr>
          <p:cNvPr id="233521" name="Object 49"/>
          <p:cNvGraphicFramePr>
            <a:graphicFrameLocks noChangeAspect="1"/>
          </p:cNvGraphicFramePr>
          <p:nvPr>
            <p:extLst/>
          </p:nvPr>
        </p:nvGraphicFramePr>
        <p:xfrm>
          <a:off x="2154239" y="5638800"/>
          <a:ext cx="8035925" cy="738188"/>
        </p:xfrm>
        <a:graphic>
          <a:graphicData uri="http://schemas.openxmlformats.org/presentationml/2006/ole">
            <mc:AlternateContent xmlns:mc="http://schemas.openxmlformats.org/markup-compatibility/2006">
              <mc:Choice xmlns:v="urn:schemas-microsoft-com:vml" Requires="v">
                <p:oleObj spid="_x0000_s228353" name="Equation" r:id="rId4" imgW="4546440" imgH="419040" progId="Equation.3">
                  <p:embed/>
                </p:oleObj>
              </mc:Choice>
              <mc:Fallback>
                <p:oleObj name="Equation" r:id="rId4" imgW="4546440" imgH="419040" progId="Equation.3">
                  <p:embed/>
                  <p:pic>
                    <p:nvPicPr>
                      <p:cNvPr id="0" name=""/>
                      <p:cNvPicPr>
                        <a:picLocks noChangeAspect="1" noChangeArrowheads="1"/>
                      </p:cNvPicPr>
                      <p:nvPr/>
                    </p:nvPicPr>
                    <p:blipFill>
                      <a:blip r:embed="rId5"/>
                      <a:srcRect/>
                      <a:stretch>
                        <a:fillRect/>
                      </a:stretch>
                    </p:blipFill>
                    <p:spPr bwMode="auto">
                      <a:xfrm>
                        <a:off x="2154239" y="5638800"/>
                        <a:ext cx="8035925" cy="738188"/>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33522" name="AutoShape 50"/>
          <p:cNvSpPr>
            <a:spLocks noChangeArrowheads="1"/>
          </p:cNvSpPr>
          <p:nvPr/>
        </p:nvSpPr>
        <p:spPr bwMode="auto">
          <a:xfrm>
            <a:off x="6248400" y="5181600"/>
            <a:ext cx="381000" cy="381000"/>
          </a:xfrm>
          <a:prstGeom prst="downArrow">
            <a:avLst>
              <a:gd name="adj1" fmla="val 50000"/>
              <a:gd name="adj2"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Tree>
    <p:extLst>
      <p:ext uri="{BB962C8B-B14F-4D97-AF65-F5344CB8AC3E}">
        <p14:creationId xmlns:p14="http://schemas.microsoft.com/office/powerpoint/2010/main" val="302923829"/>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3522"/>
                                        </p:tgtEl>
                                        <p:attrNameLst>
                                          <p:attrName>style.visibility</p:attrName>
                                        </p:attrNameLst>
                                      </p:cBhvr>
                                      <p:to>
                                        <p:strVal val="visible"/>
                                      </p:to>
                                    </p:set>
                                    <p:animEffect transition="in" filter="wipe(up)">
                                      <p:cBhvr>
                                        <p:cTn id="7" dur="500"/>
                                        <p:tgtEl>
                                          <p:spTgt spid="23352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33521"/>
                                        </p:tgtEl>
                                        <p:attrNameLst>
                                          <p:attrName>style.visibility</p:attrName>
                                        </p:attrNameLst>
                                      </p:cBhvr>
                                      <p:to>
                                        <p:strVal val="visible"/>
                                      </p:to>
                                    </p:set>
                                    <p:animEffect transition="in" filter="circle(in)">
                                      <p:cBhvr>
                                        <p:cTn id="12" dur="2000"/>
                                        <p:tgtEl>
                                          <p:spTgt spid="233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title"/>
          </p:nvPr>
        </p:nvSpPr>
        <p:spPr/>
        <p:txBody>
          <a:bodyPr/>
          <a:lstStyle/>
          <a:p>
            <a:r>
              <a:rPr lang="en-US" sz="3200" dirty="0">
                <a:solidFill>
                  <a:schemeClr val="tx1"/>
                </a:solidFill>
                <a:latin typeface="Arial" pitchFamily="34" charset="0"/>
                <a:cs typeface="Arial" pitchFamily="34" charset="0"/>
              </a:rPr>
              <a:t>Contingency Analysis</a:t>
            </a:r>
          </a:p>
        </p:txBody>
      </p:sp>
      <p:sp>
        <p:nvSpPr>
          <p:cNvPr id="234500" name="Line 4"/>
          <p:cNvSpPr>
            <a:spLocks noChangeShapeType="1"/>
          </p:cNvSpPr>
          <p:nvPr/>
        </p:nvSpPr>
        <p:spPr bwMode="auto">
          <a:xfrm>
            <a:off x="5046664" y="2838450"/>
            <a:ext cx="1587" cy="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4501" name="Line 5"/>
          <p:cNvSpPr>
            <a:spLocks noChangeShapeType="1"/>
          </p:cNvSpPr>
          <p:nvPr/>
        </p:nvSpPr>
        <p:spPr bwMode="auto">
          <a:xfrm>
            <a:off x="8331200" y="4535489"/>
            <a:ext cx="0" cy="9525"/>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4502" name="Line 6"/>
          <p:cNvSpPr>
            <a:spLocks noChangeShapeType="1"/>
          </p:cNvSpPr>
          <p:nvPr/>
        </p:nvSpPr>
        <p:spPr bwMode="auto">
          <a:xfrm>
            <a:off x="8005763" y="4535489"/>
            <a:ext cx="0" cy="9525"/>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4503" name="Line 7"/>
          <p:cNvSpPr>
            <a:spLocks noChangeShapeType="1"/>
          </p:cNvSpPr>
          <p:nvPr/>
        </p:nvSpPr>
        <p:spPr bwMode="auto">
          <a:xfrm>
            <a:off x="7677150" y="4535489"/>
            <a:ext cx="0" cy="9525"/>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4505" name="Rectangle 9"/>
          <p:cNvSpPr>
            <a:spLocks noChangeArrowheads="1"/>
          </p:cNvSpPr>
          <p:nvPr/>
        </p:nvSpPr>
        <p:spPr bwMode="auto">
          <a:xfrm>
            <a:off x="7086600" y="4953000"/>
            <a:ext cx="609600" cy="53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sz="2900" b="0">
                <a:latin typeface="Symbol" pitchFamily="18" charset="2"/>
                <a:sym typeface="Symbol" pitchFamily="18" charset="2"/>
              </a:rPr>
              <a:t></a:t>
            </a:r>
            <a:r>
              <a:rPr lang="en-US" sz="2900" b="0" baseline="30000">
                <a:latin typeface="Symbol" pitchFamily="18" charset="2"/>
                <a:sym typeface="Symbol" pitchFamily="18" charset="2"/>
              </a:rPr>
              <a:t>2</a:t>
            </a:r>
            <a:endParaRPr lang="en-US" sz="2900" b="0">
              <a:latin typeface="Symbol" pitchFamily="18" charset="2"/>
            </a:endParaRPr>
          </a:p>
        </p:txBody>
      </p:sp>
      <p:sp>
        <p:nvSpPr>
          <p:cNvPr id="234506" name="Rectangle 10"/>
          <p:cNvSpPr>
            <a:spLocks noChangeArrowheads="1"/>
          </p:cNvSpPr>
          <p:nvPr/>
        </p:nvSpPr>
        <p:spPr bwMode="auto">
          <a:xfrm>
            <a:off x="4419600" y="5105400"/>
            <a:ext cx="1828800"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sz="2200" b="0" dirty="0">
                <a:sym typeface="Symbol" pitchFamily="18" charset="2"/>
              </a:rPr>
              <a:t></a:t>
            </a:r>
            <a:r>
              <a:rPr lang="en-US" sz="2200" b="0" baseline="30000" dirty="0">
                <a:sym typeface="Symbol" pitchFamily="18" charset="2"/>
              </a:rPr>
              <a:t>2</a:t>
            </a:r>
            <a:r>
              <a:rPr lang="en-US" sz="2200" b="0" baseline="-25000" dirty="0">
                <a:sym typeface="Symbol" pitchFamily="18" charset="2"/>
              </a:rPr>
              <a:t>.05</a:t>
            </a:r>
            <a:r>
              <a:rPr lang="en-US" sz="2200" b="0" dirty="0">
                <a:sym typeface="Symbol" pitchFamily="18" charset="2"/>
              </a:rPr>
              <a:t> = 3.841</a:t>
            </a:r>
            <a:endParaRPr lang="en-US" sz="2200" b="0" dirty="0"/>
          </a:p>
        </p:txBody>
      </p:sp>
      <p:sp>
        <p:nvSpPr>
          <p:cNvPr id="234507" name="Line 11"/>
          <p:cNvSpPr>
            <a:spLocks noChangeShapeType="1"/>
          </p:cNvSpPr>
          <p:nvPr/>
        </p:nvSpPr>
        <p:spPr bwMode="auto">
          <a:xfrm>
            <a:off x="2362200" y="5105400"/>
            <a:ext cx="4953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4508" name="Line 12"/>
          <p:cNvSpPr>
            <a:spLocks noChangeShapeType="1"/>
          </p:cNvSpPr>
          <p:nvPr/>
        </p:nvSpPr>
        <p:spPr bwMode="auto">
          <a:xfrm flipV="1">
            <a:off x="2362200" y="2514600"/>
            <a:ext cx="0" cy="25908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4512" name="Text Box 16"/>
          <p:cNvSpPr txBox="1">
            <a:spLocks noChangeArrowheads="1"/>
          </p:cNvSpPr>
          <p:nvPr/>
        </p:nvSpPr>
        <p:spPr bwMode="auto">
          <a:xfrm>
            <a:off x="6943082" y="2609672"/>
            <a:ext cx="3505200" cy="1200329"/>
          </a:xfrm>
          <a:prstGeom prst="rect">
            <a:avLst/>
          </a:prstGeom>
          <a:solidFill>
            <a:schemeClr val="bg1"/>
          </a:solidFill>
          <a:ln w="12700">
            <a:solidFill>
              <a:schemeClr val="tx1"/>
            </a:solidFill>
            <a:miter lim="800000"/>
            <a:headEnd/>
            <a:tailEnd/>
          </a:ln>
          <a:effectLst/>
          <a:extLst/>
        </p:spPr>
        <p:txBody>
          <a:bodyPr wrap="square" anchor="ctr">
            <a:spAutoFit/>
          </a:bodyPr>
          <a:lstStyle/>
          <a:p>
            <a:pPr algn="l" eaLnBrk="0" hangingPunct="0"/>
            <a:r>
              <a:rPr lang="en-US" b="0" dirty="0"/>
              <a:t>Decision Rule:</a:t>
            </a:r>
          </a:p>
          <a:p>
            <a:pPr algn="l" eaLnBrk="0" hangingPunct="0"/>
            <a:r>
              <a:rPr lang="en-US" b="0" dirty="0"/>
              <a:t>If </a:t>
            </a:r>
            <a:r>
              <a:rPr lang="en-US" b="0" dirty="0">
                <a:sym typeface="Symbol" pitchFamily="18" charset="2"/>
              </a:rPr>
              <a:t></a:t>
            </a:r>
            <a:r>
              <a:rPr lang="en-US" b="0" baseline="30000" dirty="0">
                <a:sym typeface="Symbol" pitchFamily="18" charset="2"/>
              </a:rPr>
              <a:t>2</a:t>
            </a:r>
            <a:r>
              <a:rPr lang="en-US" b="0" dirty="0">
                <a:sym typeface="Symbol" pitchFamily="18" charset="2"/>
              </a:rPr>
              <a:t> &gt; 3.841, reject H</a:t>
            </a:r>
            <a:r>
              <a:rPr lang="en-US" b="0" baseline="-25000" dirty="0">
                <a:sym typeface="Symbol" pitchFamily="18" charset="2"/>
              </a:rPr>
              <a:t>0</a:t>
            </a:r>
            <a:r>
              <a:rPr lang="en-US" b="0" dirty="0">
                <a:sym typeface="Symbol" pitchFamily="18" charset="2"/>
              </a:rPr>
              <a:t>, otherwise, do not reject H</a:t>
            </a:r>
            <a:r>
              <a:rPr lang="en-US" b="0" baseline="-25000" dirty="0">
                <a:sym typeface="Symbol" pitchFamily="18" charset="2"/>
              </a:rPr>
              <a:t>0</a:t>
            </a:r>
            <a:endParaRPr lang="en-US" b="0" dirty="0"/>
          </a:p>
        </p:txBody>
      </p:sp>
      <p:sp>
        <p:nvSpPr>
          <p:cNvPr id="234513" name="Freeform 17"/>
          <p:cNvSpPr>
            <a:spLocks/>
          </p:cNvSpPr>
          <p:nvPr/>
        </p:nvSpPr>
        <p:spPr bwMode="auto">
          <a:xfrm>
            <a:off x="2514600" y="2438400"/>
            <a:ext cx="4800600" cy="2541588"/>
          </a:xfrm>
          <a:custGeom>
            <a:avLst/>
            <a:gdLst>
              <a:gd name="T0" fmla="*/ 0 w 3935"/>
              <a:gd name="T1" fmla="*/ 0 h 1601"/>
              <a:gd name="T2" fmla="*/ 96 w 3935"/>
              <a:gd name="T3" fmla="*/ 624 h 1601"/>
              <a:gd name="T4" fmla="*/ 432 w 3935"/>
              <a:gd name="T5" fmla="*/ 1056 h 1601"/>
              <a:gd name="T6" fmla="*/ 1200 w 3935"/>
              <a:gd name="T7" fmla="*/ 1344 h 1601"/>
              <a:gd name="T8" fmla="*/ 2448 w 3935"/>
              <a:gd name="T9" fmla="*/ 1536 h 1601"/>
              <a:gd name="T10" fmla="*/ 3935 w 3935"/>
              <a:gd name="T11" fmla="*/ 1601 h 1601"/>
            </a:gdLst>
            <a:ahLst/>
            <a:cxnLst>
              <a:cxn ang="0">
                <a:pos x="T0" y="T1"/>
              </a:cxn>
              <a:cxn ang="0">
                <a:pos x="T2" y="T3"/>
              </a:cxn>
              <a:cxn ang="0">
                <a:pos x="T4" y="T5"/>
              </a:cxn>
              <a:cxn ang="0">
                <a:pos x="T6" y="T7"/>
              </a:cxn>
              <a:cxn ang="0">
                <a:pos x="T8" y="T9"/>
              </a:cxn>
              <a:cxn ang="0">
                <a:pos x="T10" y="T11"/>
              </a:cxn>
            </a:cxnLst>
            <a:rect l="0" t="0" r="r" b="b"/>
            <a:pathLst>
              <a:path w="3935" h="1601">
                <a:moveTo>
                  <a:pt x="0" y="0"/>
                </a:moveTo>
                <a:cubicBezTo>
                  <a:pt x="12" y="224"/>
                  <a:pt x="24" y="448"/>
                  <a:pt x="96" y="624"/>
                </a:cubicBezTo>
                <a:cubicBezTo>
                  <a:pt x="168" y="800"/>
                  <a:pt x="248" y="936"/>
                  <a:pt x="432" y="1056"/>
                </a:cubicBezTo>
                <a:cubicBezTo>
                  <a:pt x="616" y="1176"/>
                  <a:pt x="864" y="1264"/>
                  <a:pt x="1200" y="1344"/>
                </a:cubicBezTo>
                <a:cubicBezTo>
                  <a:pt x="1536" y="1424"/>
                  <a:pt x="1992" y="1493"/>
                  <a:pt x="2448" y="1536"/>
                </a:cubicBezTo>
                <a:cubicBezTo>
                  <a:pt x="2904" y="1579"/>
                  <a:pt x="3625" y="1587"/>
                  <a:pt x="3935" y="1601"/>
                </a:cubicBezTo>
              </a:path>
            </a:pathLst>
          </a:custGeom>
          <a:noFill/>
          <a:ln w="38100" cap="flat" cmpd="sng">
            <a:solidFill>
              <a:srgbClr val="333399"/>
            </a:solidFill>
            <a:prstDash val="solid"/>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grpSp>
        <p:nvGrpSpPr>
          <p:cNvPr id="3" name="Group 2"/>
          <p:cNvGrpSpPr/>
          <p:nvPr/>
        </p:nvGrpSpPr>
        <p:grpSpPr>
          <a:xfrm>
            <a:off x="5105401" y="4189384"/>
            <a:ext cx="2246313" cy="916017"/>
            <a:chOff x="3581400" y="4189383"/>
            <a:chExt cx="2246313" cy="916017"/>
          </a:xfrm>
        </p:grpSpPr>
        <p:sp>
          <p:nvSpPr>
            <p:cNvPr id="234498" name="Freeform 2"/>
            <p:cNvSpPr>
              <a:spLocks/>
            </p:cNvSpPr>
            <p:nvPr/>
          </p:nvSpPr>
          <p:spPr bwMode="auto">
            <a:xfrm>
              <a:off x="3581400" y="4813300"/>
              <a:ext cx="2209800" cy="292100"/>
            </a:xfrm>
            <a:custGeom>
              <a:avLst/>
              <a:gdLst>
                <a:gd name="T0" fmla="*/ 0 w 1392"/>
                <a:gd name="T1" fmla="*/ 184 h 184"/>
                <a:gd name="T2" fmla="*/ 0 w 1392"/>
                <a:gd name="T3" fmla="*/ 0 h 184"/>
                <a:gd name="T4" fmla="*/ 240 w 1392"/>
                <a:gd name="T5" fmla="*/ 40 h 184"/>
                <a:gd name="T6" fmla="*/ 460 w 1392"/>
                <a:gd name="T7" fmla="*/ 62 h 184"/>
                <a:gd name="T8" fmla="*/ 728 w 1392"/>
                <a:gd name="T9" fmla="*/ 78 h 184"/>
                <a:gd name="T10" fmla="*/ 868 w 1392"/>
                <a:gd name="T11" fmla="*/ 86 h 184"/>
                <a:gd name="T12" fmla="*/ 1104 w 1392"/>
                <a:gd name="T13" fmla="*/ 88 h 184"/>
                <a:gd name="T14" fmla="*/ 1230 w 1392"/>
                <a:gd name="T15" fmla="*/ 92 h 184"/>
                <a:gd name="T16" fmla="*/ 1312 w 1392"/>
                <a:gd name="T17" fmla="*/ 96 h 184"/>
                <a:gd name="T18" fmla="*/ 1370 w 1392"/>
                <a:gd name="T19" fmla="*/ 98 h 184"/>
                <a:gd name="T20" fmla="*/ 1392 w 1392"/>
                <a:gd name="T21" fmla="*/ 98 h 184"/>
                <a:gd name="T22" fmla="*/ 1392 w 1392"/>
                <a:gd name="T23" fmla="*/ 184 h 184"/>
                <a:gd name="T24" fmla="*/ 0 w 1392"/>
                <a:gd name="T25"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2" h="184">
                  <a:moveTo>
                    <a:pt x="0" y="184"/>
                  </a:moveTo>
                  <a:lnTo>
                    <a:pt x="0" y="0"/>
                  </a:lnTo>
                  <a:lnTo>
                    <a:pt x="240" y="40"/>
                  </a:lnTo>
                  <a:lnTo>
                    <a:pt x="460" y="62"/>
                  </a:lnTo>
                  <a:lnTo>
                    <a:pt x="728" y="78"/>
                  </a:lnTo>
                  <a:lnTo>
                    <a:pt x="868" y="86"/>
                  </a:lnTo>
                  <a:lnTo>
                    <a:pt x="1104" y="88"/>
                  </a:lnTo>
                  <a:cubicBezTo>
                    <a:pt x="1173" y="91"/>
                    <a:pt x="1161" y="89"/>
                    <a:pt x="1230" y="92"/>
                  </a:cubicBezTo>
                  <a:cubicBezTo>
                    <a:pt x="1251" y="93"/>
                    <a:pt x="1312" y="96"/>
                    <a:pt x="1312" y="96"/>
                  </a:cubicBezTo>
                  <a:cubicBezTo>
                    <a:pt x="1330" y="100"/>
                    <a:pt x="1349" y="99"/>
                    <a:pt x="1370" y="98"/>
                  </a:cubicBezTo>
                  <a:lnTo>
                    <a:pt x="1392" y="98"/>
                  </a:lnTo>
                  <a:lnTo>
                    <a:pt x="1392" y="184"/>
                  </a:lnTo>
                  <a:lnTo>
                    <a:pt x="0" y="184"/>
                  </a:lnTo>
                  <a:close/>
                </a:path>
              </a:pathLst>
            </a:custGeom>
            <a:solidFill>
              <a:srgbClr val="FFDD4D"/>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34504" name="Line 8"/>
            <p:cNvSpPr>
              <a:spLocks noChangeShapeType="1"/>
            </p:cNvSpPr>
            <p:nvPr/>
          </p:nvSpPr>
          <p:spPr bwMode="auto">
            <a:xfrm>
              <a:off x="5827713" y="4535488"/>
              <a:ext cx="0" cy="9525"/>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4510" name="Line 14"/>
            <p:cNvSpPr>
              <a:spLocks noChangeShapeType="1"/>
            </p:cNvSpPr>
            <p:nvPr/>
          </p:nvSpPr>
          <p:spPr bwMode="auto">
            <a:xfrm flipH="1">
              <a:off x="4419600" y="4495800"/>
              <a:ext cx="381000" cy="3810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sp>
          <p:nvSpPr>
            <p:cNvPr id="234511" name="Text Box 15"/>
            <p:cNvSpPr txBox="1">
              <a:spLocks noChangeArrowheads="1"/>
            </p:cNvSpPr>
            <p:nvPr/>
          </p:nvSpPr>
          <p:spPr bwMode="auto">
            <a:xfrm>
              <a:off x="4448409" y="4189383"/>
              <a:ext cx="1067920" cy="40011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2000" b="0">
                  <a:sym typeface="Symbol" pitchFamily="18" charset="2"/>
                </a:rPr>
                <a:t> = 0.05</a:t>
              </a:r>
              <a:endParaRPr lang="en-US" sz="2000" b="0"/>
            </a:p>
          </p:txBody>
        </p:sp>
        <p:sp>
          <p:nvSpPr>
            <p:cNvPr id="234514" name="Line 18"/>
            <p:cNvSpPr>
              <a:spLocks noChangeShapeType="1"/>
            </p:cNvSpPr>
            <p:nvPr/>
          </p:nvSpPr>
          <p:spPr bwMode="auto">
            <a:xfrm>
              <a:off x="3581400" y="4800600"/>
              <a:ext cx="0" cy="3048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grpSp>
      <p:grpSp>
        <p:nvGrpSpPr>
          <p:cNvPr id="4" name="Group 3"/>
          <p:cNvGrpSpPr/>
          <p:nvPr/>
        </p:nvGrpSpPr>
        <p:grpSpPr>
          <a:xfrm>
            <a:off x="5105400" y="5486401"/>
            <a:ext cx="2362200" cy="550893"/>
            <a:chOff x="3581400" y="5486400"/>
            <a:chExt cx="2362200" cy="550893"/>
          </a:xfrm>
        </p:grpSpPr>
        <p:sp>
          <p:nvSpPr>
            <p:cNvPr id="234509" name="Text Box 13"/>
            <p:cNvSpPr txBox="1">
              <a:spLocks noChangeArrowheads="1"/>
            </p:cNvSpPr>
            <p:nvPr/>
          </p:nvSpPr>
          <p:spPr bwMode="auto">
            <a:xfrm>
              <a:off x="3924816" y="5637183"/>
              <a:ext cx="1173718" cy="40011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2000" b="0"/>
                <a:t>Reject H</a:t>
              </a:r>
              <a:r>
                <a:rPr lang="en-US" sz="2000" b="0" baseline="-25000"/>
                <a:t>0</a:t>
              </a:r>
            </a:p>
          </p:txBody>
        </p:sp>
        <p:sp>
          <p:nvSpPr>
            <p:cNvPr id="234516" name="Line 20"/>
            <p:cNvSpPr>
              <a:spLocks noChangeShapeType="1"/>
            </p:cNvSpPr>
            <p:nvPr/>
          </p:nvSpPr>
          <p:spPr bwMode="auto">
            <a:xfrm>
              <a:off x="3581400" y="5486400"/>
              <a:ext cx="0" cy="5334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34517" name="Line 21"/>
            <p:cNvSpPr>
              <a:spLocks noChangeShapeType="1"/>
            </p:cNvSpPr>
            <p:nvPr/>
          </p:nvSpPr>
          <p:spPr bwMode="auto">
            <a:xfrm>
              <a:off x="3581400" y="5715000"/>
              <a:ext cx="236220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grpSp>
      <p:grpSp>
        <p:nvGrpSpPr>
          <p:cNvPr id="5" name="Group 4"/>
          <p:cNvGrpSpPr/>
          <p:nvPr/>
        </p:nvGrpSpPr>
        <p:grpSpPr>
          <a:xfrm>
            <a:off x="2438400" y="5637183"/>
            <a:ext cx="2667000" cy="400110"/>
            <a:chOff x="914400" y="5637183"/>
            <a:chExt cx="2667000" cy="400110"/>
          </a:xfrm>
        </p:grpSpPr>
        <p:sp>
          <p:nvSpPr>
            <p:cNvPr id="234518" name="Line 22"/>
            <p:cNvSpPr>
              <a:spLocks noChangeShapeType="1"/>
            </p:cNvSpPr>
            <p:nvPr/>
          </p:nvSpPr>
          <p:spPr bwMode="auto">
            <a:xfrm flipH="1">
              <a:off x="914400" y="5715000"/>
              <a:ext cx="266700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b="0"/>
            </a:p>
          </p:txBody>
        </p:sp>
        <p:sp>
          <p:nvSpPr>
            <p:cNvPr id="234519" name="Text Box 23"/>
            <p:cNvSpPr txBox="1">
              <a:spLocks noChangeArrowheads="1"/>
            </p:cNvSpPr>
            <p:nvPr/>
          </p:nvSpPr>
          <p:spPr bwMode="auto">
            <a:xfrm>
              <a:off x="1351351" y="5637183"/>
              <a:ext cx="1856598" cy="40011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2000" b="0"/>
                <a:t>Do not reject H</a:t>
              </a:r>
              <a:r>
                <a:rPr lang="en-US" sz="2000" b="0" baseline="-25000"/>
                <a:t>0</a:t>
              </a:r>
            </a:p>
          </p:txBody>
        </p:sp>
      </p:grpSp>
      <p:sp>
        <p:nvSpPr>
          <p:cNvPr id="234520" name="Text Box 24"/>
          <p:cNvSpPr txBox="1">
            <a:spLocks noChangeArrowheads="1"/>
          </p:cNvSpPr>
          <p:nvPr/>
        </p:nvSpPr>
        <p:spPr bwMode="auto">
          <a:xfrm>
            <a:off x="7650377" y="4056013"/>
            <a:ext cx="2743200" cy="2308324"/>
          </a:xfrm>
          <a:prstGeom prst="rect">
            <a:avLst/>
          </a:prstGeom>
          <a:solidFill>
            <a:schemeClr val="bg1"/>
          </a:solidFill>
          <a:ln w="12700">
            <a:solidFill>
              <a:schemeClr val="tx1"/>
            </a:solidFill>
            <a:miter lim="800000"/>
            <a:headEnd/>
            <a:tailEnd/>
          </a:ln>
          <a:effectLst/>
          <a:extLst/>
        </p:spPr>
        <p:txBody>
          <a:bodyPr anchor="ctr">
            <a:spAutoFit/>
          </a:bodyPr>
          <a:lstStyle/>
          <a:p>
            <a:pPr algn="l" eaLnBrk="0" hangingPunct="0"/>
            <a:r>
              <a:rPr lang="en-US" b="0" dirty="0"/>
              <a:t>Here, </a:t>
            </a:r>
            <a:r>
              <a:rPr lang="en-US" b="0" dirty="0">
                <a:sym typeface="Symbol" pitchFamily="18" charset="2"/>
              </a:rPr>
              <a:t></a:t>
            </a:r>
            <a:r>
              <a:rPr lang="en-US" b="0" baseline="30000" dirty="0">
                <a:sym typeface="Symbol" pitchFamily="18" charset="2"/>
              </a:rPr>
              <a:t>2</a:t>
            </a:r>
            <a:r>
              <a:rPr lang="en-US" b="0" dirty="0">
                <a:sym typeface="Symbol" pitchFamily="18" charset="2"/>
              </a:rPr>
              <a:t> = 0.6848 &lt; 3.841, so we </a:t>
            </a:r>
          </a:p>
          <a:p>
            <a:pPr algn="l" eaLnBrk="0" hangingPunct="0"/>
            <a:r>
              <a:rPr lang="en-US" b="0" dirty="0">
                <a:sym typeface="Symbol" pitchFamily="18" charset="2"/>
              </a:rPr>
              <a:t>do not reject H</a:t>
            </a:r>
            <a:r>
              <a:rPr lang="en-US" b="0" baseline="-25000" dirty="0">
                <a:sym typeface="Symbol" pitchFamily="18" charset="2"/>
              </a:rPr>
              <a:t>0</a:t>
            </a:r>
            <a:r>
              <a:rPr lang="en-US" b="0" dirty="0">
                <a:sym typeface="Symbol" pitchFamily="18" charset="2"/>
              </a:rPr>
              <a:t> and conclude that gender and hand preference are independent</a:t>
            </a:r>
            <a:endParaRPr lang="en-US" b="0" dirty="0"/>
          </a:p>
        </p:txBody>
      </p:sp>
      <p:sp>
        <p:nvSpPr>
          <p:cNvPr id="234521" name="Line 25"/>
          <p:cNvSpPr>
            <a:spLocks noChangeShapeType="1"/>
          </p:cNvSpPr>
          <p:nvPr/>
        </p:nvSpPr>
        <p:spPr bwMode="auto">
          <a:xfrm>
            <a:off x="3581400" y="2299494"/>
            <a:ext cx="0" cy="2819400"/>
          </a:xfrm>
          <a:prstGeom prst="line">
            <a:avLst/>
          </a:prstGeom>
          <a:ln>
            <a:prstDash val="sysDot"/>
            <a:bevel/>
            <a:headEnd/>
            <a:tailEnd type="triangle" w="med" len="med"/>
          </a:ln>
          <a:extLst/>
        </p:spPr>
        <p:style>
          <a:lnRef idx="2">
            <a:schemeClr val="accent1"/>
          </a:lnRef>
          <a:fillRef idx="0">
            <a:schemeClr val="accent1"/>
          </a:fillRef>
          <a:effectRef idx="1">
            <a:schemeClr val="accent1"/>
          </a:effectRef>
          <a:fontRef idx="minor">
            <a:schemeClr val="tx1"/>
          </a:fontRef>
        </p:style>
        <p:txBody>
          <a:bodyPr wrap="none"/>
          <a:lstStyle/>
          <a:p>
            <a:endParaRPr lang="en-CA" b="0"/>
          </a:p>
        </p:txBody>
      </p:sp>
      <p:grpSp>
        <p:nvGrpSpPr>
          <p:cNvPr id="2" name="Group 1"/>
          <p:cNvGrpSpPr/>
          <p:nvPr/>
        </p:nvGrpSpPr>
        <p:grpSpPr>
          <a:xfrm>
            <a:off x="2474914" y="1828800"/>
            <a:ext cx="6453187" cy="482600"/>
            <a:chOff x="950913" y="1828800"/>
            <a:chExt cx="6453187" cy="482600"/>
          </a:xfrm>
        </p:grpSpPr>
        <p:graphicFrame>
          <p:nvGraphicFramePr>
            <p:cNvPr id="234515" name="Object 19"/>
            <p:cNvGraphicFramePr>
              <a:graphicFrameLocks noChangeAspect="1"/>
            </p:cNvGraphicFramePr>
            <p:nvPr>
              <p:extLst/>
            </p:nvPr>
          </p:nvGraphicFramePr>
          <p:xfrm>
            <a:off x="950913" y="1828800"/>
            <a:ext cx="6453187" cy="482600"/>
          </p:xfrm>
          <a:graphic>
            <a:graphicData uri="http://schemas.openxmlformats.org/presentationml/2006/ole">
              <mc:AlternateContent xmlns:mc="http://schemas.openxmlformats.org/markup-compatibility/2006">
                <mc:Choice xmlns:v="urn:schemas-microsoft-com:vml" Requires="v">
                  <p:oleObj spid="_x0000_s229377" name="Equation" r:id="rId3" imgW="3047760" imgH="228600" progId="Equation.3">
                    <p:embed/>
                  </p:oleObj>
                </mc:Choice>
                <mc:Fallback>
                  <p:oleObj name="Equation" r:id="rId3" imgW="3047760" imgH="228600" progId="Equation.3">
                    <p:embed/>
                    <p:pic>
                      <p:nvPicPr>
                        <p:cNvPr id="0" name=""/>
                        <p:cNvPicPr>
                          <a:picLocks noChangeAspect="1" noChangeArrowheads="1"/>
                        </p:cNvPicPr>
                        <p:nvPr/>
                      </p:nvPicPr>
                      <p:blipFill>
                        <a:blip r:embed="rId4"/>
                        <a:srcRect/>
                        <a:stretch>
                          <a:fillRect/>
                        </a:stretch>
                      </p:blipFill>
                      <p:spPr bwMode="auto">
                        <a:xfrm>
                          <a:off x="950913" y="1828800"/>
                          <a:ext cx="6453187" cy="482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34522" name="Rectangle 26"/>
            <p:cNvSpPr>
              <a:spLocks noChangeArrowheads="1"/>
            </p:cNvSpPr>
            <p:nvPr/>
          </p:nvSpPr>
          <p:spPr bwMode="auto">
            <a:xfrm>
              <a:off x="1447800" y="1905000"/>
              <a:ext cx="1219200" cy="3810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b="0"/>
            </a:p>
          </p:txBody>
        </p:sp>
      </p:grpSp>
      <p:pic>
        <p:nvPicPr>
          <p:cNvPr id="27" name="Picture 2" descr="http://t0.gstatic.com/images?q=tbn:ANd9GcR9y9XI2bJIYGllwigfnbXO-DIK8on8WUhfGI6ou0RNRmNPXb6wW6DjPj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7800" y="1503405"/>
            <a:ext cx="1600200" cy="82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550613"/>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34506"/>
                                        </p:tgtEl>
                                        <p:attrNameLst>
                                          <p:attrName>style.visibility</p:attrName>
                                        </p:attrNameLst>
                                      </p:cBhvr>
                                      <p:to>
                                        <p:strVal val="visible"/>
                                      </p:to>
                                    </p:set>
                                    <p:animEffect transition="in" filter="fade">
                                      <p:cBhvr>
                                        <p:cTn id="12" dur="1000"/>
                                        <p:tgtEl>
                                          <p:spTgt spid="234506"/>
                                        </p:tgtEl>
                                      </p:cBhvr>
                                    </p:animEffect>
                                    <p:anim calcmode="lin" valueType="num">
                                      <p:cBhvr>
                                        <p:cTn id="13" dur="1000" fill="hold"/>
                                        <p:tgtEl>
                                          <p:spTgt spid="234506"/>
                                        </p:tgtEl>
                                        <p:attrNameLst>
                                          <p:attrName>ppt_x</p:attrName>
                                        </p:attrNameLst>
                                      </p:cBhvr>
                                      <p:tavLst>
                                        <p:tav tm="0">
                                          <p:val>
                                            <p:strVal val="#ppt_x"/>
                                          </p:val>
                                        </p:tav>
                                        <p:tav tm="100000">
                                          <p:val>
                                            <p:strVal val="#ppt_x"/>
                                          </p:val>
                                        </p:tav>
                                      </p:tavLst>
                                    </p:anim>
                                    <p:anim calcmode="lin" valueType="num">
                                      <p:cBhvr>
                                        <p:cTn id="14" dur="1000" fill="hold"/>
                                        <p:tgtEl>
                                          <p:spTgt spid="23450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20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234521"/>
                                        </p:tgtEl>
                                        <p:attrNameLst>
                                          <p:attrName>style.visibility</p:attrName>
                                        </p:attrNameLst>
                                      </p:cBhvr>
                                      <p:to>
                                        <p:strVal val="visible"/>
                                      </p:to>
                                    </p:set>
                                    <p:anim calcmode="lin" valueType="num">
                                      <p:cBhvr additive="base">
                                        <p:cTn id="38" dur="500" fill="hold"/>
                                        <p:tgtEl>
                                          <p:spTgt spid="234521"/>
                                        </p:tgtEl>
                                        <p:attrNameLst>
                                          <p:attrName>ppt_x</p:attrName>
                                        </p:attrNameLst>
                                      </p:cBhvr>
                                      <p:tavLst>
                                        <p:tav tm="0">
                                          <p:val>
                                            <p:strVal val="0-#ppt_w/2"/>
                                          </p:val>
                                        </p:tav>
                                        <p:tav tm="100000">
                                          <p:val>
                                            <p:strVal val="#ppt_x"/>
                                          </p:val>
                                        </p:tav>
                                      </p:tavLst>
                                    </p:anim>
                                    <p:anim calcmode="lin" valueType="num">
                                      <p:cBhvr additive="base">
                                        <p:cTn id="39" dur="500" fill="hold"/>
                                        <p:tgtEl>
                                          <p:spTgt spid="234521"/>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34512"/>
                                        </p:tgtEl>
                                        <p:attrNameLst>
                                          <p:attrName>style.visibility</p:attrName>
                                        </p:attrNameLst>
                                      </p:cBhvr>
                                      <p:to>
                                        <p:strVal val="visible"/>
                                      </p:to>
                                    </p:set>
                                    <p:animEffect transition="in" filter="fade">
                                      <p:cBhvr>
                                        <p:cTn id="44" dur="1000"/>
                                        <p:tgtEl>
                                          <p:spTgt spid="234512"/>
                                        </p:tgtEl>
                                      </p:cBhvr>
                                    </p:animEffect>
                                    <p:anim calcmode="lin" valueType="num">
                                      <p:cBhvr>
                                        <p:cTn id="45" dur="1000" fill="hold"/>
                                        <p:tgtEl>
                                          <p:spTgt spid="234512"/>
                                        </p:tgtEl>
                                        <p:attrNameLst>
                                          <p:attrName>ppt_x</p:attrName>
                                        </p:attrNameLst>
                                      </p:cBhvr>
                                      <p:tavLst>
                                        <p:tav tm="0">
                                          <p:val>
                                            <p:strVal val="#ppt_x"/>
                                          </p:val>
                                        </p:tav>
                                        <p:tav tm="100000">
                                          <p:val>
                                            <p:strVal val="#ppt_x"/>
                                          </p:val>
                                        </p:tav>
                                      </p:tavLst>
                                    </p:anim>
                                    <p:anim calcmode="lin" valueType="num">
                                      <p:cBhvr>
                                        <p:cTn id="46" dur="1000" fill="hold"/>
                                        <p:tgtEl>
                                          <p:spTgt spid="2345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34520"/>
                                        </p:tgtEl>
                                        <p:attrNameLst>
                                          <p:attrName>style.visibility</p:attrName>
                                        </p:attrNameLst>
                                      </p:cBhvr>
                                      <p:to>
                                        <p:strVal val="visible"/>
                                      </p:to>
                                    </p:set>
                                    <p:animEffect transition="in" filter="fade">
                                      <p:cBhvr>
                                        <p:cTn id="51" dur="1000"/>
                                        <p:tgtEl>
                                          <p:spTgt spid="234520"/>
                                        </p:tgtEl>
                                      </p:cBhvr>
                                    </p:animEffect>
                                    <p:anim calcmode="lin" valueType="num">
                                      <p:cBhvr>
                                        <p:cTn id="52" dur="1000" fill="hold"/>
                                        <p:tgtEl>
                                          <p:spTgt spid="234520"/>
                                        </p:tgtEl>
                                        <p:attrNameLst>
                                          <p:attrName>ppt_x</p:attrName>
                                        </p:attrNameLst>
                                      </p:cBhvr>
                                      <p:tavLst>
                                        <p:tav tm="0">
                                          <p:val>
                                            <p:strVal val="#ppt_x"/>
                                          </p:val>
                                        </p:tav>
                                        <p:tav tm="100000">
                                          <p:val>
                                            <p:strVal val="#ppt_x"/>
                                          </p:val>
                                        </p:tav>
                                      </p:tavLst>
                                    </p:anim>
                                    <p:anim calcmode="lin" valueType="num">
                                      <p:cBhvr>
                                        <p:cTn id="53" dur="1000" fill="hold"/>
                                        <p:tgtEl>
                                          <p:spTgt spid="2345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6" grpId="0"/>
      <p:bldP spid="234512" grpId="0" animBg="1"/>
      <p:bldP spid="234520" grpId="0" animBg="1"/>
      <p:bldP spid="2345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ChangeArrowheads="1"/>
          </p:cNvSpPr>
          <p:nvPr/>
        </p:nvSpPr>
        <p:spPr bwMode="auto">
          <a:xfrm>
            <a:off x="3276600" y="2705100"/>
            <a:ext cx="7086600" cy="1066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7218" name="Rectangle 2"/>
          <p:cNvSpPr>
            <a:spLocks noGrp="1" noChangeArrowheads="1"/>
          </p:cNvSpPr>
          <p:nvPr>
            <p:ph type="title"/>
          </p:nvPr>
        </p:nvSpPr>
        <p:spPr>
          <a:xfrm>
            <a:off x="2667000" y="533400"/>
            <a:ext cx="7086600" cy="609600"/>
          </a:xfrm>
        </p:spPr>
        <p:txBody>
          <a:bodyPr/>
          <a:lstStyle/>
          <a:p>
            <a:r>
              <a:rPr lang="en-US" dirty="0">
                <a:solidFill>
                  <a:schemeClr val="tx1"/>
                </a:solidFill>
              </a:rPr>
              <a:t>One-Way Analysis of Variance</a:t>
            </a:r>
          </a:p>
        </p:txBody>
      </p:sp>
      <p:sp>
        <p:nvSpPr>
          <p:cNvPr id="137219" name="Rectangle 3"/>
          <p:cNvSpPr>
            <a:spLocks noGrp="1" noChangeArrowheads="1"/>
          </p:cNvSpPr>
          <p:nvPr>
            <p:ph type="body" idx="1"/>
          </p:nvPr>
        </p:nvSpPr>
        <p:spPr>
          <a:xfrm>
            <a:off x="1447800" y="1524000"/>
            <a:ext cx="9220200" cy="4495800"/>
          </a:xfrm>
        </p:spPr>
        <p:txBody>
          <a:bodyPr/>
          <a:lstStyle/>
          <a:p>
            <a:r>
              <a:rPr lang="en-US" dirty="0"/>
              <a:t>Evaluate the difference among the means of three or more populations</a:t>
            </a:r>
          </a:p>
          <a:p>
            <a:endParaRPr lang="en-US" sz="1000" dirty="0"/>
          </a:p>
          <a:p>
            <a:pPr lvl="1">
              <a:buFont typeface="Wingdings" pitchFamily="2" charset="2"/>
              <a:buNone/>
            </a:pPr>
            <a:r>
              <a:rPr lang="en-US" sz="2300" dirty="0"/>
              <a:t>Examples:  Accident rates for 1</a:t>
            </a:r>
            <a:r>
              <a:rPr lang="en-US" sz="2300" baseline="30000" dirty="0"/>
              <a:t>st</a:t>
            </a:r>
            <a:r>
              <a:rPr lang="en-US" sz="2300" dirty="0"/>
              <a:t>, 2</a:t>
            </a:r>
            <a:r>
              <a:rPr lang="en-US" sz="2300" baseline="30000" dirty="0"/>
              <a:t>nd</a:t>
            </a:r>
            <a:r>
              <a:rPr lang="en-US" sz="2300" dirty="0"/>
              <a:t>, and 3</a:t>
            </a:r>
            <a:r>
              <a:rPr lang="en-US" sz="2300" baseline="30000" dirty="0"/>
              <a:t>rd</a:t>
            </a:r>
            <a:r>
              <a:rPr lang="en-US" sz="2300" dirty="0"/>
              <a:t> shift</a:t>
            </a:r>
          </a:p>
          <a:p>
            <a:pPr lvl="1">
              <a:buFont typeface="Wingdings" pitchFamily="2" charset="2"/>
              <a:buNone/>
            </a:pPr>
            <a:r>
              <a:rPr lang="en-US" sz="2300" dirty="0"/>
              <a:t>                   Expected mileage for five brands of tires</a:t>
            </a:r>
          </a:p>
          <a:p>
            <a:pPr lvl="1">
              <a:buFont typeface="Wingdings" pitchFamily="2" charset="2"/>
              <a:buNone/>
            </a:pPr>
            <a:endParaRPr lang="en-US" sz="1200" dirty="0"/>
          </a:p>
          <a:p>
            <a:r>
              <a:rPr lang="en-US" dirty="0" smtClean="0"/>
              <a:t>Assumptions (use non-parametric test if below is not met)</a:t>
            </a:r>
            <a:endParaRPr lang="en-US" dirty="0"/>
          </a:p>
          <a:p>
            <a:pPr lvl="1"/>
            <a:r>
              <a:rPr lang="en-US" dirty="0"/>
              <a:t>Populations are normally distributed</a:t>
            </a:r>
          </a:p>
          <a:p>
            <a:pPr lvl="1"/>
            <a:r>
              <a:rPr lang="en-US" dirty="0"/>
              <a:t>Populations have equal variances</a:t>
            </a:r>
          </a:p>
          <a:p>
            <a:pPr lvl="1"/>
            <a:r>
              <a:rPr lang="en-US" dirty="0"/>
              <a:t>Samples are randomly and independently drawn</a:t>
            </a:r>
          </a:p>
        </p:txBody>
      </p:sp>
    </p:spTree>
    <p:extLst>
      <p:ext uri="{BB962C8B-B14F-4D97-AF65-F5344CB8AC3E}">
        <p14:creationId xmlns:p14="http://schemas.microsoft.com/office/powerpoint/2010/main" val="36439594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7219">
                                            <p:txEl>
                                              <p:pRg st="5" end="5"/>
                                            </p:txEl>
                                          </p:spTgt>
                                        </p:tgtEl>
                                        <p:attrNameLst>
                                          <p:attrName>style.visibility</p:attrName>
                                        </p:attrNameLst>
                                      </p:cBhvr>
                                      <p:to>
                                        <p:strVal val="visible"/>
                                      </p:to>
                                    </p:set>
                                    <p:animEffect transition="in" filter="fade">
                                      <p:cBhvr>
                                        <p:cTn id="7" dur="1000"/>
                                        <p:tgtEl>
                                          <p:spTgt spid="137219">
                                            <p:txEl>
                                              <p:pRg st="5" end="5"/>
                                            </p:txEl>
                                          </p:spTgt>
                                        </p:tgtEl>
                                      </p:cBhvr>
                                    </p:animEffect>
                                    <p:anim calcmode="lin" valueType="num">
                                      <p:cBhvr>
                                        <p:cTn id="8" dur="1000" fill="hold"/>
                                        <p:tgtEl>
                                          <p:spTgt spid="137219">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37219">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7219">
                                            <p:txEl>
                                              <p:pRg st="6" end="6"/>
                                            </p:txEl>
                                          </p:spTgt>
                                        </p:tgtEl>
                                        <p:attrNameLst>
                                          <p:attrName>style.visibility</p:attrName>
                                        </p:attrNameLst>
                                      </p:cBhvr>
                                      <p:to>
                                        <p:strVal val="visible"/>
                                      </p:to>
                                    </p:set>
                                    <p:animEffect transition="in" filter="fade">
                                      <p:cBhvr>
                                        <p:cTn id="12" dur="1000"/>
                                        <p:tgtEl>
                                          <p:spTgt spid="137219">
                                            <p:txEl>
                                              <p:pRg st="6" end="6"/>
                                            </p:txEl>
                                          </p:spTgt>
                                        </p:tgtEl>
                                      </p:cBhvr>
                                    </p:animEffect>
                                    <p:anim calcmode="lin" valueType="num">
                                      <p:cBhvr>
                                        <p:cTn id="13" dur="1000" fill="hold"/>
                                        <p:tgtEl>
                                          <p:spTgt spid="137219">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137219">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7219">
                                            <p:txEl>
                                              <p:pRg st="7" end="7"/>
                                            </p:txEl>
                                          </p:spTgt>
                                        </p:tgtEl>
                                        <p:attrNameLst>
                                          <p:attrName>style.visibility</p:attrName>
                                        </p:attrNameLst>
                                      </p:cBhvr>
                                      <p:to>
                                        <p:strVal val="visible"/>
                                      </p:to>
                                    </p:set>
                                    <p:animEffect transition="in" filter="fade">
                                      <p:cBhvr>
                                        <p:cTn id="17" dur="1000"/>
                                        <p:tgtEl>
                                          <p:spTgt spid="137219">
                                            <p:txEl>
                                              <p:pRg st="7" end="7"/>
                                            </p:txEl>
                                          </p:spTgt>
                                        </p:tgtEl>
                                      </p:cBhvr>
                                    </p:animEffect>
                                    <p:anim calcmode="lin" valueType="num">
                                      <p:cBhvr>
                                        <p:cTn id="18" dur="1000" fill="hold"/>
                                        <p:tgtEl>
                                          <p:spTgt spid="137219">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137219">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7219">
                                            <p:txEl>
                                              <p:pRg st="8" end="8"/>
                                            </p:txEl>
                                          </p:spTgt>
                                        </p:tgtEl>
                                        <p:attrNameLst>
                                          <p:attrName>style.visibility</p:attrName>
                                        </p:attrNameLst>
                                      </p:cBhvr>
                                      <p:to>
                                        <p:strVal val="visible"/>
                                      </p:to>
                                    </p:set>
                                    <p:animEffect transition="in" filter="fade">
                                      <p:cBhvr>
                                        <p:cTn id="22" dur="1000"/>
                                        <p:tgtEl>
                                          <p:spTgt spid="137219">
                                            <p:txEl>
                                              <p:pRg st="8" end="8"/>
                                            </p:txEl>
                                          </p:spTgt>
                                        </p:tgtEl>
                                      </p:cBhvr>
                                    </p:animEffect>
                                    <p:anim calcmode="lin" valueType="num">
                                      <p:cBhvr>
                                        <p:cTn id="23" dur="1000" fill="hold"/>
                                        <p:tgtEl>
                                          <p:spTgt spid="137219">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13721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209800" y="609600"/>
            <a:ext cx="7772400" cy="914400"/>
          </a:xfrm>
        </p:spPr>
        <p:txBody>
          <a:bodyPr/>
          <a:lstStyle/>
          <a:p>
            <a:r>
              <a:rPr lang="en-US" dirty="0">
                <a:solidFill>
                  <a:schemeClr val="tx1"/>
                </a:solidFill>
              </a:rPr>
              <a:t>Completely Randomized Design</a:t>
            </a:r>
          </a:p>
        </p:txBody>
      </p:sp>
      <p:sp>
        <p:nvSpPr>
          <p:cNvPr id="135171" name="Rectangle 3"/>
          <p:cNvSpPr>
            <a:spLocks noGrp="1" noChangeArrowheads="1"/>
          </p:cNvSpPr>
          <p:nvPr>
            <p:ph type="body" idx="1"/>
          </p:nvPr>
        </p:nvSpPr>
        <p:spPr>
          <a:xfrm>
            <a:off x="2286000" y="1905000"/>
            <a:ext cx="8077200" cy="4191000"/>
          </a:xfrm>
        </p:spPr>
        <p:txBody>
          <a:bodyPr/>
          <a:lstStyle/>
          <a:p>
            <a:r>
              <a:rPr lang="en-US" dirty="0"/>
              <a:t>Experimental units (subjects) are assigned randomly to treatments</a:t>
            </a:r>
          </a:p>
          <a:p>
            <a:r>
              <a:rPr lang="en-US" dirty="0"/>
              <a:t>Only one factor or independent variable</a:t>
            </a:r>
          </a:p>
          <a:p>
            <a:pPr lvl="1"/>
            <a:r>
              <a:rPr lang="en-US" dirty="0"/>
              <a:t>With two or more treatment levels</a:t>
            </a:r>
          </a:p>
          <a:p>
            <a:r>
              <a:rPr lang="en-US" dirty="0"/>
              <a:t>Analyzed by</a:t>
            </a:r>
          </a:p>
          <a:p>
            <a:pPr lvl="1"/>
            <a:r>
              <a:rPr lang="en-US" dirty="0"/>
              <a:t>One-factor analysis of variance (one-way ANOVA)</a:t>
            </a:r>
          </a:p>
          <a:p>
            <a:r>
              <a:rPr lang="en-US" dirty="0"/>
              <a:t>Called a Balanced Design if all factor levels have equal sample size</a:t>
            </a:r>
          </a:p>
        </p:txBody>
      </p:sp>
    </p:spTree>
    <p:extLst>
      <p:ext uri="{BB962C8B-B14F-4D97-AF65-F5344CB8AC3E}">
        <p14:creationId xmlns:p14="http://schemas.microsoft.com/office/powerpoint/2010/main" val="324600269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2667000" y="609600"/>
            <a:ext cx="7010400" cy="609600"/>
          </a:xfrm>
        </p:spPr>
        <p:txBody>
          <a:bodyPr/>
          <a:lstStyle/>
          <a:p>
            <a:r>
              <a:rPr lang="en-US" dirty="0"/>
              <a:t>Hypotheses of One-Way ANOVA</a:t>
            </a:r>
          </a:p>
        </p:txBody>
      </p:sp>
      <p:sp>
        <p:nvSpPr>
          <p:cNvPr id="139267" name="Rectangle 3"/>
          <p:cNvSpPr>
            <a:spLocks noGrp="1" noChangeArrowheads="1"/>
          </p:cNvSpPr>
          <p:nvPr>
            <p:ph type="body" idx="1"/>
          </p:nvPr>
        </p:nvSpPr>
        <p:spPr>
          <a:xfrm>
            <a:off x="2209800" y="1676400"/>
            <a:ext cx="8077200" cy="4532312"/>
          </a:xfrm>
        </p:spPr>
        <p:txBody>
          <a:bodyPr/>
          <a:lstStyle/>
          <a:p>
            <a:pPr marL="0" indent="0">
              <a:lnSpc>
                <a:spcPct val="110000"/>
              </a:lnSpc>
              <a:buNone/>
            </a:pPr>
            <a:endParaRPr lang="en-US" dirty="0"/>
          </a:p>
          <a:p>
            <a:pPr lvl="1">
              <a:lnSpc>
                <a:spcPct val="110000"/>
              </a:lnSpc>
            </a:pPr>
            <a:r>
              <a:rPr lang="en-US" sz="2300" dirty="0"/>
              <a:t>All population means are equal </a:t>
            </a:r>
          </a:p>
          <a:p>
            <a:pPr lvl="1">
              <a:lnSpc>
                <a:spcPct val="110000"/>
              </a:lnSpc>
            </a:pPr>
            <a:r>
              <a:rPr lang="en-US" sz="2300" dirty="0"/>
              <a:t>i.e., no treatment effect (no variation in means among groups)</a:t>
            </a:r>
          </a:p>
          <a:p>
            <a:pPr lvl="1">
              <a:lnSpc>
                <a:spcPct val="110000"/>
              </a:lnSpc>
            </a:pPr>
            <a:endParaRPr lang="en-US" sz="800" dirty="0"/>
          </a:p>
          <a:p>
            <a:pPr marL="0" indent="0">
              <a:lnSpc>
                <a:spcPct val="110000"/>
              </a:lnSpc>
              <a:buNone/>
            </a:pPr>
            <a:r>
              <a:rPr lang="en-US" sz="2300" dirty="0"/>
              <a:t> </a:t>
            </a:r>
          </a:p>
          <a:p>
            <a:pPr lvl="1">
              <a:lnSpc>
                <a:spcPct val="110000"/>
              </a:lnSpc>
            </a:pPr>
            <a:r>
              <a:rPr lang="en-US" sz="2300" dirty="0"/>
              <a:t>At least one population mean is different </a:t>
            </a:r>
          </a:p>
          <a:p>
            <a:pPr lvl="1">
              <a:lnSpc>
                <a:spcPct val="110000"/>
              </a:lnSpc>
            </a:pPr>
            <a:r>
              <a:rPr lang="en-US" sz="2300" dirty="0"/>
              <a:t>i.e., there is a </a:t>
            </a:r>
            <a:r>
              <a:rPr lang="en-US" sz="2300" u="sng" dirty="0"/>
              <a:t>treatment effect </a:t>
            </a:r>
          </a:p>
          <a:p>
            <a:pPr lvl="1">
              <a:lnSpc>
                <a:spcPct val="110000"/>
              </a:lnSpc>
            </a:pPr>
            <a:r>
              <a:rPr lang="en-US" sz="2300" dirty="0"/>
              <a:t>Does not mean that all population means are different (some pairs may be the same) </a:t>
            </a:r>
          </a:p>
          <a:p>
            <a:pPr lvl="1">
              <a:lnSpc>
                <a:spcPct val="110000"/>
              </a:lnSpc>
            </a:pPr>
            <a:endParaRPr lang="en-US" sz="2300" dirty="0"/>
          </a:p>
        </p:txBody>
      </p:sp>
      <p:graphicFrame>
        <p:nvGraphicFramePr>
          <p:cNvPr id="139270" name="Object 6"/>
          <p:cNvGraphicFramePr>
            <a:graphicFrameLocks noChangeAspect="1"/>
          </p:cNvGraphicFramePr>
          <p:nvPr>
            <p:extLst>
              <p:ext uri="{D42A27DB-BD31-4B8C-83A1-F6EECF244321}">
                <p14:modId xmlns:p14="http://schemas.microsoft.com/office/powerpoint/2010/main" val="745704682"/>
              </p:ext>
            </p:extLst>
          </p:nvPr>
        </p:nvGraphicFramePr>
        <p:xfrm>
          <a:off x="2743202" y="1723610"/>
          <a:ext cx="3733799" cy="524174"/>
        </p:xfrm>
        <a:graphic>
          <a:graphicData uri="http://schemas.openxmlformats.org/presentationml/2006/ole">
            <mc:AlternateContent xmlns:mc="http://schemas.openxmlformats.org/markup-compatibility/2006">
              <mc:Choice xmlns:v="urn:schemas-microsoft-com:vml" Requires="v">
                <p:oleObj spid="_x0000_s203919" name="Equation" r:id="rId3" imgW="1625400" imgH="228600" progId="Equation.3">
                  <p:embed/>
                </p:oleObj>
              </mc:Choice>
              <mc:Fallback>
                <p:oleObj name="Equation" r:id="rId3" imgW="1625400" imgH="228600" progId="Equation.3">
                  <p:embed/>
                  <p:pic>
                    <p:nvPicPr>
                      <p:cNvPr id="0" name=""/>
                      <p:cNvPicPr>
                        <a:picLocks noChangeAspect="1" noChangeArrowheads="1"/>
                      </p:cNvPicPr>
                      <p:nvPr/>
                    </p:nvPicPr>
                    <p:blipFill>
                      <a:blip r:embed="rId4"/>
                      <a:srcRect/>
                      <a:stretch>
                        <a:fillRect/>
                      </a:stretch>
                    </p:blipFill>
                    <p:spPr bwMode="auto">
                      <a:xfrm>
                        <a:off x="2743202" y="1723610"/>
                        <a:ext cx="3733799" cy="524174"/>
                      </a:xfrm>
                      <a:prstGeom prst="rect">
                        <a:avLst/>
                      </a:prstGeom>
                      <a:solidFill>
                        <a:srgbClr val="FFFFCC"/>
                      </a:solidFill>
                      <a:ln>
                        <a:noFill/>
                      </a:ln>
                      <a:effectLst/>
                      <a:extLst/>
                    </p:spPr>
                  </p:pic>
                </p:oleObj>
              </mc:Fallback>
            </mc:AlternateContent>
          </a:graphicData>
        </a:graphic>
      </p:graphicFrame>
      <p:graphicFrame>
        <p:nvGraphicFramePr>
          <p:cNvPr id="139271" name="Object 7"/>
          <p:cNvGraphicFramePr>
            <a:graphicFrameLocks noChangeAspect="1"/>
          </p:cNvGraphicFramePr>
          <p:nvPr>
            <p:extLst>
              <p:ext uri="{D42A27DB-BD31-4B8C-83A1-F6EECF244321}">
                <p14:modId xmlns:p14="http://schemas.microsoft.com/office/powerpoint/2010/main" val="2768606788"/>
              </p:ext>
            </p:extLst>
          </p:nvPr>
        </p:nvGraphicFramePr>
        <p:xfrm>
          <a:off x="2743200" y="4038600"/>
          <a:ext cx="6858000" cy="479356"/>
        </p:xfrm>
        <a:graphic>
          <a:graphicData uri="http://schemas.openxmlformats.org/presentationml/2006/ole">
            <mc:AlternateContent xmlns:mc="http://schemas.openxmlformats.org/markup-compatibility/2006">
              <mc:Choice xmlns:v="urn:schemas-microsoft-com:vml" Requires="v">
                <p:oleObj spid="_x0000_s203920" name="Equation" r:id="rId5" imgW="3022560" imgH="215640" progId="Equation.3">
                  <p:embed/>
                </p:oleObj>
              </mc:Choice>
              <mc:Fallback>
                <p:oleObj name="Equation" r:id="rId5" imgW="3022560" imgH="215640" progId="Equation.3">
                  <p:embed/>
                  <p:pic>
                    <p:nvPicPr>
                      <p:cNvPr id="0" name=""/>
                      <p:cNvPicPr>
                        <a:picLocks noChangeAspect="1" noChangeArrowheads="1"/>
                      </p:cNvPicPr>
                      <p:nvPr/>
                    </p:nvPicPr>
                    <p:blipFill>
                      <a:blip r:embed="rId6"/>
                      <a:srcRect/>
                      <a:stretch>
                        <a:fillRect/>
                      </a:stretch>
                    </p:blipFill>
                    <p:spPr bwMode="auto">
                      <a:xfrm>
                        <a:off x="2743200" y="4038600"/>
                        <a:ext cx="6858000" cy="479356"/>
                      </a:xfrm>
                      <a:prstGeom prst="rect">
                        <a:avLst/>
                      </a:prstGeom>
                      <a:solidFill>
                        <a:srgbClr val="FFFFCC"/>
                      </a:solidFill>
                      <a:ln>
                        <a:noFill/>
                      </a:ln>
                      <a:effectLst/>
                      <a:extLst/>
                    </p:spPr>
                  </p:pic>
                </p:oleObj>
              </mc:Fallback>
            </mc:AlternateContent>
          </a:graphicData>
        </a:graphic>
      </p:graphicFrame>
    </p:spTree>
    <p:extLst>
      <p:ext uri="{BB962C8B-B14F-4D97-AF65-F5344CB8AC3E}">
        <p14:creationId xmlns:p14="http://schemas.microsoft.com/office/powerpoint/2010/main" val="14678286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fade">
                                      <p:cBhvr>
                                        <p:cTn id="7" dur="1000"/>
                                        <p:tgtEl>
                                          <p:spTgt spid="139271"/>
                                        </p:tgtEl>
                                      </p:cBhvr>
                                    </p:animEffect>
                                    <p:anim calcmode="lin" valueType="num">
                                      <p:cBhvr>
                                        <p:cTn id="8" dur="1000" fill="hold"/>
                                        <p:tgtEl>
                                          <p:spTgt spid="139271"/>
                                        </p:tgtEl>
                                        <p:attrNameLst>
                                          <p:attrName>ppt_x</p:attrName>
                                        </p:attrNameLst>
                                      </p:cBhvr>
                                      <p:tavLst>
                                        <p:tav tm="0">
                                          <p:val>
                                            <p:strVal val="#ppt_x"/>
                                          </p:val>
                                        </p:tav>
                                        <p:tav tm="100000">
                                          <p:val>
                                            <p:strVal val="#ppt_x"/>
                                          </p:val>
                                        </p:tav>
                                      </p:tavLst>
                                    </p:anim>
                                    <p:anim calcmode="lin" valueType="num">
                                      <p:cBhvr>
                                        <p:cTn id="9" dur="1000" fill="hold"/>
                                        <p:tgtEl>
                                          <p:spTgt spid="1392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9267">
                                            <p:txEl>
                                              <p:pRg st="5" end="5"/>
                                            </p:txEl>
                                          </p:spTgt>
                                        </p:tgtEl>
                                        <p:attrNameLst>
                                          <p:attrName>style.visibility</p:attrName>
                                        </p:attrNameLst>
                                      </p:cBhvr>
                                      <p:to>
                                        <p:strVal val="visible"/>
                                      </p:to>
                                    </p:set>
                                    <p:animEffect transition="in" filter="fade">
                                      <p:cBhvr>
                                        <p:cTn id="14" dur="1000"/>
                                        <p:tgtEl>
                                          <p:spTgt spid="139267">
                                            <p:txEl>
                                              <p:pRg st="5" end="5"/>
                                            </p:txEl>
                                          </p:spTgt>
                                        </p:tgtEl>
                                      </p:cBhvr>
                                    </p:animEffect>
                                    <p:anim calcmode="lin" valueType="num">
                                      <p:cBhvr>
                                        <p:cTn id="15" dur="1000" fill="hold"/>
                                        <p:tgtEl>
                                          <p:spTgt spid="13926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1392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9267">
                                            <p:txEl>
                                              <p:pRg st="6" end="6"/>
                                            </p:txEl>
                                          </p:spTgt>
                                        </p:tgtEl>
                                        <p:attrNameLst>
                                          <p:attrName>style.visibility</p:attrName>
                                        </p:attrNameLst>
                                      </p:cBhvr>
                                      <p:to>
                                        <p:strVal val="visible"/>
                                      </p:to>
                                    </p:set>
                                    <p:animEffect transition="in" filter="fade">
                                      <p:cBhvr>
                                        <p:cTn id="21" dur="1000"/>
                                        <p:tgtEl>
                                          <p:spTgt spid="139267">
                                            <p:txEl>
                                              <p:pRg st="6" end="6"/>
                                            </p:txEl>
                                          </p:spTgt>
                                        </p:tgtEl>
                                      </p:cBhvr>
                                    </p:animEffect>
                                    <p:anim calcmode="lin" valueType="num">
                                      <p:cBhvr>
                                        <p:cTn id="22" dur="1000" fill="hold"/>
                                        <p:tgtEl>
                                          <p:spTgt spid="139267">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3926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9267">
                                            <p:txEl>
                                              <p:pRg st="7" end="7"/>
                                            </p:txEl>
                                          </p:spTgt>
                                        </p:tgtEl>
                                        <p:attrNameLst>
                                          <p:attrName>style.visibility</p:attrName>
                                        </p:attrNameLst>
                                      </p:cBhvr>
                                      <p:to>
                                        <p:strVal val="visible"/>
                                      </p:to>
                                    </p:set>
                                    <p:animEffect transition="in" filter="fade">
                                      <p:cBhvr>
                                        <p:cTn id="28" dur="1000"/>
                                        <p:tgtEl>
                                          <p:spTgt spid="139267">
                                            <p:txEl>
                                              <p:pRg st="7" end="7"/>
                                            </p:txEl>
                                          </p:spTgt>
                                        </p:tgtEl>
                                      </p:cBhvr>
                                    </p:animEffect>
                                    <p:anim calcmode="lin" valueType="num">
                                      <p:cBhvr>
                                        <p:cTn id="29" dur="1000" fill="hold"/>
                                        <p:tgtEl>
                                          <p:spTgt spid="139267">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1392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627313" y="533400"/>
            <a:ext cx="7086600" cy="762000"/>
          </a:xfrm>
        </p:spPr>
        <p:txBody>
          <a:bodyPr/>
          <a:lstStyle/>
          <a:p>
            <a:pPr>
              <a:lnSpc>
                <a:spcPct val="110000"/>
              </a:lnSpc>
            </a:pPr>
            <a:r>
              <a:rPr lang="en-US" dirty="0"/>
              <a:t>One-Factor ANOVA </a:t>
            </a:r>
          </a:p>
        </p:txBody>
      </p:sp>
      <p:sp>
        <p:nvSpPr>
          <p:cNvPr id="140291" name="Freeform 3"/>
          <p:cNvSpPr>
            <a:spLocks/>
          </p:cNvSpPr>
          <p:nvPr/>
        </p:nvSpPr>
        <p:spPr bwMode="auto">
          <a:xfrm>
            <a:off x="4343401" y="3733801"/>
            <a:ext cx="1827213" cy="1446213"/>
          </a:xfrm>
          <a:custGeom>
            <a:avLst/>
            <a:gdLst>
              <a:gd name="T0" fmla="*/ 1150 w 1151"/>
              <a:gd name="T1" fmla="*/ 910 h 911"/>
              <a:gd name="T2" fmla="*/ 1029 w 1151"/>
              <a:gd name="T3" fmla="*/ 899 h 911"/>
              <a:gd name="T4" fmla="*/ 969 w 1151"/>
              <a:gd name="T5" fmla="*/ 889 h 911"/>
              <a:gd name="T6" fmla="*/ 906 w 1151"/>
              <a:gd name="T7" fmla="*/ 872 h 911"/>
              <a:gd name="T8" fmla="*/ 848 w 1151"/>
              <a:gd name="T9" fmla="*/ 852 h 911"/>
              <a:gd name="T10" fmla="*/ 786 w 1151"/>
              <a:gd name="T11" fmla="*/ 825 h 911"/>
              <a:gd name="T12" fmla="*/ 727 w 1151"/>
              <a:gd name="T13" fmla="*/ 787 h 911"/>
              <a:gd name="T14" fmla="*/ 604 w 1151"/>
              <a:gd name="T15" fmla="*/ 683 h 911"/>
              <a:gd name="T16" fmla="*/ 483 w 1151"/>
              <a:gd name="T17" fmla="*/ 533 h 911"/>
              <a:gd name="T18" fmla="*/ 363 w 1151"/>
              <a:gd name="T19" fmla="*/ 356 h 911"/>
              <a:gd name="T20" fmla="*/ 302 w 1151"/>
              <a:gd name="T21" fmla="*/ 265 h 911"/>
              <a:gd name="T22" fmla="*/ 240 w 1151"/>
              <a:gd name="T23" fmla="*/ 181 h 911"/>
              <a:gd name="T24" fmla="*/ 181 w 1151"/>
              <a:gd name="T25" fmla="*/ 107 h 911"/>
              <a:gd name="T26" fmla="*/ 119 w 1151"/>
              <a:gd name="T27" fmla="*/ 49 h 911"/>
              <a:gd name="T28" fmla="*/ 60 w 1151"/>
              <a:gd name="T29" fmla="*/ 14 h 911"/>
              <a:gd name="T30" fmla="*/ 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292" name="Freeform 4"/>
          <p:cNvSpPr>
            <a:spLocks/>
          </p:cNvSpPr>
          <p:nvPr/>
        </p:nvSpPr>
        <p:spPr bwMode="auto">
          <a:xfrm>
            <a:off x="2590801" y="3733801"/>
            <a:ext cx="1751013" cy="1446213"/>
          </a:xfrm>
          <a:custGeom>
            <a:avLst/>
            <a:gdLst>
              <a:gd name="T0" fmla="*/ 0 w 1103"/>
              <a:gd name="T1" fmla="*/ 910 h 911"/>
              <a:gd name="T2" fmla="*/ 116 w 1103"/>
              <a:gd name="T3" fmla="*/ 899 h 911"/>
              <a:gd name="T4" fmla="*/ 174 w 1103"/>
              <a:gd name="T5" fmla="*/ 889 h 911"/>
              <a:gd name="T6" fmla="*/ 234 w 1103"/>
              <a:gd name="T7" fmla="*/ 872 h 911"/>
              <a:gd name="T8" fmla="*/ 290 w 1103"/>
              <a:gd name="T9" fmla="*/ 852 h 911"/>
              <a:gd name="T10" fmla="*/ 349 w 1103"/>
              <a:gd name="T11" fmla="*/ 825 h 911"/>
              <a:gd name="T12" fmla="*/ 405 w 1103"/>
              <a:gd name="T13" fmla="*/ 787 h 911"/>
              <a:gd name="T14" fmla="*/ 521 w 1103"/>
              <a:gd name="T15" fmla="*/ 683 h 911"/>
              <a:gd name="T16" fmla="*/ 637 w 1103"/>
              <a:gd name="T17" fmla="*/ 533 h 911"/>
              <a:gd name="T18" fmla="*/ 755 w 1103"/>
              <a:gd name="T19" fmla="*/ 356 h 911"/>
              <a:gd name="T20" fmla="*/ 811 w 1103"/>
              <a:gd name="T21" fmla="*/ 265 h 911"/>
              <a:gd name="T22" fmla="*/ 870 w 1103"/>
              <a:gd name="T23" fmla="*/ 181 h 911"/>
              <a:gd name="T24" fmla="*/ 927 w 1103"/>
              <a:gd name="T25" fmla="*/ 107 h 911"/>
              <a:gd name="T26" fmla="*/ 986 w 1103"/>
              <a:gd name="T27" fmla="*/ 49 h 911"/>
              <a:gd name="T28" fmla="*/ 1042 w 1103"/>
              <a:gd name="T29" fmla="*/ 14 h 911"/>
              <a:gd name="T30" fmla="*/ 1102 w 1103"/>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294" name="Freeform 6"/>
          <p:cNvSpPr>
            <a:spLocks/>
          </p:cNvSpPr>
          <p:nvPr/>
        </p:nvSpPr>
        <p:spPr bwMode="auto">
          <a:xfrm>
            <a:off x="4343401" y="3657601"/>
            <a:ext cx="1827213" cy="1446213"/>
          </a:xfrm>
          <a:custGeom>
            <a:avLst/>
            <a:gdLst>
              <a:gd name="T0" fmla="*/ 1150 w 1151"/>
              <a:gd name="T1" fmla="*/ 910 h 911"/>
              <a:gd name="T2" fmla="*/ 1029 w 1151"/>
              <a:gd name="T3" fmla="*/ 899 h 911"/>
              <a:gd name="T4" fmla="*/ 969 w 1151"/>
              <a:gd name="T5" fmla="*/ 889 h 911"/>
              <a:gd name="T6" fmla="*/ 906 w 1151"/>
              <a:gd name="T7" fmla="*/ 872 h 911"/>
              <a:gd name="T8" fmla="*/ 848 w 1151"/>
              <a:gd name="T9" fmla="*/ 852 h 911"/>
              <a:gd name="T10" fmla="*/ 786 w 1151"/>
              <a:gd name="T11" fmla="*/ 825 h 911"/>
              <a:gd name="T12" fmla="*/ 727 w 1151"/>
              <a:gd name="T13" fmla="*/ 787 h 911"/>
              <a:gd name="T14" fmla="*/ 604 w 1151"/>
              <a:gd name="T15" fmla="*/ 683 h 911"/>
              <a:gd name="T16" fmla="*/ 483 w 1151"/>
              <a:gd name="T17" fmla="*/ 533 h 911"/>
              <a:gd name="T18" fmla="*/ 363 w 1151"/>
              <a:gd name="T19" fmla="*/ 356 h 911"/>
              <a:gd name="T20" fmla="*/ 302 w 1151"/>
              <a:gd name="T21" fmla="*/ 265 h 911"/>
              <a:gd name="T22" fmla="*/ 240 w 1151"/>
              <a:gd name="T23" fmla="*/ 181 h 911"/>
              <a:gd name="T24" fmla="*/ 181 w 1151"/>
              <a:gd name="T25" fmla="*/ 107 h 911"/>
              <a:gd name="T26" fmla="*/ 119 w 1151"/>
              <a:gd name="T27" fmla="*/ 49 h 911"/>
              <a:gd name="T28" fmla="*/ 60 w 1151"/>
              <a:gd name="T29" fmla="*/ 14 h 911"/>
              <a:gd name="T30" fmla="*/ 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295" name="Freeform 7"/>
          <p:cNvSpPr>
            <a:spLocks/>
          </p:cNvSpPr>
          <p:nvPr/>
        </p:nvSpPr>
        <p:spPr bwMode="auto">
          <a:xfrm>
            <a:off x="2514601" y="3657601"/>
            <a:ext cx="1827213" cy="1446213"/>
          </a:xfrm>
          <a:custGeom>
            <a:avLst/>
            <a:gdLst>
              <a:gd name="T0" fmla="*/ 0 w 1151"/>
              <a:gd name="T1" fmla="*/ 910 h 911"/>
              <a:gd name="T2" fmla="*/ 121 w 1151"/>
              <a:gd name="T3" fmla="*/ 899 h 911"/>
              <a:gd name="T4" fmla="*/ 181 w 1151"/>
              <a:gd name="T5" fmla="*/ 889 h 911"/>
              <a:gd name="T6" fmla="*/ 244 w 1151"/>
              <a:gd name="T7" fmla="*/ 872 h 911"/>
              <a:gd name="T8" fmla="*/ 302 w 1151"/>
              <a:gd name="T9" fmla="*/ 852 h 911"/>
              <a:gd name="T10" fmla="*/ 365 w 1151"/>
              <a:gd name="T11" fmla="*/ 825 h 911"/>
              <a:gd name="T12" fmla="*/ 423 w 1151"/>
              <a:gd name="T13" fmla="*/ 787 h 911"/>
              <a:gd name="T14" fmla="*/ 544 w 1151"/>
              <a:gd name="T15" fmla="*/ 683 h 911"/>
              <a:gd name="T16" fmla="*/ 665 w 1151"/>
              <a:gd name="T17" fmla="*/ 533 h 911"/>
              <a:gd name="T18" fmla="*/ 787 w 1151"/>
              <a:gd name="T19" fmla="*/ 356 h 911"/>
              <a:gd name="T20" fmla="*/ 846 w 1151"/>
              <a:gd name="T21" fmla="*/ 265 h 911"/>
              <a:gd name="T22" fmla="*/ 908 w 1151"/>
              <a:gd name="T23" fmla="*/ 181 h 911"/>
              <a:gd name="T24" fmla="*/ 967 w 1151"/>
              <a:gd name="T25" fmla="*/ 107 h 911"/>
              <a:gd name="T26" fmla="*/ 1029 w 1151"/>
              <a:gd name="T27" fmla="*/ 49 h 911"/>
              <a:gd name="T28" fmla="*/ 1088 w 1151"/>
              <a:gd name="T29" fmla="*/ 14 h 911"/>
              <a:gd name="T30" fmla="*/ 115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0" y="910"/>
                </a:moveTo>
                <a:lnTo>
                  <a:pt x="121" y="899"/>
                </a:lnTo>
                <a:lnTo>
                  <a:pt x="181" y="889"/>
                </a:lnTo>
                <a:lnTo>
                  <a:pt x="244" y="872"/>
                </a:lnTo>
                <a:lnTo>
                  <a:pt x="302" y="852"/>
                </a:lnTo>
                <a:lnTo>
                  <a:pt x="365" y="825"/>
                </a:lnTo>
                <a:lnTo>
                  <a:pt x="423" y="787"/>
                </a:lnTo>
                <a:lnTo>
                  <a:pt x="544" y="683"/>
                </a:lnTo>
                <a:lnTo>
                  <a:pt x="665" y="533"/>
                </a:lnTo>
                <a:lnTo>
                  <a:pt x="787" y="356"/>
                </a:lnTo>
                <a:lnTo>
                  <a:pt x="846" y="265"/>
                </a:lnTo>
                <a:lnTo>
                  <a:pt x="908" y="181"/>
                </a:lnTo>
                <a:lnTo>
                  <a:pt x="967" y="107"/>
                </a:lnTo>
                <a:lnTo>
                  <a:pt x="1029" y="49"/>
                </a:lnTo>
                <a:lnTo>
                  <a:pt x="1088" y="14"/>
                </a:lnTo>
                <a:lnTo>
                  <a:pt x="1150" y="0"/>
                </a:lnTo>
              </a:path>
            </a:pathLst>
          </a:custGeom>
          <a:noFill/>
          <a:ln w="254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296" name="Freeform 8"/>
          <p:cNvSpPr>
            <a:spLocks/>
          </p:cNvSpPr>
          <p:nvPr/>
        </p:nvSpPr>
        <p:spPr bwMode="auto">
          <a:xfrm>
            <a:off x="4343401" y="3581401"/>
            <a:ext cx="1979613" cy="1446213"/>
          </a:xfrm>
          <a:custGeom>
            <a:avLst/>
            <a:gdLst>
              <a:gd name="T0" fmla="*/ 1246 w 1247"/>
              <a:gd name="T1" fmla="*/ 910 h 911"/>
              <a:gd name="T2" fmla="*/ 1115 w 1247"/>
              <a:gd name="T3" fmla="*/ 899 h 911"/>
              <a:gd name="T4" fmla="*/ 1050 w 1247"/>
              <a:gd name="T5" fmla="*/ 889 h 911"/>
              <a:gd name="T6" fmla="*/ 982 w 1247"/>
              <a:gd name="T7" fmla="*/ 872 h 911"/>
              <a:gd name="T8" fmla="*/ 919 w 1247"/>
              <a:gd name="T9" fmla="*/ 852 h 911"/>
              <a:gd name="T10" fmla="*/ 851 w 1247"/>
              <a:gd name="T11" fmla="*/ 825 h 911"/>
              <a:gd name="T12" fmla="*/ 788 w 1247"/>
              <a:gd name="T13" fmla="*/ 787 h 911"/>
              <a:gd name="T14" fmla="*/ 655 w 1247"/>
              <a:gd name="T15" fmla="*/ 683 h 911"/>
              <a:gd name="T16" fmla="*/ 524 w 1247"/>
              <a:gd name="T17" fmla="*/ 533 h 911"/>
              <a:gd name="T18" fmla="*/ 393 w 1247"/>
              <a:gd name="T19" fmla="*/ 356 h 911"/>
              <a:gd name="T20" fmla="*/ 327 w 1247"/>
              <a:gd name="T21" fmla="*/ 265 h 911"/>
              <a:gd name="T22" fmla="*/ 260 w 1247"/>
              <a:gd name="T23" fmla="*/ 181 h 911"/>
              <a:gd name="T24" fmla="*/ 196 w 1247"/>
              <a:gd name="T25" fmla="*/ 107 h 911"/>
              <a:gd name="T26" fmla="*/ 129 w 1247"/>
              <a:gd name="T27" fmla="*/ 49 h 911"/>
              <a:gd name="T28" fmla="*/ 65 w 1247"/>
              <a:gd name="T29" fmla="*/ 14 h 911"/>
              <a:gd name="T30" fmla="*/ 0 w 1247"/>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7" h="911">
                <a:moveTo>
                  <a:pt x="1246" y="910"/>
                </a:moveTo>
                <a:lnTo>
                  <a:pt x="1115" y="899"/>
                </a:lnTo>
                <a:lnTo>
                  <a:pt x="1050" y="889"/>
                </a:lnTo>
                <a:lnTo>
                  <a:pt x="982" y="872"/>
                </a:lnTo>
                <a:lnTo>
                  <a:pt x="919" y="852"/>
                </a:lnTo>
                <a:lnTo>
                  <a:pt x="851" y="825"/>
                </a:lnTo>
                <a:lnTo>
                  <a:pt x="788" y="787"/>
                </a:lnTo>
                <a:lnTo>
                  <a:pt x="655" y="683"/>
                </a:lnTo>
                <a:lnTo>
                  <a:pt x="524" y="533"/>
                </a:lnTo>
                <a:lnTo>
                  <a:pt x="393" y="356"/>
                </a:lnTo>
                <a:lnTo>
                  <a:pt x="327" y="265"/>
                </a:lnTo>
                <a:lnTo>
                  <a:pt x="260" y="181"/>
                </a:lnTo>
                <a:lnTo>
                  <a:pt x="196" y="107"/>
                </a:lnTo>
                <a:lnTo>
                  <a:pt x="129" y="49"/>
                </a:lnTo>
                <a:lnTo>
                  <a:pt x="65" y="14"/>
                </a:lnTo>
                <a:lnTo>
                  <a:pt x="0" y="0"/>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297" name="Freeform 9"/>
          <p:cNvSpPr>
            <a:spLocks/>
          </p:cNvSpPr>
          <p:nvPr/>
        </p:nvSpPr>
        <p:spPr bwMode="auto">
          <a:xfrm>
            <a:off x="2438401" y="3581401"/>
            <a:ext cx="1903413" cy="1446213"/>
          </a:xfrm>
          <a:custGeom>
            <a:avLst/>
            <a:gdLst>
              <a:gd name="T0" fmla="*/ 0 w 1199"/>
              <a:gd name="T1" fmla="*/ 910 h 911"/>
              <a:gd name="T2" fmla="*/ 126 w 1199"/>
              <a:gd name="T3" fmla="*/ 899 h 911"/>
              <a:gd name="T4" fmla="*/ 189 w 1199"/>
              <a:gd name="T5" fmla="*/ 889 h 911"/>
              <a:gd name="T6" fmla="*/ 254 w 1199"/>
              <a:gd name="T7" fmla="*/ 872 h 911"/>
              <a:gd name="T8" fmla="*/ 315 w 1199"/>
              <a:gd name="T9" fmla="*/ 852 h 911"/>
              <a:gd name="T10" fmla="*/ 380 w 1199"/>
              <a:gd name="T11" fmla="*/ 825 h 911"/>
              <a:gd name="T12" fmla="*/ 441 w 1199"/>
              <a:gd name="T13" fmla="*/ 787 h 911"/>
              <a:gd name="T14" fmla="*/ 566 w 1199"/>
              <a:gd name="T15" fmla="*/ 683 h 911"/>
              <a:gd name="T16" fmla="*/ 692 w 1199"/>
              <a:gd name="T17" fmla="*/ 533 h 911"/>
              <a:gd name="T18" fmla="*/ 820 w 1199"/>
              <a:gd name="T19" fmla="*/ 356 h 911"/>
              <a:gd name="T20" fmla="*/ 881 w 1199"/>
              <a:gd name="T21" fmla="*/ 265 h 911"/>
              <a:gd name="T22" fmla="*/ 946 w 1199"/>
              <a:gd name="T23" fmla="*/ 181 h 911"/>
              <a:gd name="T24" fmla="*/ 1007 w 1199"/>
              <a:gd name="T25" fmla="*/ 107 h 911"/>
              <a:gd name="T26" fmla="*/ 1072 w 1199"/>
              <a:gd name="T27" fmla="*/ 49 h 911"/>
              <a:gd name="T28" fmla="*/ 1133 w 1199"/>
              <a:gd name="T29" fmla="*/ 14 h 911"/>
              <a:gd name="T30" fmla="*/ 1198 w 1199"/>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9" h="911">
                <a:moveTo>
                  <a:pt x="0" y="910"/>
                </a:moveTo>
                <a:lnTo>
                  <a:pt x="126" y="899"/>
                </a:lnTo>
                <a:lnTo>
                  <a:pt x="189" y="889"/>
                </a:lnTo>
                <a:lnTo>
                  <a:pt x="254" y="872"/>
                </a:lnTo>
                <a:lnTo>
                  <a:pt x="315" y="852"/>
                </a:lnTo>
                <a:lnTo>
                  <a:pt x="380" y="825"/>
                </a:lnTo>
                <a:lnTo>
                  <a:pt x="441" y="787"/>
                </a:lnTo>
                <a:lnTo>
                  <a:pt x="566" y="683"/>
                </a:lnTo>
                <a:lnTo>
                  <a:pt x="692" y="533"/>
                </a:lnTo>
                <a:lnTo>
                  <a:pt x="820" y="356"/>
                </a:lnTo>
                <a:lnTo>
                  <a:pt x="881" y="265"/>
                </a:lnTo>
                <a:lnTo>
                  <a:pt x="946" y="181"/>
                </a:lnTo>
                <a:lnTo>
                  <a:pt x="1007" y="107"/>
                </a:lnTo>
                <a:lnTo>
                  <a:pt x="1072" y="49"/>
                </a:lnTo>
                <a:lnTo>
                  <a:pt x="1133" y="14"/>
                </a:lnTo>
                <a:lnTo>
                  <a:pt x="1198" y="0"/>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298" name="Rectangle 10"/>
          <p:cNvSpPr>
            <a:spLocks noChangeArrowheads="1"/>
          </p:cNvSpPr>
          <p:nvPr/>
        </p:nvSpPr>
        <p:spPr bwMode="auto">
          <a:xfrm>
            <a:off x="6400800" y="3429000"/>
            <a:ext cx="4038600" cy="1177566"/>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70000"/>
              </a:lnSpc>
              <a:spcBef>
                <a:spcPct val="50000"/>
              </a:spcBef>
              <a:buClrTx/>
              <a:buSzTx/>
              <a:buFontTx/>
              <a:buNone/>
            </a:pPr>
            <a:r>
              <a:rPr lang="en-US" b="0" dirty="0"/>
              <a:t>All Means are the same:</a:t>
            </a:r>
          </a:p>
          <a:p>
            <a:pPr algn="ctr" eaLnBrk="0" hangingPunct="0">
              <a:lnSpc>
                <a:spcPct val="60000"/>
              </a:lnSpc>
              <a:spcBef>
                <a:spcPct val="50000"/>
              </a:spcBef>
              <a:buClrTx/>
              <a:buSzTx/>
              <a:buFontTx/>
              <a:buNone/>
            </a:pPr>
            <a:r>
              <a:rPr lang="en-US" b="0" dirty="0"/>
              <a:t>The Null Hypothesis is True </a:t>
            </a:r>
          </a:p>
          <a:p>
            <a:pPr algn="ctr" eaLnBrk="0" hangingPunct="0">
              <a:lnSpc>
                <a:spcPct val="60000"/>
              </a:lnSpc>
              <a:spcBef>
                <a:spcPct val="50000"/>
              </a:spcBef>
              <a:buClrTx/>
              <a:buSzTx/>
              <a:buFontTx/>
              <a:buNone/>
            </a:pPr>
            <a:r>
              <a:rPr lang="en-US" b="0" dirty="0"/>
              <a:t>(No Treatment Effect)</a:t>
            </a:r>
          </a:p>
        </p:txBody>
      </p:sp>
      <p:sp>
        <p:nvSpPr>
          <p:cNvPr id="140301" name="Line 13"/>
          <p:cNvSpPr>
            <a:spLocks noChangeShapeType="1"/>
          </p:cNvSpPr>
          <p:nvPr/>
        </p:nvSpPr>
        <p:spPr bwMode="auto">
          <a:xfrm flipH="1">
            <a:off x="4343400" y="3733800"/>
            <a:ext cx="0" cy="1524000"/>
          </a:xfrm>
          <a:prstGeom prst="line">
            <a:avLst/>
          </a:prstGeom>
          <a:noFill/>
          <a:ln w="2857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40303" name="Line 15"/>
          <p:cNvSpPr>
            <a:spLocks noChangeShapeType="1"/>
          </p:cNvSpPr>
          <p:nvPr/>
        </p:nvSpPr>
        <p:spPr bwMode="auto">
          <a:xfrm flipV="1">
            <a:off x="4348163" y="5257800"/>
            <a:ext cx="0" cy="457200"/>
          </a:xfrm>
          <a:prstGeom prst="line">
            <a:avLst/>
          </a:prstGeom>
          <a:ln>
            <a:headEnd/>
            <a:tailEnd type="triangle" w="med" len="med"/>
          </a:ln>
          <a:extLst/>
        </p:spPr>
        <p:style>
          <a:lnRef idx="2">
            <a:schemeClr val="accent4"/>
          </a:lnRef>
          <a:fillRef idx="0">
            <a:schemeClr val="accent4"/>
          </a:fillRef>
          <a:effectRef idx="1">
            <a:schemeClr val="accent4"/>
          </a:effectRef>
          <a:fontRef idx="minor">
            <a:schemeClr val="tx1"/>
          </a:fontRef>
        </p:style>
        <p:txBody>
          <a:bodyPr wrap="none"/>
          <a:lstStyle/>
          <a:p>
            <a:endParaRPr lang="en-CA"/>
          </a:p>
        </p:txBody>
      </p:sp>
      <p:graphicFrame>
        <p:nvGraphicFramePr>
          <p:cNvPr id="140305" name="Object 17"/>
          <p:cNvGraphicFramePr>
            <a:graphicFrameLocks noChangeAspect="1"/>
          </p:cNvGraphicFramePr>
          <p:nvPr>
            <p:extLst>
              <p:ext uri="{D42A27DB-BD31-4B8C-83A1-F6EECF244321}">
                <p14:modId xmlns:p14="http://schemas.microsoft.com/office/powerpoint/2010/main" val="191506666"/>
              </p:ext>
            </p:extLst>
          </p:nvPr>
        </p:nvGraphicFramePr>
        <p:xfrm>
          <a:off x="4084639" y="1600200"/>
          <a:ext cx="3944937" cy="554038"/>
        </p:xfrm>
        <a:graphic>
          <a:graphicData uri="http://schemas.openxmlformats.org/presentationml/2006/ole">
            <mc:AlternateContent xmlns:mc="http://schemas.openxmlformats.org/markup-compatibility/2006">
              <mc:Choice xmlns:v="urn:schemas-microsoft-com:vml" Requires="v">
                <p:oleObj spid="_x0000_s205012" name="Equation" r:id="rId3" imgW="1625400" imgH="228600" progId="Equation.3">
                  <p:embed/>
                </p:oleObj>
              </mc:Choice>
              <mc:Fallback>
                <p:oleObj name="Equation" r:id="rId3" imgW="1625400" imgH="228600" progId="Equation.3">
                  <p:embed/>
                  <p:pic>
                    <p:nvPicPr>
                      <p:cNvPr id="0" name=""/>
                      <p:cNvPicPr>
                        <a:picLocks noChangeAspect="1" noChangeArrowheads="1"/>
                      </p:cNvPicPr>
                      <p:nvPr/>
                    </p:nvPicPr>
                    <p:blipFill>
                      <a:blip r:embed="rId4"/>
                      <a:srcRect/>
                      <a:stretch>
                        <a:fillRect/>
                      </a:stretch>
                    </p:blipFill>
                    <p:spPr bwMode="auto">
                      <a:xfrm>
                        <a:off x="4084639" y="1600200"/>
                        <a:ext cx="3944937" cy="554038"/>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6" name="Object 18"/>
          <p:cNvGraphicFramePr>
            <a:graphicFrameLocks noChangeAspect="1"/>
          </p:cNvGraphicFramePr>
          <p:nvPr>
            <p:extLst>
              <p:ext uri="{D42A27DB-BD31-4B8C-83A1-F6EECF244321}">
                <p14:modId xmlns:p14="http://schemas.microsoft.com/office/powerpoint/2010/main" val="2022983123"/>
              </p:ext>
            </p:extLst>
          </p:nvPr>
        </p:nvGraphicFramePr>
        <p:xfrm>
          <a:off x="4114800" y="2209800"/>
          <a:ext cx="3943350" cy="496888"/>
        </p:xfrm>
        <a:graphic>
          <a:graphicData uri="http://schemas.openxmlformats.org/presentationml/2006/ole">
            <mc:AlternateContent xmlns:mc="http://schemas.openxmlformats.org/markup-compatibility/2006">
              <mc:Choice xmlns:v="urn:schemas-microsoft-com:vml" Requires="v">
                <p:oleObj spid="_x0000_s205013" name="Equation" r:id="rId5" imgW="1676160" imgH="215640" progId="Equation.3">
                  <p:embed/>
                </p:oleObj>
              </mc:Choice>
              <mc:Fallback>
                <p:oleObj name="Equation" r:id="rId5" imgW="1676160" imgH="215640" progId="Equation.3">
                  <p:embed/>
                  <p:pic>
                    <p:nvPicPr>
                      <p:cNvPr id="0" name=""/>
                      <p:cNvPicPr>
                        <a:picLocks noChangeAspect="1" noChangeArrowheads="1"/>
                      </p:cNvPicPr>
                      <p:nvPr/>
                    </p:nvPicPr>
                    <p:blipFill>
                      <a:blip r:embed="rId6"/>
                      <a:srcRect/>
                      <a:stretch>
                        <a:fillRect/>
                      </a:stretch>
                    </p:blipFill>
                    <p:spPr bwMode="auto">
                      <a:xfrm>
                        <a:off x="4114800" y="2209800"/>
                        <a:ext cx="3943350" cy="496888"/>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07" name="Line 19"/>
          <p:cNvSpPr>
            <a:spLocks noChangeShapeType="1"/>
          </p:cNvSpPr>
          <p:nvPr/>
        </p:nvSpPr>
        <p:spPr bwMode="auto">
          <a:xfrm>
            <a:off x="2286000" y="5257800"/>
            <a:ext cx="41148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graphicFrame>
        <p:nvGraphicFramePr>
          <p:cNvPr id="140308" name="Object 20"/>
          <p:cNvGraphicFramePr>
            <a:graphicFrameLocks noChangeAspect="1"/>
          </p:cNvGraphicFramePr>
          <p:nvPr>
            <p:extLst>
              <p:ext uri="{D42A27DB-BD31-4B8C-83A1-F6EECF244321}">
                <p14:modId xmlns:p14="http://schemas.microsoft.com/office/powerpoint/2010/main" val="2480719762"/>
              </p:ext>
            </p:extLst>
          </p:nvPr>
        </p:nvGraphicFramePr>
        <p:xfrm>
          <a:off x="3398839" y="5715000"/>
          <a:ext cx="1851025" cy="554038"/>
        </p:xfrm>
        <a:graphic>
          <a:graphicData uri="http://schemas.openxmlformats.org/presentationml/2006/ole">
            <mc:AlternateContent xmlns:mc="http://schemas.openxmlformats.org/markup-compatibility/2006">
              <mc:Choice xmlns:v="urn:schemas-microsoft-com:vml" Requires="v">
                <p:oleObj spid="_x0000_s205014" name="Equation" r:id="rId7" imgW="761760" imgH="228600" progId="Equation.3">
                  <p:embed/>
                </p:oleObj>
              </mc:Choice>
              <mc:Fallback>
                <p:oleObj name="Equation" r:id="rId7" imgW="761760" imgH="228600" progId="Equation.3">
                  <p:embed/>
                  <p:pic>
                    <p:nvPicPr>
                      <p:cNvPr id="0" name=""/>
                      <p:cNvPicPr>
                        <a:picLocks noChangeAspect="1" noChangeArrowheads="1"/>
                      </p:cNvPicPr>
                      <p:nvPr/>
                    </p:nvPicPr>
                    <p:blipFill>
                      <a:blip r:embed="rId8"/>
                      <a:srcRect/>
                      <a:stretch>
                        <a:fillRect/>
                      </a:stretch>
                    </p:blipFill>
                    <p:spPr bwMode="auto">
                      <a:xfrm>
                        <a:off x="3398839" y="5715000"/>
                        <a:ext cx="1851025" cy="554038"/>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151805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0303"/>
                                        </p:tgtEl>
                                        <p:attrNameLst>
                                          <p:attrName>style.visibility</p:attrName>
                                        </p:attrNameLst>
                                      </p:cBhvr>
                                      <p:to>
                                        <p:strVal val="visible"/>
                                      </p:to>
                                    </p:set>
                                    <p:animEffect transition="in" filter="fade">
                                      <p:cBhvr>
                                        <p:cTn id="7" dur="1000"/>
                                        <p:tgtEl>
                                          <p:spTgt spid="140303"/>
                                        </p:tgtEl>
                                      </p:cBhvr>
                                    </p:animEffect>
                                    <p:anim calcmode="lin" valueType="num">
                                      <p:cBhvr>
                                        <p:cTn id="8" dur="1000" fill="hold"/>
                                        <p:tgtEl>
                                          <p:spTgt spid="140303"/>
                                        </p:tgtEl>
                                        <p:attrNameLst>
                                          <p:attrName>ppt_x</p:attrName>
                                        </p:attrNameLst>
                                      </p:cBhvr>
                                      <p:tavLst>
                                        <p:tav tm="0">
                                          <p:val>
                                            <p:strVal val="#ppt_x"/>
                                          </p:val>
                                        </p:tav>
                                        <p:tav tm="100000">
                                          <p:val>
                                            <p:strVal val="#ppt_x"/>
                                          </p:val>
                                        </p:tav>
                                      </p:tavLst>
                                    </p:anim>
                                    <p:anim calcmode="lin" valueType="num">
                                      <p:cBhvr>
                                        <p:cTn id="9" dur="1000" fill="hold"/>
                                        <p:tgtEl>
                                          <p:spTgt spid="14030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40294"/>
                                        </p:tgtEl>
                                        <p:attrNameLst>
                                          <p:attrName>style.visibility</p:attrName>
                                        </p:attrNameLst>
                                      </p:cBhvr>
                                      <p:to>
                                        <p:strVal val="visible"/>
                                      </p:to>
                                    </p:set>
                                    <p:animEffect transition="in" filter="wipe(down)">
                                      <p:cBhvr>
                                        <p:cTn id="14" dur="500"/>
                                        <p:tgtEl>
                                          <p:spTgt spid="14029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40295"/>
                                        </p:tgtEl>
                                        <p:attrNameLst>
                                          <p:attrName>style.visibility</p:attrName>
                                        </p:attrNameLst>
                                      </p:cBhvr>
                                      <p:to>
                                        <p:strVal val="visible"/>
                                      </p:to>
                                    </p:set>
                                    <p:animEffect transition="in" filter="wipe(down)">
                                      <p:cBhvr>
                                        <p:cTn id="17" dur="500"/>
                                        <p:tgtEl>
                                          <p:spTgt spid="1402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0296"/>
                                        </p:tgtEl>
                                        <p:attrNameLst>
                                          <p:attrName>style.visibility</p:attrName>
                                        </p:attrNameLst>
                                      </p:cBhvr>
                                      <p:to>
                                        <p:strVal val="visible"/>
                                      </p:to>
                                    </p:set>
                                    <p:animEffect transition="in" filter="wipe(down)">
                                      <p:cBhvr>
                                        <p:cTn id="22" dur="500"/>
                                        <p:tgtEl>
                                          <p:spTgt spid="14029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0297"/>
                                        </p:tgtEl>
                                        <p:attrNameLst>
                                          <p:attrName>style.visibility</p:attrName>
                                        </p:attrNameLst>
                                      </p:cBhvr>
                                      <p:to>
                                        <p:strVal val="visible"/>
                                      </p:to>
                                    </p:set>
                                    <p:animEffect transition="in" filter="wipe(down)">
                                      <p:cBhvr>
                                        <p:cTn id="25" dur="500"/>
                                        <p:tgtEl>
                                          <p:spTgt spid="14029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40308"/>
                                        </p:tgtEl>
                                        <p:attrNameLst>
                                          <p:attrName>style.visibility</p:attrName>
                                        </p:attrNameLst>
                                      </p:cBhvr>
                                      <p:to>
                                        <p:strVal val="visible"/>
                                      </p:to>
                                    </p:set>
                                    <p:animEffect transition="in" filter="fade">
                                      <p:cBhvr>
                                        <p:cTn id="30" dur="1000"/>
                                        <p:tgtEl>
                                          <p:spTgt spid="140308"/>
                                        </p:tgtEl>
                                      </p:cBhvr>
                                    </p:animEffect>
                                    <p:anim calcmode="lin" valueType="num">
                                      <p:cBhvr>
                                        <p:cTn id="31" dur="1000" fill="hold"/>
                                        <p:tgtEl>
                                          <p:spTgt spid="140308"/>
                                        </p:tgtEl>
                                        <p:attrNameLst>
                                          <p:attrName>ppt_x</p:attrName>
                                        </p:attrNameLst>
                                      </p:cBhvr>
                                      <p:tavLst>
                                        <p:tav tm="0">
                                          <p:val>
                                            <p:strVal val="#ppt_x"/>
                                          </p:val>
                                        </p:tav>
                                        <p:tav tm="100000">
                                          <p:val>
                                            <p:strVal val="#ppt_x"/>
                                          </p:val>
                                        </p:tav>
                                      </p:tavLst>
                                    </p:anim>
                                    <p:anim calcmode="lin" valueType="num">
                                      <p:cBhvr>
                                        <p:cTn id="32" dur="1000" fill="hold"/>
                                        <p:tgtEl>
                                          <p:spTgt spid="14030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0298"/>
                                        </p:tgtEl>
                                        <p:attrNameLst>
                                          <p:attrName>style.visibility</p:attrName>
                                        </p:attrNameLst>
                                      </p:cBhvr>
                                      <p:to>
                                        <p:strVal val="visible"/>
                                      </p:to>
                                    </p:set>
                                    <p:animEffect transition="in" filter="fade">
                                      <p:cBhvr>
                                        <p:cTn id="35" dur="1000"/>
                                        <p:tgtEl>
                                          <p:spTgt spid="140298"/>
                                        </p:tgtEl>
                                      </p:cBhvr>
                                    </p:animEffect>
                                    <p:anim calcmode="lin" valueType="num">
                                      <p:cBhvr>
                                        <p:cTn id="36" dur="1000" fill="hold"/>
                                        <p:tgtEl>
                                          <p:spTgt spid="140298"/>
                                        </p:tgtEl>
                                        <p:attrNameLst>
                                          <p:attrName>ppt_x</p:attrName>
                                        </p:attrNameLst>
                                      </p:cBhvr>
                                      <p:tavLst>
                                        <p:tav tm="0">
                                          <p:val>
                                            <p:strVal val="#ppt_x"/>
                                          </p:val>
                                        </p:tav>
                                        <p:tav tm="100000">
                                          <p:val>
                                            <p:strVal val="#ppt_x"/>
                                          </p:val>
                                        </p:tav>
                                      </p:tavLst>
                                    </p:anim>
                                    <p:anim calcmode="lin" valueType="num">
                                      <p:cBhvr>
                                        <p:cTn id="37" dur="1000" fill="hold"/>
                                        <p:tgtEl>
                                          <p:spTgt spid="1402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animBg="1"/>
      <p:bldP spid="140295" grpId="0" animBg="1"/>
      <p:bldP spid="140296" grpId="0" animBg="1"/>
      <p:bldP spid="140297" grpId="0" animBg="1"/>
      <p:bldP spid="140298" grpId="0" animBg="1"/>
      <p:bldP spid="1403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Freeform 3"/>
          <p:cNvSpPr>
            <a:spLocks/>
          </p:cNvSpPr>
          <p:nvPr/>
        </p:nvSpPr>
        <p:spPr bwMode="auto">
          <a:xfrm>
            <a:off x="3200400" y="4191001"/>
            <a:ext cx="1055688" cy="1446213"/>
          </a:xfrm>
          <a:custGeom>
            <a:avLst/>
            <a:gdLst>
              <a:gd name="T0" fmla="*/ 1150 w 1151"/>
              <a:gd name="T1" fmla="*/ 910 h 911"/>
              <a:gd name="T2" fmla="*/ 1029 w 1151"/>
              <a:gd name="T3" fmla="*/ 899 h 911"/>
              <a:gd name="T4" fmla="*/ 969 w 1151"/>
              <a:gd name="T5" fmla="*/ 889 h 911"/>
              <a:gd name="T6" fmla="*/ 906 w 1151"/>
              <a:gd name="T7" fmla="*/ 872 h 911"/>
              <a:gd name="T8" fmla="*/ 848 w 1151"/>
              <a:gd name="T9" fmla="*/ 852 h 911"/>
              <a:gd name="T10" fmla="*/ 786 w 1151"/>
              <a:gd name="T11" fmla="*/ 825 h 911"/>
              <a:gd name="T12" fmla="*/ 727 w 1151"/>
              <a:gd name="T13" fmla="*/ 787 h 911"/>
              <a:gd name="T14" fmla="*/ 604 w 1151"/>
              <a:gd name="T15" fmla="*/ 683 h 911"/>
              <a:gd name="T16" fmla="*/ 483 w 1151"/>
              <a:gd name="T17" fmla="*/ 533 h 911"/>
              <a:gd name="T18" fmla="*/ 363 w 1151"/>
              <a:gd name="T19" fmla="*/ 356 h 911"/>
              <a:gd name="T20" fmla="*/ 302 w 1151"/>
              <a:gd name="T21" fmla="*/ 265 h 911"/>
              <a:gd name="T22" fmla="*/ 240 w 1151"/>
              <a:gd name="T23" fmla="*/ 181 h 911"/>
              <a:gd name="T24" fmla="*/ 181 w 1151"/>
              <a:gd name="T25" fmla="*/ 107 h 911"/>
              <a:gd name="T26" fmla="*/ 119 w 1151"/>
              <a:gd name="T27" fmla="*/ 49 h 911"/>
              <a:gd name="T28" fmla="*/ 60 w 1151"/>
              <a:gd name="T29" fmla="*/ 14 h 911"/>
              <a:gd name="T30" fmla="*/ 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492" name="Freeform 4"/>
          <p:cNvSpPr>
            <a:spLocks/>
          </p:cNvSpPr>
          <p:nvPr/>
        </p:nvSpPr>
        <p:spPr bwMode="auto">
          <a:xfrm>
            <a:off x="2209800" y="4191001"/>
            <a:ext cx="1011238" cy="1446213"/>
          </a:xfrm>
          <a:custGeom>
            <a:avLst/>
            <a:gdLst>
              <a:gd name="T0" fmla="*/ 0 w 1103"/>
              <a:gd name="T1" fmla="*/ 910 h 911"/>
              <a:gd name="T2" fmla="*/ 116 w 1103"/>
              <a:gd name="T3" fmla="*/ 899 h 911"/>
              <a:gd name="T4" fmla="*/ 174 w 1103"/>
              <a:gd name="T5" fmla="*/ 889 h 911"/>
              <a:gd name="T6" fmla="*/ 234 w 1103"/>
              <a:gd name="T7" fmla="*/ 872 h 911"/>
              <a:gd name="T8" fmla="*/ 290 w 1103"/>
              <a:gd name="T9" fmla="*/ 852 h 911"/>
              <a:gd name="T10" fmla="*/ 349 w 1103"/>
              <a:gd name="T11" fmla="*/ 825 h 911"/>
              <a:gd name="T12" fmla="*/ 405 w 1103"/>
              <a:gd name="T13" fmla="*/ 787 h 911"/>
              <a:gd name="T14" fmla="*/ 521 w 1103"/>
              <a:gd name="T15" fmla="*/ 683 h 911"/>
              <a:gd name="T16" fmla="*/ 637 w 1103"/>
              <a:gd name="T17" fmla="*/ 533 h 911"/>
              <a:gd name="T18" fmla="*/ 755 w 1103"/>
              <a:gd name="T19" fmla="*/ 356 h 911"/>
              <a:gd name="T20" fmla="*/ 811 w 1103"/>
              <a:gd name="T21" fmla="*/ 265 h 911"/>
              <a:gd name="T22" fmla="*/ 870 w 1103"/>
              <a:gd name="T23" fmla="*/ 181 h 911"/>
              <a:gd name="T24" fmla="*/ 927 w 1103"/>
              <a:gd name="T25" fmla="*/ 107 h 911"/>
              <a:gd name="T26" fmla="*/ 986 w 1103"/>
              <a:gd name="T27" fmla="*/ 49 h 911"/>
              <a:gd name="T28" fmla="*/ 1042 w 1103"/>
              <a:gd name="T29" fmla="*/ 14 h 911"/>
              <a:gd name="T30" fmla="*/ 1102 w 1103"/>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493" name="Freeform 5"/>
          <p:cNvSpPr>
            <a:spLocks/>
          </p:cNvSpPr>
          <p:nvPr/>
        </p:nvSpPr>
        <p:spPr bwMode="auto">
          <a:xfrm>
            <a:off x="3200400" y="4114801"/>
            <a:ext cx="1055688" cy="1446213"/>
          </a:xfrm>
          <a:custGeom>
            <a:avLst/>
            <a:gdLst>
              <a:gd name="T0" fmla="*/ 1150 w 1151"/>
              <a:gd name="T1" fmla="*/ 910 h 911"/>
              <a:gd name="T2" fmla="*/ 1029 w 1151"/>
              <a:gd name="T3" fmla="*/ 899 h 911"/>
              <a:gd name="T4" fmla="*/ 969 w 1151"/>
              <a:gd name="T5" fmla="*/ 889 h 911"/>
              <a:gd name="T6" fmla="*/ 906 w 1151"/>
              <a:gd name="T7" fmla="*/ 872 h 911"/>
              <a:gd name="T8" fmla="*/ 848 w 1151"/>
              <a:gd name="T9" fmla="*/ 852 h 911"/>
              <a:gd name="T10" fmla="*/ 786 w 1151"/>
              <a:gd name="T11" fmla="*/ 825 h 911"/>
              <a:gd name="T12" fmla="*/ 727 w 1151"/>
              <a:gd name="T13" fmla="*/ 787 h 911"/>
              <a:gd name="T14" fmla="*/ 604 w 1151"/>
              <a:gd name="T15" fmla="*/ 683 h 911"/>
              <a:gd name="T16" fmla="*/ 483 w 1151"/>
              <a:gd name="T17" fmla="*/ 533 h 911"/>
              <a:gd name="T18" fmla="*/ 363 w 1151"/>
              <a:gd name="T19" fmla="*/ 356 h 911"/>
              <a:gd name="T20" fmla="*/ 302 w 1151"/>
              <a:gd name="T21" fmla="*/ 265 h 911"/>
              <a:gd name="T22" fmla="*/ 240 w 1151"/>
              <a:gd name="T23" fmla="*/ 181 h 911"/>
              <a:gd name="T24" fmla="*/ 181 w 1151"/>
              <a:gd name="T25" fmla="*/ 107 h 911"/>
              <a:gd name="T26" fmla="*/ 119 w 1151"/>
              <a:gd name="T27" fmla="*/ 49 h 911"/>
              <a:gd name="T28" fmla="*/ 60 w 1151"/>
              <a:gd name="T29" fmla="*/ 14 h 911"/>
              <a:gd name="T30" fmla="*/ 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494" name="Freeform 6"/>
          <p:cNvSpPr>
            <a:spLocks/>
          </p:cNvSpPr>
          <p:nvPr/>
        </p:nvSpPr>
        <p:spPr bwMode="auto">
          <a:xfrm>
            <a:off x="2133600" y="4114801"/>
            <a:ext cx="1055688" cy="1446213"/>
          </a:xfrm>
          <a:custGeom>
            <a:avLst/>
            <a:gdLst>
              <a:gd name="T0" fmla="*/ 0 w 1151"/>
              <a:gd name="T1" fmla="*/ 910 h 911"/>
              <a:gd name="T2" fmla="*/ 121 w 1151"/>
              <a:gd name="T3" fmla="*/ 899 h 911"/>
              <a:gd name="T4" fmla="*/ 181 w 1151"/>
              <a:gd name="T5" fmla="*/ 889 h 911"/>
              <a:gd name="T6" fmla="*/ 244 w 1151"/>
              <a:gd name="T7" fmla="*/ 872 h 911"/>
              <a:gd name="T8" fmla="*/ 302 w 1151"/>
              <a:gd name="T9" fmla="*/ 852 h 911"/>
              <a:gd name="T10" fmla="*/ 365 w 1151"/>
              <a:gd name="T11" fmla="*/ 825 h 911"/>
              <a:gd name="T12" fmla="*/ 423 w 1151"/>
              <a:gd name="T13" fmla="*/ 787 h 911"/>
              <a:gd name="T14" fmla="*/ 544 w 1151"/>
              <a:gd name="T15" fmla="*/ 683 h 911"/>
              <a:gd name="T16" fmla="*/ 665 w 1151"/>
              <a:gd name="T17" fmla="*/ 533 h 911"/>
              <a:gd name="T18" fmla="*/ 787 w 1151"/>
              <a:gd name="T19" fmla="*/ 356 h 911"/>
              <a:gd name="T20" fmla="*/ 846 w 1151"/>
              <a:gd name="T21" fmla="*/ 265 h 911"/>
              <a:gd name="T22" fmla="*/ 908 w 1151"/>
              <a:gd name="T23" fmla="*/ 181 h 911"/>
              <a:gd name="T24" fmla="*/ 967 w 1151"/>
              <a:gd name="T25" fmla="*/ 107 h 911"/>
              <a:gd name="T26" fmla="*/ 1029 w 1151"/>
              <a:gd name="T27" fmla="*/ 49 h 911"/>
              <a:gd name="T28" fmla="*/ 1088 w 1151"/>
              <a:gd name="T29" fmla="*/ 14 h 911"/>
              <a:gd name="T30" fmla="*/ 115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0" y="910"/>
                </a:moveTo>
                <a:lnTo>
                  <a:pt x="121" y="899"/>
                </a:lnTo>
                <a:lnTo>
                  <a:pt x="181" y="889"/>
                </a:lnTo>
                <a:lnTo>
                  <a:pt x="244" y="872"/>
                </a:lnTo>
                <a:lnTo>
                  <a:pt x="302" y="852"/>
                </a:lnTo>
                <a:lnTo>
                  <a:pt x="365" y="825"/>
                </a:lnTo>
                <a:lnTo>
                  <a:pt x="423" y="787"/>
                </a:lnTo>
                <a:lnTo>
                  <a:pt x="544" y="683"/>
                </a:lnTo>
                <a:lnTo>
                  <a:pt x="665" y="533"/>
                </a:lnTo>
                <a:lnTo>
                  <a:pt x="787" y="356"/>
                </a:lnTo>
                <a:lnTo>
                  <a:pt x="846" y="265"/>
                </a:lnTo>
                <a:lnTo>
                  <a:pt x="908" y="181"/>
                </a:lnTo>
                <a:lnTo>
                  <a:pt x="967" y="107"/>
                </a:lnTo>
                <a:lnTo>
                  <a:pt x="1029" y="49"/>
                </a:lnTo>
                <a:lnTo>
                  <a:pt x="1088" y="14"/>
                </a:lnTo>
                <a:lnTo>
                  <a:pt x="1150" y="0"/>
                </a:lnTo>
              </a:path>
            </a:pathLst>
          </a:custGeom>
          <a:noFill/>
          <a:ln w="254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495" name="Freeform 7"/>
          <p:cNvSpPr>
            <a:spLocks/>
          </p:cNvSpPr>
          <p:nvPr/>
        </p:nvSpPr>
        <p:spPr bwMode="auto">
          <a:xfrm>
            <a:off x="4343400" y="4191001"/>
            <a:ext cx="1143000" cy="1446213"/>
          </a:xfrm>
          <a:custGeom>
            <a:avLst/>
            <a:gdLst>
              <a:gd name="T0" fmla="*/ 1246 w 1247"/>
              <a:gd name="T1" fmla="*/ 910 h 911"/>
              <a:gd name="T2" fmla="*/ 1115 w 1247"/>
              <a:gd name="T3" fmla="*/ 899 h 911"/>
              <a:gd name="T4" fmla="*/ 1050 w 1247"/>
              <a:gd name="T5" fmla="*/ 889 h 911"/>
              <a:gd name="T6" fmla="*/ 982 w 1247"/>
              <a:gd name="T7" fmla="*/ 872 h 911"/>
              <a:gd name="T8" fmla="*/ 919 w 1247"/>
              <a:gd name="T9" fmla="*/ 852 h 911"/>
              <a:gd name="T10" fmla="*/ 851 w 1247"/>
              <a:gd name="T11" fmla="*/ 825 h 911"/>
              <a:gd name="T12" fmla="*/ 788 w 1247"/>
              <a:gd name="T13" fmla="*/ 787 h 911"/>
              <a:gd name="T14" fmla="*/ 655 w 1247"/>
              <a:gd name="T15" fmla="*/ 683 h 911"/>
              <a:gd name="T16" fmla="*/ 524 w 1247"/>
              <a:gd name="T17" fmla="*/ 533 h 911"/>
              <a:gd name="T18" fmla="*/ 393 w 1247"/>
              <a:gd name="T19" fmla="*/ 356 h 911"/>
              <a:gd name="T20" fmla="*/ 327 w 1247"/>
              <a:gd name="T21" fmla="*/ 265 h 911"/>
              <a:gd name="T22" fmla="*/ 260 w 1247"/>
              <a:gd name="T23" fmla="*/ 181 h 911"/>
              <a:gd name="T24" fmla="*/ 196 w 1247"/>
              <a:gd name="T25" fmla="*/ 107 h 911"/>
              <a:gd name="T26" fmla="*/ 129 w 1247"/>
              <a:gd name="T27" fmla="*/ 49 h 911"/>
              <a:gd name="T28" fmla="*/ 65 w 1247"/>
              <a:gd name="T29" fmla="*/ 14 h 911"/>
              <a:gd name="T30" fmla="*/ 0 w 1247"/>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7" h="911">
                <a:moveTo>
                  <a:pt x="1246" y="910"/>
                </a:moveTo>
                <a:lnTo>
                  <a:pt x="1115" y="899"/>
                </a:lnTo>
                <a:lnTo>
                  <a:pt x="1050" y="889"/>
                </a:lnTo>
                <a:lnTo>
                  <a:pt x="982" y="872"/>
                </a:lnTo>
                <a:lnTo>
                  <a:pt x="919" y="852"/>
                </a:lnTo>
                <a:lnTo>
                  <a:pt x="851" y="825"/>
                </a:lnTo>
                <a:lnTo>
                  <a:pt x="788" y="787"/>
                </a:lnTo>
                <a:lnTo>
                  <a:pt x="655" y="683"/>
                </a:lnTo>
                <a:lnTo>
                  <a:pt x="524" y="533"/>
                </a:lnTo>
                <a:lnTo>
                  <a:pt x="393" y="356"/>
                </a:lnTo>
                <a:lnTo>
                  <a:pt x="327" y="265"/>
                </a:lnTo>
                <a:lnTo>
                  <a:pt x="260" y="181"/>
                </a:lnTo>
                <a:lnTo>
                  <a:pt x="196" y="107"/>
                </a:lnTo>
                <a:lnTo>
                  <a:pt x="129" y="49"/>
                </a:lnTo>
                <a:lnTo>
                  <a:pt x="65" y="14"/>
                </a:lnTo>
                <a:lnTo>
                  <a:pt x="0" y="0"/>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496" name="Freeform 8"/>
          <p:cNvSpPr>
            <a:spLocks/>
          </p:cNvSpPr>
          <p:nvPr/>
        </p:nvSpPr>
        <p:spPr bwMode="auto">
          <a:xfrm>
            <a:off x="3200401" y="4191001"/>
            <a:ext cx="1127125" cy="1444625"/>
          </a:xfrm>
          <a:custGeom>
            <a:avLst/>
            <a:gdLst>
              <a:gd name="T0" fmla="*/ 0 w 710"/>
              <a:gd name="T1" fmla="*/ 910 h 910"/>
              <a:gd name="T2" fmla="*/ 73 w 710"/>
              <a:gd name="T3" fmla="*/ 899 h 910"/>
              <a:gd name="T4" fmla="*/ 109 w 710"/>
              <a:gd name="T5" fmla="*/ 889 h 910"/>
              <a:gd name="T6" fmla="*/ 147 w 710"/>
              <a:gd name="T7" fmla="*/ 872 h 910"/>
              <a:gd name="T8" fmla="*/ 182 w 710"/>
              <a:gd name="T9" fmla="*/ 852 h 910"/>
              <a:gd name="T10" fmla="*/ 219 w 710"/>
              <a:gd name="T11" fmla="*/ 825 h 910"/>
              <a:gd name="T12" fmla="*/ 255 w 710"/>
              <a:gd name="T13" fmla="*/ 787 h 910"/>
              <a:gd name="T14" fmla="*/ 327 w 710"/>
              <a:gd name="T15" fmla="*/ 683 h 910"/>
              <a:gd name="T16" fmla="*/ 399 w 710"/>
              <a:gd name="T17" fmla="*/ 533 h 910"/>
              <a:gd name="T18" fmla="*/ 473 w 710"/>
              <a:gd name="T19" fmla="*/ 356 h 910"/>
              <a:gd name="T20" fmla="*/ 508 w 710"/>
              <a:gd name="T21" fmla="*/ 265 h 910"/>
              <a:gd name="T22" fmla="*/ 546 w 710"/>
              <a:gd name="T23" fmla="*/ 181 h 910"/>
              <a:gd name="T24" fmla="*/ 581 w 710"/>
              <a:gd name="T25" fmla="*/ 107 h 910"/>
              <a:gd name="T26" fmla="*/ 619 w 710"/>
              <a:gd name="T27" fmla="*/ 49 h 910"/>
              <a:gd name="T28" fmla="*/ 654 w 710"/>
              <a:gd name="T29" fmla="*/ 14 h 910"/>
              <a:gd name="T30" fmla="*/ 710 w 710"/>
              <a:gd name="T31"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0" h="910">
                <a:moveTo>
                  <a:pt x="0" y="910"/>
                </a:moveTo>
                <a:lnTo>
                  <a:pt x="73" y="899"/>
                </a:lnTo>
                <a:lnTo>
                  <a:pt x="109" y="889"/>
                </a:lnTo>
                <a:lnTo>
                  <a:pt x="147" y="872"/>
                </a:lnTo>
                <a:lnTo>
                  <a:pt x="182" y="852"/>
                </a:lnTo>
                <a:lnTo>
                  <a:pt x="219" y="825"/>
                </a:lnTo>
                <a:lnTo>
                  <a:pt x="255" y="787"/>
                </a:lnTo>
                <a:lnTo>
                  <a:pt x="327" y="683"/>
                </a:lnTo>
                <a:lnTo>
                  <a:pt x="399" y="533"/>
                </a:lnTo>
                <a:lnTo>
                  <a:pt x="473" y="356"/>
                </a:lnTo>
                <a:lnTo>
                  <a:pt x="508" y="265"/>
                </a:lnTo>
                <a:lnTo>
                  <a:pt x="546" y="181"/>
                </a:lnTo>
                <a:lnTo>
                  <a:pt x="581" y="107"/>
                </a:lnTo>
                <a:lnTo>
                  <a:pt x="619" y="49"/>
                </a:lnTo>
                <a:lnTo>
                  <a:pt x="654" y="14"/>
                </a:lnTo>
                <a:lnTo>
                  <a:pt x="710" y="0"/>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497" name="Rectangle 9"/>
          <p:cNvSpPr>
            <a:spLocks noChangeArrowheads="1"/>
          </p:cNvSpPr>
          <p:nvPr/>
        </p:nvSpPr>
        <p:spPr bwMode="auto">
          <a:xfrm>
            <a:off x="3810000" y="2895600"/>
            <a:ext cx="4572000" cy="1177566"/>
          </a:xfrm>
          <a:prstGeom prst="rect">
            <a:avLst/>
          </a:prstGeom>
          <a:solidFill>
            <a:schemeClr val="bg1"/>
          </a:solidFill>
          <a:ln w="12700">
            <a:solidFill>
              <a:schemeClr val="tx1"/>
            </a:solidFill>
            <a:miter lim="800000"/>
            <a:headEnd/>
            <a:tailEnd/>
          </a:ln>
          <a:effectLst/>
          <a:extLst/>
        </p:spPr>
        <p:txBody>
          <a:bodyPr lIns="90488" tIns="44450" rIns="90488" bIns="44450">
            <a:spAutoFit/>
          </a:bodyPr>
          <a:lstStyle/>
          <a:p>
            <a:pPr algn="ctr" eaLnBrk="0" hangingPunct="0">
              <a:lnSpc>
                <a:spcPct val="70000"/>
              </a:lnSpc>
              <a:spcBef>
                <a:spcPct val="50000"/>
              </a:spcBef>
              <a:buClrTx/>
              <a:buSzTx/>
              <a:buFontTx/>
              <a:buNone/>
            </a:pPr>
            <a:r>
              <a:rPr lang="en-US" b="0" dirty="0"/>
              <a:t>At least one mean is different:</a:t>
            </a:r>
          </a:p>
          <a:p>
            <a:pPr algn="ctr" eaLnBrk="0" hangingPunct="0">
              <a:lnSpc>
                <a:spcPct val="60000"/>
              </a:lnSpc>
              <a:spcBef>
                <a:spcPct val="50000"/>
              </a:spcBef>
              <a:buClrTx/>
              <a:buSzTx/>
              <a:buFontTx/>
              <a:buNone/>
            </a:pPr>
            <a:r>
              <a:rPr lang="en-US" b="0" dirty="0"/>
              <a:t>The Null Hypothesis is NOT true </a:t>
            </a:r>
          </a:p>
          <a:p>
            <a:pPr algn="ctr" eaLnBrk="0" hangingPunct="0">
              <a:lnSpc>
                <a:spcPct val="60000"/>
              </a:lnSpc>
              <a:spcBef>
                <a:spcPct val="50000"/>
              </a:spcBef>
              <a:buClrTx/>
              <a:buSzTx/>
              <a:buFontTx/>
              <a:buNone/>
            </a:pPr>
            <a:r>
              <a:rPr lang="en-US" b="0" dirty="0"/>
              <a:t>(Treatment Effect is present)</a:t>
            </a:r>
          </a:p>
        </p:txBody>
      </p:sp>
      <p:sp>
        <p:nvSpPr>
          <p:cNvPr id="191502" name="Line 14"/>
          <p:cNvSpPr>
            <a:spLocks noChangeShapeType="1"/>
          </p:cNvSpPr>
          <p:nvPr/>
        </p:nvSpPr>
        <p:spPr bwMode="auto">
          <a:xfrm>
            <a:off x="1905000" y="5715000"/>
            <a:ext cx="32766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graphicFrame>
        <p:nvGraphicFramePr>
          <p:cNvPr id="191503" name="Object 15"/>
          <p:cNvGraphicFramePr>
            <a:graphicFrameLocks noChangeAspect="1"/>
          </p:cNvGraphicFramePr>
          <p:nvPr>
            <p:extLst>
              <p:ext uri="{D42A27DB-BD31-4B8C-83A1-F6EECF244321}">
                <p14:modId xmlns:p14="http://schemas.microsoft.com/office/powerpoint/2010/main" val="435784801"/>
              </p:ext>
            </p:extLst>
          </p:nvPr>
        </p:nvGraphicFramePr>
        <p:xfrm>
          <a:off x="2773364" y="5867400"/>
          <a:ext cx="1881187" cy="554038"/>
        </p:xfrm>
        <a:graphic>
          <a:graphicData uri="http://schemas.openxmlformats.org/presentationml/2006/ole">
            <mc:AlternateContent xmlns:mc="http://schemas.openxmlformats.org/markup-compatibility/2006">
              <mc:Choice xmlns:v="urn:schemas-microsoft-com:vml" Requires="v">
                <p:oleObj spid="_x0000_s206105" name="Equation" r:id="rId3" imgW="774360" imgH="228600" progId="Equation.3">
                  <p:embed/>
                </p:oleObj>
              </mc:Choice>
              <mc:Fallback>
                <p:oleObj name="Equation" r:id="rId3" imgW="774360" imgH="228600" progId="Equation.3">
                  <p:embed/>
                  <p:pic>
                    <p:nvPicPr>
                      <p:cNvPr id="0" name=""/>
                      <p:cNvPicPr>
                        <a:picLocks noChangeAspect="1" noChangeArrowheads="1"/>
                      </p:cNvPicPr>
                      <p:nvPr/>
                    </p:nvPicPr>
                    <p:blipFill>
                      <a:blip r:embed="rId4"/>
                      <a:srcRect/>
                      <a:stretch>
                        <a:fillRect/>
                      </a:stretch>
                    </p:blipFill>
                    <p:spPr bwMode="auto">
                      <a:xfrm>
                        <a:off x="2773364" y="5867400"/>
                        <a:ext cx="1881187" cy="554038"/>
                      </a:xfrm>
                      <a:prstGeom prst="rect">
                        <a:avLst/>
                      </a:prstGeom>
                      <a:solidFill>
                        <a:srgbClr val="FEEAD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512" name="Freeform 24"/>
          <p:cNvSpPr>
            <a:spLocks/>
          </p:cNvSpPr>
          <p:nvPr/>
        </p:nvSpPr>
        <p:spPr bwMode="auto">
          <a:xfrm>
            <a:off x="7848600" y="4191001"/>
            <a:ext cx="1055688" cy="1446213"/>
          </a:xfrm>
          <a:custGeom>
            <a:avLst/>
            <a:gdLst>
              <a:gd name="T0" fmla="*/ 1150 w 1151"/>
              <a:gd name="T1" fmla="*/ 910 h 911"/>
              <a:gd name="T2" fmla="*/ 1029 w 1151"/>
              <a:gd name="T3" fmla="*/ 899 h 911"/>
              <a:gd name="T4" fmla="*/ 969 w 1151"/>
              <a:gd name="T5" fmla="*/ 889 h 911"/>
              <a:gd name="T6" fmla="*/ 906 w 1151"/>
              <a:gd name="T7" fmla="*/ 872 h 911"/>
              <a:gd name="T8" fmla="*/ 848 w 1151"/>
              <a:gd name="T9" fmla="*/ 852 h 911"/>
              <a:gd name="T10" fmla="*/ 786 w 1151"/>
              <a:gd name="T11" fmla="*/ 825 h 911"/>
              <a:gd name="T12" fmla="*/ 727 w 1151"/>
              <a:gd name="T13" fmla="*/ 787 h 911"/>
              <a:gd name="T14" fmla="*/ 604 w 1151"/>
              <a:gd name="T15" fmla="*/ 683 h 911"/>
              <a:gd name="T16" fmla="*/ 483 w 1151"/>
              <a:gd name="T17" fmla="*/ 533 h 911"/>
              <a:gd name="T18" fmla="*/ 363 w 1151"/>
              <a:gd name="T19" fmla="*/ 356 h 911"/>
              <a:gd name="T20" fmla="*/ 302 w 1151"/>
              <a:gd name="T21" fmla="*/ 265 h 911"/>
              <a:gd name="T22" fmla="*/ 240 w 1151"/>
              <a:gd name="T23" fmla="*/ 181 h 911"/>
              <a:gd name="T24" fmla="*/ 181 w 1151"/>
              <a:gd name="T25" fmla="*/ 107 h 911"/>
              <a:gd name="T26" fmla="*/ 119 w 1151"/>
              <a:gd name="T27" fmla="*/ 49 h 911"/>
              <a:gd name="T28" fmla="*/ 60 w 1151"/>
              <a:gd name="T29" fmla="*/ 14 h 911"/>
              <a:gd name="T30" fmla="*/ 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513" name="Freeform 25"/>
          <p:cNvSpPr>
            <a:spLocks/>
          </p:cNvSpPr>
          <p:nvPr/>
        </p:nvSpPr>
        <p:spPr bwMode="auto">
          <a:xfrm>
            <a:off x="6858000" y="4191001"/>
            <a:ext cx="1011238" cy="1446213"/>
          </a:xfrm>
          <a:custGeom>
            <a:avLst/>
            <a:gdLst>
              <a:gd name="T0" fmla="*/ 0 w 1103"/>
              <a:gd name="T1" fmla="*/ 910 h 911"/>
              <a:gd name="T2" fmla="*/ 116 w 1103"/>
              <a:gd name="T3" fmla="*/ 899 h 911"/>
              <a:gd name="T4" fmla="*/ 174 w 1103"/>
              <a:gd name="T5" fmla="*/ 889 h 911"/>
              <a:gd name="T6" fmla="*/ 234 w 1103"/>
              <a:gd name="T7" fmla="*/ 872 h 911"/>
              <a:gd name="T8" fmla="*/ 290 w 1103"/>
              <a:gd name="T9" fmla="*/ 852 h 911"/>
              <a:gd name="T10" fmla="*/ 349 w 1103"/>
              <a:gd name="T11" fmla="*/ 825 h 911"/>
              <a:gd name="T12" fmla="*/ 405 w 1103"/>
              <a:gd name="T13" fmla="*/ 787 h 911"/>
              <a:gd name="T14" fmla="*/ 521 w 1103"/>
              <a:gd name="T15" fmla="*/ 683 h 911"/>
              <a:gd name="T16" fmla="*/ 637 w 1103"/>
              <a:gd name="T17" fmla="*/ 533 h 911"/>
              <a:gd name="T18" fmla="*/ 755 w 1103"/>
              <a:gd name="T19" fmla="*/ 356 h 911"/>
              <a:gd name="T20" fmla="*/ 811 w 1103"/>
              <a:gd name="T21" fmla="*/ 265 h 911"/>
              <a:gd name="T22" fmla="*/ 870 w 1103"/>
              <a:gd name="T23" fmla="*/ 181 h 911"/>
              <a:gd name="T24" fmla="*/ 927 w 1103"/>
              <a:gd name="T25" fmla="*/ 107 h 911"/>
              <a:gd name="T26" fmla="*/ 986 w 1103"/>
              <a:gd name="T27" fmla="*/ 49 h 911"/>
              <a:gd name="T28" fmla="*/ 1042 w 1103"/>
              <a:gd name="T29" fmla="*/ 14 h 911"/>
              <a:gd name="T30" fmla="*/ 1102 w 1103"/>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514" name="Freeform 26"/>
          <p:cNvSpPr>
            <a:spLocks/>
          </p:cNvSpPr>
          <p:nvPr/>
        </p:nvSpPr>
        <p:spPr bwMode="auto">
          <a:xfrm>
            <a:off x="7239000" y="4191001"/>
            <a:ext cx="1055688" cy="1446213"/>
          </a:xfrm>
          <a:custGeom>
            <a:avLst/>
            <a:gdLst>
              <a:gd name="T0" fmla="*/ 1150 w 1151"/>
              <a:gd name="T1" fmla="*/ 910 h 911"/>
              <a:gd name="T2" fmla="*/ 1029 w 1151"/>
              <a:gd name="T3" fmla="*/ 899 h 911"/>
              <a:gd name="T4" fmla="*/ 969 w 1151"/>
              <a:gd name="T5" fmla="*/ 889 h 911"/>
              <a:gd name="T6" fmla="*/ 906 w 1151"/>
              <a:gd name="T7" fmla="*/ 872 h 911"/>
              <a:gd name="T8" fmla="*/ 848 w 1151"/>
              <a:gd name="T9" fmla="*/ 852 h 911"/>
              <a:gd name="T10" fmla="*/ 786 w 1151"/>
              <a:gd name="T11" fmla="*/ 825 h 911"/>
              <a:gd name="T12" fmla="*/ 727 w 1151"/>
              <a:gd name="T13" fmla="*/ 787 h 911"/>
              <a:gd name="T14" fmla="*/ 604 w 1151"/>
              <a:gd name="T15" fmla="*/ 683 h 911"/>
              <a:gd name="T16" fmla="*/ 483 w 1151"/>
              <a:gd name="T17" fmla="*/ 533 h 911"/>
              <a:gd name="T18" fmla="*/ 363 w 1151"/>
              <a:gd name="T19" fmla="*/ 356 h 911"/>
              <a:gd name="T20" fmla="*/ 302 w 1151"/>
              <a:gd name="T21" fmla="*/ 265 h 911"/>
              <a:gd name="T22" fmla="*/ 240 w 1151"/>
              <a:gd name="T23" fmla="*/ 181 h 911"/>
              <a:gd name="T24" fmla="*/ 181 w 1151"/>
              <a:gd name="T25" fmla="*/ 107 h 911"/>
              <a:gd name="T26" fmla="*/ 119 w 1151"/>
              <a:gd name="T27" fmla="*/ 49 h 911"/>
              <a:gd name="T28" fmla="*/ 60 w 1151"/>
              <a:gd name="T29" fmla="*/ 14 h 911"/>
              <a:gd name="T30" fmla="*/ 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515" name="Freeform 27"/>
          <p:cNvSpPr>
            <a:spLocks/>
          </p:cNvSpPr>
          <p:nvPr/>
        </p:nvSpPr>
        <p:spPr bwMode="auto">
          <a:xfrm>
            <a:off x="6172200" y="4191001"/>
            <a:ext cx="1055688" cy="1446213"/>
          </a:xfrm>
          <a:custGeom>
            <a:avLst/>
            <a:gdLst>
              <a:gd name="T0" fmla="*/ 0 w 1151"/>
              <a:gd name="T1" fmla="*/ 910 h 911"/>
              <a:gd name="T2" fmla="*/ 121 w 1151"/>
              <a:gd name="T3" fmla="*/ 899 h 911"/>
              <a:gd name="T4" fmla="*/ 181 w 1151"/>
              <a:gd name="T5" fmla="*/ 889 h 911"/>
              <a:gd name="T6" fmla="*/ 244 w 1151"/>
              <a:gd name="T7" fmla="*/ 872 h 911"/>
              <a:gd name="T8" fmla="*/ 302 w 1151"/>
              <a:gd name="T9" fmla="*/ 852 h 911"/>
              <a:gd name="T10" fmla="*/ 365 w 1151"/>
              <a:gd name="T11" fmla="*/ 825 h 911"/>
              <a:gd name="T12" fmla="*/ 423 w 1151"/>
              <a:gd name="T13" fmla="*/ 787 h 911"/>
              <a:gd name="T14" fmla="*/ 544 w 1151"/>
              <a:gd name="T15" fmla="*/ 683 h 911"/>
              <a:gd name="T16" fmla="*/ 665 w 1151"/>
              <a:gd name="T17" fmla="*/ 533 h 911"/>
              <a:gd name="T18" fmla="*/ 787 w 1151"/>
              <a:gd name="T19" fmla="*/ 356 h 911"/>
              <a:gd name="T20" fmla="*/ 846 w 1151"/>
              <a:gd name="T21" fmla="*/ 265 h 911"/>
              <a:gd name="T22" fmla="*/ 908 w 1151"/>
              <a:gd name="T23" fmla="*/ 181 h 911"/>
              <a:gd name="T24" fmla="*/ 967 w 1151"/>
              <a:gd name="T25" fmla="*/ 107 h 911"/>
              <a:gd name="T26" fmla="*/ 1029 w 1151"/>
              <a:gd name="T27" fmla="*/ 49 h 911"/>
              <a:gd name="T28" fmla="*/ 1088 w 1151"/>
              <a:gd name="T29" fmla="*/ 14 h 911"/>
              <a:gd name="T30" fmla="*/ 1150 w 1151"/>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1" h="911">
                <a:moveTo>
                  <a:pt x="0" y="910"/>
                </a:moveTo>
                <a:lnTo>
                  <a:pt x="121" y="899"/>
                </a:lnTo>
                <a:lnTo>
                  <a:pt x="181" y="889"/>
                </a:lnTo>
                <a:lnTo>
                  <a:pt x="244" y="872"/>
                </a:lnTo>
                <a:lnTo>
                  <a:pt x="302" y="852"/>
                </a:lnTo>
                <a:lnTo>
                  <a:pt x="365" y="825"/>
                </a:lnTo>
                <a:lnTo>
                  <a:pt x="423" y="787"/>
                </a:lnTo>
                <a:lnTo>
                  <a:pt x="544" y="683"/>
                </a:lnTo>
                <a:lnTo>
                  <a:pt x="665" y="533"/>
                </a:lnTo>
                <a:lnTo>
                  <a:pt x="787" y="356"/>
                </a:lnTo>
                <a:lnTo>
                  <a:pt x="846" y="265"/>
                </a:lnTo>
                <a:lnTo>
                  <a:pt x="908" y="181"/>
                </a:lnTo>
                <a:lnTo>
                  <a:pt x="967" y="107"/>
                </a:lnTo>
                <a:lnTo>
                  <a:pt x="1029" y="49"/>
                </a:lnTo>
                <a:lnTo>
                  <a:pt x="1088" y="14"/>
                </a:lnTo>
                <a:lnTo>
                  <a:pt x="1150" y="0"/>
                </a:lnTo>
              </a:path>
            </a:pathLst>
          </a:custGeom>
          <a:noFill/>
          <a:ln w="25400" cap="rnd"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516" name="Freeform 28"/>
          <p:cNvSpPr>
            <a:spLocks/>
          </p:cNvSpPr>
          <p:nvPr/>
        </p:nvSpPr>
        <p:spPr bwMode="auto">
          <a:xfrm>
            <a:off x="8991600" y="4191001"/>
            <a:ext cx="1143000" cy="1446213"/>
          </a:xfrm>
          <a:custGeom>
            <a:avLst/>
            <a:gdLst>
              <a:gd name="T0" fmla="*/ 1246 w 1247"/>
              <a:gd name="T1" fmla="*/ 910 h 911"/>
              <a:gd name="T2" fmla="*/ 1115 w 1247"/>
              <a:gd name="T3" fmla="*/ 899 h 911"/>
              <a:gd name="T4" fmla="*/ 1050 w 1247"/>
              <a:gd name="T5" fmla="*/ 889 h 911"/>
              <a:gd name="T6" fmla="*/ 982 w 1247"/>
              <a:gd name="T7" fmla="*/ 872 h 911"/>
              <a:gd name="T8" fmla="*/ 919 w 1247"/>
              <a:gd name="T9" fmla="*/ 852 h 911"/>
              <a:gd name="T10" fmla="*/ 851 w 1247"/>
              <a:gd name="T11" fmla="*/ 825 h 911"/>
              <a:gd name="T12" fmla="*/ 788 w 1247"/>
              <a:gd name="T13" fmla="*/ 787 h 911"/>
              <a:gd name="T14" fmla="*/ 655 w 1247"/>
              <a:gd name="T15" fmla="*/ 683 h 911"/>
              <a:gd name="T16" fmla="*/ 524 w 1247"/>
              <a:gd name="T17" fmla="*/ 533 h 911"/>
              <a:gd name="T18" fmla="*/ 393 w 1247"/>
              <a:gd name="T19" fmla="*/ 356 h 911"/>
              <a:gd name="T20" fmla="*/ 327 w 1247"/>
              <a:gd name="T21" fmla="*/ 265 h 911"/>
              <a:gd name="T22" fmla="*/ 260 w 1247"/>
              <a:gd name="T23" fmla="*/ 181 h 911"/>
              <a:gd name="T24" fmla="*/ 196 w 1247"/>
              <a:gd name="T25" fmla="*/ 107 h 911"/>
              <a:gd name="T26" fmla="*/ 129 w 1247"/>
              <a:gd name="T27" fmla="*/ 49 h 911"/>
              <a:gd name="T28" fmla="*/ 65 w 1247"/>
              <a:gd name="T29" fmla="*/ 14 h 911"/>
              <a:gd name="T30" fmla="*/ 0 w 1247"/>
              <a:gd name="T31"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7" h="911">
                <a:moveTo>
                  <a:pt x="1246" y="910"/>
                </a:moveTo>
                <a:lnTo>
                  <a:pt x="1115" y="899"/>
                </a:lnTo>
                <a:lnTo>
                  <a:pt x="1050" y="889"/>
                </a:lnTo>
                <a:lnTo>
                  <a:pt x="982" y="872"/>
                </a:lnTo>
                <a:lnTo>
                  <a:pt x="919" y="852"/>
                </a:lnTo>
                <a:lnTo>
                  <a:pt x="851" y="825"/>
                </a:lnTo>
                <a:lnTo>
                  <a:pt x="788" y="787"/>
                </a:lnTo>
                <a:lnTo>
                  <a:pt x="655" y="683"/>
                </a:lnTo>
                <a:lnTo>
                  <a:pt x="524" y="533"/>
                </a:lnTo>
                <a:lnTo>
                  <a:pt x="393" y="356"/>
                </a:lnTo>
                <a:lnTo>
                  <a:pt x="327" y="265"/>
                </a:lnTo>
                <a:lnTo>
                  <a:pt x="260" y="181"/>
                </a:lnTo>
                <a:lnTo>
                  <a:pt x="196" y="107"/>
                </a:lnTo>
                <a:lnTo>
                  <a:pt x="129" y="49"/>
                </a:lnTo>
                <a:lnTo>
                  <a:pt x="65" y="14"/>
                </a:lnTo>
                <a:lnTo>
                  <a:pt x="0" y="0"/>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517" name="Freeform 29"/>
          <p:cNvSpPr>
            <a:spLocks/>
          </p:cNvSpPr>
          <p:nvPr/>
        </p:nvSpPr>
        <p:spPr bwMode="auto">
          <a:xfrm>
            <a:off x="7848601" y="4191001"/>
            <a:ext cx="1127125" cy="1444625"/>
          </a:xfrm>
          <a:custGeom>
            <a:avLst/>
            <a:gdLst>
              <a:gd name="T0" fmla="*/ 0 w 710"/>
              <a:gd name="T1" fmla="*/ 910 h 910"/>
              <a:gd name="T2" fmla="*/ 73 w 710"/>
              <a:gd name="T3" fmla="*/ 899 h 910"/>
              <a:gd name="T4" fmla="*/ 109 w 710"/>
              <a:gd name="T5" fmla="*/ 889 h 910"/>
              <a:gd name="T6" fmla="*/ 147 w 710"/>
              <a:gd name="T7" fmla="*/ 872 h 910"/>
              <a:gd name="T8" fmla="*/ 182 w 710"/>
              <a:gd name="T9" fmla="*/ 852 h 910"/>
              <a:gd name="T10" fmla="*/ 219 w 710"/>
              <a:gd name="T11" fmla="*/ 825 h 910"/>
              <a:gd name="T12" fmla="*/ 255 w 710"/>
              <a:gd name="T13" fmla="*/ 787 h 910"/>
              <a:gd name="T14" fmla="*/ 327 w 710"/>
              <a:gd name="T15" fmla="*/ 683 h 910"/>
              <a:gd name="T16" fmla="*/ 399 w 710"/>
              <a:gd name="T17" fmla="*/ 533 h 910"/>
              <a:gd name="T18" fmla="*/ 473 w 710"/>
              <a:gd name="T19" fmla="*/ 356 h 910"/>
              <a:gd name="T20" fmla="*/ 508 w 710"/>
              <a:gd name="T21" fmla="*/ 265 h 910"/>
              <a:gd name="T22" fmla="*/ 546 w 710"/>
              <a:gd name="T23" fmla="*/ 181 h 910"/>
              <a:gd name="T24" fmla="*/ 581 w 710"/>
              <a:gd name="T25" fmla="*/ 107 h 910"/>
              <a:gd name="T26" fmla="*/ 619 w 710"/>
              <a:gd name="T27" fmla="*/ 49 h 910"/>
              <a:gd name="T28" fmla="*/ 654 w 710"/>
              <a:gd name="T29" fmla="*/ 14 h 910"/>
              <a:gd name="T30" fmla="*/ 710 w 710"/>
              <a:gd name="T31"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0" h="910">
                <a:moveTo>
                  <a:pt x="0" y="910"/>
                </a:moveTo>
                <a:lnTo>
                  <a:pt x="73" y="899"/>
                </a:lnTo>
                <a:lnTo>
                  <a:pt x="109" y="889"/>
                </a:lnTo>
                <a:lnTo>
                  <a:pt x="147" y="872"/>
                </a:lnTo>
                <a:lnTo>
                  <a:pt x="182" y="852"/>
                </a:lnTo>
                <a:lnTo>
                  <a:pt x="219" y="825"/>
                </a:lnTo>
                <a:lnTo>
                  <a:pt x="255" y="787"/>
                </a:lnTo>
                <a:lnTo>
                  <a:pt x="327" y="683"/>
                </a:lnTo>
                <a:lnTo>
                  <a:pt x="399" y="533"/>
                </a:lnTo>
                <a:lnTo>
                  <a:pt x="473" y="356"/>
                </a:lnTo>
                <a:lnTo>
                  <a:pt x="508" y="265"/>
                </a:lnTo>
                <a:lnTo>
                  <a:pt x="546" y="181"/>
                </a:lnTo>
                <a:lnTo>
                  <a:pt x="581" y="107"/>
                </a:lnTo>
                <a:lnTo>
                  <a:pt x="619" y="49"/>
                </a:lnTo>
                <a:lnTo>
                  <a:pt x="654" y="14"/>
                </a:lnTo>
                <a:lnTo>
                  <a:pt x="710" y="0"/>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1518" name="Line 30"/>
          <p:cNvSpPr>
            <a:spLocks noChangeShapeType="1"/>
          </p:cNvSpPr>
          <p:nvPr/>
        </p:nvSpPr>
        <p:spPr bwMode="auto">
          <a:xfrm>
            <a:off x="6553200" y="5715000"/>
            <a:ext cx="32766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graphicFrame>
        <p:nvGraphicFramePr>
          <p:cNvPr id="191519" name="Object 31"/>
          <p:cNvGraphicFramePr>
            <a:graphicFrameLocks noChangeAspect="1"/>
          </p:cNvGraphicFramePr>
          <p:nvPr>
            <p:extLst>
              <p:ext uri="{D42A27DB-BD31-4B8C-83A1-F6EECF244321}">
                <p14:modId xmlns:p14="http://schemas.microsoft.com/office/powerpoint/2010/main" val="1935080747"/>
              </p:ext>
            </p:extLst>
          </p:nvPr>
        </p:nvGraphicFramePr>
        <p:xfrm>
          <a:off x="7269164" y="5867400"/>
          <a:ext cx="1881187" cy="554038"/>
        </p:xfrm>
        <a:graphic>
          <a:graphicData uri="http://schemas.openxmlformats.org/presentationml/2006/ole">
            <mc:AlternateContent xmlns:mc="http://schemas.openxmlformats.org/markup-compatibility/2006">
              <mc:Choice xmlns:v="urn:schemas-microsoft-com:vml" Requires="v">
                <p:oleObj spid="_x0000_s206106" name="Equation" r:id="rId5" imgW="774360" imgH="228600" progId="Equation.3">
                  <p:embed/>
                </p:oleObj>
              </mc:Choice>
              <mc:Fallback>
                <p:oleObj name="Equation" r:id="rId5" imgW="774360" imgH="228600" progId="Equation.3">
                  <p:embed/>
                  <p:pic>
                    <p:nvPicPr>
                      <p:cNvPr id="0" name=""/>
                      <p:cNvPicPr>
                        <a:picLocks noChangeAspect="1" noChangeArrowheads="1"/>
                      </p:cNvPicPr>
                      <p:nvPr/>
                    </p:nvPicPr>
                    <p:blipFill>
                      <a:blip r:embed="rId6"/>
                      <a:srcRect/>
                      <a:stretch>
                        <a:fillRect/>
                      </a:stretch>
                    </p:blipFill>
                    <p:spPr bwMode="auto">
                      <a:xfrm>
                        <a:off x="7269164" y="5867400"/>
                        <a:ext cx="1881187" cy="554038"/>
                      </a:xfrm>
                      <a:prstGeom prst="rect">
                        <a:avLst/>
                      </a:prstGeom>
                      <a:solidFill>
                        <a:srgbClr val="FEEAD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520" name="Text Box 32"/>
          <p:cNvSpPr txBox="1">
            <a:spLocks noChangeArrowheads="1"/>
          </p:cNvSpPr>
          <p:nvPr/>
        </p:nvSpPr>
        <p:spPr bwMode="auto">
          <a:xfrm>
            <a:off x="5486400" y="4648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b="0" dirty="0"/>
              <a:t>or</a:t>
            </a:r>
          </a:p>
        </p:txBody>
      </p:sp>
      <p:sp>
        <p:nvSpPr>
          <p:cNvPr id="27" name="Rectangle 2"/>
          <p:cNvSpPr>
            <a:spLocks noGrp="1" noChangeArrowheads="1"/>
          </p:cNvSpPr>
          <p:nvPr>
            <p:ph type="title"/>
          </p:nvPr>
        </p:nvSpPr>
        <p:spPr>
          <a:xfrm>
            <a:off x="2627313" y="533400"/>
            <a:ext cx="7086600" cy="762000"/>
          </a:xfrm>
        </p:spPr>
        <p:txBody>
          <a:bodyPr/>
          <a:lstStyle/>
          <a:p>
            <a:pPr>
              <a:lnSpc>
                <a:spcPct val="110000"/>
              </a:lnSpc>
            </a:pPr>
            <a:r>
              <a:rPr lang="en-US" dirty="0"/>
              <a:t>One-Factor ANOVA </a:t>
            </a:r>
          </a:p>
        </p:txBody>
      </p:sp>
      <p:graphicFrame>
        <p:nvGraphicFramePr>
          <p:cNvPr id="28" name="Object 17"/>
          <p:cNvGraphicFramePr>
            <a:graphicFrameLocks noChangeAspect="1"/>
          </p:cNvGraphicFramePr>
          <p:nvPr>
            <p:extLst>
              <p:ext uri="{D42A27DB-BD31-4B8C-83A1-F6EECF244321}">
                <p14:modId xmlns:p14="http://schemas.microsoft.com/office/powerpoint/2010/main" val="1072224077"/>
              </p:ext>
            </p:extLst>
          </p:nvPr>
        </p:nvGraphicFramePr>
        <p:xfrm>
          <a:off x="4084639" y="1600200"/>
          <a:ext cx="3944937" cy="554038"/>
        </p:xfrm>
        <a:graphic>
          <a:graphicData uri="http://schemas.openxmlformats.org/presentationml/2006/ole">
            <mc:AlternateContent xmlns:mc="http://schemas.openxmlformats.org/markup-compatibility/2006">
              <mc:Choice xmlns:v="urn:schemas-microsoft-com:vml" Requires="v">
                <p:oleObj spid="_x0000_s206107" name="Equation" r:id="rId7" imgW="1625400" imgH="228600" progId="Equation.3">
                  <p:embed/>
                </p:oleObj>
              </mc:Choice>
              <mc:Fallback>
                <p:oleObj name="Equation" r:id="rId7" imgW="1625400" imgH="228600" progId="Equation.3">
                  <p:embed/>
                  <p:pic>
                    <p:nvPicPr>
                      <p:cNvPr id="0" name=""/>
                      <p:cNvPicPr>
                        <a:picLocks noChangeAspect="1" noChangeArrowheads="1"/>
                      </p:cNvPicPr>
                      <p:nvPr/>
                    </p:nvPicPr>
                    <p:blipFill>
                      <a:blip r:embed="rId8"/>
                      <a:srcRect/>
                      <a:stretch>
                        <a:fillRect/>
                      </a:stretch>
                    </p:blipFill>
                    <p:spPr bwMode="auto">
                      <a:xfrm>
                        <a:off x="4084639" y="1600200"/>
                        <a:ext cx="3944937" cy="554038"/>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8"/>
          <p:cNvGraphicFramePr>
            <a:graphicFrameLocks noChangeAspect="1"/>
          </p:cNvGraphicFramePr>
          <p:nvPr>
            <p:extLst>
              <p:ext uri="{D42A27DB-BD31-4B8C-83A1-F6EECF244321}">
                <p14:modId xmlns:p14="http://schemas.microsoft.com/office/powerpoint/2010/main" val="3665546662"/>
              </p:ext>
            </p:extLst>
          </p:nvPr>
        </p:nvGraphicFramePr>
        <p:xfrm>
          <a:off x="4114800" y="2209800"/>
          <a:ext cx="3943350" cy="496888"/>
        </p:xfrm>
        <a:graphic>
          <a:graphicData uri="http://schemas.openxmlformats.org/presentationml/2006/ole">
            <mc:AlternateContent xmlns:mc="http://schemas.openxmlformats.org/markup-compatibility/2006">
              <mc:Choice xmlns:v="urn:schemas-microsoft-com:vml" Requires="v">
                <p:oleObj spid="_x0000_s206108" name="Equation" r:id="rId9" imgW="1676160" imgH="215640" progId="Equation.3">
                  <p:embed/>
                </p:oleObj>
              </mc:Choice>
              <mc:Fallback>
                <p:oleObj name="Equation" r:id="rId9" imgW="1676160" imgH="215640" progId="Equation.3">
                  <p:embed/>
                  <p:pic>
                    <p:nvPicPr>
                      <p:cNvPr id="0" name=""/>
                      <p:cNvPicPr>
                        <a:picLocks noChangeAspect="1" noChangeArrowheads="1"/>
                      </p:cNvPicPr>
                      <p:nvPr/>
                    </p:nvPicPr>
                    <p:blipFill>
                      <a:blip r:embed="rId10"/>
                      <a:srcRect/>
                      <a:stretch>
                        <a:fillRect/>
                      </a:stretch>
                    </p:blipFill>
                    <p:spPr bwMode="auto">
                      <a:xfrm>
                        <a:off x="4114800" y="2209800"/>
                        <a:ext cx="3943350" cy="496888"/>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9095949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1497"/>
                                        </p:tgtEl>
                                        <p:attrNameLst>
                                          <p:attrName>style.visibility</p:attrName>
                                        </p:attrNameLst>
                                      </p:cBhvr>
                                      <p:to>
                                        <p:strVal val="visible"/>
                                      </p:to>
                                    </p:set>
                                    <p:animEffect transition="in" filter="fade">
                                      <p:cBhvr>
                                        <p:cTn id="7" dur="1000"/>
                                        <p:tgtEl>
                                          <p:spTgt spid="191497"/>
                                        </p:tgtEl>
                                      </p:cBhvr>
                                    </p:animEffect>
                                    <p:anim calcmode="lin" valueType="num">
                                      <p:cBhvr>
                                        <p:cTn id="8" dur="1000" fill="hold"/>
                                        <p:tgtEl>
                                          <p:spTgt spid="191497"/>
                                        </p:tgtEl>
                                        <p:attrNameLst>
                                          <p:attrName>ppt_x</p:attrName>
                                        </p:attrNameLst>
                                      </p:cBhvr>
                                      <p:tavLst>
                                        <p:tav tm="0">
                                          <p:val>
                                            <p:strVal val="#ppt_x"/>
                                          </p:val>
                                        </p:tav>
                                        <p:tav tm="100000">
                                          <p:val>
                                            <p:strVal val="#ppt_x"/>
                                          </p:val>
                                        </p:tav>
                                      </p:tavLst>
                                    </p:anim>
                                    <p:anim calcmode="lin" valueType="num">
                                      <p:cBhvr>
                                        <p:cTn id="9" dur="1000" fill="hold"/>
                                        <p:tgtEl>
                                          <p:spTgt spid="1914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7"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12394</TotalTime>
  <Words>1727</Words>
  <Application>Microsoft Macintosh PowerPoint</Application>
  <PresentationFormat>Widescreen</PresentationFormat>
  <Paragraphs>481</Paragraphs>
  <Slides>47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7" baseType="lpstr">
      <vt:lpstr>Segoe Print</vt:lpstr>
      <vt:lpstr>Symbol</vt:lpstr>
      <vt:lpstr>Tahoma</vt:lpstr>
      <vt:lpstr>Times New Roman</vt:lpstr>
      <vt:lpstr>Wingdings</vt:lpstr>
      <vt:lpstr>굴림</vt:lpstr>
      <vt:lpstr>Arial</vt:lpstr>
      <vt:lpstr>Default Design</vt:lpstr>
      <vt:lpstr>Equation</vt:lpstr>
      <vt:lpstr>VISIO</vt:lpstr>
      <vt:lpstr>MCDA 5520 Statistics &amp; Business Analytics</vt:lpstr>
      <vt:lpstr>Class Goals</vt:lpstr>
      <vt:lpstr>PowerPoint Presentation</vt:lpstr>
      <vt:lpstr>General ANOVA Setting</vt:lpstr>
      <vt:lpstr>One-Way Analysis of Variance</vt:lpstr>
      <vt:lpstr>Completely Randomized Design</vt:lpstr>
      <vt:lpstr>Hypotheses of One-Way ANOVA</vt:lpstr>
      <vt:lpstr>One-Factor ANOVA </vt:lpstr>
      <vt:lpstr>One-Factor ANOVA </vt:lpstr>
      <vt:lpstr>Partitioning the Variation</vt:lpstr>
      <vt:lpstr>Partitioning the Variation</vt:lpstr>
      <vt:lpstr>Partitioning the Variation</vt:lpstr>
      <vt:lpstr>Total Sum of Squares</vt:lpstr>
      <vt:lpstr>Total Variation</vt:lpstr>
      <vt:lpstr>Between-Group Variation</vt:lpstr>
      <vt:lpstr>Between-Group Variation</vt:lpstr>
      <vt:lpstr>Between-Group Variation</vt:lpstr>
      <vt:lpstr>Within-Group Variation</vt:lpstr>
      <vt:lpstr>Within-Group Variation</vt:lpstr>
      <vt:lpstr>Within-Group Variation</vt:lpstr>
      <vt:lpstr>PowerPoint Presentation</vt:lpstr>
      <vt:lpstr>Sum of Squares for Blocking</vt:lpstr>
      <vt:lpstr>One-Factor ANOVA F Test Statistic</vt:lpstr>
      <vt:lpstr>Interpreting One-Factor ANOVA F Statistic</vt:lpstr>
      <vt:lpstr>One-Factor ANOVA F Test Example</vt:lpstr>
      <vt:lpstr>Scatter Diagram</vt:lpstr>
      <vt:lpstr>One-Factor ANOVA Example Computations</vt:lpstr>
      <vt:lpstr>One-Factor ANOVA Example Solution</vt:lpstr>
      <vt:lpstr>PowerPoint Presentation</vt:lpstr>
      <vt:lpstr>Randomized Complete Block ANOVA</vt:lpstr>
      <vt:lpstr>Partitioning the Variation</vt:lpstr>
      <vt:lpstr>Partitioning the Variation</vt:lpstr>
      <vt:lpstr>Mean Squares</vt:lpstr>
      <vt:lpstr>Main Factor Test</vt:lpstr>
      <vt:lpstr>PowerPoint Presentation</vt:lpstr>
      <vt:lpstr>Blocking Test</vt:lpstr>
      <vt:lpstr>Brief Summary of ANOVA</vt:lpstr>
      <vt:lpstr>Contingency Tables</vt:lpstr>
      <vt:lpstr>Contingency Table Example</vt:lpstr>
      <vt:lpstr>Contingency Table Example</vt:lpstr>
      <vt:lpstr>Logic of the Test</vt:lpstr>
      <vt:lpstr>Finding Expected Frequencies</vt:lpstr>
      <vt:lpstr>Expected Cell Frequencies</vt:lpstr>
      <vt:lpstr>Observed v. Expected Frequencies</vt:lpstr>
      <vt:lpstr>The Chi-Square Test Statistic</vt:lpstr>
      <vt:lpstr>Observed v. Expected Frequencies</vt:lpstr>
      <vt:lpstr>Contingency Analysis</vt:lpstr>
    </vt:vector>
  </TitlesOfParts>
  <Company>Ivey Business School</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Michael Zhang</dc:title>
  <dc:creator>Ivey Business School</dc:creator>
  <cp:lastModifiedBy>Microsoft Office User</cp:lastModifiedBy>
  <cp:revision>1152</cp:revision>
  <cp:lastPrinted>2015-11-02T19:37:50Z</cp:lastPrinted>
  <dcterms:created xsi:type="dcterms:W3CDTF">2001-09-24T03:12:48Z</dcterms:created>
  <dcterms:modified xsi:type="dcterms:W3CDTF">2018-10-23T19:32:56Z</dcterms:modified>
</cp:coreProperties>
</file>