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7" r:id="rId3"/>
    <p:sldId id="278" r:id="rId4"/>
    <p:sldId id="274" r:id="rId5"/>
    <p:sldId id="257" r:id="rId6"/>
    <p:sldId id="280" r:id="rId7"/>
    <p:sldId id="279" r:id="rId8"/>
    <p:sldId id="281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31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56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80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30/10/18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8FB-1C78-4853-950F-37E1C5476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Orion Bus Industries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0D2E-83DE-460B-A6E1-AEBE8D08E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Group- 7</a:t>
            </a:r>
          </a:p>
        </p:txBody>
      </p:sp>
    </p:spTree>
    <p:extLst>
      <p:ext uri="{BB962C8B-B14F-4D97-AF65-F5344CB8AC3E}">
        <p14:creationId xmlns:p14="http://schemas.microsoft.com/office/powerpoint/2010/main" val="89789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Orion is a urban transit bus manufacturer that supplies buses to transit authorities across North America.</a:t>
            </a:r>
          </a:p>
          <a:p>
            <a:r>
              <a:rPr lang="en-IN" dirty="0"/>
              <a:t>Contracts to supply buses were done based on bidding</a:t>
            </a:r>
          </a:p>
          <a:p>
            <a:r>
              <a:rPr lang="en-IN" dirty="0"/>
              <a:t>Two bid types were used:</a:t>
            </a:r>
          </a:p>
          <a:p>
            <a:r>
              <a:rPr lang="en-IN" dirty="0"/>
              <a:t>low tender bid : manufacturer could submit a bid and the lowest bid that met the technical specifications of the buyer was given the supply contract</a:t>
            </a:r>
          </a:p>
          <a:p>
            <a:r>
              <a:rPr lang="en-IN" dirty="0"/>
              <a:t>negotiated bid : exceptions to the technical specifications of the buyer could be</a:t>
            </a:r>
            <a:br>
              <a:rPr lang="en-IN" dirty="0"/>
            </a:br>
            <a:r>
              <a:rPr lang="en-IN" dirty="0"/>
              <a:t>  submitted with the bid and the lowest technical compliant bid</a:t>
            </a:r>
            <a:br>
              <a:rPr lang="en-IN" dirty="0"/>
            </a:br>
            <a:r>
              <a:rPr lang="en-IN" dirty="0"/>
              <a:t>  would normally be given the supply contract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Build model to predict winning bid.</a:t>
            </a:r>
          </a:p>
          <a:p>
            <a:r>
              <a:rPr lang="en-IN" sz="3600" dirty="0"/>
              <a:t>State advantages and disadvantages of the model</a:t>
            </a:r>
          </a:p>
          <a:p>
            <a:r>
              <a:rPr lang="en-IN" sz="3600" dirty="0"/>
              <a:t>Predict bid for 5, 30’ LF D based on Orion’s estimated cost of $234,229 per bus.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E100D-A0EA-2E48-974F-8DF0AFE1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4" y="0"/>
            <a:ext cx="108400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949D-560F-4CDC-9541-95102F98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30" y="262959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Build a model that will help Orion to predict winning bids and allow the company to maximize</a:t>
            </a:r>
            <a:br>
              <a:rPr lang="en-IN" sz="3600" dirty="0"/>
            </a:br>
            <a:r>
              <a:rPr lang="en-IN" sz="3600" dirty="0"/>
              <a:t>total contribution (profit).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3601"/>
              </p:ext>
            </p:extLst>
          </p:nvPr>
        </p:nvGraphicFramePr>
        <p:xfrm>
          <a:off x="457201" y="2244437"/>
          <a:ext cx="11254510" cy="3561461"/>
        </p:xfrm>
        <a:graphic>
          <a:graphicData uri="http://schemas.openxmlformats.org/drawingml/2006/table">
            <a:tbl>
              <a:tblPr/>
              <a:tblGrid>
                <a:gridCol w="157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8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2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65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Upper 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95.0%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Upper 95.0%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-14925.2526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26475.04663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-0.56375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0.576520306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-68672.45433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38821.95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-68672.5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38821.9491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Quan.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19.16520501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222.0966562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0.086292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0.931725935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-431.7149747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470.0454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-431.715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470.045385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1971.518928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461.6492426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4.270599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0.000141732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1034.321147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2908.717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1034.321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2908.71671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Fuel_D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10455.80337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6229.708249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1.678378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0.102181902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-2191.176656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23102.78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-2191.18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23102.7834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Floor_HF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8678.806066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4407.791922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1.968969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0.056914615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-269.4872037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17627.1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-269.487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17627.0993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Orion Cost per Bus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0.859422211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0.078641582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10.92834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7.90109E-13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0.699771312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1.019073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0.699771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1.01907311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4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CB204-3DD6-2C43-B0E9-C0D92C34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65" y="1350010"/>
            <a:ext cx="51435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7941C4-6581-B14E-B97E-CD05936C46A0}"/>
              </a:ext>
            </a:extLst>
          </p:cNvPr>
          <p:cNvSpPr/>
          <p:nvPr/>
        </p:nvSpPr>
        <p:spPr>
          <a:xfrm>
            <a:off x="331470" y="4053185"/>
            <a:ext cx="11997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Winning Bid =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-14925.25</a:t>
            </a:r>
            <a:r>
              <a:rPr lang="el-GR" sz="2400" b="1" dirty="0"/>
              <a:t>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19.16</a:t>
            </a:r>
            <a:r>
              <a:rPr lang="en-IN" sz="2400" b="1" dirty="0"/>
              <a:t> (Number Of Buses In Contract)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0.859</a:t>
            </a:r>
            <a:r>
              <a:rPr lang="en-IN" sz="2400" b="1" dirty="0"/>
              <a:t> (Orions Estimated Cost)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1971.51</a:t>
            </a:r>
            <a:r>
              <a:rPr lang="en-IN" sz="2400" b="1" dirty="0"/>
              <a:t> (Length)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10455.8</a:t>
            </a:r>
            <a:r>
              <a:rPr lang="en-IN" sz="2400" b="1" dirty="0"/>
              <a:t> (Diesel)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8678.80 (</a:t>
            </a:r>
            <a:r>
              <a:rPr lang="en-IN" sz="2400" b="1" dirty="0"/>
              <a:t>High Floor) + </a:t>
            </a:r>
            <a:r>
              <a:rPr lang="el-GR" sz="2400" b="1" dirty="0"/>
              <a:t>ε</a:t>
            </a:r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7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026" y="0"/>
            <a:ext cx="9777222" cy="1408176"/>
          </a:xfrm>
        </p:spPr>
        <p:txBody>
          <a:bodyPr>
            <a:normAutofit/>
          </a:bodyPr>
          <a:lstStyle/>
          <a:p>
            <a:r>
              <a:rPr lang="en-US" sz="4000" dirty="0"/>
              <a:t>Advantages and Limitations of Model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990" y="1760220"/>
            <a:ext cx="10065258" cy="4411980"/>
          </a:xfrm>
        </p:spPr>
        <p:txBody>
          <a:bodyPr>
            <a:normAutofit/>
          </a:bodyPr>
          <a:lstStyle/>
          <a:p>
            <a:r>
              <a:rPr lang="en-IN" sz="2800" dirty="0"/>
              <a:t>Pros:</a:t>
            </a:r>
          </a:p>
          <a:p>
            <a:pPr lvl="1"/>
            <a:r>
              <a:rPr lang="en-IN" dirty="0"/>
              <a:t>Our model is simple to understand </a:t>
            </a:r>
          </a:p>
          <a:p>
            <a:pPr lvl="1"/>
            <a:r>
              <a:rPr lang="en-IN" dirty="0"/>
              <a:t>The company can potentially improve their win percentage.</a:t>
            </a:r>
          </a:p>
          <a:p>
            <a:pPr lvl="1"/>
            <a:r>
              <a:rPr lang="en-IN" dirty="0"/>
              <a:t>Good interpretability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sz="2800" dirty="0"/>
              <a:t>Cons:</a:t>
            </a:r>
          </a:p>
          <a:p>
            <a:pPr lvl="1"/>
            <a:r>
              <a:rPr lang="en-CA" dirty="0"/>
              <a:t>Even though the p-value was not significant among variables, yet we considered these in our model as they drove our prediction.</a:t>
            </a:r>
          </a:p>
          <a:p>
            <a:pPr lvl="1"/>
            <a:r>
              <a:rPr lang="en-CA" dirty="0"/>
              <a:t>Prone to outliers</a:t>
            </a:r>
          </a:p>
          <a:p>
            <a:pPr lvl="1"/>
            <a:r>
              <a:rPr lang="en-IN" dirty="0"/>
              <a:t>Drawbacks as any other forecasting model , since we are trying to forecast bid.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ACCA72-A1A1-B34C-A14B-DB18E3271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37411"/>
              </p:ext>
            </p:extLst>
          </p:nvPr>
        </p:nvGraphicFramePr>
        <p:xfrm>
          <a:off x="353060" y="491490"/>
          <a:ext cx="5750560" cy="588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127">
                  <a:extLst>
                    <a:ext uri="{9D8B030D-6E8A-4147-A177-3AD203B41FA5}">
                      <a16:colId xmlns:a16="http://schemas.microsoft.com/office/drawing/2014/main" val="681883776"/>
                    </a:ext>
                  </a:extLst>
                </a:gridCol>
                <a:gridCol w="833231">
                  <a:extLst>
                    <a:ext uri="{9D8B030D-6E8A-4147-A177-3AD203B41FA5}">
                      <a16:colId xmlns:a16="http://schemas.microsoft.com/office/drawing/2014/main" val="419242703"/>
                    </a:ext>
                  </a:extLst>
                </a:gridCol>
                <a:gridCol w="959479">
                  <a:extLst>
                    <a:ext uri="{9D8B030D-6E8A-4147-A177-3AD203B41FA5}">
                      <a16:colId xmlns:a16="http://schemas.microsoft.com/office/drawing/2014/main" val="3290245561"/>
                    </a:ext>
                  </a:extLst>
                </a:gridCol>
                <a:gridCol w="1808492">
                  <a:extLst>
                    <a:ext uri="{9D8B030D-6E8A-4147-A177-3AD203B41FA5}">
                      <a16:colId xmlns:a16="http://schemas.microsoft.com/office/drawing/2014/main" val="905879203"/>
                    </a:ext>
                  </a:extLst>
                </a:gridCol>
                <a:gridCol w="833231">
                  <a:extLst>
                    <a:ext uri="{9D8B030D-6E8A-4147-A177-3AD203B41FA5}">
                      <a16:colId xmlns:a16="http://schemas.microsoft.com/office/drawing/2014/main" val="1507759869"/>
                    </a:ext>
                  </a:extLst>
                </a:gridCol>
              </a:tblGrid>
              <a:tr h="340316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u="none" strike="noStrike">
                          <a:effectLst/>
                        </a:rPr>
                        <a:t>Bidding Price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Mark Up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P(lose)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P(win)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expected profit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33982804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243000.00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0.14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7586.06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872639170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244000.00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0.15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8263.59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810467861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245000.00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0.18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8884.26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497342887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246000.00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9442.99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498944580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247000.00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12771.00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9935.08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618478207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248000.00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13771.00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10356.32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818712987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249000.00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14771.00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10703.15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004759651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250000.00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15771.00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10972.80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350298908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251000.00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16771.00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11163.41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919128204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252000.00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17771.00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11274.13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731929881"/>
                  </a:ext>
                </a:extLst>
              </a:tr>
              <a:tr h="255557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253000.00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18771.00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11305.17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987733097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254000.00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19771.00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0.43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0.57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11257.88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66866695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255000.00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20771.00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11134.75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769772068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256000.00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21771.00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10939.38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479976216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257000.00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22771.00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0.47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10676.41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595756020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258000.00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23771.00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10351.46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507628288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259000.00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0.40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9970.97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685391323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260000.00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9542.08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4013752788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261000.00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9072.44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825693460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262000.00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27771.00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8570.03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93462122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263000.00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28771.00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8043.00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4258619061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264000.00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29771.00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7499.43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723965744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265000.00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30771.00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6947.17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991389054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266000.00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31771.00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6393.69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469544347"/>
                  </a:ext>
                </a:extLst>
              </a:tr>
              <a:tr h="233754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267000.00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32771.00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0.18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5845.93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4235168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A9D1BC-0AA0-FE41-971B-2AB5E10C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10" y="1824397"/>
            <a:ext cx="5814060" cy="39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pPr lvl="0"/>
            <a:r>
              <a:rPr lang="en-US" sz="2400"/>
              <a:t>The city of Louisville, Kentucky is interested in purchasing five 30-foot, low-floor, diesel-fuelled buses. As the vice-president of sales for Orion, how much would you bid for this contract, based on Orion’s estimated cost of $234,229 per bus?</a:t>
            </a:r>
            <a:br>
              <a:rPr lang="en-IN" sz="240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18" y="2807208"/>
            <a:ext cx="10074402" cy="2964942"/>
          </a:xfrm>
        </p:spPr>
        <p:txBody>
          <a:bodyPr>
            <a:normAutofit/>
          </a:bodyPr>
          <a:lstStyle/>
          <a:p>
            <a:r>
              <a:rPr lang="en-IN" dirty="0"/>
              <a:t>Winning Bid = </a:t>
            </a:r>
            <a:r>
              <a:rPr lang="el-GR" dirty="0"/>
              <a:t>β0 + β1</a:t>
            </a:r>
            <a:r>
              <a:rPr lang="en-IN" dirty="0"/>
              <a:t> Number Of Buses In Contract + </a:t>
            </a:r>
            <a:r>
              <a:rPr lang="el-GR" dirty="0"/>
              <a:t>β2</a:t>
            </a:r>
            <a:r>
              <a:rPr lang="en-IN" dirty="0"/>
              <a:t> Orions Estimated Cost + </a:t>
            </a:r>
            <a:r>
              <a:rPr lang="el-GR" dirty="0"/>
              <a:t>β3</a:t>
            </a:r>
            <a:r>
              <a:rPr lang="en-IN" dirty="0"/>
              <a:t> Length + </a:t>
            </a:r>
            <a:r>
              <a:rPr lang="el-GR" dirty="0"/>
              <a:t>β4</a:t>
            </a:r>
            <a:r>
              <a:rPr lang="en-IN" dirty="0"/>
              <a:t> Diesel + </a:t>
            </a:r>
            <a:r>
              <a:rPr lang="el-GR" dirty="0"/>
              <a:t>β5</a:t>
            </a:r>
            <a:r>
              <a:rPr lang="en-IN" dirty="0"/>
              <a:t>High Floor + </a:t>
            </a:r>
            <a:r>
              <a:rPr lang="el-GR" dirty="0"/>
              <a:t>ε</a:t>
            </a:r>
            <a:r>
              <a:rPr lang="en-IN" dirty="0"/>
              <a:t> </a:t>
            </a:r>
          </a:p>
          <a:p>
            <a:r>
              <a:rPr lang="en-IN" sz="2400" dirty="0"/>
              <a:t>Taking the following factors into consideration: Intercept, </a:t>
            </a:r>
            <a:r>
              <a:rPr lang="en-IN" sz="2400" dirty="0" err="1"/>
              <a:t>Quan</a:t>
            </a:r>
            <a:r>
              <a:rPr lang="en-IN" sz="2400" dirty="0"/>
              <a:t>., Length, </a:t>
            </a:r>
            <a:r>
              <a:rPr lang="en-IN" sz="2400" dirty="0" err="1"/>
              <a:t>Fuel_D</a:t>
            </a:r>
            <a:r>
              <a:rPr lang="en-IN" sz="2400" dirty="0"/>
              <a:t>, </a:t>
            </a:r>
            <a:r>
              <a:rPr lang="en-IN" sz="2400" dirty="0" err="1"/>
              <a:t>Floor_HF</a:t>
            </a:r>
            <a:r>
              <a:rPr lang="en-IN" sz="2400" dirty="0"/>
              <a:t>, Orion Cost per Bus</a:t>
            </a:r>
          </a:p>
          <a:p>
            <a:r>
              <a:rPr lang="nn-NO" sz="2400" b="1" i="1" dirty="0"/>
              <a:t>y</a:t>
            </a:r>
            <a:r>
              <a:rPr lang="nn-NO" sz="2400" b="1" baseline="-25000" dirty="0"/>
              <a:t>i</a:t>
            </a:r>
            <a:r>
              <a:rPr lang="nn-NO" sz="2400" b="1" dirty="0"/>
              <a:t> =</a:t>
            </a:r>
            <a:r>
              <a:rPr lang="nn-NO" sz="1800" b="1" dirty="0"/>
              <a:t> </a:t>
            </a:r>
            <a:r>
              <a:rPr lang="el-G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-14925.25</a:t>
            </a:r>
            <a:r>
              <a:rPr lang="nn-NO" sz="1800" dirty="0">
                <a:latin typeface="Arial" pitchFamily="34" charset="0"/>
                <a:cs typeface="Arial" pitchFamily="34" charset="0"/>
              </a:rPr>
              <a:t> + </a:t>
            </a:r>
            <a:r>
              <a:rPr lang="en-IN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19.16 * 5</a:t>
            </a:r>
            <a:r>
              <a:rPr lang="nn-NO" sz="1800" dirty="0">
                <a:latin typeface="Arial" pitchFamily="34" charset="0"/>
                <a:cs typeface="Arial" pitchFamily="34" charset="0"/>
              </a:rPr>
              <a:t> + </a:t>
            </a:r>
            <a:r>
              <a:rPr lang="en-IN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1971.51 * 30</a:t>
            </a:r>
            <a:r>
              <a:rPr lang="nn-NO" sz="1800" dirty="0">
                <a:latin typeface="Arial" pitchFamily="34" charset="0"/>
                <a:cs typeface="Arial" pitchFamily="34" charset="0"/>
              </a:rPr>
              <a:t> + 10455.80 * 1 + 8678.80 * 0  + 0.8594 * 234229</a:t>
            </a:r>
          </a:p>
          <a:p>
            <a:r>
              <a:rPr lang="nn-NO" sz="2400" b="1" i="1" dirty="0"/>
              <a:t>y</a:t>
            </a:r>
            <a:r>
              <a:rPr lang="nn-NO" sz="2400" b="1" baseline="-25000" dirty="0"/>
              <a:t>i</a:t>
            </a:r>
            <a:r>
              <a:rPr lang="nn-NO" sz="2400" b="1" dirty="0"/>
              <a:t> =</a:t>
            </a:r>
            <a:r>
              <a:rPr lang="nn-NO" sz="2400" dirty="0"/>
              <a:t> $</a:t>
            </a:r>
            <a:r>
              <a:rPr lang="nn-NO" dirty="0"/>
              <a:t>256,073.55</a:t>
            </a:r>
            <a:endParaRPr lang="nn-NO" baseline="-25000" dirty="0">
              <a:latin typeface="Arial" pitchFamily="34" charset="0"/>
              <a:cs typeface="Arial" pitchFamily="34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152</TotalTime>
  <Words>489</Words>
  <Application>Microsoft Macintosh PowerPoint</Application>
  <PresentationFormat>Widescreen</PresentationFormat>
  <Paragraphs>223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Cambria</vt:lpstr>
      <vt:lpstr>Century Gothic</vt:lpstr>
      <vt:lpstr>Wingdings</vt:lpstr>
      <vt:lpstr>Wood Type</vt:lpstr>
      <vt:lpstr>Orion Bus Industries</vt:lpstr>
      <vt:lpstr>Introduction </vt:lpstr>
      <vt:lpstr>Case Goal:</vt:lpstr>
      <vt:lpstr>PowerPoint Presentation</vt:lpstr>
      <vt:lpstr>Build a model that will help Orion to predict winning bids and allow the company to maximize total contribution (profit).</vt:lpstr>
      <vt:lpstr>PowerPoint Presentation</vt:lpstr>
      <vt:lpstr>Advantages and Limitations of Model</vt:lpstr>
      <vt:lpstr>PowerPoint Presentation</vt:lpstr>
      <vt:lpstr>The city of Louisville, Kentucky is interested in purchasing five 30-foot, low-floor, diesel-fuelled buses. As the vice-president of sales for Orion, how much would you bid for this contract, based on Orion’s estimated cost of $234,229 per bus?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Rishab Gupta</cp:lastModifiedBy>
  <cp:revision>67</cp:revision>
  <dcterms:created xsi:type="dcterms:W3CDTF">2018-10-23T02:03:54Z</dcterms:created>
  <dcterms:modified xsi:type="dcterms:W3CDTF">2018-10-30T16:49:26Z</dcterms:modified>
</cp:coreProperties>
</file>