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5AE197-6984-4BB6-BDB4-E68B43F7183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A14BC27A-A274-4460-A2D9-236C210462CE}">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t>Firewalls are essential network security devices that monitor and control incoming and outgoing network traffic based on predetermined security rules. </a:t>
          </a:r>
          <a:endParaRPr lang="en-US" dirty="0"/>
        </a:p>
      </dgm:t>
    </dgm:pt>
    <dgm:pt modelId="{4AEE0168-3576-438C-9975-15000DA8283B}" type="parTrans" cxnId="{0AB8F856-4153-4C46-8993-4FD10FC68A64}">
      <dgm:prSet/>
      <dgm:spPr/>
      <dgm:t>
        <a:bodyPr/>
        <a:lstStyle/>
        <a:p>
          <a:endParaRPr lang="en-US"/>
        </a:p>
      </dgm:t>
    </dgm:pt>
    <dgm:pt modelId="{11FA62E4-2508-4B2F-AB81-F73599922ABF}" type="sibTrans" cxnId="{0AB8F856-4153-4C46-8993-4FD10FC68A64}">
      <dgm:prSet/>
      <dgm:spPr/>
      <dgm:t>
        <a:bodyPr/>
        <a:lstStyle/>
        <a:p>
          <a:endParaRPr lang="en-US"/>
        </a:p>
      </dgm:t>
    </dgm:pt>
    <dgm:pt modelId="{B993BE42-DEA2-4DB5-AE38-5A1A9DDAAFF6}">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tx1"/>
              </a:solidFill>
            </a:rPr>
            <a:t>They provide a barrier between trusted internal networks and untrusted external networks, protecting against unauthorized access and potential threats</a:t>
          </a:r>
          <a:endParaRPr lang="en-US" dirty="0">
            <a:solidFill>
              <a:schemeClr val="tx1"/>
            </a:solidFill>
          </a:endParaRPr>
        </a:p>
      </dgm:t>
    </dgm:pt>
    <dgm:pt modelId="{BD131258-B86B-445A-B6D2-F15609679570}" type="parTrans" cxnId="{C0BBBBCC-E5E1-4B00-8CD8-D2E36471153F}">
      <dgm:prSet/>
      <dgm:spPr/>
      <dgm:t>
        <a:bodyPr/>
        <a:lstStyle/>
        <a:p>
          <a:endParaRPr lang="en-US"/>
        </a:p>
      </dgm:t>
    </dgm:pt>
    <dgm:pt modelId="{45268776-FD52-4E17-8EDF-1691665AF005}" type="sibTrans" cxnId="{C0BBBBCC-E5E1-4B00-8CD8-D2E36471153F}">
      <dgm:prSet/>
      <dgm:spPr/>
      <dgm:t>
        <a:bodyPr/>
        <a:lstStyle/>
        <a:p>
          <a:endParaRPr lang="en-US"/>
        </a:p>
      </dgm:t>
    </dgm:pt>
    <dgm:pt modelId="{F4E8B364-FAF8-44D7-A3AB-78B37E32FC21}" type="pres">
      <dgm:prSet presAssocID="{075AE197-6984-4BB6-BDB4-E68B43F71831}" presName="compositeShape" presStyleCnt="0">
        <dgm:presLayoutVars>
          <dgm:chMax val="7"/>
          <dgm:dir/>
          <dgm:resizeHandles val="exact"/>
        </dgm:presLayoutVars>
      </dgm:prSet>
      <dgm:spPr/>
    </dgm:pt>
    <dgm:pt modelId="{EFB61157-A89E-4D82-948E-F93628EA93E5}" type="pres">
      <dgm:prSet presAssocID="{A14BC27A-A274-4460-A2D9-236C210462CE}" presName="circ1" presStyleLbl="vennNode1" presStyleIdx="0" presStyleCnt="2"/>
      <dgm:spPr/>
    </dgm:pt>
    <dgm:pt modelId="{2B2F5ED0-3750-4AE0-B1E9-4CF457D6405F}" type="pres">
      <dgm:prSet presAssocID="{A14BC27A-A274-4460-A2D9-236C210462CE}" presName="circ1Tx" presStyleLbl="revTx" presStyleIdx="0" presStyleCnt="0">
        <dgm:presLayoutVars>
          <dgm:chMax val="0"/>
          <dgm:chPref val="0"/>
          <dgm:bulletEnabled val="1"/>
        </dgm:presLayoutVars>
      </dgm:prSet>
      <dgm:spPr/>
    </dgm:pt>
    <dgm:pt modelId="{E878AAE3-C9B9-4FC3-A74C-21994BC92143}" type="pres">
      <dgm:prSet presAssocID="{B993BE42-DEA2-4DB5-AE38-5A1A9DDAAFF6}" presName="circ2" presStyleLbl="vennNode1" presStyleIdx="1" presStyleCnt="2"/>
      <dgm:spPr/>
    </dgm:pt>
    <dgm:pt modelId="{1CFF1411-5F27-4350-834E-1DCC86C8801E}" type="pres">
      <dgm:prSet presAssocID="{B993BE42-DEA2-4DB5-AE38-5A1A9DDAAFF6}" presName="circ2Tx" presStyleLbl="revTx" presStyleIdx="0" presStyleCnt="0">
        <dgm:presLayoutVars>
          <dgm:chMax val="0"/>
          <dgm:chPref val="0"/>
          <dgm:bulletEnabled val="1"/>
        </dgm:presLayoutVars>
      </dgm:prSet>
      <dgm:spPr/>
    </dgm:pt>
  </dgm:ptLst>
  <dgm:cxnLst>
    <dgm:cxn modelId="{29A07726-7D5F-4B6F-A748-2DDB9D18E6BD}" type="presOf" srcId="{075AE197-6984-4BB6-BDB4-E68B43F71831}" destId="{F4E8B364-FAF8-44D7-A3AB-78B37E32FC21}" srcOrd="0" destOrd="0" presId="urn:microsoft.com/office/officeart/2005/8/layout/venn1"/>
    <dgm:cxn modelId="{00FAE282-991C-4049-A231-336D0666092D}" type="presOf" srcId="{B993BE42-DEA2-4DB5-AE38-5A1A9DDAAFF6}" destId="{1CFF1411-5F27-4350-834E-1DCC86C8801E}" srcOrd="1" destOrd="0" presId="urn:microsoft.com/office/officeart/2005/8/layout/venn1"/>
    <dgm:cxn modelId="{8E93B01C-9527-4A56-B815-BB9077CB2BB8}" type="presOf" srcId="{A14BC27A-A274-4460-A2D9-236C210462CE}" destId="{EFB61157-A89E-4D82-948E-F93628EA93E5}" srcOrd="0" destOrd="0" presId="urn:microsoft.com/office/officeart/2005/8/layout/venn1"/>
    <dgm:cxn modelId="{C0BBBBCC-E5E1-4B00-8CD8-D2E36471153F}" srcId="{075AE197-6984-4BB6-BDB4-E68B43F71831}" destId="{B993BE42-DEA2-4DB5-AE38-5A1A9DDAAFF6}" srcOrd="1" destOrd="0" parTransId="{BD131258-B86B-445A-B6D2-F15609679570}" sibTransId="{45268776-FD52-4E17-8EDF-1691665AF005}"/>
    <dgm:cxn modelId="{0AB8F856-4153-4C46-8993-4FD10FC68A64}" srcId="{075AE197-6984-4BB6-BDB4-E68B43F71831}" destId="{A14BC27A-A274-4460-A2D9-236C210462CE}" srcOrd="0" destOrd="0" parTransId="{4AEE0168-3576-438C-9975-15000DA8283B}" sibTransId="{11FA62E4-2508-4B2F-AB81-F73599922ABF}"/>
    <dgm:cxn modelId="{2F19D52C-6A89-46EA-855F-D841A00D5115}" type="presOf" srcId="{A14BC27A-A274-4460-A2D9-236C210462CE}" destId="{2B2F5ED0-3750-4AE0-B1E9-4CF457D6405F}" srcOrd="1" destOrd="0" presId="urn:microsoft.com/office/officeart/2005/8/layout/venn1"/>
    <dgm:cxn modelId="{3495D250-777E-49C5-8649-4D9FFD392CE8}" type="presOf" srcId="{B993BE42-DEA2-4DB5-AE38-5A1A9DDAAFF6}" destId="{E878AAE3-C9B9-4FC3-A74C-21994BC92143}" srcOrd="0" destOrd="0" presId="urn:microsoft.com/office/officeart/2005/8/layout/venn1"/>
    <dgm:cxn modelId="{C715886E-7C33-4703-891F-554BBFB1022D}" type="presParOf" srcId="{F4E8B364-FAF8-44D7-A3AB-78B37E32FC21}" destId="{EFB61157-A89E-4D82-948E-F93628EA93E5}" srcOrd="0" destOrd="0" presId="urn:microsoft.com/office/officeart/2005/8/layout/venn1"/>
    <dgm:cxn modelId="{44322E81-9AFD-4FE6-B433-F327779C72FB}" type="presParOf" srcId="{F4E8B364-FAF8-44D7-A3AB-78B37E32FC21}" destId="{2B2F5ED0-3750-4AE0-B1E9-4CF457D6405F}" srcOrd="1" destOrd="0" presId="urn:microsoft.com/office/officeart/2005/8/layout/venn1"/>
    <dgm:cxn modelId="{9119151C-0F01-4695-9AF1-A6B8B90599A9}" type="presParOf" srcId="{F4E8B364-FAF8-44D7-A3AB-78B37E32FC21}" destId="{E878AAE3-C9B9-4FC3-A74C-21994BC92143}" srcOrd="2" destOrd="0" presId="urn:microsoft.com/office/officeart/2005/8/layout/venn1"/>
    <dgm:cxn modelId="{C300E5C6-C9BC-4637-9F10-9AFFE78F6184}" type="presParOf" srcId="{F4E8B364-FAF8-44D7-A3AB-78B37E32FC21}" destId="{1CFF1411-5F27-4350-834E-1DCC86C8801E}"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61157-A89E-4D82-948E-F93628EA93E5}">
      <dsp:nvSpPr>
        <dsp:cNvPr id="0" name=""/>
        <dsp:cNvSpPr/>
      </dsp:nvSpPr>
      <dsp:spPr>
        <a:xfrm>
          <a:off x="339791" y="12435"/>
          <a:ext cx="4547128" cy="4547128"/>
        </a:xfrm>
        <a:prstGeom prst="ellipse">
          <a:avLst/>
        </a:prstGeom>
        <a:solidFill>
          <a:schemeClr val="accent3">
            <a:tint val="95000"/>
          </a:schemeClr>
        </a:solidFill>
        <a:ln>
          <a:noFill/>
        </a:ln>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accent3"/>
          </a:contourClr>
        </a:sp3d>
      </dsp:spPr>
      <dsp:style>
        <a:lnRef idx="0">
          <a:schemeClr val="accent3"/>
        </a:lnRef>
        <a:fillRef idx="3">
          <a:schemeClr val="accent3"/>
        </a:fillRef>
        <a:effectRef idx="3">
          <a:schemeClr val="accent3"/>
        </a:effectRef>
        <a:fontRef idx="minor">
          <a:schemeClr val="lt1"/>
        </a:fontRef>
      </dsp:style>
      <dsp:txBody>
        <a:bodyPr spcFirstLastPara="0" vert="horz" wrap="square" lIns="0" tIns="0" rIns="0" bIns="0" numCol="1" spcCol="1270" anchor="ctr" anchorCtr="0">
          <a:noAutofit/>
        </a:bodyPr>
        <a:lstStyle/>
        <a:p>
          <a:pPr lvl="0" algn="ctr" defTabSz="1111250" rtl="0">
            <a:lnSpc>
              <a:spcPct val="90000"/>
            </a:lnSpc>
            <a:spcBef>
              <a:spcPct val="0"/>
            </a:spcBef>
            <a:spcAft>
              <a:spcPct val="35000"/>
            </a:spcAft>
          </a:pPr>
          <a:r>
            <a:rPr lang="en-US" sz="2500" kern="1200" dirty="0" smtClean="0"/>
            <a:t>Firewalls are essential network security devices that monitor and control incoming and outgoing network traffic based on predetermined security rules. </a:t>
          </a:r>
          <a:endParaRPr lang="en-US" sz="2500" kern="1200" dirty="0"/>
        </a:p>
      </dsp:txBody>
      <dsp:txXfrm>
        <a:off x="974750" y="548640"/>
        <a:ext cx="2621767" cy="3474720"/>
      </dsp:txXfrm>
    </dsp:sp>
    <dsp:sp modelId="{E878AAE3-C9B9-4FC3-A74C-21994BC92143}">
      <dsp:nvSpPr>
        <dsp:cNvPr id="0" name=""/>
        <dsp:cNvSpPr/>
      </dsp:nvSpPr>
      <dsp:spPr>
        <a:xfrm>
          <a:off x="3617000" y="12435"/>
          <a:ext cx="4547128" cy="4547128"/>
        </a:xfrm>
        <a:prstGeom prst="ellipse">
          <a:avLst/>
        </a:prstGeom>
        <a:solidFill>
          <a:schemeClr val="accent3">
            <a:tint val="95000"/>
          </a:schemeClr>
        </a:solidFill>
        <a:ln>
          <a:noFill/>
        </a:ln>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accent3"/>
          </a:contourClr>
        </a:sp3d>
      </dsp:spPr>
      <dsp:style>
        <a:lnRef idx="0">
          <a:schemeClr val="accent3"/>
        </a:lnRef>
        <a:fillRef idx="3">
          <a:schemeClr val="accent3"/>
        </a:fillRef>
        <a:effectRef idx="3">
          <a:schemeClr val="accent3"/>
        </a:effectRef>
        <a:fontRef idx="minor">
          <a:schemeClr val="lt1"/>
        </a:fontRef>
      </dsp:style>
      <dsp:txBody>
        <a:bodyPr spcFirstLastPara="0" vert="horz" wrap="square" lIns="0" tIns="0" rIns="0" bIns="0" numCol="1" spcCol="1270" anchor="ctr" anchorCtr="0">
          <a:noAutofit/>
        </a:bodyPr>
        <a:lstStyle/>
        <a:p>
          <a:pPr lvl="0" algn="ctr" defTabSz="1111250" rtl="0">
            <a:lnSpc>
              <a:spcPct val="90000"/>
            </a:lnSpc>
            <a:spcBef>
              <a:spcPct val="0"/>
            </a:spcBef>
            <a:spcAft>
              <a:spcPct val="35000"/>
            </a:spcAft>
          </a:pPr>
          <a:r>
            <a:rPr lang="en-US" sz="2500" kern="1200" dirty="0" smtClean="0">
              <a:solidFill>
                <a:schemeClr val="tx1"/>
              </a:solidFill>
            </a:rPr>
            <a:t>They provide a barrier between trusted internal networks and untrusted external networks, protecting against unauthorized access and potential threats</a:t>
          </a:r>
          <a:endParaRPr lang="en-US" sz="2500" kern="1200" dirty="0">
            <a:solidFill>
              <a:schemeClr val="tx1"/>
            </a:solidFill>
          </a:endParaRPr>
        </a:p>
      </dsp:txBody>
      <dsp:txXfrm>
        <a:off x="4907401" y="548640"/>
        <a:ext cx="2621767" cy="347472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ACFE386-4EAE-46D7-8412-82FB80D4FF93}" type="datetimeFigureOut">
              <a:rPr lang="en-US" smtClean="0"/>
              <a:t>7/6/2023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971800F-E932-45BD-A3FE-E078E76E7E0A}"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CFE386-4EAE-46D7-8412-82FB80D4FF93}"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1800F-E932-45BD-A3FE-E078E76E7E0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971800F-E932-45BD-A3FE-E078E76E7E0A}"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CFE386-4EAE-46D7-8412-82FB80D4FF93}"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ACFE386-4EAE-46D7-8412-82FB80D4FF93}"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971800F-E932-45BD-A3FE-E078E76E7E0A}"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ACFE386-4EAE-46D7-8412-82FB80D4FF93}" type="datetimeFigureOut">
              <a:rPr lang="en-US" smtClean="0"/>
              <a:t>7/6/2023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971800F-E932-45BD-A3FE-E078E76E7E0A}"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ACFE386-4EAE-46D7-8412-82FB80D4FF93}"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1800F-E932-45BD-A3FE-E078E76E7E0A}"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ACFE386-4EAE-46D7-8412-82FB80D4FF93}" type="datetimeFigureOut">
              <a:rPr lang="en-US" smtClean="0"/>
              <a:t>7/6/2023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971800F-E932-45BD-A3FE-E078E76E7E0A}"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ACFE386-4EAE-46D7-8412-82FB80D4FF93}" type="datetimeFigureOut">
              <a:rPr lang="en-US" smtClean="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971800F-E932-45BD-A3FE-E078E76E7E0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CFE386-4EAE-46D7-8412-82FB80D4FF93}" type="datetimeFigureOut">
              <a:rPr lang="en-US" smtClean="0"/>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971800F-E932-45BD-A3FE-E078E76E7E0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971800F-E932-45BD-A3FE-E078E76E7E0A}"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ACFE386-4EAE-46D7-8412-82FB80D4FF93}" type="datetimeFigureOut">
              <a:rPr lang="en-US" smtClean="0"/>
              <a:t>7/6/2023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971800F-E932-45BD-A3FE-E078E76E7E0A}"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ACFE386-4EAE-46D7-8412-82FB80D4FF93}" type="datetimeFigureOut">
              <a:rPr lang="en-US" smtClean="0"/>
              <a:t>7/6/2023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ACFE386-4EAE-46D7-8412-82FB80D4FF93}" type="datetimeFigureOut">
              <a:rPr lang="en-US" smtClean="0"/>
              <a:t>7/6/2023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971800F-E932-45BD-A3FE-E078E76E7E0A}"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2895600"/>
            <a:ext cx="6400800" cy="1752600"/>
          </a:xfrm>
        </p:spPr>
        <p:txBody>
          <a:bodyPr/>
          <a:lstStyle/>
          <a:p>
            <a:r>
              <a:rPr lang="en-US" dirty="0" smtClean="0"/>
              <a:t>Nawaz </a:t>
            </a:r>
            <a:r>
              <a:rPr lang="en-US" dirty="0" err="1" smtClean="0"/>
              <a:t>Farooqui</a:t>
            </a:r>
            <a:endParaRPr lang="en-US" dirty="0" smtClean="0"/>
          </a:p>
          <a:p>
            <a:r>
              <a:rPr lang="en-US" dirty="0" err="1" smtClean="0"/>
              <a:t>Senselearner</a:t>
            </a:r>
            <a:endParaRPr lang="en-US" dirty="0"/>
          </a:p>
        </p:txBody>
      </p:sp>
      <p:sp>
        <p:nvSpPr>
          <p:cNvPr id="2" name="Title 1"/>
          <p:cNvSpPr>
            <a:spLocks noGrp="1"/>
          </p:cNvSpPr>
          <p:nvPr>
            <p:ph type="ctrTitle"/>
          </p:nvPr>
        </p:nvSpPr>
        <p:spPr>
          <a:ln>
            <a:solidFill>
              <a:srgbClr val="FF0000"/>
            </a:solidFill>
          </a:ln>
        </p:spPr>
        <p:txBody>
          <a:bodyPr>
            <a:normAutofit/>
          </a:bodyPr>
          <a:lstStyle/>
          <a:p>
            <a:r>
              <a:rPr lang="en-US" sz="4400" b="1" dirty="0">
                <a:effectLst>
                  <a:outerShdw blurRad="38100" dist="38100" dir="2700000" algn="tl">
                    <a:srgbClr val="000000">
                      <a:alpha val="43137"/>
                    </a:srgbClr>
                  </a:outerShdw>
                </a:effectLst>
              </a:rPr>
              <a:t>F</a:t>
            </a:r>
            <a:r>
              <a:rPr lang="en-US" sz="4400" b="1" dirty="0" smtClean="0">
                <a:effectLst>
                  <a:outerShdw blurRad="38100" dist="38100" dir="2700000" algn="tl">
                    <a:srgbClr val="000000">
                      <a:alpha val="43137"/>
                    </a:srgbClr>
                  </a:outerShdw>
                </a:effectLst>
              </a:rPr>
              <a:t>eatures and Capabilities of different Firewalls</a:t>
            </a:r>
            <a:endParaRPr lang="en-US" sz="4400" b="1"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581400"/>
            <a:ext cx="8458200" cy="2705100"/>
          </a:xfrm>
          <a:prstGeom prst="rect">
            <a:avLst/>
          </a:prstGeom>
        </p:spPr>
      </p:pic>
    </p:spTree>
    <p:extLst>
      <p:ext uri="{BB962C8B-B14F-4D97-AF65-F5344CB8AC3E}">
        <p14:creationId xmlns:p14="http://schemas.microsoft.com/office/powerpoint/2010/main" val="2209888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Next-Generation Firewalls (NGFWs</a:t>
            </a:r>
            <a:r>
              <a:rPr lang="en-US" b="1" dirty="0" smtClean="0"/>
              <a:t>)</a:t>
            </a:r>
            <a:endParaRPr lang="en-US" b="1" dirty="0"/>
          </a:p>
        </p:txBody>
      </p:sp>
      <p:sp>
        <p:nvSpPr>
          <p:cNvPr id="3" name="Content Placeholder 2"/>
          <p:cNvSpPr>
            <a:spLocks noGrp="1"/>
          </p:cNvSpPr>
          <p:nvPr>
            <p:ph sz="quarter" idx="1"/>
          </p:nvPr>
        </p:nvSpPr>
        <p:spPr/>
        <p:txBody>
          <a:bodyPr>
            <a:normAutofit fontScale="77500" lnSpcReduction="20000"/>
          </a:bodyPr>
          <a:lstStyle/>
          <a:p>
            <a:r>
              <a:rPr lang="en-US" b="1" u="sng" dirty="0"/>
              <a:t>Strengths</a:t>
            </a:r>
            <a:r>
              <a:rPr lang="en-US" b="1" u="sng" dirty="0" smtClean="0"/>
              <a:t>:</a:t>
            </a:r>
          </a:p>
          <a:p>
            <a:pPr marL="0" indent="0">
              <a:buNone/>
            </a:pPr>
            <a:endParaRPr lang="en-US" dirty="0"/>
          </a:p>
          <a:p>
            <a:r>
              <a:rPr lang="en-US" dirty="0"/>
              <a:t>Comprehensive security features in a single device.</a:t>
            </a:r>
          </a:p>
          <a:p>
            <a:r>
              <a:rPr lang="en-US" dirty="0"/>
              <a:t>Enhanced protection against a wide range of threats.</a:t>
            </a:r>
          </a:p>
          <a:p>
            <a:r>
              <a:rPr lang="en-US" dirty="0"/>
              <a:t>Greater visibility and control over network traffic.</a:t>
            </a:r>
          </a:p>
          <a:p>
            <a:r>
              <a:rPr lang="en-US" dirty="0"/>
              <a:t>Integration of additional security functions simplifies network architecture</a:t>
            </a:r>
            <a:r>
              <a:rPr lang="en-US" dirty="0" smtClean="0"/>
              <a:t>.</a:t>
            </a:r>
          </a:p>
          <a:p>
            <a:endParaRPr lang="en-US" dirty="0"/>
          </a:p>
          <a:p>
            <a:r>
              <a:rPr lang="en-US" b="1" u="sng" dirty="0"/>
              <a:t>Weaknesses</a:t>
            </a:r>
            <a:r>
              <a:rPr lang="en-US" b="1" u="sng" dirty="0" smtClean="0"/>
              <a:t>:</a:t>
            </a:r>
          </a:p>
          <a:p>
            <a:endParaRPr lang="en-US" b="1" u="sng" dirty="0"/>
          </a:p>
          <a:p>
            <a:r>
              <a:rPr lang="en-US" dirty="0"/>
              <a:t>Higher cost compared to traditional firewalls.</a:t>
            </a:r>
          </a:p>
          <a:p>
            <a:r>
              <a:rPr lang="en-US" dirty="0"/>
              <a:t>Increased resource requirements due to additional security features.</a:t>
            </a:r>
          </a:p>
          <a:p>
            <a:r>
              <a:rPr lang="en-US" dirty="0"/>
              <a:t>Potential performance impact due to deep inspection and analysis.</a:t>
            </a:r>
          </a:p>
          <a:p>
            <a:endParaRPr lang="en-US" dirty="0"/>
          </a:p>
        </p:txBody>
      </p:sp>
    </p:spTree>
    <p:extLst>
      <p:ext uri="{BB962C8B-B14F-4D97-AF65-F5344CB8AC3E}">
        <p14:creationId xmlns:p14="http://schemas.microsoft.com/office/powerpoint/2010/main" val="82235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3810000"/>
          </a:xfrm>
        </p:spPr>
        <p:style>
          <a:lnRef idx="0">
            <a:schemeClr val="accent3"/>
          </a:lnRef>
          <a:fillRef idx="3">
            <a:schemeClr val="accent3"/>
          </a:fillRef>
          <a:effectRef idx="3">
            <a:schemeClr val="accent3"/>
          </a:effectRef>
          <a:fontRef idx="minor">
            <a:schemeClr val="lt1"/>
          </a:fontRef>
        </p:style>
        <p:txBody>
          <a:bodyPr>
            <a:normAutofit/>
          </a:bodyPr>
          <a:lstStyle/>
          <a:p>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104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7848"/>
            <a:ext cx="8534400" cy="758952"/>
          </a:xfrm>
        </p:spPr>
        <p:txBody>
          <a:bodyPr/>
          <a:lstStyle/>
          <a:p>
            <a:r>
              <a:rPr lang="en-US" b="1" dirty="0" smtClean="0">
                <a:effectLst>
                  <a:outerShdw blurRad="38100" dist="38100" dir="2700000" algn="tl">
                    <a:srgbClr val="000000">
                      <a:alpha val="43137"/>
                    </a:srgbClr>
                  </a:outerShdw>
                </a:effectLst>
              </a:rPr>
              <a:t>What is Firewalls</a:t>
            </a:r>
            <a:endParaRPr lang="en-US" b="1"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721180727"/>
              </p:ext>
            </p:extLst>
          </p:nvPr>
        </p:nvGraphicFramePr>
        <p:xfrm>
          <a:off x="301752" y="1527048"/>
          <a:ext cx="850392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a:extLst>
              <a:ext uri="{BEBA8EAE-BF5A-486C-A8C5-ECC9F3942E4B}">
                <a14:imgProps xmlns:a14="http://schemas.microsoft.com/office/drawing/2010/main">
                  <a14:imgLayer r:embed="rId8">
                    <a14:imgEffect>
                      <a14:sharpenSoften amount="10000"/>
                    </a14:imgEffect>
                    <a14:imgEffect>
                      <a14:brightnessContrast bright="3000" contrast="-3000"/>
                    </a14:imgEffect>
                  </a14:imgLayer>
                </a14:imgProps>
              </a:ext>
              <a:ext uri="{28A0092B-C50C-407E-A947-70E740481C1C}">
                <a14:useLocalDpi xmlns:a14="http://schemas.microsoft.com/office/drawing/2010/main" val="0"/>
              </a:ext>
            </a:extLst>
          </a:blip>
          <a:stretch>
            <a:fillRect/>
          </a:stretch>
        </p:blipFill>
        <p:spPr>
          <a:xfrm>
            <a:off x="152400" y="152400"/>
            <a:ext cx="2209800" cy="1253209"/>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22473" y="87578"/>
            <a:ext cx="2438400" cy="1382851"/>
          </a:xfrm>
          <a:prstGeom prst="rect">
            <a:avLst/>
          </a:prstGeom>
        </p:spPr>
      </p:pic>
    </p:spTree>
    <p:extLst>
      <p:ext uri="{BB962C8B-B14F-4D97-AF65-F5344CB8AC3E}">
        <p14:creationId xmlns:p14="http://schemas.microsoft.com/office/powerpoint/2010/main" val="45591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Packet-Filtering </a:t>
            </a:r>
            <a:r>
              <a:rPr lang="en-US" b="1" dirty="0" smtClean="0"/>
              <a:t>Firewalls</a:t>
            </a:r>
            <a:endParaRPr lang="en-US" b="1" dirty="0"/>
          </a:p>
        </p:txBody>
      </p:sp>
      <p:sp>
        <p:nvSpPr>
          <p:cNvPr id="3" name="Content Placeholder 2"/>
          <p:cNvSpPr>
            <a:spLocks noGrp="1"/>
          </p:cNvSpPr>
          <p:nvPr>
            <p:ph sz="quarter" idx="1"/>
          </p:nvPr>
        </p:nvSpPr>
        <p:spPr/>
        <p:txBody>
          <a:bodyPr>
            <a:normAutofit fontScale="85000" lnSpcReduction="20000"/>
          </a:bodyPr>
          <a:lstStyle/>
          <a:p>
            <a:pPr algn="just"/>
            <a:r>
              <a:rPr lang="en-US" dirty="0"/>
              <a:t>Packet-filtering firewalls operate at the network layer (Layer 3) of the OSI model and make filtering decisions based on packet header information, such as source and destination IP addresses, ports, and protocol types</a:t>
            </a:r>
            <a:r>
              <a:rPr lang="en-US" dirty="0" smtClean="0"/>
              <a:t>.</a:t>
            </a:r>
          </a:p>
          <a:p>
            <a:pPr marL="0" indent="0" algn="just">
              <a:buNone/>
            </a:pPr>
            <a:endParaRPr lang="en-US" dirty="0"/>
          </a:p>
          <a:p>
            <a:pPr marL="0" indent="0" algn="just">
              <a:buNone/>
            </a:pPr>
            <a:r>
              <a:rPr lang="en-US" b="1" u="sng" dirty="0"/>
              <a:t>Features and Capabilities:</a:t>
            </a:r>
          </a:p>
          <a:p>
            <a:pPr marL="0" indent="0" algn="just">
              <a:buNone/>
            </a:pPr>
            <a:endParaRPr lang="en-US" b="1" u="sng" dirty="0"/>
          </a:p>
          <a:p>
            <a:pPr algn="just"/>
            <a:r>
              <a:rPr lang="en-US" dirty="0"/>
              <a:t>Filters packets based on simple rules.</a:t>
            </a:r>
          </a:p>
          <a:p>
            <a:pPr algn="just"/>
            <a:r>
              <a:rPr lang="en-US" dirty="0"/>
              <a:t>Examines packet headers quickly, allowing for efficient processing.</a:t>
            </a:r>
          </a:p>
          <a:p>
            <a:pPr algn="just"/>
            <a:r>
              <a:rPr lang="en-US" dirty="0"/>
              <a:t>Can handle high traffic volumes without significant impact on network performance.</a:t>
            </a:r>
          </a:p>
          <a:p>
            <a:pPr algn="just"/>
            <a:r>
              <a:rPr lang="en-US" dirty="0"/>
              <a:t>Supports basic network address translation (NAT).</a:t>
            </a:r>
          </a:p>
        </p:txBody>
      </p:sp>
    </p:spTree>
    <p:extLst>
      <p:ext uri="{BB962C8B-B14F-4D97-AF65-F5344CB8AC3E}">
        <p14:creationId xmlns:p14="http://schemas.microsoft.com/office/powerpoint/2010/main" val="268664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Packet-Filtering Firewalls</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lgn="just">
              <a:buNone/>
            </a:pPr>
            <a:r>
              <a:rPr lang="en-US" b="1" u="sng" dirty="0" smtClean="0"/>
              <a:t>  Strengths</a:t>
            </a:r>
            <a:r>
              <a:rPr lang="en-US" b="1" u="sng" dirty="0"/>
              <a:t>:</a:t>
            </a:r>
          </a:p>
          <a:p>
            <a:pPr algn="just"/>
            <a:endParaRPr lang="en-US" dirty="0"/>
          </a:p>
          <a:p>
            <a:pPr algn="just"/>
            <a:r>
              <a:rPr lang="en-US" dirty="0"/>
              <a:t>Efficient and </a:t>
            </a:r>
            <a:r>
              <a:rPr lang="en-US" dirty="0" err="1"/>
              <a:t>performant</a:t>
            </a:r>
            <a:r>
              <a:rPr lang="en-US" dirty="0"/>
              <a:t>, as they operate at a low level in the network stack.</a:t>
            </a:r>
          </a:p>
          <a:p>
            <a:pPr algn="just"/>
            <a:r>
              <a:rPr lang="en-US" dirty="0"/>
              <a:t>Simple configuration and implementation.</a:t>
            </a:r>
          </a:p>
          <a:p>
            <a:pPr algn="just"/>
            <a:r>
              <a:rPr lang="en-US" dirty="0"/>
              <a:t>Can be implemented in both hardware and software form</a:t>
            </a:r>
            <a:r>
              <a:rPr lang="en-US" dirty="0" smtClean="0"/>
              <a:t>.</a:t>
            </a:r>
          </a:p>
          <a:p>
            <a:pPr marL="0" indent="0" algn="just">
              <a:buNone/>
            </a:pPr>
            <a:endParaRPr lang="en-US" dirty="0"/>
          </a:p>
          <a:p>
            <a:pPr marL="0" indent="0" algn="just">
              <a:buNone/>
            </a:pPr>
            <a:r>
              <a:rPr lang="en-US" b="1" u="sng" dirty="0" smtClean="0"/>
              <a:t>  Weaknesses</a:t>
            </a:r>
            <a:r>
              <a:rPr lang="en-US" b="1" u="sng" dirty="0"/>
              <a:t>:</a:t>
            </a:r>
          </a:p>
          <a:p>
            <a:pPr algn="just"/>
            <a:endParaRPr lang="en-US" dirty="0"/>
          </a:p>
          <a:p>
            <a:pPr algn="just"/>
            <a:r>
              <a:rPr lang="en-US" dirty="0"/>
              <a:t>Lack of visibility into the actual contents of packets.</a:t>
            </a:r>
          </a:p>
          <a:p>
            <a:pPr algn="just"/>
            <a:r>
              <a:rPr lang="en-US" dirty="0"/>
              <a:t>Vulnerable to IP spoofing and address-based attacks.</a:t>
            </a:r>
          </a:p>
          <a:p>
            <a:pPr algn="just"/>
            <a:r>
              <a:rPr lang="en-US" dirty="0"/>
              <a:t>Limited ability to inspect and control application-layer protocols.</a:t>
            </a:r>
          </a:p>
        </p:txBody>
      </p:sp>
    </p:spTree>
    <p:extLst>
      <p:ext uri="{BB962C8B-B14F-4D97-AF65-F5344CB8AC3E}">
        <p14:creationId xmlns:p14="http://schemas.microsoft.com/office/powerpoint/2010/main" val="383634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Stateful</a:t>
            </a:r>
            <a:r>
              <a:rPr lang="en-US" b="1" dirty="0"/>
              <a:t> </a:t>
            </a:r>
            <a:r>
              <a:rPr lang="en-US" b="1" dirty="0" smtClean="0"/>
              <a:t>Firewalls</a:t>
            </a:r>
            <a:endParaRPr lang="en-US" b="1" dirty="0"/>
          </a:p>
        </p:txBody>
      </p:sp>
      <p:sp>
        <p:nvSpPr>
          <p:cNvPr id="3" name="Content Placeholder 2"/>
          <p:cNvSpPr>
            <a:spLocks noGrp="1"/>
          </p:cNvSpPr>
          <p:nvPr>
            <p:ph sz="quarter" idx="1"/>
          </p:nvPr>
        </p:nvSpPr>
        <p:spPr/>
        <p:txBody>
          <a:bodyPr>
            <a:normAutofit fontScale="85000" lnSpcReduction="20000"/>
          </a:bodyPr>
          <a:lstStyle/>
          <a:p>
            <a:pPr algn="just"/>
            <a:r>
              <a:rPr lang="en-US" dirty="0" err="1"/>
              <a:t>Stateful</a:t>
            </a:r>
            <a:r>
              <a:rPr lang="en-US" dirty="0"/>
              <a:t> firewalls, also known as dynamic packet-filtering firewalls, maintain a record of established connections and make filtering decisions based on the state of network connections</a:t>
            </a:r>
            <a:r>
              <a:rPr lang="en-US" dirty="0" smtClean="0"/>
              <a:t>.</a:t>
            </a:r>
          </a:p>
          <a:p>
            <a:pPr algn="just"/>
            <a:endParaRPr lang="en-US" dirty="0"/>
          </a:p>
          <a:p>
            <a:pPr algn="just"/>
            <a:r>
              <a:rPr lang="en-US" b="1" dirty="0"/>
              <a:t>Features and Capabilities</a:t>
            </a:r>
            <a:r>
              <a:rPr lang="en-US" b="1" dirty="0" smtClean="0"/>
              <a:t>:</a:t>
            </a:r>
          </a:p>
          <a:p>
            <a:pPr marL="0" indent="0" algn="just">
              <a:buNone/>
            </a:pPr>
            <a:endParaRPr lang="en-US" dirty="0"/>
          </a:p>
          <a:p>
            <a:pPr algn="just"/>
            <a:r>
              <a:rPr lang="en-US" dirty="0"/>
              <a:t>Tracks the state of network connections to allow returning packets based on the established state.</a:t>
            </a:r>
          </a:p>
          <a:p>
            <a:pPr algn="just"/>
            <a:r>
              <a:rPr lang="en-US" dirty="0"/>
              <a:t>Can perform basic packet filtering based on header information.</a:t>
            </a:r>
          </a:p>
          <a:p>
            <a:pPr algn="just"/>
            <a:r>
              <a:rPr lang="en-US" dirty="0"/>
              <a:t>Supports basic network address translation (NAT).</a:t>
            </a:r>
          </a:p>
          <a:p>
            <a:pPr algn="just"/>
            <a:r>
              <a:rPr lang="en-US" dirty="0"/>
              <a:t>Provides limited support for application-level protocols.</a:t>
            </a:r>
          </a:p>
          <a:p>
            <a:pPr algn="just"/>
            <a:endParaRPr lang="en-US" dirty="0"/>
          </a:p>
        </p:txBody>
      </p:sp>
    </p:spTree>
    <p:extLst>
      <p:ext uri="{BB962C8B-B14F-4D97-AF65-F5344CB8AC3E}">
        <p14:creationId xmlns:p14="http://schemas.microsoft.com/office/powerpoint/2010/main" val="140889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Stateful</a:t>
            </a:r>
            <a:r>
              <a:rPr lang="en-US" b="1" dirty="0"/>
              <a:t> Firewalls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u="sng" dirty="0"/>
              <a:t>Strengths:</a:t>
            </a:r>
          </a:p>
          <a:p>
            <a:endParaRPr lang="en-US" dirty="0"/>
          </a:p>
          <a:p>
            <a:r>
              <a:rPr lang="en-US" dirty="0"/>
              <a:t>Improved security compared to packet-filtering firewalls by considering the state of connections.</a:t>
            </a:r>
          </a:p>
          <a:p>
            <a:r>
              <a:rPr lang="en-US" dirty="0"/>
              <a:t>Can identify and block unauthorized traffic that does not match any established connections.</a:t>
            </a:r>
          </a:p>
          <a:p>
            <a:r>
              <a:rPr lang="en-US" dirty="0"/>
              <a:t>Provides improved protection against certain types of network-based attacks</a:t>
            </a:r>
            <a:r>
              <a:rPr lang="en-US" dirty="0" smtClean="0"/>
              <a:t>.</a:t>
            </a:r>
          </a:p>
          <a:p>
            <a:endParaRPr lang="en-US" b="1" u="sng" dirty="0"/>
          </a:p>
          <a:p>
            <a:r>
              <a:rPr lang="en-US" b="1" u="sng" dirty="0"/>
              <a:t>Weaknesses:</a:t>
            </a:r>
          </a:p>
          <a:p>
            <a:endParaRPr lang="en-US" dirty="0"/>
          </a:p>
          <a:p>
            <a:r>
              <a:rPr lang="en-US" dirty="0"/>
              <a:t>May introduce additional latency due to connection state tracking.</a:t>
            </a:r>
          </a:p>
          <a:p>
            <a:r>
              <a:rPr lang="en-US" dirty="0"/>
              <a:t>Vulnerable to application-layer attacks that can bypass traditional </a:t>
            </a:r>
            <a:r>
              <a:rPr lang="en-US" dirty="0" err="1"/>
              <a:t>stateful</a:t>
            </a:r>
            <a:r>
              <a:rPr lang="en-US" dirty="0"/>
              <a:t> inspection.</a:t>
            </a:r>
          </a:p>
          <a:p>
            <a:r>
              <a:rPr lang="en-US" dirty="0"/>
              <a:t>Limited visibility into application-specific protocols.</a:t>
            </a:r>
          </a:p>
        </p:txBody>
      </p:sp>
    </p:spTree>
    <p:extLst>
      <p:ext uri="{BB962C8B-B14F-4D97-AF65-F5344CB8AC3E}">
        <p14:creationId xmlns:p14="http://schemas.microsoft.com/office/powerpoint/2010/main" val="343146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Application-Layer </a:t>
            </a:r>
            <a:r>
              <a:rPr lang="en-US" b="1" dirty="0" smtClean="0"/>
              <a:t>Firewalls</a:t>
            </a:r>
            <a:endParaRPr lang="en-US" b="1" dirty="0"/>
          </a:p>
        </p:txBody>
      </p:sp>
      <p:sp>
        <p:nvSpPr>
          <p:cNvPr id="3" name="Content Placeholder 2"/>
          <p:cNvSpPr>
            <a:spLocks noGrp="1"/>
          </p:cNvSpPr>
          <p:nvPr>
            <p:ph sz="quarter" idx="1"/>
          </p:nvPr>
        </p:nvSpPr>
        <p:spPr/>
        <p:txBody>
          <a:bodyPr>
            <a:normAutofit fontScale="85000" lnSpcReduction="20000"/>
          </a:bodyPr>
          <a:lstStyle/>
          <a:p>
            <a:r>
              <a:rPr lang="en-US" dirty="0"/>
              <a:t>Application-layer firewalls operate at the application layer (Layer 7) of the OSI model and provide deep packet inspection, allowing for granular control and inspection of network traffic</a:t>
            </a:r>
            <a:r>
              <a:rPr lang="en-US" dirty="0" smtClean="0"/>
              <a:t>.</a:t>
            </a:r>
          </a:p>
          <a:p>
            <a:pPr marL="0" indent="0">
              <a:buNone/>
            </a:pPr>
            <a:endParaRPr lang="en-US" dirty="0"/>
          </a:p>
          <a:p>
            <a:r>
              <a:rPr lang="en-US" b="1" u="sng" dirty="0" smtClean="0"/>
              <a:t>Features and Capabilities:</a:t>
            </a:r>
          </a:p>
          <a:p>
            <a:pPr marL="0" indent="0">
              <a:buNone/>
            </a:pPr>
            <a:endParaRPr lang="en-US" b="1" u="sng" dirty="0" smtClean="0"/>
          </a:p>
          <a:p>
            <a:r>
              <a:rPr lang="en-US" dirty="0" smtClean="0"/>
              <a:t>Analyzes </a:t>
            </a:r>
            <a:r>
              <a:rPr lang="en-US" dirty="0"/>
              <a:t>the contents of packets, including application-specific data.</a:t>
            </a:r>
          </a:p>
          <a:p>
            <a:r>
              <a:rPr lang="en-US" dirty="0"/>
              <a:t>Provides granular control over network traffic based on application-level protocols and data.</a:t>
            </a:r>
          </a:p>
          <a:p>
            <a:r>
              <a:rPr lang="en-US" dirty="0"/>
              <a:t>Offers enhanced visibility into network traffic and content.</a:t>
            </a:r>
          </a:p>
          <a:p>
            <a:r>
              <a:rPr lang="en-US" dirty="0"/>
              <a:t>Can block sophisticated application-layer attacks.</a:t>
            </a:r>
          </a:p>
          <a:p>
            <a:endParaRPr lang="en-US" dirty="0"/>
          </a:p>
        </p:txBody>
      </p:sp>
    </p:spTree>
    <p:extLst>
      <p:ext uri="{BB962C8B-B14F-4D97-AF65-F5344CB8AC3E}">
        <p14:creationId xmlns:p14="http://schemas.microsoft.com/office/powerpoint/2010/main" val="176713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Application-Layer </a:t>
            </a:r>
            <a:r>
              <a:rPr lang="en-US" b="1" dirty="0" smtClean="0"/>
              <a:t>Firewalls</a:t>
            </a:r>
            <a:endParaRPr lang="en-US" b="1" dirty="0"/>
          </a:p>
        </p:txBody>
      </p:sp>
      <p:sp>
        <p:nvSpPr>
          <p:cNvPr id="3" name="Content Placeholder 2"/>
          <p:cNvSpPr>
            <a:spLocks noGrp="1"/>
          </p:cNvSpPr>
          <p:nvPr>
            <p:ph sz="quarter" idx="1"/>
          </p:nvPr>
        </p:nvSpPr>
        <p:spPr/>
        <p:txBody>
          <a:bodyPr>
            <a:normAutofit fontScale="77500" lnSpcReduction="20000"/>
          </a:bodyPr>
          <a:lstStyle/>
          <a:p>
            <a:r>
              <a:rPr lang="en-US" b="1" u="sng" dirty="0"/>
              <a:t>Strengths:</a:t>
            </a:r>
          </a:p>
          <a:p>
            <a:endParaRPr lang="en-US" dirty="0"/>
          </a:p>
          <a:p>
            <a:r>
              <a:rPr lang="en-US" dirty="0"/>
              <a:t>Granular control over network traffic based on application-level protocols and data.</a:t>
            </a:r>
          </a:p>
          <a:p>
            <a:r>
              <a:rPr lang="en-US" dirty="0"/>
              <a:t>Ability to detect and block sophisticated application-layer attacks.</a:t>
            </a:r>
          </a:p>
          <a:p>
            <a:r>
              <a:rPr lang="en-US" dirty="0"/>
              <a:t>Enhanced visibility into network traffic and content</a:t>
            </a:r>
            <a:r>
              <a:rPr lang="en-US" dirty="0" smtClean="0"/>
              <a:t>.</a:t>
            </a:r>
          </a:p>
          <a:p>
            <a:pPr marL="0" indent="0">
              <a:buNone/>
            </a:pPr>
            <a:endParaRPr lang="en-US" dirty="0"/>
          </a:p>
          <a:p>
            <a:r>
              <a:rPr lang="en-US" b="1" u="sng" dirty="0"/>
              <a:t>Weaknesses:</a:t>
            </a:r>
          </a:p>
          <a:p>
            <a:endParaRPr lang="en-US" dirty="0"/>
          </a:p>
          <a:p>
            <a:r>
              <a:rPr lang="en-US" dirty="0"/>
              <a:t>Higher resource requirements due to deep packet inspection and protocol parsing.</a:t>
            </a:r>
          </a:p>
          <a:p>
            <a:r>
              <a:rPr lang="en-US" dirty="0"/>
              <a:t>Increased complexity and configuration overhead.</a:t>
            </a:r>
          </a:p>
          <a:p>
            <a:r>
              <a:rPr lang="en-US" dirty="0"/>
              <a:t>Can introduce additional latency and impact network performance.</a:t>
            </a:r>
          </a:p>
        </p:txBody>
      </p:sp>
    </p:spTree>
    <p:extLst>
      <p:ext uri="{BB962C8B-B14F-4D97-AF65-F5344CB8AC3E}">
        <p14:creationId xmlns:p14="http://schemas.microsoft.com/office/powerpoint/2010/main" val="27310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Next-Generation Firewalls (NGFWs</a:t>
            </a:r>
            <a:r>
              <a:rPr lang="en-US" b="1" dirty="0" smtClean="0"/>
              <a:t>)</a:t>
            </a:r>
            <a:endParaRPr lang="en-US" b="1" dirty="0"/>
          </a:p>
        </p:txBody>
      </p:sp>
      <p:sp>
        <p:nvSpPr>
          <p:cNvPr id="3" name="Content Placeholder 2"/>
          <p:cNvSpPr>
            <a:spLocks noGrp="1"/>
          </p:cNvSpPr>
          <p:nvPr>
            <p:ph sz="quarter" idx="1"/>
          </p:nvPr>
        </p:nvSpPr>
        <p:spPr/>
        <p:txBody>
          <a:bodyPr>
            <a:normAutofit fontScale="77500" lnSpcReduction="20000"/>
          </a:bodyPr>
          <a:lstStyle/>
          <a:p>
            <a:r>
              <a:rPr lang="en-US" dirty="0"/>
              <a:t>Next-generation firewalls integrate features from multiple firewall types and incorporate additional security functions to provide comprehensive network security</a:t>
            </a:r>
            <a:r>
              <a:rPr lang="en-US" dirty="0" smtClean="0"/>
              <a:t>.</a:t>
            </a:r>
          </a:p>
          <a:p>
            <a:pPr marL="0" indent="0">
              <a:buNone/>
            </a:pPr>
            <a:endParaRPr lang="en-US" dirty="0"/>
          </a:p>
          <a:p>
            <a:r>
              <a:rPr lang="en-US" b="1" u="sng" dirty="0"/>
              <a:t>Features and Capabilities</a:t>
            </a:r>
            <a:r>
              <a:rPr lang="en-US" b="1" u="sng" dirty="0" smtClean="0"/>
              <a:t>:</a:t>
            </a:r>
          </a:p>
          <a:p>
            <a:pPr marL="0" indent="0">
              <a:buNone/>
            </a:pPr>
            <a:endParaRPr lang="en-US" dirty="0"/>
          </a:p>
          <a:p>
            <a:r>
              <a:rPr lang="en-US" dirty="0"/>
              <a:t>Packet filtering, </a:t>
            </a:r>
            <a:r>
              <a:rPr lang="en-US" dirty="0" err="1"/>
              <a:t>stateful</a:t>
            </a:r>
            <a:r>
              <a:rPr lang="en-US" dirty="0"/>
              <a:t> inspection, and application-level inspection capabilities.</a:t>
            </a:r>
          </a:p>
          <a:p>
            <a:r>
              <a:rPr lang="en-US" dirty="0"/>
              <a:t>Intrusion prevention systems (IPS) for detecting and blocking network attacks.</a:t>
            </a:r>
          </a:p>
          <a:p>
            <a:r>
              <a:rPr lang="en-US" dirty="0"/>
              <a:t>Virtual private network (VPN) support for secure remote access.</a:t>
            </a:r>
          </a:p>
          <a:p>
            <a:r>
              <a:rPr lang="en-US" dirty="0"/>
              <a:t>Web filtering to control and monitor web traffic.</a:t>
            </a:r>
          </a:p>
          <a:p>
            <a:r>
              <a:rPr lang="en-US" dirty="0"/>
              <a:t>Advanced threat intelligence and behavior-based analysis.</a:t>
            </a:r>
          </a:p>
          <a:p>
            <a:r>
              <a:rPr lang="en-US" dirty="0"/>
              <a:t>User and application awareness for policy enforcement.</a:t>
            </a:r>
          </a:p>
          <a:p>
            <a:endParaRPr lang="en-US" dirty="0"/>
          </a:p>
        </p:txBody>
      </p:sp>
    </p:spTree>
    <p:extLst>
      <p:ext uri="{BB962C8B-B14F-4D97-AF65-F5344CB8AC3E}">
        <p14:creationId xmlns:p14="http://schemas.microsoft.com/office/powerpoint/2010/main" val="18096753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439</TotalTime>
  <Words>642</Words>
  <Application>Microsoft Office PowerPoint</Application>
  <PresentationFormat>On-screen Show (4:3)</PresentationFormat>
  <Paragraphs>94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Features and Capabilities of different Firewalls</vt:lpstr>
      <vt:lpstr>What is Firewalls</vt:lpstr>
      <vt:lpstr>Packet-Filtering Firewalls</vt:lpstr>
      <vt:lpstr>Packet-Filtering Firewalls</vt:lpstr>
      <vt:lpstr>Stateful Firewalls</vt:lpstr>
      <vt:lpstr>Stateful Firewalls</vt:lpstr>
      <vt:lpstr>Application-Layer Firewalls</vt:lpstr>
      <vt:lpstr>Application-Layer Firewalls</vt:lpstr>
      <vt:lpstr>Next-Generation Firewalls (NGFWs)</vt:lpstr>
      <vt:lpstr>Next-Generation Firewalls (NGFWs)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and Capabilities of different Firewalls</dc:title>
  <dc:creator>DELL</dc:creator>
  <cp:lastModifiedBy>DELL</cp:lastModifiedBy>
  <cp:revision>7</cp:revision>
  <dcterms:created xsi:type="dcterms:W3CDTF">2023-07-06T08:03:21Z</dcterms:created>
  <dcterms:modified xsi:type="dcterms:W3CDTF">2023-07-06T15:22:38Z</dcterms:modified>
</cp:coreProperties>
</file>