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57" r:id="rId3"/>
    <p:sldId id="259" r:id="rId4"/>
    <p:sldId id="260" r:id="rId5"/>
    <p:sldId id="261"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fr-FR"/>
              <a:t>Modifiez le style du titre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lvl1pPr algn="l">
              <a:defRPr/>
            </a:lvl1pPr>
          </a:lstStyle>
          <a:p>
            <a:fld id="{809F862C-C9B6-4581-A298-6943DDC43142}" type="datetimeFigureOut">
              <a:rPr lang="en-US" smtClean="0"/>
              <a:t>10/21/2021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66C027-E343-4069-A2C4-9F3453F40375}" type="slidenum">
              <a:rPr lang="en-US" smtClean="0"/>
              <a:t>‹N°›</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87975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809F862C-C9B6-4581-A298-6943DDC43142}" type="datetimeFigureOut">
              <a:rPr lang="en-US" smtClean="0"/>
              <a:t>10/21/2021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66C027-E343-4069-A2C4-9F3453F40375}" type="slidenum">
              <a:rPr lang="en-US" smtClean="0"/>
              <a:t>‹N°›</a:t>
            </a:fld>
            <a:endParaRPr lang="en-US"/>
          </a:p>
        </p:txBody>
      </p:sp>
    </p:spTree>
    <p:extLst>
      <p:ext uri="{BB962C8B-B14F-4D97-AF65-F5344CB8AC3E}">
        <p14:creationId xmlns:p14="http://schemas.microsoft.com/office/powerpoint/2010/main" val="21696955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fr-FR"/>
              <a:t>Modifiez le style du titre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809F862C-C9B6-4581-A298-6943DDC43142}" type="datetimeFigureOut">
              <a:rPr lang="en-US" smtClean="0"/>
              <a:t>10/21/2021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66C027-E343-4069-A2C4-9F3453F40375}" type="slidenum">
              <a:rPr lang="en-US" smtClean="0"/>
              <a:t>‹N°›</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25484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809F862C-C9B6-4581-A298-6943DDC43142}" type="datetimeFigureOut">
              <a:rPr lang="en-US" smtClean="0"/>
              <a:t>10/21/2021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66C027-E343-4069-A2C4-9F3453F40375}" type="slidenum">
              <a:rPr lang="en-US" smtClean="0"/>
              <a:t>‹N°›</a:t>
            </a:fld>
            <a:endParaRPr lang="en-US"/>
          </a:p>
        </p:txBody>
      </p:sp>
    </p:spTree>
    <p:extLst>
      <p:ext uri="{BB962C8B-B14F-4D97-AF65-F5344CB8AC3E}">
        <p14:creationId xmlns:p14="http://schemas.microsoft.com/office/powerpoint/2010/main" val="16034466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fr-FR"/>
              <a:t>Modifiez le style du titre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809F862C-C9B6-4581-A298-6943DDC43142}" type="datetimeFigureOut">
              <a:rPr lang="en-US" smtClean="0"/>
              <a:t>10/21/2021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66C027-E343-4069-A2C4-9F3453F40375}" type="slidenum">
              <a:rPr lang="en-US" smtClean="0"/>
              <a:t>‹N°›</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75205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fr-FR"/>
              <a:t>Modifiez le style du titre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809F862C-C9B6-4581-A298-6943DDC43142}" type="datetimeFigureOut">
              <a:rPr lang="en-US" smtClean="0"/>
              <a:t>10/21/2021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66C027-E343-4069-A2C4-9F3453F40375}" type="slidenum">
              <a:rPr lang="en-US" smtClean="0"/>
              <a:t>‹N°›</a:t>
            </a:fld>
            <a:endParaRPr lang="en-US"/>
          </a:p>
        </p:txBody>
      </p:sp>
    </p:spTree>
    <p:extLst>
      <p:ext uri="{BB962C8B-B14F-4D97-AF65-F5344CB8AC3E}">
        <p14:creationId xmlns:p14="http://schemas.microsoft.com/office/powerpoint/2010/main" val="40158003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a:t>Modifiez le style du titre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024128" y="2967788"/>
            <a:ext cx="4754880" cy="334157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fr-FR"/>
              <a:t>Cliquez pour modifier les styles du texte du masque</a:t>
            </a:r>
          </a:p>
        </p:txBody>
      </p:sp>
      <p:sp>
        <p:nvSpPr>
          <p:cNvPr id="6" name="Content Placeholder 5"/>
          <p:cNvSpPr>
            <a:spLocks noGrp="1"/>
          </p:cNvSpPr>
          <p:nvPr>
            <p:ph sz="quarter" idx="4"/>
          </p:nvPr>
        </p:nvSpPr>
        <p:spPr>
          <a:xfrm>
            <a:off x="5990888" y="2967788"/>
            <a:ext cx="4754880" cy="334157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809F862C-C9B6-4581-A298-6943DDC43142}" type="datetimeFigureOut">
              <a:rPr lang="en-US" smtClean="0"/>
              <a:t>10/21/2021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A66C027-E343-4069-A2C4-9F3453F40375}" type="slidenum">
              <a:rPr lang="en-US" smtClean="0"/>
              <a:t>‹N°›</a:t>
            </a:fld>
            <a:endParaRPr lang="en-US"/>
          </a:p>
        </p:txBody>
      </p:sp>
    </p:spTree>
    <p:extLst>
      <p:ext uri="{BB962C8B-B14F-4D97-AF65-F5344CB8AC3E}">
        <p14:creationId xmlns:p14="http://schemas.microsoft.com/office/powerpoint/2010/main" val="911726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809F862C-C9B6-4581-A298-6943DDC43142}" type="datetimeFigureOut">
              <a:rPr lang="en-US" smtClean="0"/>
              <a:t>10/21/2021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A66C027-E343-4069-A2C4-9F3453F40375}" type="slidenum">
              <a:rPr lang="en-US" smtClean="0"/>
              <a:t>‹N°›</a:t>
            </a:fld>
            <a:endParaRPr lang="en-US"/>
          </a:p>
        </p:txBody>
      </p:sp>
    </p:spTree>
    <p:extLst>
      <p:ext uri="{BB962C8B-B14F-4D97-AF65-F5344CB8AC3E}">
        <p14:creationId xmlns:p14="http://schemas.microsoft.com/office/powerpoint/2010/main" val="7405156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9F862C-C9B6-4581-A298-6943DDC43142}" type="datetimeFigureOut">
              <a:rPr lang="en-US" smtClean="0"/>
              <a:t>10/21/2021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A66C027-E343-4069-A2C4-9F3453F40375}" type="slidenum">
              <a:rPr lang="en-US" smtClean="0"/>
              <a:t>‹N°›</a:t>
            </a:fld>
            <a:endParaRPr lang="en-US"/>
          </a:p>
        </p:txBody>
      </p:sp>
    </p:spTree>
    <p:extLst>
      <p:ext uri="{BB962C8B-B14F-4D97-AF65-F5344CB8AC3E}">
        <p14:creationId xmlns:p14="http://schemas.microsoft.com/office/powerpoint/2010/main" val="1380646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fr-FR"/>
              <a:t>Modifiez le style du titre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809F862C-C9B6-4581-A298-6943DDC43142}" type="datetimeFigureOut">
              <a:rPr lang="en-US" smtClean="0"/>
              <a:t>10/21/2021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66C027-E343-4069-A2C4-9F3453F40375}" type="slidenum">
              <a:rPr lang="en-US" smtClean="0"/>
              <a:t>‹N°›</a:t>
            </a:fld>
            <a:endParaRPr lang="en-US"/>
          </a:p>
        </p:txBody>
      </p:sp>
    </p:spTree>
    <p:extLst>
      <p:ext uri="{BB962C8B-B14F-4D97-AF65-F5344CB8AC3E}">
        <p14:creationId xmlns:p14="http://schemas.microsoft.com/office/powerpoint/2010/main" val="14686468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fr-FR"/>
              <a:t>Modifiez le style du titre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809F862C-C9B6-4581-A298-6943DDC43142}" type="datetimeFigureOut">
              <a:rPr lang="en-US" smtClean="0"/>
              <a:t>10/21/2021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66C027-E343-4069-A2C4-9F3453F40375}" type="slidenum">
              <a:rPr lang="en-US" smtClean="0"/>
              <a:t>‹N°›</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40756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809F862C-C9B6-4581-A298-6943DDC43142}" type="datetimeFigureOut">
              <a:rPr lang="en-US" smtClean="0"/>
              <a:t>10/21/2021</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A66C027-E343-4069-A2C4-9F3453F40375}" type="slidenum">
              <a:rPr lang="en-US" smtClean="0"/>
              <a:t>‹N°›</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2229312"/>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postgresql.org/"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quackit.com/microsoft_acces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230AAB4-179E-4F76-B5AA-17510ECCFB0F}"/>
              </a:ext>
            </a:extLst>
          </p:cNvPr>
          <p:cNvSpPr>
            <a:spLocks noGrp="1"/>
          </p:cNvSpPr>
          <p:nvPr>
            <p:ph type="ctrTitle"/>
          </p:nvPr>
        </p:nvSpPr>
        <p:spPr/>
        <p:txBody>
          <a:bodyPr>
            <a:normAutofit fontScale="90000"/>
          </a:bodyPr>
          <a:lstStyle/>
          <a:p>
            <a:r>
              <a:rPr lang="en-US"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Introduction to Relational Database Management System</a:t>
            </a:r>
            <a:br>
              <a:rPr lang="en-US"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br>
            <a:r>
              <a:rPr lang="en-US"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“RDBMS”</a:t>
            </a:r>
          </a:p>
        </p:txBody>
      </p:sp>
      <p:sp>
        <p:nvSpPr>
          <p:cNvPr id="3" name="Sous-titre 2">
            <a:extLst>
              <a:ext uri="{FF2B5EF4-FFF2-40B4-BE49-F238E27FC236}">
                <a16:creationId xmlns:a16="http://schemas.microsoft.com/office/drawing/2014/main" id="{AB26A154-C13B-481F-96A6-6E8794F4F1F0}"/>
              </a:ext>
            </a:extLst>
          </p:cNvPr>
          <p:cNvSpPr>
            <a:spLocks noGrp="1"/>
          </p:cNvSpPr>
          <p:nvPr>
            <p:ph type="subTitle" idx="1"/>
          </p:nvPr>
        </p:nvSpPr>
        <p:spPr/>
        <p:txBody>
          <a:bodyPr/>
          <a:lstStyle/>
          <a:p>
            <a:endParaRPr lang="en-US" dirty="0"/>
          </a:p>
          <a:p>
            <a:r>
              <a:rPr lang="en-US" sz="2800" b="1" dirty="0">
                <a:solidFill>
                  <a:srgbClr val="002060"/>
                </a:solidFill>
                <a:latin typeface="Bodoni MT" panose="02070603080606020203" pitchFamily="18" charset="0"/>
              </a:rPr>
              <a:t>Elaborated by: </a:t>
            </a:r>
            <a:r>
              <a:rPr lang="en-US" sz="2800" b="1" dirty="0" err="1">
                <a:solidFill>
                  <a:srgbClr val="002060"/>
                </a:solidFill>
                <a:latin typeface="Bodoni MT" panose="02070603080606020203" pitchFamily="18" charset="0"/>
              </a:rPr>
              <a:t>Nawel</a:t>
            </a:r>
            <a:r>
              <a:rPr lang="en-US" sz="2800" b="1" dirty="0">
                <a:solidFill>
                  <a:srgbClr val="002060"/>
                </a:solidFill>
                <a:latin typeface="Bodoni MT" panose="02070603080606020203" pitchFamily="18" charset="0"/>
              </a:rPr>
              <a:t> </a:t>
            </a:r>
            <a:r>
              <a:rPr lang="en-US" sz="2800" b="1" dirty="0" err="1">
                <a:solidFill>
                  <a:srgbClr val="002060"/>
                </a:solidFill>
                <a:latin typeface="Bodoni MT" panose="02070603080606020203" pitchFamily="18" charset="0"/>
              </a:rPr>
              <a:t>Tajouri</a:t>
            </a:r>
            <a:endParaRPr lang="en-US" sz="2800" b="1" dirty="0">
              <a:solidFill>
                <a:srgbClr val="002060"/>
              </a:solidFill>
              <a:latin typeface="Bodoni MT" panose="02070603080606020203" pitchFamily="18" charset="0"/>
            </a:endParaRPr>
          </a:p>
        </p:txBody>
      </p:sp>
    </p:spTree>
    <p:extLst>
      <p:ext uri="{BB962C8B-B14F-4D97-AF65-F5344CB8AC3E}">
        <p14:creationId xmlns:p14="http://schemas.microsoft.com/office/powerpoint/2010/main" val="33875107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DEB2CC5-A43F-4C7C-8C2A-701CB2F0BD0A}"/>
              </a:ext>
            </a:extLst>
          </p:cNvPr>
          <p:cNvSpPr>
            <a:spLocks noGrp="1"/>
          </p:cNvSpPr>
          <p:nvPr>
            <p:ph type="title"/>
          </p:nvPr>
        </p:nvSpPr>
        <p:spPr>
          <a:xfrm>
            <a:off x="838200" y="365125"/>
            <a:ext cx="10515600" cy="464869"/>
          </a:xfrm>
        </p:spPr>
        <p:txBody>
          <a:bodyPr>
            <a:noAutofit/>
          </a:bodyPr>
          <a:lstStyle/>
          <a:p>
            <a:r>
              <a:rPr lang="en-US" sz="2800" b="1" i="1" u="sng" dirty="0">
                <a:solidFill>
                  <a:srgbClr val="FF0000"/>
                </a:solidFill>
                <a:latin typeface="Times New Roman" panose="02020603050405020304" pitchFamily="18" charset="0"/>
              </a:rPr>
              <a:t>Relational database management system </a:t>
            </a:r>
            <a:endParaRPr lang="en-US" sz="2800" b="1" dirty="0">
              <a:solidFill>
                <a:srgbClr val="FF0000"/>
              </a:solidFill>
            </a:endParaRPr>
          </a:p>
        </p:txBody>
      </p:sp>
      <p:sp>
        <p:nvSpPr>
          <p:cNvPr id="3" name="Espace réservé du contenu 2">
            <a:extLst>
              <a:ext uri="{FF2B5EF4-FFF2-40B4-BE49-F238E27FC236}">
                <a16:creationId xmlns:a16="http://schemas.microsoft.com/office/drawing/2014/main" id="{A34A720D-C902-4E92-8CFB-69B1AD2759C3}"/>
              </a:ext>
            </a:extLst>
          </p:cNvPr>
          <p:cNvSpPr>
            <a:spLocks noGrp="1"/>
          </p:cNvSpPr>
          <p:nvPr>
            <p:ph idx="1"/>
          </p:nvPr>
        </p:nvSpPr>
        <p:spPr>
          <a:xfrm>
            <a:off x="838200" y="1145906"/>
            <a:ext cx="10515600" cy="5346969"/>
          </a:xfrm>
        </p:spPr>
        <p:txBody>
          <a:bodyPr/>
          <a:lstStyle/>
          <a:p>
            <a:r>
              <a:rPr lang="en-US" sz="2400" i="1" dirty="0">
                <a:solidFill>
                  <a:schemeClr val="accent2">
                    <a:lumMod val="75000"/>
                  </a:schemeClr>
                </a:solidFill>
                <a:latin typeface="Arial Rounded MT Bold" panose="020F0704030504030204" pitchFamily="34" charset="0"/>
              </a:rPr>
              <a:t>What is Database?</a:t>
            </a:r>
          </a:p>
          <a:p>
            <a:pPr marL="0" indent="0">
              <a:buNone/>
            </a:pPr>
            <a:r>
              <a:rPr lang="en-US" sz="2000" b="0" i="0" dirty="0">
                <a:solidFill>
                  <a:srgbClr val="10162F"/>
                </a:solidFill>
                <a:effectLst/>
                <a:latin typeface="Times New Roman" panose="02020603050405020304" pitchFamily="18" charset="0"/>
                <a:cs typeface="Times New Roman" panose="02020603050405020304" pitchFamily="18" charset="0"/>
              </a:rPr>
              <a:t>A </a:t>
            </a:r>
            <a:r>
              <a:rPr lang="en-US" sz="2000" b="0" i="1" dirty="0">
                <a:solidFill>
                  <a:srgbClr val="10162F"/>
                </a:solidFill>
                <a:effectLst/>
                <a:latin typeface="Times New Roman" panose="02020603050405020304" pitchFamily="18" charset="0"/>
                <a:cs typeface="Times New Roman" panose="02020603050405020304" pitchFamily="18" charset="0"/>
              </a:rPr>
              <a:t>database</a:t>
            </a:r>
            <a:r>
              <a:rPr lang="en-US" sz="2000" b="0" i="0" dirty="0">
                <a:solidFill>
                  <a:srgbClr val="10162F"/>
                </a:solidFill>
                <a:effectLst/>
                <a:latin typeface="Times New Roman" panose="02020603050405020304" pitchFamily="18" charset="0"/>
                <a:cs typeface="Times New Roman" panose="02020603050405020304" pitchFamily="18" charset="0"/>
              </a:rPr>
              <a:t> is a set of data stored in a computer. This data is usually structured in a way that makes the data easily accessible.</a:t>
            </a:r>
          </a:p>
          <a:p>
            <a:r>
              <a:rPr lang="en-US" sz="2400" i="1" dirty="0">
                <a:solidFill>
                  <a:schemeClr val="accent2">
                    <a:lumMod val="75000"/>
                  </a:schemeClr>
                </a:solidFill>
                <a:latin typeface="Arial Rounded MT Bold" panose="020F0704030504030204" pitchFamily="34" charset="0"/>
              </a:rPr>
              <a:t>What is Relational Database?</a:t>
            </a:r>
          </a:p>
          <a:p>
            <a:pPr marL="0" indent="0">
              <a:buNone/>
            </a:pPr>
            <a:r>
              <a:rPr lang="en-US" sz="2000" dirty="0">
                <a:solidFill>
                  <a:srgbClr val="10162F"/>
                </a:solidFill>
                <a:latin typeface="Times New Roman" panose="02020603050405020304" pitchFamily="18" charset="0"/>
                <a:cs typeface="Times New Roman" panose="02020603050405020304" pitchFamily="18" charset="0"/>
              </a:rPr>
              <a:t>A relational database is a type of database. It uses a structure that allows us to identify and access data in relation to another piece of data in the database. Often, data in a relational database is organized into tables.</a:t>
            </a:r>
          </a:p>
          <a:p>
            <a:r>
              <a:rPr lang="en-US" sz="2400" i="1" dirty="0">
                <a:solidFill>
                  <a:schemeClr val="accent2">
                    <a:lumMod val="75000"/>
                  </a:schemeClr>
                </a:solidFill>
                <a:latin typeface="Arial Rounded MT Bold" panose="020F0704030504030204" pitchFamily="34" charset="0"/>
              </a:rPr>
              <a:t>What is Relational Database Management System (RDBMS)?</a:t>
            </a:r>
          </a:p>
          <a:p>
            <a:pPr marL="0" indent="0">
              <a:buNone/>
            </a:pPr>
            <a:r>
              <a:rPr lang="en-US" sz="2000" dirty="0">
                <a:solidFill>
                  <a:srgbClr val="10162F"/>
                </a:solidFill>
                <a:latin typeface="Times New Roman" panose="02020603050405020304" pitchFamily="18" charset="0"/>
                <a:cs typeface="Times New Roman" panose="02020603050405020304" pitchFamily="18" charset="0"/>
              </a:rPr>
              <a:t>The RDBMS is the most popular database system among organizations across the world. It provides a dependable method of storing and retrieving large amounts of data while offering a combination of system performance and ease of implementation.</a:t>
            </a:r>
          </a:p>
          <a:p>
            <a:pPr marL="0" indent="0">
              <a:buNone/>
            </a:pPr>
            <a:endParaRPr lang="en-US" sz="2400" i="1" dirty="0">
              <a:solidFill>
                <a:schemeClr val="accent2">
                  <a:lumMod val="75000"/>
                </a:schemeClr>
              </a:solidFill>
              <a:latin typeface="Arial Rounded MT Bold" panose="020F0704030504030204" pitchFamily="34" charset="0"/>
            </a:endParaRPr>
          </a:p>
          <a:p>
            <a:pPr marL="0" indent="0">
              <a:buNone/>
            </a:pPr>
            <a:endParaRPr lang="en-US" sz="2400" dirty="0">
              <a:solidFill>
                <a:srgbClr val="10162F"/>
              </a:solidFill>
              <a:latin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31207443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1B513C9-88CC-4BBC-9483-1C7A63E4494A}"/>
              </a:ext>
            </a:extLst>
          </p:cNvPr>
          <p:cNvSpPr/>
          <p:nvPr/>
        </p:nvSpPr>
        <p:spPr>
          <a:xfrm>
            <a:off x="556080" y="203695"/>
            <a:ext cx="5735866" cy="523220"/>
          </a:xfrm>
          <a:prstGeom prst="rect">
            <a:avLst/>
          </a:prstGeom>
          <a:noFill/>
        </p:spPr>
        <p:txBody>
          <a:bodyPr wrap="none" lIns="91440" tIns="45720" rIns="91440" bIns="45720">
            <a:spAutoFit/>
          </a:bodyPr>
          <a:lstStyle/>
          <a:p>
            <a:pPr algn="ctr"/>
            <a:r>
              <a:rPr lang="en-US" sz="2800" b="1" i="1" u="sng" dirty="0">
                <a:solidFill>
                  <a:srgbClr val="FF0000"/>
                </a:solidFill>
                <a:latin typeface="Times New Roman" panose="02020603050405020304" pitchFamily="18" charset="0"/>
              </a:rPr>
              <a:t>Popular Relational Database Systems</a:t>
            </a:r>
            <a:endParaRPr lang="fr-FR" sz="28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10" name="Espace réservé du contenu 2">
            <a:extLst>
              <a:ext uri="{FF2B5EF4-FFF2-40B4-BE49-F238E27FC236}">
                <a16:creationId xmlns:a16="http://schemas.microsoft.com/office/drawing/2014/main" id="{A80DF6E7-17A4-4DB4-BED9-E25DDAD8D4FD}"/>
              </a:ext>
            </a:extLst>
          </p:cNvPr>
          <p:cNvSpPr>
            <a:spLocks noGrp="1"/>
          </p:cNvSpPr>
          <p:nvPr>
            <p:ph idx="1"/>
          </p:nvPr>
        </p:nvSpPr>
        <p:spPr>
          <a:xfrm>
            <a:off x="838199" y="1076503"/>
            <a:ext cx="10899139" cy="5346969"/>
          </a:xfrm>
        </p:spPr>
        <p:txBody>
          <a:bodyPr>
            <a:normAutofit fontScale="92500" lnSpcReduction="10000"/>
          </a:bodyPr>
          <a:lstStyle/>
          <a:p>
            <a:r>
              <a:rPr lang="en-US" sz="2400" i="1" dirty="0">
                <a:solidFill>
                  <a:schemeClr val="accent2">
                    <a:lumMod val="75000"/>
                  </a:schemeClr>
                </a:solidFill>
                <a:latin typeface="Arial Rounded MT Bold" panose="020F0704030504030204" pitchFamily="34" charset="0"/>
              </a:rPr>
              <a:t>MySQL</a:t>
            </a:r>
          </a:p>
          <a:p>
            <a:pPr marL="0" indent="0">
              <a:buNone/>
            </a:pPr>
            <a:r>
              <a:rPr lang="en-US" sz="2000" dirty="0">
                <a:solidFill>
                  <a:srgbClr val="10162F"/>
                </a:solidFill>
                <a:latin typeface="Times New Roman" panose="02020603050405020304" pitchFamily="18" charset="0"/>
                <a:cs typeface="Times New Roman" panose="02020603050405020304" pitchFamily="18" charset="0"/>
              </a:rPr>
              <a:t>MySQL is the most popular open source SQL database. It is typically used for web application development.</a:t>
            </a:r>
          </a:p>
          <a:p>
            <a:pPr marL="0" indent="0">
              <a:buNone/>
            </a:pPr>
            <a:r>
              <a:rPr lang="en-US" sz="2000" dirty="0">
                <a:solidFill>
                  <a:srgbClr val="10162F"/>
                </a:solidFill>
                <a:latin typeface="Times New Roman" panose="02020603050405020304" pitchFamily="18" charset="0"/>
                <a:cs typeface="Times New Roman" panose="02020603050405020304" pitchFamily="18" charset="0"/>
              </a:rPr>
              <a:t> In association with a scripting language such as PHP or Perl it is possible to create websites which will interact in real-time with a MySQL database to rapidly display categorized and searchable information to a website user.</a:t>
            </a:r>
          </a:p>
          <a:p>
            <a:pPr marL="0" indent="0">
              <a:buNone/>
            </a:pPr>
            <a:endParaRPr lang="en-US" sz="2000" dirty="0">
              <a:solidFill>
                <a:srgbClr val="10162F"/>
              </a:solidFill>
              <a:latin typeface="Times New Roman" panose="02020603050405020304" pitchFamily="18" charset="0"/>
              <a:cs typeface="Times New Roman" panose="02020603050405020304" pitchFamily="18" charset="0"/>
            </a:endParaRPr>
          </a:p>
          <a:p>
            <a:pPr marL="0" indent="0">
              <a:buNone/>
            </a:pPr>
            <a:endParaRPr lang="en-US" sz="2000" dirty="0">
              <a:solidFill>
                <a:srgbClr val="10162F"/>
              </a:solidFill>
              <a:latin typeface="Times New Roman" panose="02020603050405020304" pitchFamily="18" charset="0"/>
              <a:cs typeface="Times New Roman" panose="02020603050405020304" pitchFamily="18" charset="0"/>
            </a:endParaRPr>
          </a:p>
          <a:p>
            <a:pPr marL="0" indent="0">
              <a:buNone/>
            </a:pPr>
            <a:endParaRPr lang="en-US" sz="2000" dirty="0">
              <a:solidFill>
                <a:srgbClr val="10162F"/>
              </a:solidFill>
              <a:latin typeface="Times New Roman" panose="02020603050405020304" pitchFamily="18" charset="0"/>
              <a:cs typeface="Times New Roman" panose="02020603050405020304" pitchFamily="18" charset="0"/>
            </a:endParaRPr>
          </a:p>
          <a:p>
            <a:pPr marL="0" indent="0">
              <a:buNone/>
            </a:pPr>
            <a:endParaRPr lang="en-US" sz="2000" dirty="0">
              <a:solidFill>
                <a:srgbClr val="10162F"/>
              </a:solidFill>
              <a:latin typeface="Times New Roman" panose="02020603050405020304" pitchFamily="18" charset="0"/>
              <a:cs typeface="Times New Roman" panose="02020603050405020304" pitchFamily="18" charset="0"/>
            </a:endParaRPr>
          </a:p>
          <a:p>
            <a:pPr marL="0" indent="0">
              <a:buNone/>
            </a:pPr>
            <a:endParaRPr lang="en-US" sz="2000" dirty="0">
              <a:solidFill>
                <a:srgbClr val="10162F"/>
              </a:solidFill>
              <a:latin typeface="Times New Roman" panose="02020603050405020304" pitchFamily="18" charset="0"/>
              <a:cs typeface="Times New Roman" panose="02020603050405020304" pitchFamily="18" charset="0"/>
            </a:endParaRPr>
          </a:p>
          <a:p>
            <a:pPr marL="0" indent="0">
              <a:buNone/>
            </a:pPr>
            <a:r>
              <a:rPr lang="en-US" sz="2000" dirty="0">
                <a:solidFill>
                  <a:srgbClr val="10162F"/>
                </a:solidFill>
                <a:latin typeface="Times New Roman" panose="02020603050405020304" pitchFamily="18" charset="0"/>
                <a:cs typeface="Times New Roman" panose="02020603050405020304" pitchFamily="18" charset="0"/>
              </a:rPr>
              <a:t>The main advantages of MySQL are that it is easy to use, inexpensive, reliable (has been around since 1995), and has a large community of developers who can help answer questions</a:t>
            </a:r>
          </a:p>
          <a:p>
            <a:pPr marL="0" indent="0">
              <a:buNone/>
            </a:pPr>
            <a:r>
              <a:rPr lang="en-US" sz="2000" dirty="0">
                <a:solidFill>
                  <a:srgbClr val="10162F"/>
                </a:solidFill>
                <a:latin typeface="Times New Roman" panose="02020603050405020304" pitchFamily="18" charset="0"/>
                <a:cs typeface="Times New Roman" panose="02020603050405020304" pitchFamily="18" charset="0"/>
              </a:rPr>
              <a:t>Some of the disadvantages are that it has been known to suffer from poor performance when scaling, open source development has lagged since Oracle has taken control of MySQL, and it does not include some advanced features that developers may be used to.</a:t>
            </a:r>
          </a:p>
          <a:p>
            <a:pPr marL="0" indent="0">
              <a:buNone/>
            </a:pPr>
            <a:endParaRPr lang="en-US" sz="2000" dirty="0">
              <a:solidFill>
                <a:srgbClr val="10162F"/>
              </a:solidFill>
              <a:latin typeface="Times New Roman" panose="02020603050405020304" pitchFamily="18" charset="0"/>
              <a:cs typeface="Times New Roman" panose="02020603050405020304" pitchFamily="18" charset="0"/>
            </a:endParaRPr>
          </a:p>
        </p:txBody>
      </p:sp>
      <p:pic>
        <p:nvPicPr>
          <p:cNvPr id="11" name="Picture 2" descr="MySQL — Wikipédia">
            <a:extLst>
              <a:ext uri="{FF2B5EF4-FFF2-40B4-BE49-F238E27FC236}">
                <a16:creationId xmlns:a16="http://schemas.microsoft.com/office/drawing/2014/main" id="{58488F39-4798-4DAB-8A4C-8412BE4D02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1218320">
            <a:off x="3559127" y="2075864"/>
            <a:ext cx="4811150" cy="2706272"/>
          </a:xfrm>
          <a:prstGeom prst="rect">
            <a:avLst/>
          </a:prstGeom>
          <a:effectLst/>
          <a:scene3d>
            <a:camera prst="isometricBottomDown"/>
            <a:lightRig rig="threePt" dir="t"/>
          </a:scene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90692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1B513C9-88CC-4BBC-9483-1C7A63E4494A}"/>
              </a:ext>
            </a:extLst>
          </p:cNvPr>
          <p:cNvSpPr/>
          <p:nvPr/>
        </p:nvSpPr>
        <p:spPr>
          <a:xfrm>
            <a:off x="789616" y="172918"/>
            <a:ext cx="5735865" cy="523220"/>
          </a:xfrm>
          <a:prstGeom prst="rect">
            <a:avLst/>
          </a:prstGeom>
          <a:noFill/>
        </p:spPr>
        <p:txBody>
          <a:bodyPr wrap="none" lIns="91440" tIns="45720" rIns="91440" bIns="45720">
            <a:spAutoFit/>
          </a:bodyPr>
          <a:lstStyle/>
          <a:p>
            <a:pPr algn="ctr"/>
            <a:r>
              <a:rPr lang="en-US" sz="2800" b="1" i="1" u="sng" dirty="0">
                <a:solidFill>
                  <a:srgbClr val="FF0000"/>
                </a:solidFill>
                <a:latin typeface="Times New Roman" panose="02020603050405020304" pitchFamily="18" charset="0"/>
              </a:rPr>
              <a:t>Popular Relational Database Systems</a:t>
            </a:r>
            <a:endParaRPr lang="fr-FR" sz="28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10" name="Espace réservé du contenu 2">
            <a:extLst>
              <a:ext uri="{FF2B5EF4-FFF2-40B4-BE49-F238E27FC236}">
                <a16:creationId xmlns:a16="http://schemas.microsoft.com/office/drawing/2014/main" id="{A80DF6E7-17A4-4DB4-BED9-E25DDAD8D4FD}"/>
              </a:ext>
            </a:extLst>
          </p:cNvPr>
          <p:cNvSpPr>
            <a:spLocks noGrp="1"/>
          </p:cNvSpPr>
          <p:nvPr>
            <p:ph idx="1"/>
          </p:nvPr>
        </p:nvSpPr>
        <p:spPr>
          <a:xfrm>
            <a:off x="838199" y="1076503"/>
            <a:ext cx="10899139" cy="5346969"/>
          </a:xfrm>
        </p:spPr>
        <p:txBody>
          <a:bodyPr>
            <a:normAutofit fontScale="92500" lnSpcReduction="10000"/>
          </a:bodyPr>
          <a:lstStyle/>
          <a:p>
            <a:r>
              <a:rPr lang="en-US" sz="2400" i="1" dirty="0">
                <a:solidFill>
                  <a:schemeClr val="accent2">
                    <a:lumMod val="75000"/>
                  </a:schemeClr>
                </a:solidFill>
                <a:latin typeface="Arial Rounded MT Bold" panose="020F0704030504030204" pitchFamily="34" charset="0"/>
                <a:hlinkClick r:id="rId2">
                  <a:extLst>
                    <a:ext uri="{A12FA001-AC4F-418D-AE19-62706E023703}">
                      <ahyp:hlinkClr xmlns:ahyp="http://schemas.microsoft.com/office/drawing/2018/hyperlinkcolor" val="tx"/>
                    </a:ext>
                  </a:extLst>
                </a:hlinkClick>
              </a:rPr>
              <a:t>PostgreSQL</a:t>
            </a:r>
            <a:endParaRPr lang="en-US" sz="2400" i="1" dirty="0">
              <a:solidFill>
                <a:schemeClr val="accent2">
                  <a:lumMod val="75000"/>
                </a:schemeClr>
              </a:solidFill>
              <a:latin typeface="Arial Rounded MT Bold" panose="020F0704030504030204" pitchFamily="34" charset="0"/>
            </a:endParaRPr>
          </a:p>
          <a:p>
            <a:pPr marL="0" indent="0">
              <a:buNone/>
            </a:pPr>
            <a:r>
              <a:rPr lang="en-US" sz="2000" dirty="0">
                <a:solidFill>
                  <a:srgbClr val="10162F"/>
                </a:solidFill>
                <a:latin typeface="Times New Roman" panose="02020603050405020304" pitchFamily="18" charset="0"/>
                <a:cs typeface="Times New Roman" panose="02020603050405020304" pitchFamily="18" charset="0"/>
              </a:rPr>
              <a:t>PostgreSQL is an open source SQL database that is not controlled by any corporation. It is typically used for web application development. </a:t>
            </a:r>
          </a:p>
          <a:p>
            <a:pPr marL="0" indent="0">
              <a:buNone/>
            </a:pPr>
            <a:endParaRPr lang="en-US" sz="2000" dirty="0">
              <a:solidFill>
                <a:srgbClr val="10162F"/>
              </a:solidFill>
              <a:latin typeface="Times New Roman" panose="02020603050405020304" pitchFamily="18" charset="0"/>
              <a:cs typeface="Times New Roman" panose="02020603050405020304" pitchFamily="18" charset="0"/>
            </a:endParaRPr>
          </a:p>
          <a:p>
            <a:pPr marL="0" indent="0">
              <a:buNone/>
            </a:pPr>
            <a:endParaRPr lang="en-US" sz="2000" dirty="0">
              <a:solidFill>
                <a:srgbClr val="10162F"/>
              </a:solidFill>
              <a:latin typeface="Times New Roman" panose="02020603050405020304" pitchFamily="18" charset="0"/>
              <a:cs typeface="Times New Roman" panose="02020603050405020304" pitchFamily="18" charset="0"/>
            </a:endParaRPr>
          </a:p>
          <a:p>
            <a:pPr marL="0" indent="0">
              <a:buNone/>
            </a:pPr>
            <a:endParaRPr lang="en-US" sz="2000" dirty="0">
              <a:solidFill>
                <a:srgbClr val="10162F"/>
              </a:solidFill>
              <a:latin typeface="Times New Roman" panose="02020603050405020304" pitchFamily="18" charset="0"/>
              <a:cs typeface="Times New Roman" panose="02020603050405020304" pitchFamily="18" charset="0"/>
            </a:endParaRPr>
          </a:p>
          <a:p>
            <a:pPr marL="0" indent="0">
              <a:buNone/>
            </a:pPr>
            <a:endParaRPr lang="en-US" sz="2000" dirty="0">
              <a:solidFill>
                <a:srgbClr val="10162F"/>
              </a:solidFill>
              <a:latin typeface="Times New Roman" panose="02020603050405020304" pitchFamily="18" charset="0"/>
              <a:cs typeface="Times New Roman" panose="02020603050405020304" pitchFamily="18" charset="0"/>
            </a:endParaRPr>
          </a:p>
          <a:p>
            <a:pPr marL="0" indent="0">
              <a:buNone/>
            </a:pPr>
            <a:endParaRPr lang="en-US" sz="2000" dirty="0">
              <a:solidFill>
                <a:srgbClr val="10162F"/>
              </a:solidFill>
              <a:latin typeface="Times New Roman" panose="02020603050405020304" pitchFamily="18" charset="0"/>
              <a:cs typeface="Times New Roman" panose="02020603050405020304" pitchFamily="18" charset="0"/>
            </a:endParaRPr>
          </a:p>
          <a:p>
            <a:pPr marL="0" indent="0">
              <a:buNone/>
            </a:pPr>
            <a:endParaRPr lang="en-US" sz="2000" dirty="0">
              <a:solidFill>
                <a:srgbClr val="10162F"/>
              </a:solidFill>
              <a:latin typeface="Times New Roman" panose="02020603050405020304" pitchFamily="18" charset="0"/>
              <a:cs typeface="Times New Roman" panose="02020603050405020304" pitchFamily="18" charset="0"/>
            </a:endParaRPr>
          </a:p>
          <a:p>
            <a:pPr marL="0" indent="0">
              <a:buNone/>
            </a:pPr>
            <a:r>
              <a:rPr lang="en-US" sz="2000" dirty="0">
                <a:solidFill>
                  <a:srgbClr val="10162F"/>
                </a:solidFill>
                <a:latin typeface="Times New Roman" panose="02020603050405020304" pitchFamily="18" charset="0"/>
                <a:cs typeface="Times New Roman" panose="02020603050405020304" pitchFamily="18" charset="0"/>
              </a:rPr>
              <a:t>PostgreSQL shares many of the same advantages of MySQL. It is easy to use, inexpensive, reliable and has a large community of developers. It also provides some additional features such as foreign key support without requiring complex configuration.</a:t>
            </a:r>
          </a:p>
          <a:p>
            <a:pPr marL="0" indent="0">
              <a:buNone/>
            </a:pPr>
            <a:r>
              <a:rPr lang="en-US" sz="2000" dirty="0">
                <a:solidFill>
                  <a:srgbClr val="10162F"/>
                </a:solidFill>
                <a:latin typeface="Times New Roman" panose="02020603050405020304" pitchFamily="18" charset="0"/>
                <a:cs typeface="Times New Roman" panose="02020603050405020304" pitchFamily="18" charset="0"/>
              </a:rPr>
              <a:t>The main disadvantage of PostgreSQL is that it can be slower in performance than other databases such as MySQL. It is also slightly less popular than MySQL.</a:t>
            </a:r>
          </a:p>
        </p:txBody>
      </p:sp>
      <p:pic>
        <p:nvPicPr>
          <p:cNvPr id="2050" name="Picture 2" descr="Chiffrement de base de données PostgreSQL | Thales">
            <a:extLst>
              <a:ext uri="{FF2B5EF4-FFF2-40B4-BE49-F238E27FC236}">
                <a16:creationId xmlns:a16="http://schemas.microsoft.com/office/drawing/2014/main" id="{425310D1-5291-4027-92B6-66440820C1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7549" y="1618297"/>
            <a:ext cx="5260438" cy="2714551"/>
          </a:xfrm>
          <a:prstGeom prst="rect">
            <a:avLst/>
          </a:prstGeom>
          <a:noFill/>
          <a:scene3d>
            <a:camera prst="isometricTopUp"/>
            <a:lightRig rig="threePt" dir="t"/>
          </a:scene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84023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1B513C9-88CC-4BBC-9483-1C7A63E4494A}"/>
              </a:ext>
            </a:extLst>
          </p:cNvPr>
          <p:cNvSpPr/>
          <p:nvPr/>
        </p:nvSpPr>
        <p:spPr>
          <a:xfrm>
            <a:off x="838199" y="172918"/>
            <a:ext cx="5735865" cy="523220"/>
          </a:xfrm>
          <a:prstGeom prst="rect">
            <a:avLst/>
          </a:prstGeom>
          <a:noFill/>
        </p:spPr>
        <p:txBody>
          <a:bodyPr wrap="none" lIns="91440" tIns="45720" rIns="91440" bIns="45720">
            <a:spAutoFit/>
          </a:bodyPr>
          <a:lstStyle/>
          <a:p>
            <a:pPr algn="ctr"/>
            <a:r>
              <a:rPr lang="en-US" sz="2800" b="1" i="1" u="sng" dirty="0">
                <a:solidFill>
                  <a:srgbClr val="FF0000"/>
                </a:solidFill>
                <a:latin typeface="Times New Roman" panose="02020603050405020304" pitchFamily="18" charset="0"/>
              </a:rPr>
              <a:t>Popular Relational Database Systems</a:t>
            </a:r>
            <a:endParaRPr lang="fr-FR" sz="28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10" name="Espace réservé du contenu 2">
            <a:extLst>
              <a:ext uri="{FF2B5EF4-FFF2-40B4-BE49-F238E27FC236}">
                <a16:creationId xmlns:a16="http://schemas.microsoft.com/office/drawing/2014/main" id="{A80DF6E7-17A4-4DB4-BED9-E25DDAD8D4FD}"/>
              </a:ext>
            </a:extLst>
          </p:cNvPr>
          <p:cNvSpPr>
            <a:spLocks noGrp="1"/>
          </p:cNvSpPr>
          <p:nvPr>
            <p:ph idx="1"/>
          </p:nvPr>
        </p:nvSpPr>
        <p:spPr>
          <a:xfrm>
            <a:off x="838199" y="958499"/>
            <a:ext cx="10899139" cy="5464973"/>
          </a:xfrm>
        </p:spPr>
        <p:txBody>
          <a:bodyPr>
            <a:normAutofit fontScale="92500" lnSpcReduction="10000"/>
          </a:bodyPr>
          <a:lstStyle/>
          <a:p>
            <a:r>
              <a:rPr lang="en-US" sz="2400" i="1" dirty="0">
                <a:solidFill>
                  <a:schemeClr val="accent2">
                    <a:lumMod val="75000"/>
                  </a:schemeClr>
                </a:solidFill>
                <a:latin typeface="Arial Rounded MT Bold" panose="020F0704030504030204" pitchFamily="34" charset="0"/>
              </a:rPr>
              <a:t>SQL Server</a:t>
            </a:r>
          </a:p>
          <a:p>
            <a:pPr marL="0" indent="0">
              <a:buNone/>
            </a:pPr>
            <a:r>
              <a:rPr lang="en-US" sz="2000" dirty="0">
                <a:solidFill>
                  <a:srgbClr val="10162F"/>
                </a:solidFill>
                <a:latin typeface="Times New Roman" panose="02020603050405020304" pitchFamily="18" charset="0"/>
                <a:cs typeface="Times New Roman" panose="02020603050405020304" pitchFamily="18" charset="0"/>
              </a:rPr>
              <a:t>SQL Server is Microsoft's relational database management system (RDBMS). It is a full-featured database primarily designed to compete against competitors Oracle Database (DB) and MySQL.</a:t>
            </a:r>
          </a:p>
          <a:p>
            <a:pPr marL="0" indent="0">
              <a:buNone/>
            </a:pPr>
            <a:r>
              <a:rPr lang="en-US" sz="2000" dirty="0">
                <a:solidFill>
                  <a:srgbClr val="10162F"/>
                </a:solidFill>
                <a:latin typeface="Times New Roman" panose="02020603050405020304" pitchFamily="18" charset="0"/>
                <a:cs typeface="Times New Roman" panose="02020603050405020304" pitchFamily="18" charset="0"/>
              </a:rPr>
              <a:t>SQL Server is a client/server DBMS, as opposed to a desktop system such as </a:t>
            </a:r>
            <a:r>
              <a:rPr lang="en-US" sz="2000" dirty="0">
                <a:solidFill>
                  <a:srgbClr val="10162F"/>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Access</a:t>
            </a:r>
            <a:r>
              <a:rPr lang="en-US" sz="2000" dirty="0">
                <a:solidFill>
                  <a:srgbClr val="10162F"/>
                </a:solidFill>
                <a:latin typeface="Times New Roman" panose="02020603050405020304" pitchFamily="18" charset="0"/>
                <a:cs typeface="Times New Roman" panose="02020603050405020304" pitchFamily="18" charset="0"/>
              </a:rPr>
              <a:t>.</a:t>
            </a:r>
          </a:p>
          <a:p>
            <a:pPr marL="0" indent="0">
              <a:buNone/>
            </a:pPr>
            <a:endParaRPr lang="en-US" sz="2000" dirty="0">
              <a:solidFill>
                <a:srgbClr val="10162F"/>
              </a:solidFill>
              <a:latin typeface="Times New Roman" panose="02020603050405020304" pitchFamily="18" charset="0"/>
              <a:cs typeface="Times New Roman" panose="02020603050405020304" pitchFamily="18" charset="0"/>
            </a:endParaRPr>
          </a:p>
          <a:p>
            <a:pPr marL="0" indent="0">
              <a:buNone/>
            </a:pPr>
            <a:endParaRPr lang="en-US" sz="2000" dirty="0">
              <a:solidFill>
                <a:srgbClr val="10162F"/>
              </a:solidFill>
              <a:latin typeface="Times New Roman" panose="02020603050405020304" pitchFamily="18" charset="0"/>
              <a:cs typeface="Times New Roman" panose="02020603050405020304" pitchFamily="18" charset="0"/>
            </a:endParaRPr>
          </a:p>
          <a:p>
            <a:pPr marL="0" indent="0">
              <a:buNone/>
            </a:pPr>
            <a:endParaRPr lang="en-US" sz="2000" dirty="0">
              <a:solidFill>
                <a:srgbClr val="10162F"/>
              </a:solidFill>
              <a:latin typeface="Times New Roman" panose="02020603050405020304" pitchFamily="18" charset="0"/>
              <a:cs typeface="Times New Roman" panose="02020603050405020304" pitchFamily="18" charset="0"/>
            </a:endParaRPr>
          </a:p>
          <a:p>
            <a:pPr marL="0" indent="0">
              <a:buNone/>
            </a:pPr>
            <a:endParaRPr lang="en-US" sz="2000" dirty="0">
              <a:solidFill>
                <a:srgbClr val="10162F"/>
              </a:solidFill>
              <a:latin typeface="Times New Roman" panose="02020603050405020304" pitchFamily="18" charset="0"/>
              <a:cs typeface="Times New Roman" panose="02020603050405020304" pitchFamily="18" charset="0"/>
            </a:endParaRPr>
          </a:p>
          <a:p>
            <a:pPr marL="0" indent="0">
              <a:buNone/>
            </a:pPr>
            <a:r>
              <a:rPr lang="en-US" sz="2000" dirty="0">
                <a:solidFill>
                  <a:srgbClr val="10162F"/>
                </a:solidFill>
                <a:latin typeface="Times New Roman" panose="02020603050405020304" pitchFamily="18" charset="0"/>
                <a:cs typeface="Times New Roman" panose="02020603050405020304" pitchFamily="18" charset="0"/>
              </a:rPr>
              <a:t>Microsoft SQL Server includes professional, enterprise level database management software. A few competitors, such as MySQL, have developed similar software in recent years, but Microsoft SQL Server is easier to use and has more features. For data retrieval, large number of lines of code is not required. All basic keywords such as SELECT, INSERT INTO, UPDATE, </a:t>
            </a:r>
            <a:r>
              <a:rPr lang="en-US" sz="2000" dirty="0" err="1">
                <a:solidFill>
                  <a:srgbClr val="10162F"/>
                </a:solidFill>
                <a:latin typeface="Times New Roman" panose="02020603050405020304" pitchFamily="18" charset="0"/>
                <a:cs typeface="Times New Roman" panose="02020603050405020304" pitchFamily="18" charset="0"/>
              </a:rPr>
              <a:t>etc</a:t>
            </a:r>
            <a:r>
              <a:rPr lang="en-US" sz="2000" dirty="0">
                <a:solidFill>
                  <a:srgbClr val="10162F"/>
                </a:solidFill>
                <a:latin typeface="Times New Roman" panose="02020603050405020304" pitchFamily="18" charset="0"/>
                <a:cs typeface="Times New Roman" panose="02020603050405020304" pitchFamily="18" charset="0"/>
              </a:rPr>
              <a:t> are used and also the syntactical rules are not complex in SQL, which makes it a user-friendly language. </a:t>
            </a:r>
          </a:p>
          <a:p>
            <a:pPr marL="0" indent="0">
              <a:buNone/>
            </a:pPr>
            <a:r>
              <a:rPr lang="en-US" sz="2000" dirty="0">
                <a:solidFill>
                  <a:srgbClr val="10162F"/>
                </a:solidFill>
                <a:latin typeface="Times New Roman" panose="02020603050405020304" pitchFamily="18" charset="0"/>
                <a:cs typeface="Times New Roman" panose="02020603050405020304" pitchFamily="18" charset="0"/>
              </a:rPr>
              <a:t>One of the major disadvantages to using Microsoft SQL Server instead of an alternative relational database management system is that the licensing options are pretty pricey. SQL has a difficult interface that makes few users uncomfortable while dealing with the database. </a:t>
            </a:r>
          </a:p>
        </p:txBody>
      </p:sp>
      <p:pic>
        <p:nvPicPr>
          <p:cNvPr id="4100" name="Picture 4" descr="Microsoft SQL Server Logo Download - AI - All Vector Logo">
            <a:extLst>
              <a:ext uri="{FF2B5EF4-FFF2-40B4-BE49-F238E27FC236}">
                <a16:creationId xmlns:a16="http://schemas.microsoft.com/office/drawing/2014/main" id="{65B93B9E-276A-45BD-BF3F-59DEAE2561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297503">
            <a:off x="3681779" y="2229819"/>
            <a:ext cx="4828443" cy="1700056"/>
          </a:xfrm>
          <a:prstGeom prst="rect">
            <a:avLst/>
          </a:prstGeom>
          <a:noFill/>
          <a:scene3d>
            <a:camera prst="isometricTopUp"/>
            <a:lightRig rig="threePt" dir="t"/>
          </a:scene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613066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égral">
  <a:themeElements>
    <a:clrScheme name="Inté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é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é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71</TotalTime>
  <Words>578</Words>
  <Application>Microsoft Office PowerPoint</Application>
  <PresentationFormat>Grand écran</PresentationFormat>
  <Paragraphs>43</Paragraphs>
  <Slides>5</Slides>
  <Notes>0</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5</vt:i4>
      </vt:variant>
    </vt:vector>
  </HeadingPairs>
  <TitlesOfParts>
    <vt:vector size="13" baseType="lpstr">
      <vt:lpstr>Arial</vt:lpstr>
      <vt:lpstr>Arial Rounded MT Bold</vt:lpstr>
      <vt:lpstr>Bodoni MT</vt:lpstr>
      <vt:lpstr>Times New Roman</vt:lpstr>
      <vt:lpstr>Tw Cen MT</vt:lpstr>
      <vt:lpstr>Tw Cen MT Condensed</vt:lpstr>
      <vt:lpstr>Wingdings 3</vt:lpstr>
      <vt:lpstr>Intégral</vt:lpstr>
      <vt:lpstr>Introduction to Relational Database Management System “RDBMS”</vt:lpstr>
      <vt:lpstr>Relational database management system </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NAWEL</dc:creator>
  <cp:lastModifiedBy>NAWEL</cp:lastModifiedBy>
  <cp:revision>10</cp:revision>
  <dcterms:created xsi:type="dcterms:W3CDTF">2021-10-21T17:08:05Z</dcterms:created>
  <dcterms:modified xsi:type="dcterms:W3CDTF">2021-10-21T18:19:42Z</dcterms:modified>
</cp:coreProperties>
</file>