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9" r:id="rId3"/>
    <p:sldId id="273" r:id="rId4"/>
    <p:sldId id="264" r:id="rId5"/>
    <p:sldId id="274" r:id="rId6"/>
    <p:sldId id="275" r:id="rId7"/>
    <p:sldId id="276" r:id="rId8"/>
    <p:sldId id="277" r:id="rId9"/>
    <p:sldId id="267" r:id="rId10"/>
    <p:sldId id="268" r:id="rId11"/>
  </p:sldIdLst>
  <p:sldSz cx="12192000" cy="6858000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C7A3145-64B7-4A2E-89BC-7206E9AE36D1}">
          <p14:sldIdLst>
            <p14:sldId id="257"/>
          </p14:sldIdLst>
        </p14:section>
        <p14:section name="to do list" id="{EC6710DE-CC98-434E-A958-EB19D7ED7860}">
          <p14:sldIdLst>
            <p14:sldId id="259"/>
          </p14:sldIdLst>
        </p14:section>
        <p14:section name="project architecture" id="{EDC81AEB-7B75-48B7-B942-F3FD93C6986B}">
          <p14:sldIdLst>
            <p14:sldId id="273"/>
          </p14:sldIdLst>
        </p14:section>
        <p14:section name="schedule review" id="{7454B590-74E3-46E8-A13A-9BF8D6B612AD}">
          <p14:sldIdLst>
            <p14:sldId id="264"/>
            <p14:sldId id="274"/>
            <p14:sldId id="275"/>
            <p14:sldId id="276"/>
            <p14:sldId id="277"/>
          </p14:sldIdLst>
        </p14:section>
        <p14:section name="meeting record" id="{002A7014-A527-4B4C-9E6F-B6231B2CE7BA}">
          <p14:sldIdLst/>
        </p14:section>
        <p14:section name="reference" id="{552A3773-DA76-4E5A-900E-00841BC53385}">
          <p14:sldIdLst>
            <p14:sldId id="267"/>
          </p14:sldIdLst>
        </p14:section>
        <p14:section name="version control" id="{89DDD26C-2A36-4339-B5CE-6B367421948D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B5AE"/>
    <a:srgbClr val="FCF600"/>
    <a:srgbClr val="A4AED1"/>
    <a:srgbClr val="E5804C"/>
    <a:srgbClr val="A20000"/>
    <a:srgbClr val="62B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1" autoAdjust="0"/>
    <p:restoredTop sz="87483" autoAdjust="0"/>
  </p:normalViewPr>
  <p:slideViewPr>
    <p:cSldViewPr snapToGrid="0">
      <p:cViewPr varScale="1">
        <p:scale>
          <a:sx n="58" d="100"/>
          <a:sy n="58" d="100"/>
        </p:scale>
        <p:origin x="984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90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F047F-A8A7-4983-84DD-EA42FFAB7B53}" type="doc">
      <dgm:prSet loTypeId="urn:microsoft.com/office/officeart/2005/8/layout/process1" loCatId="process" qsTypeId="urn:microsoft.com/office/officeart/2005/8/quickstyle/simple1" qsCatId="simple" csTypeId="urn:microsoft.com/office/officeart/2005/8/colors/accent3_1" csCatId="accent3" phldr="1"/>
      <dgm:spPr/>
    </dgm:pt>
    <dgm:pt modelId="{58494E22-0E9B-4D86-840B-18CBBDFAA41C}">
      <dgm:prSet phldrT="[Text]"/>
      <dgm:spPr>
        <a:ln>
          <a:solidFill>
            <a:srgbClr val="60B5AE"/>
          </a:solidFill>
        </a:ln>
      </dgm:spPr>
      <dgm:t>
        <a:bodyPr/>
        <a:lstStyle/>
        <a:p>
          <a:r>
            <a:rPr lang="en-US" altLang="zh-CN" dirty="0"/>
            <a:t>Objective</a:t>
          </a:r>
          <a:endParaRPr lang="en-US" dirty="0"/>
        </a:p>
      </dgm:t>
    </dgm:pt>
    <dgm:pt modelId="{81AF8117-F827-4888-A054-B9219A5545D3}" type="parTrans" cxnId="{CFF4F699-1460-4B3F-A756-538DE485A9EE}">
      <dgm:prSet/>
      <dgm:spPr/>
      <dgm:t>
        <a:bodyPr/>
        <a:lstStyle/>
        <a:p>
          <a:endParaRPr lang="en-US"/>
        </a:p>
      </dgm:t>
    </dgm:pt>
    <dgm:pt modelId="{CA98A4DA-1E3B-4B59-88F4-F26CFD4FFF46}" type="sibTrans" cxnId="{CFF4F699-1460-4B3F-A756-538DE485A9EE}">
      <dgm:prSet/>
      <dgm:spPr>
        <a:solidFill>
          <a:srgbClr val="60B5AE"/>
        </a:solidFill>
        <a:ln>
          <a:solidFill>
            <a:srgbClr val="60B5AE"/>
          </a:solidFill>
        </a:ln>
      </dgm:spPr>
      <dgm:t>
        <a:bodyPr/>
        <a:lstStyle/>
        <a:p>
          <a:endParaRPr lang="en-US"/>
        </a:p>
      </dgm:t>
    </dgm:pt>
    <dgm:pt modelId="{2602E693-76E9-449E-A689-1D68E509CAFA}">
      <dgm:prSet phldrT="[Text]"/>
      <dgm:spPr>
        <a:ln>
          <a:solidFill>
            <a:srgbClr val="60B5AE"/>
          </a:solidFill>
        </a:ln>
      </dgm:spPr>
      <dgm:t>
        <a:bodyPr/>
        <a:lstStyle/>
        <a:p>
          <a:r>
            <a:rPr lang="en-US" altLang="zh-CN" dirty="0"/>
            <a:t>Find the tools</a:t>
          </a:r>
          <a:endParaRPr lang="en-US" dirty="0"/>
        </a:p>
      </dgm:t>
    </dgm:pt>
    <dgm:pt modelId="{4BAA006A-2A5A-48FD-9B90-4245C5D7927F}" type="parTrans" cxnId="{B75DA00D-97FA-4A83-AA25-65FF72038E85}">
      <dgm:prSet/>
      <dgm:spPr/>
      <dgm:t>
        <a:bodyPr/>
        <a:lstStyle/>
        <a:p>
          <a:endParaRPr lang="en-US"/>
        </a:p>
      </dgm:t>
    </dgm:pt>
    <dgm:pt modelId="{C9A2D849-4F97-4738-955E-4931D094F140}" type="sibTrans" cxnId="{B75DA00D-97FA-4A83-AA25-65FF72038E85}">
      <dgm:prSet/>
      <dgm:spPr>
        <a:solidFill>
          <a:srgbClr val="60B5AE"/>
        </a:solidFill>
        <a:ln>
          <a:solidFill>
            <a:srgbClr val="60B5AE"/>
          </a:solidFill>
        </a:ln>
      </dgm:spPr>
      <dgm:t>
        <a:bodyPr/>
        <a:lstStyle/>
        <a:p>
          <a:endParaRPr lang="en-US"/>
        </a:p>
      </dgm:t>
    </dgm:pt>
    <dgm:pt modelId="{A2384409-3B0F-4334-9B44-E6BC4D4F0CA3}">
      <dgm:prSet phldrT="[Text]"/>
      <dgm:spPr>
        <a:ln>
          <a:solidFill>
            <a:srgbClr val="60B5AE"/>
          </a:solidFill>
        </a:ln>
      </dgm:spPr>
      <dgm:t>
        <a:bodyPr/>
        <a:lstStyle/>
        <a:p>
          <a:r>
            <a:rPr lang="en-US" dirty="0"/>
            <a:t>Do the experiment and record</a:t>
          </a:r>
        </a:p>
      </dgm:t>
    </dgm:pt>
    <dgm:pt modelId="{50FA8324-7FAB-496A-9353-4F93B0D5A643}" type="parTrans" cxnId="{8D08FE53-873B-4268-B84B-38E63779534F}">
      <dgm:prSet/>
      <dgm:spPr/>
      <dgm:t>
        <a:bodyPr/>
        <a:lstStyle/>
        <a:p>
          <a:endParaRPr lang="en-US"/>
        </a:p>
      </dgm:t>
    </dgm:pt>
    <dgm:pt modelId="{736F8F17-A1AE-4442-A3B6-5C0332132D7E}" type="sibTrans" cxnId="{8D08FE53-873B-4268-B84B-38E63779534F}">
      <dgm:prSet/>
      <dgm:spPr/>
      <dgm:t>
        <a:bodyPr/>
        <a:lstStyle/>
        <a:p>
          <a:endParaRPr lang="en-US"/>
        </a:p>
      </dgm:t>
    </dgm:pt>
    <dgm:pt modelId="{36E460CA-F757-407F-B92A-DD5A00121103}" type="pres">
      <dgm:prSet presAssocID="{C0DF047F-A8A7-4983-84DD-EA42FFAB7B53}" presName="Name0" presStyleCnt="0">
        <dgm:presLayoutVars>
          <dgm:dir/>
          <dgm:resizeHandles val="exact"/>
        </dgm:presLayoutVars>
      </dgm:prSet>
      <dgm:spPr/>
    </dgm:pt>
    <dgm:pt modelId="{08A13C74-63C6-471F-8E13-6172ECDAE5A2}" type="pres">
      <dgm:prSet presAssocID="{58494E22-0E9B-4D86-840B-18CBBDFAA41C}" presName="node" presStyleLbl="node1" presStyleIdx="0" presStyleCnt="3" custLinFactNeighborX="-836" custLinFactNeighborY="-54782">
        <dgm:presLayoutVars>
          <dgm:bulletEnabled val="1"/>
        </dgm:presLayoutVars>
      </dgm:prSet>
      <dgm:spPr/>
    </dgm:pt>
    <dgm:pt modelId="{08143D6D-9B49-4DAA-B30E-0833DEDB2CE1}" type="pres">
      <dgm:prSet presAssocID="{CA98A4DA-1E3B-4B59-88F4-F26CFD4FFF46}" presName="sibTrans" presStyleLbl="sibTrans2D1" presStyleIdx="0" presStyleCnt="2"/>
      <dgm:spPr/>
    </dgm:pt>
    <dgm:pt modelId="{DB12E944-1031-40BF-9D08-31CA61AB3A5F}" type="pres">
      <dgm:prSet presAssocID="{CA98A4DA-1E3B-4B59-88F4-F26CFD4FFF46}" presName="connectorText" presStyleLbl="sibTrans2D1" presStyleIdx="0" presStyleCnt="2"/>
      <dgm:spPr/>
    </dgm:pt>
    <dgm:pt modelId="{28A219B5-F49E-408D-AD25-9DE3B8FA2063}" type="pres">
      <dgm:prSet presAssocID="{2602E693-76E9-449E-A689-1D68E509CAFA}" presName="node" presStyleLbl="node1" presStyleIdx="1" presStyleCnt="3" custLinFactNeighborX="-836" custLinFactNeighborY="-54782">
        <dgm:presLayoutVars>
          <dgm:bulletEnabled val="1"/>
        </dgm:presLayoutVars>
      </dgm:prSet>
      <dgm:spPr/>
    </dgm:pt>
    <dgm:pt modelId="{AAE49C2E-73E4-478E-856B-555DE8C68D4A}" type="pres">
      <dgm:prSet presAssocID="{C9A2D849-4F97-4738-955E-4931D094F140}" presName="sibTrans" presStyleLbl="sibTrans2D1" presStyleIdx="1" presStyleCnt="2"/>
      <dgm:spPr/>
    </dgm:pt>
    <dgm:pt modelId="{6DBDBD39-E3EC-4E23-8852-2B2B473C1782}" type="pres">
      <dgm:prSet presAssocID="{C9A2D849-4F97-4738-955E-4931D094F140}" presName="connectorText" presStyleLbl="sibTrans2D1" presStyleIdx="1" presStyleCnt="2"/>
      <dgm:spPr/>
    </dgm:pt>
    <dgm:pt modelId="{EC679EFA-3304-4CBA-A46C-85B676CAF51F}" type="pres">
      <dgm:prSet presAssocID="{A2384409-3B0F-4334-9B44-E6BC4D4F0CA3}" presName="node" presStyleLbl="node1" presStyleIdx="2" presStyleCnt="3" custLinFactNeighborX="0" custLinFactNeighborY="-54782">
        <dgm:presLayoutVars>
          <dgm:bulletEnabled val="1"/>
        </dgm:presLayoutVars>
      </dgm:prSet>
      <dgm:spPr/>
    </dgm:pt>
  </dgm:ptLst>
  <dgm:cxnLst>
    <dgm:cxn modelId="{7DCF0E04-A29A-4CAB-B3FF-57CABEB23715}" type="presOf" srcId="{C0DF047F-A8A7-4983-84DD-EA42FFAB7B53}" destId="{36E460CA-F757-407F-B92A-DD5A00121103}" srcOrd="0" destOrd="0" presId="urn:microsoft.com/office/officeart/2005/8/layout/process1"/>
    <dgm:cxn modelId="{B75DA00D-97FA-4A83-AA25-65FF72038E85}" srcId="{C0DF047F-A8A7-4983-84DD-EA42FFAB7B53}" destId="{2602E693-76E9-449E-A689-1D68E509CAFA}" srcOrd="1" destOrd="0" parTransId="{4BAA006A-2A5A-48FD-9B90-4245C5D7927F}" sibTransId="{C9A2D849-4F97-4738-955E-4931D094F140}"/>
    <dgm:cxn modelId="{FAD78D2F-0728-450E-B1E2-540D175BC68F}" type="presOf" srcId="{58494E22-0E9B-4D86-840B-18CBBDFAA41C}" destId="{08A13C74-63C6-471F-8E13-6172ECDAE5A2}" srcOrd="0" destOrd="0" presId="urn:microsoft.com/office/officeart/2005/8/layout/process1"/>
    <dgm:cxn modelId="{695E6941-6FFE-4C83-BE25-CBDDA37DF451}" type="presOf" srcId="{A2384409-3B0F-4334-9B44-E6BC4D4F0CA3}" destId="{EC679EFA-3304-4CBA-A46C-85B676CAF51F}" srcOrd="0" destOrd="0" presId="urn:microsoft.com/office/officeart/2005/8/layout/process1"/>
    <dgm:cxn modelId="{C6FFD342-D66B-42BE-9DEC-519A0AB3CEAA}" type="presOf" srcId="{CA98A4DA-1E3B-4B59-88F4-F26CFD4FFF46}" destId="{08143D6D-9B49-4DAA-B30E-0833DEDB2CE1}" srcOrd="0" destOrd="0" presId="urn:microsoft.com/office/officeart/2005/8/layout/process1"/>
    <dgm:cxn modelId="{799C1A48-6EB9-4F69-A01F-3F3050DE43DC}" type="presOf" srcId="{2602E693-76E9-449E-A689-1D68E509CAFA}" destId="{28A219B5-F49E-408D-AD25-9DE3B8FA2063}" srcOrd="0" destOrd="0" presId="urn:microsoft.com/office/officeart/2005/8/layout/process1"/>
    <dgm:cxn modelId="{D6F2826C-8D07-4E37-82AB-35C5E3CA71C2}" type="presOf" srcId="{C9A2D849-4F97-4738-955E-4931D094F140}" destId="{6DBDBD39-E3EC-4E23-8852-2B2B473C1782}" srcOrd="1" destOrd="0" presId="urn:microsoft.com/office/officeart/2005/8/layout/process1"/>
    <dgm:cxn modelId="{8D08FE53-873B-4268-B84B-38E63779534F}" srcId="{C0DF047F-A8A7-4983-84DD-EA42FFAB7B53}" destId="{A2384409-3B0F-4334-9B44-E6BC4D4F0CA3}" srcOrd="2" destOrd="0" parTransId="{50FA8324-7FAB-496A-9353-4F93B0D5A643}" sibTransId="{736F8F17-A1AE-4442-A3B6-5C0332132D7E}"/>
    <dgm:cxn modelId="{C2535655-667A-4C08-8121-F2D50E1BF3B9}" type="presOf" srcId="{C9A2D849-4F97-4738-955E-4931D094F140}" destId="{AAE49C2E-73E4-478E-856B-555DE8C68D4A}" srcOrd="0" destOrd="0" presId="urn:microsoft.com/office/officeart/2005/8/layout/process1"/>
    <dgm:cxn modelId="{1DE6B88C-5551-4EF1-A9F3-F2EE0E62A549}" type="presOf" srcId="{CA98A4DA-1E3B-4B59-88F4-F26CFD4FFF46}" destId="{DB12E944-1031-40BF-9D08-31CA61AB3A5F}" srcOrd="1" destOrd="0" presId="urn:microsoft.com/office/officeart/2005/8/layout/process1"/>
    <dgm:cxn modelId="{CFF4F699-1460-4B3F-A756-538DE485A9EE}" srcId="{C0DF047F-A8A7-4983-84DD-EA42FFAB7B53}" destId="{58494E22-0E9B-4D86-840B-18CBBDFAA41C}" srcOrd="0" destOrd="0" parTransId="{81AF8117-F827-4888-A054-B9219A5545D3}" sibTransId="{CA98A4DA-1E3B-4B59-88F4-F26CFD4FFF46}"/>
    <dgm:cxn modelId="{667707A6-427E-4B8B-AFE1-79E8F28BE527}" type="presParOf" srcId="{36E460CA-F757-407F-B92A-DD5A00121103}" destId="{08A13C74-63C6-471F-8E13-6172ECDAE5A2}" srcOrd="0" destOrd="0" presId="urn:microsoft.com/office/officeart/2005/8/layout/process1"/>
    <dgm:cxn modelId="{1E5583C7-5F20-4B4D-A674-9850FA720ABA}" type="presParOf" srcId="{36E460CA-F757-407F-B92A-DD5A00121103}" destId="{08143D6D-9B49-4DAA-B30E-0833DEDB2CE1}" srcOrd="1" destOrd="0" presId="urn:microsoft.com/office/officeart/2005/8/layout/process1"/>
    <dgm:cxn modelId="{2D6A8BBA-2C81-4836-9559-C1C80CDDADA0}" type="presParOf" srcId="{08143D6D-9B49-4DAA-B30E-0833DEDB2CE1}" destId="{DB12E944-1031-40BF-9D08-31CA61AB3A5F}" srcOrd="0" destOrd="0" presId="urn:microsoft.com/office/officeart/2005/8/layout/process1"/>
    <dgm:cxn modelId="{688DB66D-5F75-425B-9662-395F7EFAEEB9}" type="presParOf" srcId="{36E460CA-F757-407F-B92A-DD5A00121103}" destId="{28A219B5-F49E-408D-AD25-9DE3B8FA2063}" srcOrd="2" destOrd="0" presId="urn:microsoft.com/office/officeart/2005/8/layout/process1"/>
    <dgm:cxn modelId="{53B0D851-61E4-4585-B2B8-E0ED0C9F4630}" type="presParOf" srcId="{36E460CA-F757-407F-B92A-DD5A00121103}" destId="{AAE49C2E-73E4-478E-856B-555DE8C68D4A}" srcOrd="3" destOrd="0" presId="urn:microsoft.com/office/officeart/2005/8/layout/process1"/>
    <dgm:cxn modelId="{4FC12871-89FA-43C8-9AED-8066CC751263}" type="presParOf" srcId="{AAE49C2E-73E4-478E-856B-555DE8C68D4A}" destId="{6DBDBD39-E3EC-4E23-8852-2B2B473C1782}" srcOrd="0" destOrd="0" presId="urn:microsoft.com/office/officeart/2005/8/layout/process1"/>
    <dgm:cxn modelId="{DB81FF54-3FB0-4752-9A77-1D875E3DA56A}" type="presParOf" srcId="{36E460CA-F757-407F-B92A-DD5A00121103}" destId="{EC679EFA-3304-4CBA-A46C-85B676CAF51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13C74-63C6-471F-8E13-6172ECDAE5A2}">
      <dsp:nvSpPr>
        <dsp:cNvPr id="0" name=""/>
        <dsp:cNvSpPr/>
      </dsp:nvSpPr>
      <dsp:spPr>
        <a:xfrm>
          <a:off x="4" y="336474"/>
          <a:ext cx="2882503" cy="17295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0B5AE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Objective</a:t>
          </a:r>
          <a:endParaRPr lang="en-US" sz="3200" kern="1200" dirty="0"/>
        </a:p>
      </dsp:txBody>
      <dsp:txXfrm>
        <a:off x="50659" y="387129"/>
        <a:ext cx="2781193" cy="1628191"/>
      </dsp:txXfrm>
    </dsp:sp>
    <dsp:sp modelId="{08143D6D-9B49-4DAA-B30E-0833DEDB2CE1}">
      <dsp:nvSpPr>
        <dsp:cNvPr id="0" name=""/>
        <dsp:cNvSpPr/>
      </dsp:nvSpPr>
      <dsp:spPr>
        <a:xfrm>
          <a:off x="3170758" y="843795"/>
          <a:ext cx="611090" cy="714860"/>
        </a:xfrm>
        <a:prstGeom prst="rightArrow">
          <a:avLst>
            <a:gd name="adj1" fmla="val 60000"/>
            <a:gd name="adj2" fmla="val 50000"/>
          </a:avLst>
        </a:prstGeom>
        <a:solidFill>
          <a:srgbClr val="60B5AE"/>
        </a:solidFill>
        <a:ln>
          <a:solidFill>
            <a:srgbClr val="60B5AE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3170758" y="986767"/>
        <a:ext cx="427763" cy="428916"/>
      </dsp:txXfrm>
    </dsp:sp>
    <dsp:sp modelId="{28A219B5-F49E-408D-AD25-9DE3B8FA2063}">
      <dsp:nvSpPr>
        <dsp:cNvPr id="0" name=""/>
        <dsp:cNvSpPr/>
      </dsp:nvSpPr>
      <dsp:spPr>
        <a:xfrm>
          <a:off x="4035509" y="336474"/>
          <a:ext cx="2882503" cy="17295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0B5AE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Find the tools</a:t>
          </a:r>
          <a:endParaRPr lang="en-US" sz="3200" kern="1200" dirty="0"/>
        </a:p>
      </dsp:txBody>
      <dsp:txXfrm>
        <a:off x="4086164" y="387129"/>
        <a:ext cx="2781193" cy="1628191"/>
      </dsp:txXfrm>
    </dsp:sp>
    <dsp:sp modelId="{AAE49C2E-73E4-478E-856B-555DE8C68D4A}">
      <dsp:nvSpPr>
        <dsp:cNvPr id="0" name=""/>
        <dsp:cNvSpPr/>
      </dsp:nvSpPr>
      <dsp:spPr>
        <a:xfrm>
          <a:off x="7208672" y="843795"/>
          <a:ext cx="616199" cy="714860"/>
        </a:xfrm>
        <a:prstGeom prst="rightArrow">
          <a:avLst>
            <a:gd name="adj1" fmla="val 60000"/>
            <a:gd name="adj2" fmla="val 50000"/>
          </a:avLst>
        </a:prstGeom>
        <a:solidFill>
          <a:srgbClr val="60B5AE"/>
        </a:solidFill>
        <a:ln>
          <a:solidFill>
            <a:srgbClr val="60B5AE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208672" y="986767"/>
        <a:ext cx="431339" cy="428916"/>
      </dsp:txXfrm>
    </dsp:sp>
    <dsp:sp modelId="{EC679EFA-3304-4CBA-A46C-85B676CAF51F}">
      <dsp:nvSpPr>
        <dsp:cNvPr id="0" name=""/>
        <dsp:cNvSpPr/>
      </dsp:nvSpPr>
      <dsp:spPr>
        <a:xfrm>
          <a:off x="8080652" y="336474"/>
          <a:ext cx="2882503" cy="17295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0B5AE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Do the experiment and record</a:t>
          </a:r>
        </a:p>
      </dsp:txBody>
      <dsp:txXfrm>
        <a:off x="8131307" y="387129"/>
        <a:ext cx="2781193" cy="1628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C9613-CEC7-40B7-996D-8CE3F0BEDBE2}" type="datetimeFigureOut">
              <a:rPr lang="zh-TW" altLang="en-US" smtClean="0"/>
              <a:t>2022/6/22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4A1C1-5CA2-476C-91AD-6A7DA259C2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343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01391-C285-4AB5-9EFD-D43E186FC6DC}" type="datetimeFigureOut">
              <a:rPr lang="zh-TW" altLang="en-US" smtClean="0"/>
              <a:t>2022/6/22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0FCCA-6D90-42E0-896F-2742A5C9B4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32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https://github.com/ThomasWangWeiHong/Shadow-Detection-Algorithm-for-Aerial-and-Satellite-Images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0FCCA-6D90-42E0-896F-2742A5C9B45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53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0FCCA-6D90-42E0-896F-2742A5C9B45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196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40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484726-BE38-493E-A5DA-DC1ADCB628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94750" y="6180137"/>
            <a:ext cx="2816225" cy="365125"/>
          </a:xfrm>
        </p:spPr>
        <p:txBody>
          <a:bodyPr/>
          <a:lstStyle/>
          <a:p>
            <a:fld id="{D3D498F2-F03C-48E8-B919-60879F0A8C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58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B1EC6-65C6-4D56-B8AF-0592651D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E7105FF-DAAA-484B-8A45-8F21DC81E6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813800" y="6176985"/>
            <a:ext cx="2806700" cy="365125"/>
          </a:xfrm>
        </p:spPr>
        <p:txBody>
          <a:bodyPr/>
          <a:lstStyle/>
          <a:p>
            <a:fld id="{D3D498F2-F03C-48E8-B919-60879F0A8C5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30F4D04-E15A-498F-8F73-3DD6C1E9E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10972800" cy="4297369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7232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5A85-BAA2-4CB7-974C-91F2C8E2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169FB-8B62-4DF5-B5E8-ECB4778A6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FF580-C74A-4474-A9DD-25B950BA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5847-C33F-4A55-B95F-BE5702C06184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82EBD-F1A1-4F07-8466-8FD774936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1929D-A442-49A8-8581-02FA6A38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D5F9-405B-4142-BC19-D3E78EFF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8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5"/>
          <a:srcRect l="10313" t="6433" r="9502" b="8841"/>
          <a:stretch/>
        </p:blipFill>
        <p:spPr>
          <a:xfrm>
            <a:off x="11001182" y="0"/>
            <a:ext cx="1190833" cy="1690688"/>
          </a:xfrm>
          <a:prstGeom prst="rect">
            <a:avLst/>
          </a:prstGeom>
        </p:spPr>
      </p:pic>
      <p:cxnSp>
        <p:nvCxnSpPr>
          <p:cNvPr id="8" name="直線接點 7"/>
          <p:cNvCxnSpPr/>
          <p:nvPr userDrawn="1"/>
        </p:nvCxnSpPr>
        <p:spPr>
          <a:xfrm>
            <a:off x="838203" y="1724025"/>
            <a:ext cx="10426700" cy="0"/>
          </a:xfrm>
          <a:prstGeom prst="line">
            <a:avLst/>
          </a:prstGeom>
          <a:ln w="76200">
            <a:solidFill>
              <a:srgbClr val="62B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882651" y="6356350"/>
            <a:ext cx="10426700" cy="0"/>
          </a:xfrm>
          <a:prstGeom prst="line">
            <a:avLst/>
          </a:prstGeom>
          <a:ln w="76200">
            <a:solidFill>
              <a:srgbClr val="E580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84200" y="1593461"/>
            <a:ext cx="254000" cy="238125"/>
          </a:xfrm>
          <a:prstGeom prst="rect">
            <a:avLst/>
          </a:prstGeom>
          <a:solidFill>
            <a:srgbClr val="60B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 userDrawn="1"/>
        </p:nvSpPr>
        <p:spPr>
          <a:xfrm>
            <a:off x="11303000" y="6176985"/>
            <a:ext cx="355600" cy="361949"/>
          </a:xfrm>
          <a:prstGeom prst="ellipse">
            <a:avLst/>
          </a:prstGeom>
          <a:solidFill>
            <a:srgbClr val="E58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823325" y="618651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498F2-F03C-48E8-B919-60879F0A8C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72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86AFDE-B131-436C-B171-30EC9D241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Report</a:t>
            </a:r>
            <a:r>
              <a:rPr lang="zh-TW" altLang="en-US" dirty="0"/>
              <a:t> 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A7175D-A535-4F4D-BF6C-8CFE67E9F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altLang="zh-TW" dirty="0"/>
              <a:t>Presenter : Nawisa</a:t>
            </a:r>
            <a:r>
              <a:rPr lang="zh-TW" altLang="en-US" dirty="0"/>
              <a:t>　　　　　　　　　　　　　　　　　　　　　　　　　　　　　　　　　　　　　　　　　　　　　</a:t>
            </a:r>
          </a:p>
          <a:p>
            <a:pPr algn="l"/>
            <a:r>
              <a:rPr lang="en-US" altLang="zh-TW" dirty="0"/>
              <a:t>Present Date</a:t>
            </a:r>
            <a:r>
              <a:rPr lang="zh-TW" altLang="en-US" dirty="0"/>
              <a:t>：</a:t>
            </a:r>
            <a:r>
              <a:rPr lang="en-US" altLang="zh-TW" dirty="0"/>
              <a:t>2022.6.22</a:t>
            </a:r>
          </a:p>
          <a:p>
            <a:pPr algn="l"/>
            <a:r>
              <a:rPr lang="en-US" altLang="zh-TW" dirty="0"/>
              <a:t>Start Date</a:t>
            </a:r>
            <a:r>
              <a:rPr lang="zh-TW" altLang="en-US" dirty="0"/>
              <a:t>：</a:t>
            </a:r>
            <a:r>
              <a:rPr lang="en-US" altLang="zh-TW" dirty="0"/>
              <a:t>2022.6.22</a:t>
            </a:r>
          </a:p>
          <a:p>
            <a:pPr algn="l"/>
            <a:r>
              <a:rPr lang="en-US" altLang="zh-TW" dirty="0"/>
              <a:t>Finish Date</a:t>
            </a:r>
            <a:r>
              <a:rPr lang="zh-TW" altLang="en-US" dirty="0"/>
              <a:t>：</a:t>
            </a:r>
            <a:r>
              <a:rPr lang="en-US" altLang="zh-TW" dirty="0"/>
              <a:t>-</a:t>
            </a:r>
          </a:p>
          <a:p>
            <a:pPr algn="l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6B4394-FBCC-4D19-B121-191F199FD0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498F2-F03C-48E8-B919-60879F0A8C5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859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F3368-557B-4DB6-8E76-7055FF70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973D60A-13F9-4084-8D27-8AE6BA3264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498F2-F03C-48E8-B919-60879F0A8C5B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51E44E-3EB9-4892-B65C-6D282786E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969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06DFF1-2D95-43E3-8F2F-FD2B5DFE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DO LIST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391F7D9-B969-46BB-A7D3-93D8F0D037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498F2-F03C-48E8-B919-60879F0A8C5B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BDA0B5-3D5A-4D5A-BF9D-D3448223CD77}"/>
              </a:ext>
            </a:extLst>
          </p:cNvPr>
          <p:cNvSpPr/>
          <p:nvPr/>
        </p:nvSpPr>
        <p:spPr>
          <a:xfrm>
            <a:off x="787399" y="1828800"/>
            <a:ext cx="10972800" cy="3046988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2022/6/22</a:t>
            </a:r>
          </a:p>
          <a:p>
            <a:pPr marL="914400" lvl="3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Detect defective part of the mold.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898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6658-BC76-42B0-90B8-68D5E1665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defective parts of the mold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F34BC4-684C-E563-104A-8A58E18AD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764" y="1900989"/>
            <a:ext cx="2642747" cy="35252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18ECDB-CA43-27CA-6F55-34C33491EB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19" y="1900989"/>
            <a:ext cx="2642747" cy="35252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48B9EA-5A7B-8497-527C-47C84AB25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183" y="1900989"/>
            <a:ext cx="2642747" cy="35252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D57586-77B3-BBE1-8422-E8E569D4C0E4}"/>
              </a:ext>
            </a:extLst>
          </p:cNvPr>
          <p:cNvSpPr txBox="1"/>
          <p:nvPr/>
        </p:nvSpPr>
        <p:spPr>
          <a:xfrm>
            <a:off x="9375354" y="5601293"/>
            <a:ext cx="157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3. Top-view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4D0586-77E0-FD7C-32F7-137F4A646528}"/>
              </a:ext>
            </a:extLst>
          </p:cNvPr>
          <p:cNvSpPr txBox="1"/>
          <p:nvPr/>
        </p:nvSpPr>
        <p:spPr>
          <a:xfrm>
            <a:off x="4404910" y="5601293"/>
            <a:ext cx="194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2. Side-view 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9D972B-55D6-710A-3FB9-F60505CE3CD1}"/>
              </a:ext>
            </a:extLst>
          </p:cNvPr>
          <p:cNvSpPr txBox="1"/>
          <p:nvPr/>
        </p:nvSpPr>
        <p:spPr>
          <a:xfrm>
            <a:off x="1488572" y="5601293"/>
            <a:ext cx="194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1. Side-view 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BCCBCE-0838-3BB0-DF29-49C11D8E25F7}"/>
              </a:ext>
            </a:extLst>
          </p:cNvPr>
          <p:cNvSpPr txBox="1"/>
          <p:nvPr/>
        </p:nvSpPr>
        <p:spPr>
          <a:xfrm>
            <a:off x="1817783" y="3238959"/>
            <a:ext cx="1046603" cy="473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6050F4-01ED-55A4-7434-FEA2B67789DB}"/>
              </a:ext>
            </a:extLst>
          </p:cNvPr>
          <p:cNvSpPr txBox="1"/>
          <p:nvPr/>
        </p:nvSpPr>
        <p:spPr>
          <a:xfrm flipH="1">
            <a:off x="1318370" y="4865988"/>
            <a:ext cx="18124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Defective part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6CB1AF-6787-FAE2-C5D3-95F75395FA77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2224599" y="3712684"/>
            <a:ext cx="0" cy="1153304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0D2ABFC-2916-CACE-DD0D-94E81CF6C9A2}"/>
              </a:ext>
            </a:extLst>
          </p:cNvPr>
          <p:cNvSpPr txBox="1"/>
          <p:nvPr/>
        </p:nvSpPr>
        <p:spPr>
          <a:xfrm>
            <a:off x="4633579" y="2790225"/>
            <a:ext cx="1046603" cy="473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AAF40A-6C1B-18EC-8F0A-53F01133443A}"/>
              </a:ext>
            </a:extLst>
          </p:cNvPr>
          <p:cNvSpPr txBox="1"/>
          <p:nvPr/>
        </p:nvSpPr>
        <p:spPr>
          <a:xfrm flipH="1">
            <a:off x="4134166" y="4417254"/>
            <a:ext cx="18124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Normal part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68E8C1-7758-F6FD-F680-90F5C3975261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5040395" y="3263950"/>
            <a:ext cx="0" cy="1153304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98E7924-FF4E-6B1D-DAF0-EDC5BC4A7D5F}"/>
              </a:ext>
            </a:extLst>
          </p:cNvPr>
          <p:cNvSpPr txBox="1"/>
          <p:nvPr/>
        </p:nvSpPr>
        <p:spPr>
          <a:xfrm>
            <a:off x="9967400" y="3423625"/>
            <a:ext cx="1123933" cy="9936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72F49D-B47D-39ED-F855-9440BC71AF8A}"/>
              </a:ext>
            </a:extLst>
          </p:cNvPr>
          <p:cNvSpPr txBox="1"/>
          <p:nvPr/>
        </p:nvSpPr>
        <p:spPr>
          <a:xfrm flipH="1">
            <a:off x="9467986" y="5050653"/>
            <a:ext cx="19463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Defective part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3E75D5-BC65-2012-47C7-BE4EF4590D75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10441174" y="4417254"/>
            <a:ext cx="0" cy="633399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248F708-11BA-59F0-37EA-E8840DC5663C}"/>
              </a:ext>
            </a:extLst>
          </p:cNvPr>
          <p:cNvSpPr txBox="1"/>
          <p:nvPr/>
        </p:nvSpPr>
        <p:spPr>
          <a:xfrm>
            <a:off x="6472708" y="1889114"/>
            <a:ext cx="21217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From the Fig 1., the box shows curve area where the angle was damaged and being unshaped.</a:t>
            </a:r>
          </a:p>
          <a:p>
            <a:pPr marL="285750" indent="-285750">
              <a:buFontTx/>
              <a:buChar char="-"/>
            </a:pPr>
            <a:r>
              <a:rPr lang="en-US" dirty="0"/>
              <a:t>Fig 2., inside the red box, shows the border of the mold with normal curve.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top-view in Fig 3. shows defective part with small shadow.</a:t>
            </a:r>
          </a:p>
        </p:txBody>
      </p:sp>
    </p:spTree>
    <p:extLst>
      <p:ext uri="{BB962C8B-B14F-4D97-AF65-F5344CB8AC3E}">
        <p14:creationId xmlns:p14="http://schemas.microsoft.com/office/powerpoint/2010/main" val="101031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A8220D-C7AA-409F-B46A-04217764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2791CC6-D4F3-49B9-B4DB-9E7E70EC5C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498F2-F03C-48E8-B919-60879F0A8C5B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4F30D8-29AB-456D-A2B3-057788237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3429000"/>
            <a:ext cx="10972800" cy="1422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7200" dirty="0"/>
              <a:t>2022/06/22 ~ present 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7796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780E-FEC8-F631-D76B-E0CD0955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2A440C-AFF5-47AB-0C2F-5719C37AFE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498F2-F03C-48E8-B919-60879F0A8C5B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8394B8D-7DE8-DD35-DA24-9C740019C6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150359"/>
              </p:ext>
            </p:extLst>
          </p:nvPr>
        </p:nvGraphicFramePr>
        <p:xfrm>
          <a:off x="609600" y="1828800"/>
          <a:ext cx="10972800" cy="429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0A351E4-7B55-E0B2-2BC6-8B7586043C43}"/>
              </a:ext>
            </a:extLst>
          </p:cNvPr>
          <p:cNvSpPr txBox="1"/>
          <p:nvPr/>
        </p:nvSpPr>
        <p:spPr>
          <a:xfrm>
            <a:off x="760163" y="4109291"/>
            <a:ext cx="2610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To learn and practice the programs, algorithms, tools, how to solve the problems, how to fix the bugs and errors.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345DC-91B4-9A66-F7CE-8DF6CF0C28CB}"/>
              </a:ext>
            </a:extLst>
          </p:cNvPr>
          <p:cNvSpPr txBox="1"/>
          <p:nvPr/>
        </p:nvSpPr>
        <p:spPr>
          <a:xfrm>
            <a:off x="4790501" y="4109291"/>
            <a:ext cx="2610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First experiment, I tried “Shadow detection” because from </a:t>
            </a:r>
            <a:r>
              <a:rPr lang="en-US" dirty="0" err="1"/>
              <a:t>analysing</a:t>
            </a:r>
            <a:r>
              <a:rPr lang="en-US" dirty="0"/>
              <a:t>, I saw the shadow on detective curve, so I firstly tried this method.</a:t>
            </a:r>
          </a:p>
        </p:txBody>
      </p:sp>
    </p:spTree>
    <p:extLst>
      <p:ext uri="{BB962C8B-B14F-4D97-AF65-F5344CB8AC3E}">
        <p14:creationId xmlns:p14="http://schemas.microsoft.com/office/powerpoint/2010/main" val="265129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F17F-6C6F-AA63-A2B3-734C5543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and record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7A9102-40F6-F60B-1203-09CD2B24B3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498F2-F03C-48E8-B919-60879F0A8C5B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50818-866C-1372-D886-C82229B68DDF}"/>
              </a:ext>
            </a:extLst>
          </p:cNvPr>
          <p:cNvSpPr txBox="1"/>
          <p:nvPr/>
        </p:nvSpPr>
        <p:spPr>
          <a:xfrm>
            <a:off x="528810" y="1905918"/>
            <a:ext cx="106631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I tried open source code [1] on </a:t>
            </a:r>
            <a:r>
              <a:rPr lang="en-US" dirty="0" err="1"/>
              <a:t>github</a:t>
            </a:r>
            <a:r>
              <a:rPr lang="en-US" dirty="0"/>
              <a:t>, they use 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Shadow-Detection-Algorithm-for-Aerial-and-Satellite-Images.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The result is nice, they can detect the shadow of the houses from sky-views as in Fig 4.</a:t>
            </a:r>
            <a:endParaRPr lang="en-US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dirty="0"/>
              <a:t> </a:t>
            </a:r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43EE9EC0-F925-DA5F-3F82-50EDF8D09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95" y="2710149"/>
            <a:ext cx="5122411" cy="346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EC1B1A-0DBE-BA4A-557F-A5722707E51D}"/>
              </a:ext>
            </a:extLst>
          </p:cNvPr>
          <p:cNvSpPr txBox="1"/>
          <p:nvPr/>
        </p:nvSpPr>
        <p:spPr>
          <a:xfrm>
            <a:off x="468556" y="6480909"/>
            <a:ext cx="602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Fig 4. The result (form open source code) of Shadow detection.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68871C-F79C-A288-29FA-5EFEE8B37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957" y="2930487"/>
            <a:ext cx="3511730" cy="17399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4BBC7B-D81F-8044-3B30-0D49D547EA62}"/>
              </a:ext>
            </a:extLst>
          </p:cNvPr>
          <p:cNvSpPr txBox="1"/>
          <p:nvPr/>
        </p:nvSpPr>
        <p:spPr>
          <a:xfrm>
            <a:off x="6940957" y="4749681"/>
            <a:ext cx="336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Fig 5. These are the library they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1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FB13-30A2-12A6-823C-029855D8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record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06E35-0EE2-808F-F22B-F82DC444DD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498F2-F03C-48E8-B919-60879F0A8C5B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A82F1-D881-2795-C6B9-08751601F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 I used open source code, there is one library I could not install,“</a:t>
            </a:r>
            <a:r>
              <a:rPr lang="en-US" sz="2800" dirty="0" err="1"/>
              <a:t>rasterio</a:t>
            </a:r>
            <a:r>
              <a:rPr lang="en-US" sz="2800" dirty="0"/>
              <a:t>”.</a:t>
            </a:r>
          </a:p>
          <a:p>
            <a:r>
              <a:rPr lang="en-US" sz="2800" dirty="0"/>
              <a:t>I have done:</a:t>
            </a:r>
          </a:p>
          <a:p>
            <a:pPr lvl="1"/>
            <a:r>
              <a:rPr lang="en-US" sz="2400" dirty="0"/>
              <a:t>Install on anaconda </a:t>
            </a:r>
          </a:p>
          <a:p>
            <a:pPr marL="457200" lvl="1" indent="0">
              <a:buNone/>
            </a:pPr>
            <a:r>
              <a:rPr lang="en-US" sz="2400" dirty="0"/>
              <a:t>(succeeded to install on </a:t>
            </a:r>
            <a:r>
              <a:rPr lang="en-US" sz="2400" dirty="0" err="1"/>
              <a:t>cmd</a:t>
            </a:r>
            <a:r>
              <a:rPr lang="en-US" sz="2400" dirty="0"/>
              <a:t> but</a:t>
            </a:r>
          </a:p>
          <a:p>
            <a:pPr marL="457200" lvl="1" indent="0">
              <a:buNone/>
            </a:pPr>
            <a:r>
              <a:rPr lang="en-US" sz="2400" dirty="0"/>
              <a:t>Still cannot run on </a:t>
            </a:r>
            <a:r>
              <a:rPr lang="en-US" sz="2400" dirty="0" err="1"/>
              <a:t>VScode</a:t>
            </a:r>
            <a:r>
              <a:rPr lang="en-US" sz="2400" dirty="0"/>
              <a:t>)</a:t>
            </a:r>
            <a:endParaRPr lang="en-US" sz="2000" dirty="0"/>
          </a:p>
          <a:p>
            <a:pPr lvl="1"/>
            <a:r>
              <a:rPr lang="en-US" sz="2400" dirty="0"/>
              <a:t>Pip on </a:t>
            </a:r>
            <a:r>
              <a:rPr lang="en-US" sz="2400" dirty="0" err="1"/>
              <a:t>VScode</a:t>
            </a:r>
            <a:r>
              <a:rPr lang="en-US" sz="2400" dirty="0"/>
              <a:t> </a:t>
            </a:r>
          </a:p>
          <a:p>
            <a:pPr marL="457200" lvl="1" indent="0">
              <a:buNone/>
            </a:pPr>
            <a:r>
              <a:rPr lang="en-US" sz="2400" dirty="0"/>
              <a:t>(got the error as shown </a:t>
            </a:r>
          </a:p>
          <a:p>
            <a:pPr marL="457200" lvl="1" indent="0">
              <a:buNone/>
            </a:pPr>
            <a:r>
              <a:rPr lang="en-US" sz="2400" dirty="0"/>
              <a:t>on the Fig.6)</a:t>
            </a:r>
          </a:p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C3562-9D5A-1243-0DDA-722D35A2C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007" y="3042521"/>
            <a:ext cx="5597793" cy="26059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607A29-11FF-F34F-500E-C2E5151D3749}"/>
              </a:ext>
            </a:extLst>
          </p:cNvPr>
          <p:cNvSpPr txBox="1"/>
          <p:nvPr/>
        </p:nvSpPr>
        <p:spPr>
          <a:xfrm>
            <a:off x="6858000" y="5842000"/>
            <a:ext cx="462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6. The error on </a:t>
            </a:r>
            <a:r>
              <a:rPr lang="en-US" dirty="0" err="1"/>
              <a:t>VScode</a:t>
            </a:r>
            <a:r>
              <a:rPr lang="en-US" dirty="0"/>
              <a:t> ( pip install </a:t>
            </a:r>
            <a:r>
              <a:rPr lang="en-US" dirty="0" err="1"/>
              <a:t>rasterio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3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9B02-4895-5CB2-B5B3-06C121D6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FCCA73-39BE-1456-3F7C-E32C621750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498F2-F03C-48E8-B919-60879F0A8C5B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0ADC8-5767-994A-EA1D-A97B9798B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the ways I’m going to do:</a:t>
            </a:r>
          </a:p>
          <a:p>
            <a:pPr marL="0" indent="0">
              <a:buNone/>
            </a:pPr>
            <a:r>
              <a:rPr lang="en-US" dirty="0"/>
              <a:t>1. find the new tools.</a:t>
            </a:r>
          </a:p>
          <a:p>
            <a:pPr marL="0" indent="0">
              <a:buNone/>
            </a:pPr>
            <a:r>
              <a:rPr lang="en-US" dirty="0"/>
              <a:t>2. fix the error but this might take time but I can learn how to solve this problem.</a:t>
            </a:r>
          </a:p>
          <a:p>
            <a:pPr marL="0" indent="0">
              <a:buNone/>
            </a:pPr>
            <a:r>
              <a:rPr lang="en-US" dirty="0"/>
              <a:t>3. ask advisor for suggestion.</a:t>
            </a:r>
          </a:p>
        </p:txBody>
      </p:sp>
    </p:spTree>
    <p:extLst>
      <p:ext uri="{BB962C8B-B14F-4D97-AF65-F5344CB8AC3E}">
        <p14:creationId xmlns:p14="http://schemas.microsoft.com/office/powerpoint/2010/main" val="98278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6DE25-C5C9-44A0-A3C6-09B10E90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B045EEB-0D17-4006-BF09-8E970FEFDC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498F2-F03C-48E8-B919-60879F0A8C5B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1A1970-7379-4F0F-80C3-FCBE1512B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369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28753</TotalTime>
  <Words>375</Words>
  <Application>Microsoft Office PowerPoint</Application>
  <PresentationFormat>Widescreen</PresentationFormat>
  <Paragraphs>80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標楷體</vt:lpstr>
      <vt:lpstr>微軟正黑體</vt:lpstr>
      <vt:lpstr>Arial</vt:lpstr>
      <vt:lpstr>Calibri</vt:lpstr>
      <vt:lpstr>Office 佈景主題</vt:lpstr>
      <vt:lpstr>Project Report </vt:lpstr>
      <vt:lpstr>TO DO LIST</vt:lpstr>
      <vt:lpstr>Detect defective parts of the mold</vt:lpstr>
      <vt:lpstr>PowerPoint Presentation</vt:lpstr>
      <vt:lpstr>1st</vt:lpstr>
      <vt:lpstr>Experiment and record</vt:lpstr>
      <vt:lpstr>Problem record</vt:lpstr>
      <vt:lpstr>Next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abc813019@outlook.com</dc:creator>
  <cp:lastModifiedBy>Mahju._. Mahju._.</cp:lastModifiedBy>
  <cp:revision>754</cp:revision>
  <cp:lastPrinted>2021-12-22T04:23:33Z</cp:lastPrinted>
  <dcterms:created xsi:type="dcterms:W3CDTF">2021-10-20T02:38:10Z</dcterms:created>
  <dcterms:modified xsi:type="dcterms:W3CDTF">2022-06-22T04:06:48Z</dcterms:modified>
</cp:coreProperties>
</file>