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516" r:id="rId3"/>
    <p:sldId id="515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7FDE"/>
    <a:srgbClr val="EB9E13"/>
    <a:srgbClr val="0078D2"/>
    <a:srgbClr val="FDFDFD"/>
    <a:srgbClr val="008AF2"/>
    <a:srgbClr val="3B3E3F"/>
    <a:srgbClr val="DCDCDC"/>
    <a:srgbClr val="F9F9F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82" autoAdjust="0"/>
  </p:normalViewPr>
  <p:slideViewPr>
    <p:cSldViewPr snapToGrid="0">
      <p:cViewPr varScale="1">
        <p:scale>
          <a:sx n="94" d="100"/>
          <a:sy n="94" d="100"/>
        </p:scale>
        <p:origin x="140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9574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0" y="2"/>
            <a:ext cx="2949574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C8563-00A4-4EBB-A1E3-C779F013AEF7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0864"/>
            <a:ext cx="2949574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0" y="9440864"/>
            <a:ext cx="2949574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7F5AE-27A8-4E63-A47E-30F8F3202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32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2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CD68-630F-4DD7-AEBD-6112E0720FC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48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4958-EAE3-4216-8E5C-58A71BEB9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4958-EAE3-4216-8E5C-58A71BEB9D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DAA-827A-4EA0-9E87-92CA97555EA2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14711" y="3716763"/>
            <a:ext cx="2390954" cy="0"/>
          </a:xfrm>
          <a:prstGeom prst="line">
            <a:avLst/>
          </a:prstGeom>
          <a:ln cap="rnd">
            <a:solidFill>
              <a:srgbClr val="0066CC"/>
            </a:solidFill>
          </a:ln>
          <a:effectLst>
            <a:outerShdw blurRad="12700" dist="12700" algn="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63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1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B0E7-CD41-4070-8B3C-AFE38ED04981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711" y="3716763"/>
            <a:ext cx="2390954" cy="0"/>
          </a:xfrm>
          <a:prstGeom prst="line">
            <a:avLst/>
          </a:prstGeom>
          <a:ln cap="rnd">
            <a:solidFill>
              <a:srgbClr val="0066CC"/>
            </a:solidFill>
          </a:ln>
          <a:effectLst>
            <a:outerShdw blurRad="12700" dist="12700" algn="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63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60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gradFill>
          <a:gsLst>
            <a:gs pos="0">
              <a:schemeClr val="accent1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5D0C-14BA-4DDB-B027-F4EFF514CCA0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15610" y="1567954"/>
            <a:ext cx="877256" cy="0"/>
          </a:xfrm>
          <a:prstGeom prst="line">
            <a:avLst/>
          </a:prstGeom>
          <a:ln cap="rnd">
            <a:solidFill>
              <a:schemeClr val="bg1">
                <a:lumMod val="95000"/>
              </a:schemeClr>
            </a:solidFill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63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04" y="435427"/>
            <a:ext cx="1255839" cy="2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1389" r="9341" b="6378"/>
          <a:stretch/>
        </p:blipFill>
        <p:spPr>
          <a:xfrm>
            <a:off x="6079523" y="3426940"/>
            <a:ext cx="3064477" cy="342694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4BB5-CFF1-4FCA-A249-AE02E87F09D5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14800" y="1569600"/>
            <a:ext cx="925033" cy="0"/>
          </a:xfrm>
          <a:prstGeom prst="line">
            <a:avLst/>
          </a:prstGeom>
          <a:ln cap="rnd">
            <a:solidFill>
              <a:srgbClr val="0066CC"/>
            </a:solidFill>
          </a:ln>
          <a:effectLst>
            <a:outerShdw blurRad="12700" dist="12700" algn="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63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콘텐츠 2개"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2000">
              <a:srgbClr val="FDFDFD"/>
            </a:gs>
            <a:gs pos="99083">
              <a:srgbClr val="DCDCDC"/>
            </a:gs>
            <a:gs pos="85000">
              <a:srgbClr val="F3F3F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7683-E665-43C1-B3C7-8B8D1E75C890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54" y="348669"/>
            <a:ext cx="1116883" cy="2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26" y="528769"/>
            <a:ext cx="7886700" cy="41976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12700" h="6350"/>
              <a:bevelB w="6350" h="0"/>
            </a:sp3d>
          </a:bodyPr>
          <a:lstStyle>
            <a:lvl1pPr>
              <a:defRPr sz="2000" b="1" spc="-120" baseline="0">
                <a:solidFill>
                  <a:srgbClr val="0070C0"/>
                </a:solidFill>
                <a:effectLst>
                  <a:outerShdw blurRad="12700" dist="12700" dir="5400000" algn="tl" rotWithShape="0">
                    <a:prstClr val="black">
                      <a:alpha val="10000"/>
                    </a:prstClr>
                  </a:outerShdw>
                </a:effectLst>
                <a:latin typeface="Verdan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D42A-50C9-491F-BE57-124C9A021D3D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15610" y="958079"/>
            <a:ext cx="684000" cy="0"/>
          </a:xfrm>
          <a:prstGeom prst="line">
            <a:avLst/>
          </a:prstGeom>
          <a:ln cap="rnd">
            <a:solidFill>
              <a:srgbClr val="0066CC"/>
            </a:solidFill>
          </a:ln>
          <a:effectLst>
            <a:outerShdw blurRad="12700" dist="12700" algn="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63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311307" y="6514298"/>
            <a:ext cx="8532000" cy="0"/>
          </a:xfrm>
          <a:prstGeom prst="line">
            <a:avLst/>
          </a:prstGeom>
          <a:ln cap="rnd">
            <a:solidFill>
              <a:srgbClr val="0066CC"/>
            </a:solidFill>
          </a:ln>
          <a:effectLst>
            <a:outerShdw blurRad="12700" dist="12700" algn="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  <a:bevelB w="635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122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4EED-B90B-48D6-AF36-31FBB94B8D56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58" y="5844277"/>
            <a:ext cx="1116883" cy="2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3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B4B6-3E5F-49CC-BC48-758DDFD43F8F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1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4D30-52DA-4156-B84A-6EF03B52A581}" type="datetime1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5605" y="6552762"/>
            <a:ext cx="2057400" cy="250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345C3F0-9B25-4110-974F-5054B6813CA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96" y="230190"/>
            <a:ext cx="1229641" cy="3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7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19295" y="2831055"/>
            <a:ext cx="7593679" cy="875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  <a:scene3d>
              <a:camera prst="orthographicFront"/>
              <a:lightRig rig="threePt" dir="t"/>
            </a:scene3d>
            <a:sp3d>
              <a:bevelT w="38100" h="12700"/>
              <a:bevelB w="0" h="0"/>
            </a:sp3d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3800" spc="-60" dirty="0" smtClean="0">
                <a:solidFill>
                  <a:srgbClr val="0066CC"/>
                </a:solidFill>
                <a:effectLst>
                  <a:outerShdw blurRad="38100" dist="12700" algn="l" rotWithShape="0">
                    <a:prstClr val="black">
                      <a:alpha val="30000"/>
                    </a:prstClr>
                  </a:outerShdw>
                </a:effectLst>
              </a:rPr>
              <a:t>KIOSK System </a:t>
            </a:r>
            <a:r>
              <a:rPr lang="ko-KR" altLang="en-US" sz="3800" spc="-60" smtClean="0">
                <a:solidFill>
                  <a:srgbClr val="0066CC"/>
                </a:solidFill>
                <a:effectLst>
                  <a:outerShdw blurRad="38100" dist="12700" algn="l" rotWithShape="0">
                    <a:prstClr val="black">
                      <a:alpha val="30000"/>
                    </a:prstClr>
                  </a:outerShdw>
                </a:effectLst>
              </a:rPr>
              <a:t>과 제조 로봇 연동</a:t>
            </a:r>
            <a:endParaRPr lang="ko-KR" altLang="en-US" sz="3800" spc="-60" dirty="0">
              <a:solidFill>
                <a:srgbClr val="0066CC"/>
              </a:solidFill>
              <a:effectLst>
                <a:outerShdw blurRad="38100" dist="12700" algn="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585167" y="6480065"/>
            <a:ext cx="1329774" cy="18235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defRPr>
            </a:lvl1pPr>
          </a:lstStyle>
          <a:p>
            <a:pPr algn="r"/>
            <a:r>
              <a:rPr lang="en-US" altLang="ko-KR" sz="650" i="1" spc="-50" dirty="0" smtClean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Rev. 16-01.01</a:t>
            </a:r>
            <a:endParaRPr lang="en-US" altLang="ko-KR" sz="650" i="1" spc="-50" baseline="0" dirty="0" smtClean="0">
              <a:ln w="317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KIOSK System </a:t>
            </a:r>
            <a:r>
              <a:rPr lang="ko-KR" altLang="en-US" smtClean="0"/>
              <a:t>과 제조 로봇 연동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8220" y="3326744"/>
            <a:ext cx="5472915" cy="1152163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>
            <a:spLocks/>
          </p:cNvSpPr>
          <p:nvPr/>
        </p:nvSpPr>
        <p:spPr>
          <a:xfrm>
            <a:off x="506063" y="3111860"/>
            <a:ext cx="643618" cy="410648"/>
          </a:xfrm>
          <a:prstGeom prst="roundRect">
            <a:avLst>
              <a:gd name="adj" fmla="val 2444"/>
            </a:avLst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KIOSK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68410" y="4962923"/>
            <a:ext cx="3609975" cy="1076325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3226253" y="4672201"/>
            <a:ext cx="570139" cy="410648"/>
          </a:xfrm>
          <a:prstGeom prst="roundRect">
            <a:avLst>
              <a:gd name="adj" fmla="val 2444"/>
            </a:avLst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데몬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48" y="3402582"/>
            <a:ext cx="1077807" cy="972112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3068410" y="1918470"/>
            <a:ext cx="3609975" cy="1076325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3226253" y="1627748"/>
            <a:ext cx="570139" cy="410648"/>
          </a:xfrm>
          <a:prstGeom prst="roundRect">
            <a:avLst>
              <a:gd name="adj" fmla="val 2444"/>
            </a:avLst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로봇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67103" y="2514600"/>
            <a:ext cx="1820290" cy="275952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>
            <a:spLocks/>
          </p:cNvSpPr>
          <p:nvPr/>
        </p:nvSpPr>
        <p:spPr>
          <a:xfrm>
            <a:off x="7224924" y="2217294"/>
            <a:ext cx="477285" cy="445695"/>
          </a:xfrm>
          <a:prstGeom prst="roundRect">
            <a:avLst>
              <a:gd name="adj" fmla="val 2444"/>
            </a:avLst>
          </a:prstGeom>
          <a:solidFill>
            <a:srgbClr val="00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DID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8221" y="999621"/>
            <a:ext cx="8452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- </a:t>
            </a:r>
            <a:r>
              <a:rPr lang="ko-KR" altLang="en-US" sz="1000" smtClean="0"/>
              <a:t>데몬은 </a:t>
            </a:r>
            <a:r>
              <a:rPr lang="en-US" altLang="ko-KR" sz="1000" dirty="0" smtClean="0"/>
              <a:t>DB Server(PC) </a:t>
            </a:r>
            <a:r>
              <a:rPr lang="ko-KR" altLang="en-US" sz="1000" smtClean="0"/>
              <a:t>에 설치 되어 있으며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세팅에 의하여 </a:t>
            </a:r>
            <a:r>
              <a:rPr lang="en-US" altLang="ko-KR" sz="1000" dirty="0" smtClean="0"/>
              <a:t>N</a:t>
            </a:r>
            <a:r>
              <a:rPr lang="ko-KR" altLang="en-US" sz="1000" smtClean="0"/>
              <a:t>초 마다 중계서버</a:t>
            </a:r>
            <a:r>
              <a:rPr lang="en-US" altLang="ko-KR" sz="1000" dirty="0" smtClean="0"/>
              <a:t>(DB)</a:t>
            </a:r>
            <a:r>
              <a:rPr lang="ko-KR" altLang="en-US" sz="1000" smtClean="0"/>
              <a:t>의 </a:t>
            </a:r>
            <a:r>
              <a:rPr lang="en-US" altLang="ko-KR" sz="1000" dirty="0" smtClean="0"/>
              <a:t>[</a:t>
            </a:r>
            <a:r>
              <a:rPr lang="ko-KR" altLang="en-US" sz="1000" smtClean="0"/>
              <a:t>상태코드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확인 하여 영수증의 상태를 </a:t>
            </a:r>
            <a:r>
              <a:rPr lang="en-US" altLang="ko-KR" sz="1000" dirty="0" smtClean="0"/>
              <a:t>DID</a:t>
            </a:r>
            <a:r>
              <a:rPr lang="ko-KR" altLang="en-US" sz="1000" smtClean="0"/>
              <a:t>에 전송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06063" y="3597459"/>
            <a:ext cx="986518" cy="594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반품 자료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182"/>
          <p:cNvSpPr txBox="1"/>
          <p:nvPr/>
        </p:nvSpPr>
        <p:spPr>
          <a:xfrm>
            <a:off x="5027037" y="3507784"/>
            <a:ext cx="45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rot="5400000">
            <a:off x="4657397" y="3204937"/>
            <a:ext cx="432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>
            <a:off x="4180802" y="3202910"/>
            <a:ext cx="432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4662840" y="4679953"/>
            <a:ext cx="432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80080" y="4877525"/>
            <a:ext cx="387023" cy="1912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226253" y="2250419"/>
            <a:ext cx="951072" cy="3794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제조시작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36358" y="2260727"/>
            <a:ext cx="951072" cy="3794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제조 완료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24693" y="2260727"/>
            <a:ext cx="951072" cy="379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고객에게 전달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177325" y="2450449"/>
            <a:ext cx="2520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381006" y="2450449"/>
            <a:ext cx="2520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226253" y="5263821"/>
            <a:ext cx="951072" cy="3794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제조시작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36358" y="5274129"/>
            <a:ext cx="951072" cy="3794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제조 완료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24693" y="5274129"/>
            <a:ext cx="951072" cy="379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endParaRPr lang="en-US" altLang="ko-KR" sz="10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177325" y="5463851"/>
            <a:ext cx="2520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381006" y="5463851"/>
            <a:ext cx="2520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7321617" y="2824707"/>
            <a:ext cx="1290516" cy="2138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 표시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영수증별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대기번호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 표시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182"/>
          <p:cNvSpPr txBox="1"/>
          <p:nvPr/>
        </p:nvSpPr>
        <p:spPr>
          <a:xfrm>
            <a:off x="265163" y="4480454"/>
            <a:ext cx="187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MS-SQL 2008</a:t>
            </a:r>
          </a:p>
          <a:p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8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주문정보 연동 테이블</a:t>
            </a:r>
            <a:r>
              <a:rPr lang="en-US" altLang="ko-KR" dirty="0" smtClean="0"/>
              <a:t>(20210527</a:t>
            </a:r>
            <a:r>
              <a:rPr lang="ko-KR" altLang="en-US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C3F0-9B25-4110-974F-5054B6813CA9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770"/>
              </p:ext>
            </p:extLst>
          </p:nvPr>
        </p:nvGraphicFramePr>
        <p:xfrm>
          <a:off x="440524" y="1274536"/>
          <a:ext cx="8148306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69"/>
                <a:gridCol w="1208314"/>
                <a:gridCol w="1012372"/>
                <a:gridCol w="669471"/>
                <a:gridCol w="840921"/>
                <a:gridCol w="1257300"/>
                <a:gridCol w="881743"/>
                <a:gridCol w="14369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YYYYMMDD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영수증번호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대기번호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순번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상태코드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영수증번호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557" y="2726875"/>
            <a:ext cx="84524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- </a:t>
            </a:r>
            <a:r>
              <a:rPr lang="ko-KR" altLang="en-US" sz="1000" smtClean="0"/>
              <a:t>연동 테이블 설명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smtClean="0"/>
              <a:t>데이블명은 </a:t>
            </a:r>
            <a:r>
              <a:rPr lang="en-US" altLang="ko-KR" sz="1000" dirty="0" smtClean="0"/>
              <a:t>[TB_OrderJoin] </a:t>
            </a:r>
            <a:r>
              <a:rPr lang="ko-KR" altLang="en-US" sz="1000" smtClean="0"/>
              <a:t>으로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1. </a:t>
            </a:r>
            <a:r>
              <a:rPr lang="ko-KR" altLang="en-US" sz="1000" smtClean="0"/>
              <a:t>매출발생 년월일</a:t>
            </a:r>
            <a:r>
              <a:rPr lang="en-US" altLang="ko-KR" sz="1000" dirty="0" smtClean="0"/>
              <a:t>(YYYYMMDD)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smtClean="0"/>
              <a:t>영수증번호</a:t>
            </a:r>
            <a:r>
              <a:rPr lang="en-US" altLang="ko-KR" sz="1000" dirty="0" smtClean="0"/>
              <a:t>(16</a:t>
            </a:r>
            <a:r>
              <a:rPr lang="ko-KR" altLang="en-US" sz="1000" smtClean="0"/>
              <a:t>자리 바코드로 사용 됨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ex) 20190311</a:t>
            </a:r>
            <a:r>
              <a:rPr lang="en-US" altLang="ko-KR" sz="1000" dirty="0" smtClean="0">
                <a:solidFill>
                  <a:srgbClr val="FF0000"/>
                </a:solidFill>
              </a:rPr>
              <a:t>XXXX</a:t>
            </a:r>
            <a:r>
              <a:rPr lang="en-US" altLang="ko-KR" sz="1000" dirty="0" smtClean="0">
                <a:solidFill>
                  <a:srgbClr val="0070C0"/>
                </a:solidFill>
              </a:rPr>
              <a:t>PPP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</a:rPr>
              <a:t>    </a:t>
            </a:r>
            <a:r>
              <a:rPr lang="en-US" altLang="ko-KR" sz="1000" dirty="0" smtClean="0"/>
              <a:t> - 20210511 : </a:t>
            </a:r>
            <a:r>
              <a:rPr lang="ko-KR" altLang="en-US" sz="1000" smtClean="0"/>
              <a:t>영수증 발행년</a:t>
            </a:r>
            <a:r>
              <a:rPr lang="en-US" altLang="ko-KR" sz="1000" dirty="0" smtClean="0"/>
              <a:t>-</a:t>
            </a:r>
            <a:r>
              <a:rPr lang="ko-KR" altLang="en-US" sz="1000" smtClean="0"/>
              <a:t>월</a:t>
            </a:r>
            <a:r>
              <a:rPr lang="en-US" altLang="ko-KR" sz="1000" dirty="0" smtClean="0"/>
              <a:t>-</a:t>
            </a:r>
            <a:r>
              <a:rPr lang="ko-KR" altLang="en-US" sz="1000" smtClean="0"/>
              <a:t>일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- </a:t>
            </a:r>
            <a:r>
              <a:rPr lang="en-US" altLang="ko-KR" sz="1000" dirty="0" smtClean="0">
                <a:solidFill>
                  <a:srgbClr val="FF0000"/>
                </a:solidFill>
              </a:rPr>
              <a:t>XXXX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년월일의 영수증 발행 순번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- </a:t>
            </a:r>
            <a:r>
              <a:rPr lang="en-US" altLang="ko-KR" sz="1000" dirty="0" smtClean="0">
                <a:solidFill>
                  <a:srgbClr val="0066CC"/>
                </a:solidFill>
              </a:rPr>
              <a:t>PPPP   : </a:t>
            </a:r>
            <a:r>
              <a:rPr lang="en-US" altLang="ko-KR" sz="1000" dirty="0" smtClean="0"/>
              <a:t>KIOSK </a:t>
            </a:r>
            <a:r>
              <a:rPr lang="ko-KR" altLang="en-US" sz="1000" smtClean="0"/>
              <a:t>번호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smtClean="0"/>
              <a:t>대기번호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: 4</a:t>
            </a:r>
            <a:r>
              <a:rPr lang="ko-KR" altLang="en-US" sz="1000" smtClean="0"/>
              <a:t>자리로 하면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동일 영수증의 대기번호는 같다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smtClean="0"/>
              <a:t>상품 순번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숫자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: </a:t>
            </a:r>
            <a:r>
              <a:rPr lang="ko-KR" altLang="en-US" sz="1000" smtClean="0"/>
              <a:t>동일한 영수증에 선택된 상품의 순번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설정에 의하여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 또는 </a:t>
            </a:r>
            <a:r>
              <a:rPr lang="en-US" altLang="ko-KR" sz="1000" dirty="0" smtClean="0"/>
              <a:t>N</a:t>
            </a:r>
            <a:r>
              <a:rPr lang="ko-KR" altLang="en-US" sz="1000" smtClean="0"/>
              <a:t>개 가능 하다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smtClean="0"/>
              <a:t>상품코드</a:t>
            </a:r>
            <a:r>
              <a:rPr lang="en-US" altLang="ko-KR" sz="1000" dirty="0" smtClean="0"/>
              <a:t>(8</a:t>
            </a:r>
            <a:r>
              <a:rPr lang="ko-KR" altLang="en-US" sz="1000" smtClean="0"/>
              <a:t>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smtClean="0"/>
              <a:t>상품의 유일한 관리 번호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smtClean="0"/>
              <a:t>상품명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smtClean="0"/>
              <a:t>상태 코드</a:t>
            </a:r>
            <a:endParaRPr lang="en-US" altLang="ko-KR" sz="1000" dirty="0" smtClean="0"/>
          </a:p>
          <a:p>
            <a:r>
              <a:rPr lang="en-US" altLang="ko-KR" sz="1000" dirty="0" smtClean="0"/>
              <a:t>     - Null : KIOSK</a:t>
            </a:r>
            <a:r>
              <a:rPr lang="ko-KR" altLang="en-US" sz="1000" smtClean="0"/>
              <a:t>에서 최초 등록</a:t>
            </a:r>
            <a:r>
              <a:rPr lang="en-US" altLang="ko-KR" sz="1000" dirty="0" smtClean="0"/>
              <a:t>, 1 : </a:t>
            </a:r>
            <a:r>
              <a:rPr lang="ko-KR" altLang="en-US" sz="1000" smtClean="0"/>
              <a:t>로봇이 만들기 시작</a:t>
            </a:r>
            <a:r>
              <a:rPr lang="en-US" altLang="ko-KR" sz="1000" dirty="0" smtClean="0"/>
              <a:t>, 2 : </a:t>
            </a:r>
            <a:r>
              <a:rPr lang="ko-KR" altLang="en-US" sz="1000" smtClean="0"/>
              <a:t>로봇이 제조 완료</a:t>
            </a:r>
            <a:r>
              <a:rPr lang="en-US" altLang="ko-KR" sz="1000" dirty="0" smtClean="0"/>
              <a:t>, 3 : </a:t>
            </a:r>
            <a:r>
              <a:rPr lang="ko-KR" altLang="en-US" sz="1000" smtClean="0"/>
              <a:t>고객이 제조된 제품 찾아감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종료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8. </a:t>
            </a:r>
            <a:r>
              <a:rPr lang="ko-KR" altLang="en-US" sz="1000" smtClean="0">
                <a:solidFill>
                  <a:srgbClr val="FF0000"/>
                </a:solidFill>
              </a:rPr>
              <a:t>상대영수증번호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D_receipt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ko-KR" altLang="en-US" sz="1000" smtClean="0">
                <a:solidFill>
                  <a:srgbClr val="FF0000"/>
                </a:solidFill>
              </a:rPr>
              <a:t>반품시 반품된 원전표번호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영수증번호</a:t>
            </a:r>
            <a:r>
              <a:rPr lang="en-US" altLang="ko-KR" sz="1000" dirty="0" smtClean="0">
                <a:solidFill>
                  <a:srgbClr val="FF0000"/>
                </a:solidFill>
              </a:rPr>
              <a:t>),   </a:t>
            </a:r>
            <a:r>
              <a:rPr lang="ko-KR" altLang="en-US" sz="1000" smtClean="0">
                <a:solidFill>
                  <a:srgbClr val="FF0000"/>
                </a:solidFill>
              </a:rPr>
              <a:t>매출은 공백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참조</a:t>
            </a:r>
            <a:r>
              <a:rPr lang="en-US" altLang="ko-KR" sz="1000" dirty="0" smtClean="0"/>
              <a:t>) DB : MS-SQL 20XX  </a:t>
            </a:r>
            <a:r>
              <a:rPr lang="ko-KR" altLang="en-US" sz="1000" smtClean="0"/>
              <a:t>로 한다</a:t>
            </a:r>
            <a:r>
              <a:rPr lang="en-US" altLang="ko-KR" sz="1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12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ln>
          <a:solidFill>
            <a:srgbClr val="3278CC"/>
          </a:solidFill>
          <a:headEnd type="none" w="sm" len="sm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20073</TotalTime>
  <Words>295</Words>
  <Application>Microsoft Office PowerPoint</Application>
  <PresentationFormat>화면 슬라이드 쇼(4:3)</PresentationFormat>
  <Paragraphs>71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나눔고딕</vt:lpstr>
      <vt:lpstr>맑은 고딕</vt:lpstr>
      <vt:lpstr>Arial</vt:lpstr>
      <vt:lpstr>Calibri</vt:lpstr>
      <vt:lpstr>Calibri Light</vt:lpstr>
      <vt:lpstr>Verdana</vt:lpstr>
      <vt:lpstr>Office 테마</vt:lpstr>
      <vt:lpstr>PowerPoint 프레젠테이션</vt:lpstr>
      <vt:lpstr>KIOSK System 과 제조 로봇 연동 처리</vt:lpstr>
      <vt:lpstr>주문정보 연동 테이블(20210527수정)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LCY</cp:lastModifiedBy>
  <cp:revision>432</cp:revision>
  <cp:lastPrinted>2019-07-29T05:59:01Z</cp:lastPrinted>
  <dcterms:created xsi:type="dcterms:W3CDTF">2014-02-05T00:15:30Z</dcterms:created>
  <dcterms:modified xsi:type="dcterms:W3CDTF">2021-06-07T03:59:39Z</dcterms:modified>
</cp:coreProperties>
</file>