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06EA0C-7CF4-43C2-8D27-B443048EDC12}">
  <a:tblStyle styleId="{0306EA0C-7CF4-43C2-8D27-B443048EDC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14f1960e7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14f1960e7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14f1960e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14f1960e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14ab903d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14ab903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14ab903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14ab903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14f1960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14f1960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14f1960e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14f1960e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14f1960e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14f1960e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14f1960e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14f1960e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arduino.cc/hardware/uno-rev3/" TargetMode="External"/><Relationship Id="rId4" Type="http://schemas.openxmlformats.org/officeDocument/2006/relationships/hyperlink" Target="https://www.adafruit.com/product/2809" TargetMode="External"/><Relationship Id="rId5" Type="http://schemas.openxmlformats.org/officeDocument/2006/relationships/hyperlink" Target="https://www.adafruit.com/product/1893" TargetMode="External"/><Relationship Id="rId6" Type="http://schemas.openxmlformats.org/officeDocument/2006/relationships/hyperlink" Target="https://cdn.shopifycdn.net/s/files/1/0604/5905/7341/files/ENG_DS_MS5525DSO_D20.pdf?v=1712135249" TargetMode="External"/><Relationship Id="rId7" Type="http://schemas.openxmlformats.org/officeDocument/2006/relationships/hyperlink" Target="https://www.sparkfun.com/products/11697" TargetMode="External"/><Relationship Id="rId8" Type="http://schemas.openxmlformats.org/officeDocument/2006/relationships/hyperlink" Target="https://www.sparkfun.com/datasheets/Wireless/Zigbee/XBee-Datasheet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igi.com/products/embedded-systems/digi-xbee/digi-xbee-tools/xctu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ck_YBaOXKkw" TargetMode="External"/><Relationship Id="rId4" Type="http://schemas.openxmlformats.org/officeDocument/2006/relationships/image" Target="../media/image6.jp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Rocket</a:t>
            </a:r>
            <a:r>
              <a:rPr lang="en"/>
              <a:t> Telemetry Collection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Nawras Rawas Qalaji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Rocket Telemetry Collection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4248089" y="16761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{0306EA0C-7CF4-43C2-8D27-B443048EDC12}</a:tableStyleId>
              </a:tblPr>
              <a:tblGrid>
                <a:gridCol w="2322300"/>
                <a:gridCol w="2322300"/>
              </a:tblGrid>
              <a:tr h="29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/>
                </a:tc>
              </a:tr>
              <a:tr h="29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Dylan Ogrodowski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Project Manager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/>
                </a:tc>
              </a:tr>
              <a:tr h="29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Michael Wong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Design Lead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/>
                </a:tc>
              </a:tr>
              <a:tr h="29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William Ogden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Technical Design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Sebastian Benedeti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Safety Officer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Juan Bustios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Logistics Manager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Anton Rajko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Recovery Specialist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Christopher Kane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Payload Integration Specialist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Nawras RQ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Payload Software Specialist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2200" marB="62200" marR="82925" marL="82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24400" y="1316938"/>
            <a:ext cx="3707400" cy="3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Rocket Telemetry Collection project was originally used during the 2019 Battle of the Rockets </a:t>
            </a:r>
            <a:r>
              <a:rPr lang="en" sz="1200"/>
              <a:t>Competition.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After gaining more experience in embedded engineering, the project was updated to better reflect a more professional standard of programming. The following presentation is for the new version.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</a:t>
            </a:r>
            <a:r>
              <a:rPr lang="en" sz="1200"/>
              <a:t>project </a:t>
            </a:r>
            <a:r>
              <a:rPr lang="en" sz="1200"/>
              <a:t>objective is to t</a:t>
            </a:r>
            <a:r>
              <a:rPr lang="en" sz="1200"/>
              <a:t>ransmit, </a:t>
            </a:r>
            <a:r>
              <a:rPr lang="en" sz="1200"/>
              <a:t>receive</a:t>
            </a:r>
            <a:r>
              <a:rPr lang="en" sz="1200"/>
              <a:t> and graph telemetry </a:t>
            </a:r>
            <a:r>
              <a:rPr lang="en" sz="1200"/>
              <a:t>from a rocket during its</a:t>
            </a:r>
            <a:r>
              <a:rPr lang="en" sz="1200"/>
              <a:t> flight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Transmit airspeed, acceleration and altitude from rocket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Receive</a:t>
            </a:r>
            <a:r>
              <a:rPr lang="en" sz="1100"/>
              <a:t> telemetry at the ground station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Graphed the telemetry data against time</a:t>
            </a:r>
            <a:endParaRPr sz="1100"/>
          </a:p>
        </p:txBody>
      </p:sp>
      <p:sp>
        <p:nvSpPr>
          <p:cNvPr id="143" name="Google Shape;143;p14"/>
          <p:cNvSpPr txBox="1"/>
          <p:nvPr/>
        </p:nvSpPr>
        <p:spPr>
          <a:xfrm>
            <a:off x="4248100" y="1307850"/>
            <a:ext cx="5077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2019 Battle of the Rockets Western High School Team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Rocket Telemetry Collection: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324400" y="1704950"/>
            <a:ext cx="4247700" cy="26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Arduino UNO</a:t>
            </a:r>
            <a:r>
              <a:rPr lang="en" sz="1200"/>
              <a:t>:</a:t>
            </a:r>
            <a:endParaRPr sz="1200"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en" sz="1100"/>
              <a:t>Microcontroller used to process data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LIS3DH Accelerometer</a:t>
            </a:r>
            <a:r>
              <a:rPr lang="en" sz="1200"/>
              <a:t>: </a:t>
            </a:r>
            <a:endParaRPr sz="12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 sz="1100"/>
              <a:t>Reads acceleration up to </a:t>
            </a:r>
            <a:r>
              <a:rPr lang="en" sz="750">
                <a:latin typeface="Roboto"/>
                <a:ea typeface="Roboto"/>
                <a:cs typeface="Roboto"/>
                <a:sym typeface="Roboto"/>
              </a:rPr>
              <a:t>±</a:t>
            </a:r>
            <a:r>
              <a:rPr lang="en" sz="1100"/>
              <a:t>16g or 156.9m/s^2</a:t>
            </a:r>
            <a:endParaRPr sz="11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 sz="1100"/>
              <a:t>I2C Connection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MPL3115A2 Altitude Sensor</a:t>
            </a:r>
            <a:r>
              <a:rPr lang="en" sz="1200"/>
              <a:t>:</a:t>
            </a:r>
            <a:endParaRPr sz="1200"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en" sz="1100"/>
              <a:t>Reads altitude up to 10km </a:t>
            </a:r>
            <a:endParaRPr sz="1100"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en" sz="1100"/>
              <a:t>I2C Connection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Pitot Tube and MS5525DSO Sensor</a:t>
            </a:r>
            <a:r>
              <a:rPr lang="en" sz="1200"/>
              <a:t>:</a:t>
            </a:r>
            <a:endParaRPr sz="1200"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en" sz="1100"/>
              <a:t>Reads airspeed up to 100m/s</a:t>
            </a:r>
            <a:endParaRPr sz="1100"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en" sz="1100"/>
              <a:t>I2C Connection</a:t>
            </a:r>
            <a:endParaRPr sz="12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324400" y="1316950"/>
            <a:ext cx="80121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following is an overview of the electrical components used in the project</a:t>
            </a:r>
            <a:endParaRPr sz="1000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4572000" y="1704950"/>
            <a:ext cx="4247700" cy="26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XBee Explorer Dongle</a:t>
            </a:r>
            <a:endParaRPr sz="1200"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en" sz="1100"/>
              <a:t>Connects XBee receiver to laptop via USB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XBee Pro Series 1 PCB Radios</a:t>
            </a:r>
            <a:r>
              <a:rPr lang="en" sz="1200"/>
              <a:t>:</a:t>
            </a:r>
            <a:endParaRPr sz="1200"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en" sz="1100"/>
              <a:t>1 mile range with up to 250kbps</a:t>
            </a:r>
            <a:endParaRPr sz="1100"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-"/>
            </a:pPr>
            <a:r>
              <a:rPr lang="en" sz="1100"/>
              <a:t>UART Connection for Arduino and XBee Explorer Dongle communication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Quad AAA Battery Mount and batteries</a:t>
            </a:r>
            <a:endParaRPr sz="1100"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Supplies about 14 hours of battery life to the Arduino UNO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Li-Poly Battery</a:t>
            </a:r>
            <a:endParaRPr sz="1100"/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Supplies about 5 hours of battery life to the Xbee transmitter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2" name="Google Shape;152;p15"/>
          <p:cNvSpPr txBox="1"/>
          <p:nvPr/>
        </p:nvSpPr>
        <p:spPr>
          <a:xfrm>
            <a:off x="317700" y="4231250"/>
            <a:ext cx="85086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I2C communication protocol was used to limit the number of wires to fit easily within a small payload size. Pull up resistors are also built into the Arduino UNO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UART Communication was used between rocket and ground station for its full duplex, asynchronous communication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Sheet and Pinouts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142200" y="1307850"/>
            <a:ext cx="15114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AAA Battery Mount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rgbClr val="A61C00"/>
                </a:solidFill>
              </a:rPr>
              <a:t>Positive </a:t>
            </a:r>
            <a:r>
              <a:rPr lang="en" sz="900">
                <a:solidFill>
                  <a:schemeClr val="dk2"/>
                </a:solidFill>
              </a:rPr>
              <a:t>to </a:t>
            </a:r>
            <a:r>
              <a:rPr lang="en" sz="900">
                <a:solidFill>
                  <a:srgbClr val="980000"/>
                </a:solidFill>
              </a:rPr>
              <a:t>VIN</a:t>
            </a:r>
            <a:endParaRPr sz="900">
              <a:solidFill>
                <a:srgbClr val="980000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chemeClr val="dk2"/>
                </a:solidFill>
              </a:rPr>
              <a:t>Negative to GND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Accelerometer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rgbClr val="980000"/>
                </a:solidFill>
              </a:rPr>
              <a:t>VCC </a:t>
            </a:r>
            <a:r>
              <a:rPr lang="en" sz="900">
                <a:solidFill>
                  <a:schemeClr val="dk2"/>
                </a:solidFill>
              </a:rPr>
              <a:t>to </a:t>
            </a:r>
            <a:r>
              <a:rPr lang="en" sz="900">
                <a:solidFill>
                  <a:srgbClr val="980000"/>
                </a:solidFill>
              </a:rPr>
              <a:t>3.3V</a:t>
            </a:r>
            <a:endParaRPr sz="900">
              <a:solidFill>
                <a:srgbClr val="980000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chemeClr val="dk2"/>
                </a:solidFill>
              </a:rPr>
              <a:t>GND to GND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rgbClr val="38761D"/>
                </a:solidFill>
              </a:rPr>
              <a:t>SDA </a:t>
            </a:r>
            <a:r>
              <a:rPr lang="en" sz="900">
                <a:solidFill>
                  <a:schemeClr val="dk2"/>
                </a:solidFill>
              </a:rPr>
              <a:t>to </a:t>
            </a:r>
            <a:r>
              <a:rPr lang="en" sz="900">
                <a:solidFill>
                  <a:srgbClr val="38761D"/>
                </a:solidFill>
              </a:rPr>
              <a:t>A5</a:t>
            </a:r>
            <a:endParaRPr sz="900">
              <a:solidFill>
                <a:srgbClr val="38761D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rgbClr val="3C78D8"/>
                </a:solidFill>
              </a:rPr>
              <a:t>SCL </a:t>
            </a:r>
            <a:r>
              <a:rPr lang="en" sz="900">
                <a:solidFill>
                  <a:schemeClr val="dk2"/>
                </a:solidFill>
              </a:rPr>
              <a:t>to </a:t>
            </a:r>
            <a:r>
              <a:rPr lang="en" sz="900">
                <a:solidFill>
                  <a:srgbClr val="3C78D8"/>
                </a:solidFill>
              </a:rPr>
              <a:t>A4</a:t>
            </a:r>
            <a:endParaRPr sz="9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Altimeter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rgbClr val="980000"/>
                </a:solidFill>
              </a:rPr>
              <a:t>VIN </a:t>
            </a:r>
            <a:r>
              <a:rPr lang="en" sz="900">
                <a:solidFill>
                  <a:schemeClr val="dk2"/>
                </a:solidFill>
              </a:rPr>
              <a:t>to </a:t>
            </a:r>
            <a:r>
              <a:rPr lang="en" sz="900">
                <a:solidFill>
                  <a:srgbClr val="980000"/>
                </a:solidFill>
              </a:rPr>
              <a:t>3.3V</a:t>
            </a:r>
            <a:endParaRPr sz="900">
              <a:solidFill>
                <a:srgbClr val="980000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chemeClr val="dk2"/>
                </a:solidFill>
              </a:rPr>
              <a:t>GND to GND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rgbClr val="38761D"/>
                </a:solidFill>
              </a:rPr>
              <a:t>SDA </a:t>
            </a:r>
            <a:r>
              <a:rPr lang="en" sz="900">
                <a:solidFill>
                  <a:schemeClr val="dk2"/>
                </a:solidFill>
              </a:rPr>
              <a:t>to </a:t>
            </a:r>
            <a:r>
              <a:rPr lang="en" sz="900">
                <a:solidFill>
                  <a:srgbClr val="38761D"/>
                </a:solidFill>
              </a:rPr>
              <a:t>A5</a:t>
            </a:r>
            <a:endParaRPr sz="900">
              <a:solidFill>
                <a:srgbClr val="38761D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rgbClr val="3C78D8"/>
                </a:solidFill>
              </a:rPr>
              <a:t>SCL </a:t>
            </a:r>
            <a:r>
              <a:rPr lang="en" sz="900">
                <a:solidFill>
                  <a:schemeClr val="dk2"/>
                </a:solidFill>
              </a:rPr>
              <a:t>to </a:t>
            </a:r>
            <a:r>
              <a:rPr lang="en" sz="900">
                <a:solidFill>
                  <a:srgbClr val="3C78D8"/>
                </a:solidFill>
              </a:rPr>
              <a:t>A4</a:t>
            </a:r>
            <a:endParaRPr sz="9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Pitot Tube Sensor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rgbClr val="980000"/>
                </a:solidFill>
              </a:rPr>
              <a:t>VIN </a:t>
            </a:r>
            <a:r>
              <a:rPr lang="en" sz="900">
                <a:solidFill>
                  <a:schemeClr val="dk2"/>
                </a:solidFill>
              </a:rPr>
              <a:t>to </a:t>
            </a:r>
            <a:r>
              <a:rPr lang="en" sz="900">
                <a:solidFill>
                  <a:srgbClr val="980000"/>
                </a:solidFill>
              </a:rPr>
              <a:t>3.3V</a:t>
            </a:r>
            <a:endParaRPr sz="900">
              <a:solidFill>
                <a:srgbClr val="980000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chemeClr val="dk2"/>
                </a:solidFill>
              </a:rPr>
              <a:t>GND to GND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rgbClr val="38761D"/>
                </a:solidFill>
              </a:rPr>
              <a:t>SDA </a:t>
            </a:r>
            <a:r>
              <a:rPr lang="en" sz="900">
                <a:solidFill>
                  <a:schemeClr val="dk2"/>
                </a:solidFill>
              </a:rPr>
              <a:t>to </a:t>
            </a:r>
            <a:r>
              <a:rPr lang="en" sz="900">
                <a:solidFill>
                  <a:srgbClr val="38761D"/>
                </a:solidFill>
              </a:rPr>
              <a:t>A5</a:t>
            </a:r>
            <a:endParaRPr sz="900">
              <a:solidFill>
                <a:srgbClr val="38761D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rgbClr val="3C78D8"/>
                </a:solidFill>
              </a:rPr>
              <a:t>SCL </a:t>
            </a:r>
            <a:r>
              <a:rPr lang="en" sz="900">
                <a:solidFill>
                  <a:schemeClr val="dk2"/>
                </a:solidFill>
              </a:rPr>
              <a:t>to </a:t>
            </a:r>
            <a:r>
              <a:rPr lang="en" sz="900">
                <a:solidFill>
                  <a:srgbClr val="3C78D8"/>
                </a:solidFill>
              </a:rPr>
              <a:t>A4</a:t>
            </a:r>
            <a:endParaRPr sz="9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LiPoly Battery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rgbClr val="980000"/>
                </a:solidFill>
              </a:rPr>
              <a:t>Positive</a:t>
            </a:r>
            <a:r>
              <a:rPr lang="en" sz="900">
                <a:solidFill>
                  <a:schemeClr val="dk2"/>
                </a:solidFill>
              </a:rPr>
              <a:t> to </a:t>
            </a:r>
            <a:r>
              <a:rPr lang="en" sz="900">
                <a:solidFill>
                  <a:srgbClr val="980000"/>
                </a:solidFill>
              </a:rPr>
              <a:t>VCC</a:t>
            </a:r>
            <a:endParaRPr sz="900">
              <a:solidFill>
                <a:srgbClr val="980000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chemeClr val="dk2"/>
                </a:solidFill>
              </a:rPr>
              <a:t>Negative to GND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XBee Radio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rgbClr val="980000"/>
                </a:solidFill>
              </a:rPr>
              <a:t>VCC </a:t>
            </a:r>
            <a:r>
              <a:rPr lang="en" sz="900">
                <a:solidFill>
                  <a:schemeClr val="dk2"/>
                </a:solidFill>
              </a:rPr>
              <a:t>to </a:t>
            </a:r>
            <a:r>
              <a:rPr lang="en" sz="900">
                <a:solidFill>
                  <a:srgbClr val="980000"/>
                </a:solidFill>
              </a:rPr>
              <a:t>Positive</a:t>
            </a:r>
            <a:endParaRPr sz="900">
              <a:solidFill>
                <a:srgbClr val="980000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chemeClr val="dk2"/>
                </a:solidFill>
              </a:rPr>
              <a:t>GND to Negative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rgbClr val="3C78D8"/>
                </a:solidFill>
              </a:rPr>
              <a:t>DOUT </a:t>
            </a:r>
            <a:r>
              <a:rPr lang="en" sz="900">
                <a:solidFill>
                  <a:schemeClr val="dk2"/>
                </a:solidFill>
              </a:rPr>
              <a:t>to </a:t>
            </a:r>
            <a:r>
              <a:rPr lang="en" sz="900">
                <a:solidFill>
                  <a:srgbClr val="3C78D8"/>
                </a:solidFill>
              </a:rPr>
              <a:t>RX</a:t>
            </a:r>
            <a:endParaRPr sz="900">
              <a:solidFill>
                <a:srgbClr val="3C78D8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-"/>
            </a:pPr>
            <a:r>
              <a:rPr lang="en" sz="900">
                <a:solidFill>
                  <a:srgbClr val="38761D"/>
                </a:solidFill>
              </a:rPr>
              <a:t>DIN </a:t>
            </a:r>
            <a:r>
              <a:rPr lang="en" sz="900">
                <a:solidFill>
                  <a:schemeClr val="dk2"/>
                </a:solidFill>
              </a:rPr>
              <a:t>to </a:t>
            </a:r>
            <a:r>
              <a:rPr lang="en" sz="900">
                <a:solidFill>
                  <a:srgbClr val="38761D"/>
                </a:solidFill>
              </a:rPr>
              <a:t>TX</a:t>
            </a:r>
            <a:endParaRPr sz="900">
              <a:solidFill>
                <a:srgbClr val="38761D"/>
              </a:solidFill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687" y="1308000"/>
            <a:ext cx="7361690" cy="383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311700" y="1292175"/>
            <a:ext cx="42603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Two power </a:t>
            </a:r>
            <a:r>
              <a:rPr lang="en" sz="1200"/>
              <a:t>supplies</a:t>
            </a:r>
            <a:r>
              <a:rPr lang="en" sz="1200"/>
              <a:t> are used in order to </a:t>
            </a:r>
            <a:r>
              <a:rPr lang="en" sz="1200"/>
              <a:t>separate</a:t>
            </a:r>
            <a:r>
              <a:rPr lang="en" sz="1200"/>
              <a:t> the Xbee radio from other components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Xbee idling and RX current draw is 50mA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TX peaks at 250mA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Arduino UNO </a:t>
            </a:r>
            <a:r>
              <a:rPr lang="en" sz="1100"/>
              <a:t>recommended</a:t>
            </a:r>
            <a:r>
              <a:rPr lang="en" sz="1100"/>
              <a:t> current per pin is 20mA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Components draw 19.4mA from 3.3v pin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Quad AAA Battery Mount:     1000mAh Capacity at 6V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 sz="1100"/>
              <a:t>Arduino UNO:                             50mA   from   5V - 9V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100"/>
              <a:buChar char="-"/>
            </a:pPr>
            <a:r>
              <a:rPr lang="en">
                <a:solidFill>
                  <a:srgbClr val="9E9E9E"/>
                </a:solidFill>
              </a:rPr>
              <a:t>Accelerometer:                6mA  from   3V - 5V</a:t>
            </a:r>
            <a:endParaRPr>
              <a:solidFill>
                <a:srgbClr val="9E9E9E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100"/>
              <a:buChar char="-"/>
            </a:pPr>
            <a:r>
              <a:rPr lang="en">
                <a:solidFill>
                  <a:srgbClr val="9E9E9E"/>
                </a:solidFill>
              </a:rPr>
              <a:t>Altimeter:                          12mA  from   2V - 3.6V</a:t>
            </a:r>
            <a:endParaRPr>
              <a:solidFill>
                <a:srgbClr val="9E9E9E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100"/>
              <a:buChar char="-"/>
            </a:pPr>
            <a:r>
              <a:rPr lang="en">
                <a:solidFill>
                  <a:srgbClr val="9E9E9E"/>
                </a:solidFill>
              </a:rPr>
              <a:t>Pitot Tube:                       1.4mA  from   1.8V - 3.6V</a:t>
            </a:r>
            <a:endParaRPr>
              <a:solidFill>
                <a:srgbClr val="9E9E9E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 sz="1100"/>
              <a:t>Total battery life: 14.4 hours = 1000mAh / 69.4mA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LiPoly Battery:                              1300mAh Capacity at 3.7V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100"/>
              <a:buChar char="-"/>
            </a:pPr>
            <a:r>
              <a:rPr lang="en" sz="1100">
                <a:solidFill>
                  <a:srgbClr val="9E9E9E"/>
                </a:solidFill>
              </a:rPr>
              <a:t>Xbee Radio                    	   250mAh at 3.7V</a:t>
            </a:r>
            <a:endParaRPr sz="1100">
              <a:solidFill>
                <a:srgbClr val="9E9E9E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 sz="1100"/>
              <a:t>Total battery life:   5.2 hours = 1300mAh / 250mA</a:t>
            </a:r>
            <a:endParaRPr sz="1100"/>
          </a:p>
        </p:txBody>
      </p:sp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75"/>
            <a:ext cx="70389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775" y="1292175"/>
            <a:ext cx="4572000" cy="35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311700" y="1307850"/>
            <a:ext cx="45876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 acceleration from </a:t>
            </a:r>
            <a:r>
              <a:rPr lang="en" sz="1200"/>
              <a:t>LIS3DH </a:t>
            </a:r>
            <a:r>
              <a:rPr lang="en" sz="1200"/>
              <a:t>Accelerometer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Driver: Adafruit_LIS3DH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I2C address: 0x18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Read altitude from </a:t>
            </a:r>
            <a:r>
              <a:rPr lang="en" sz="1200"/>
              <a:t>MPL3115A2 Altimeter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Driver: Adafruit_MPL3115A2_Library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I2C address: 0x60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Read pressure and temperature from Pitot Tube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Driver: OpenVenti_MS5525DSO_by_YUBOX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I2C address: 0x76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Used with Bernoulli's principle and the ideal gas law to get airspeed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Format and transmit data using the XBee Pro every second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 XCTU</a:t>
            </a:r>
            <a:r>
              <a:rPr lang="en" sz="1100"/>
              <a:t> software is used to configure radios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If a sensor wasn’t read properly, the value is replaced with a -20 custom error code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Transmit message as “sensor:value sensor:value sensor:value\n”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All messages begin with ‘P’ and end with ‘\n’</a:t>
            </a:r>
            <a:endParaRPr sz="1100"/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Rocket_Telemetry_Transmitter.ino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1307850"/>
            <a:ext cx="4387280" cy="36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Rocket_Telemetry_Reciever.py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311700" y="1307850"/>
            <a:ext cx="3690000" cy="3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ground station is made up of an XBee </a:t>
            </a:r>
            <a:r>
              <a:rPr lang="en" sz="1200"/>
              <a:t>receiver</a:t>
            </a:r>
            <a:r>
              <a:rPr lang="en" sz="1200"/>
              <a:t> which is </a:t>
            </a:r>
            <a:r>
              <a:rPr lang="en" sz="1200"/>
              <a:t>connected</a:t>
            </a:r>
            <a:r>
              <a:rPr lang="en" sz="1200"/>
              <a:t> via usb to a laptop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Initialize plots using MatplotLib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Check if </a:t>
            </a:r>
            <a:r>
              <a:rPr lang="en" sz="1200"/>
              <a:t>receiver</a:t>
            </a:r>
            <a:r>
              <a:rPr lang="en" sz="1200"/>
              <a:t> is connected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Create one figure and 3 subplots for airspeed, acceleration and height against time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Read data </a:t>
            </a:r>
            <a:r>
              <a:rPr lang="en" sz="1200"/>
              <a:t>received</a:t>
            </a:r>
            <a:r>
              <a:rPr lang="en" sz="1200"/>
              <a:t> from transmitter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Decode using utf-8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Check if data begins with ‘P’ and ends with ‘\n’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Split data using space and colon delimiter to get a list of sensor value pairs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If data is missing or equals-20, we replace it with the last known value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Plot the new points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Updates the figure with the new list of values</a:t>
            </a:r>
            <a:endParaRPr sz="110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700" y="1307850"/>
            <a:ext cx="4837500" cy="30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Rocket_Telemetry_Sensor_Sim.ino</a:t>
            </a:r>
            <a:endParaRPr/>
          </a:p>
        </p:txBody>
      </p:sp>
      <p:pic>
        <p:nvPicPr>
          <p:cNvPr descr="Demo of the rocket telemetry simulator. Fakes values and sends them to Serial" id="186" name="Google Shape;186;p20" title="Rocket Telemetry Sim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889" y="2920225"/>
            <a:ext cx="3788417" cy="21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279300" y="1307875"/>
            <a:ext cx="5742000" cy="15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order to test the transmitter and </a:t>
            </a:r>
            <a:r>
              <a:rPr lang="en" sz="1200"/>
              <a:t>receiver software, we can fake values and transmit them to the receiver and ground station.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Fake airspeed and altitude are based on quadratic functions for what each stage of the flight might look like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Fake acceleration is calculated based on previous airspeed - airspeed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For convenience, does not simulate actual flight time and the different rocket stages</a:t>
            </a:r>
            <a:endParaRPr sz="110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5250" y="1515590"/>
            <a:ext cx="2391150" cy="30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24400" y="1307850"/>
            <a:ext cx="4809000" cy="1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</a:t>
            </a:r>
            <a:r>
              <a:rPr lang="en" sz="1200"/>
              <a:t>project</a:t>
            </a:r>
            <a:r>
              <a:rPr lang="en" sz="1200"/>
              <a:t> felt like a great one to </a:t>
            </a:r>
            <a:r>
              <a:rPr lang="en" sz="1200"/>
              <a:t>revisit as it was one of the first projects where I experienced the entire combination of reading, transmitting, processing and visualizing real world data.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It was one of the first projects where I really felt like I was learning embedded engineering.</a:t>
            </a:r>
            <a:endParaRPr sz="1200"/>
          </a:p>
        </p:txBody>
      </p:sp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Back</a:t>
            </a:r>
            <a:r>
              <a:rPr lang="en"/>
              <a:t> and List of </a:t>
            </a:r>
            <a:r>
              <a:rPr lang="en"/>
              <a:t>Changes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324400" y="2617650"/>
            <a:ext cx="4809000" cy="26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17"/>
              <a:t>Rocket_Telemetry_Transmitter.ino</a:t>
            </a:r>
            <a:endParaRPr sz="1217"/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Cleaned and renamed Rocket_Telemetry_Transmitter.ino which was previously </a:t>
            </a:r>
            <a:r>
              <a:rPr lang="en" sz="1100"/>
              <a:t>RocketSensorRead.ino</a:t>
            </a:r>
            <a:endParaRPr sz="1100"/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Changed and fixed pitot tube connections and code from GIPO to IC2 </a:t>
            </a:r>
            <a:endParaRPr sz="11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100"/>
              <a:t>Added electronics and</a:t>
            </a:r>
            <a:r>
              <a:rPr lang="en" sz="1088"/>
              <a:t> </a:t>
            </a:r>
            <a:r>
              <a:rPr lang="en" sz="1100"/>
              <a:t>sensor value error checks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17"/>
              <a:t>Rocket_Telemetry_Transmitter.py</a:t>
            </a:r>
            <a:endParaRPr sz="1217"/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Rewrote the Rocket_Telemetry_Reciever in python using matplotlib instead of Processing.ide</a:t>
            </a:r>
            <a:endParaRPr sz="1100"/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Added data and value error checks</a:t>
            </a:r>
            <a:endParaRPr sz="1100"/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Created a Rocket_Telemetry_Sensor_Sim for testing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Created Rocket_Telemetry_Sim.ino for better testing</a:t>
            </a:r>
            <a:endParaRPr sz="1100"/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494" y="1307850"/>
            <a:ext cx="3147505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