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7" r:id="rId8"/>
    <p:sldId id="281" r:id="rId9"/>
    <p:sldId id="282" r:id="rId10"/>
    <p:sldId id="283" r:id="rId11"/>
    <p:sldId id="284" r:id="rId12"/>
    <p:sldId id="260" r:id="rId13"/>
    <p:sldId id="285" r:id="rId14"/>
    <p:sldId id="286" r:id="rId15"/>
    <p:sldId id="287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06.01.2023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06.01.2023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21" y="746100"/>
            <a:ext cx="10510754" cy="228135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Design Defects and Restructuring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721" y="4622853"/>
            <a:ext cx="10090287" cy="276694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Group Members: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Nawshrvan Arshad (K19-0167)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Sharyar Khalid (K19-0187)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Sundar Ali (K19-1430)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721" y="3773555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: Locks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8EE2D-0ADB-12C2-8400-1BB89488E49C}"/>
              </a:ext>
            </a:extLst>
          </p:cNvPr>
          <p:cNvSpPr txBox="1"/>
          <p:nvPr/>
        </p:nvSpPr>
        <p:spPr>
          <a:xfrm flipH="1">
            <a:off x="244501" y="278295"/>
            <a:ext cx="5851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Flight Simulation on Runways using Locks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CF8C264-A193-E342-E115-E2D1B417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11" y="1355513"/>
            <a:ext cx="4411578" cy="2959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58519-1F01-8EA1-4882-4A7C4354D07F}"/>
              </a:ext>
            </a:extLst>
          </p:cNvPr>
          <p:cNvSpPr txBox="1"/>
          <p:nvPr/>
        </p:nvSpPr>
        <p:spPr>
          <a:xfrm>
            <a:off x="244501" y="4863549"/>
            <a:ext cx="1149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Diagram above shows an airport terminal with multiple runways. In this terminal there are 2 types of runways: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Large runways {(1,4 6), (2,3,5)} for large airplanes and small runways {(1,2), (3,4), (1,4), (2,3), (3,5), (4,6)} for small airplanes. The airplanes can travel in any direction example a large airplane can travel on (1,4,6) or (6,4,1).</a:t>
            </a:r>
          </a:p>
        </p:txBody>
      </p:sp>
    </p:spTree>
    <p:extLst>
      <p:ext uri="{BB962C8B-B14F-4D97-AF65-F5344CB8AC3E}">
        <p14:creationId xmlns:p14="http://schemas.microsoft.com/office/powerpoint/2010/main" val="32467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63BE4-1088-E2F4-95AE-6F3561AF7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83657-8B0B-C7A0-FA74-CFA4A076DC9B}"/>
              </a:ext>
            </a:extLst>
          </p:cNvPr>
          <p:cNvSpPr txBox="1"/>
          <p:nvPr/>
        </p:nvSpPr>
        <p:spPr>
          <a:xfrm>
            <a:off x="777428" y="552623"/>
            <a:ext cx="106371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simulation we will generate Threads for both Large airplanes and small airplanes which will 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locks to acquire runways and the threads will signal their states to show the availability of the runways.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states of the planes which each Thread will signal are: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u="sng" dirty="0">
                <a:solidFill>
                  <a:schemeClr val="bg1"/>
                </a:solidFill>
              </a:rPr>
              <a:t>Ideal at the terminal</a:t>
            </a:r>
            <a:r>
              <a:rPr lang="en-US" dirty="0">
                <a:solidFill>
                  <a:schemeClr val="bg1"/>
                </a:solidFill>
              </a:rPr>
              <a:t>: This state is basically a random sleep. Each plane begins at a random time at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terminal.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b="1" u="sng" dirty="0">
                <a:solidFill>
                  <a:schemeClr val="bg1"/>
                </a:solidFill>
              </a:rPr>
              <a:t>Awaiting Takeoff</a:t>
            </a:r>
            <a:r>
              <a:rPr lang="en-US" dirty="0">
                <a:solidFill>
                  <a:schemeClr val="bg1"/>
                </a:solidFill>
              </a:rPr>
              <a:t>: Randomly chooses a set of runways which is available if not it will wait until the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runway is available.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b="1" u="sng" dirty="0">
                <a:solidFill>
                  <a:schemeClr val="bg1"/>
                </a:solidFill>
              </a:rPr>
              <a:t>Taking off</a:t>
            </a:r>
            <a:r>
              <a:rPr lang="en-US" dirty="0">
                <a:solidFill>
                  <a:schemeClr val="bg1"/>
                </a:solidFill>
              </a:rPr>
              <a:t>: Will print its position where and on which block numbered (1-6) of the runways the plane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is available.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u="sng" dirty="0">
                <a:solidFill>
                  <a:schemeClr val="bg1"/>
                </a:solidFill>
              </a:rPr>
              <a:t>Flying</a:t>
            </a:r>
            <a:r>
              <a:rPr lang="en-US" dirty="0">
                <a:solidFill>
                  <a:schemeClr val="bg1"/>
                </a:solidFill>
              </a:rPr>
              <a:t>: Is in the air meaning has left the terminal so that runway is now free for other threads to 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b="1" u="sng" dirty="0">
                <a:solidFill>
                  <a:schemeClr val="bg1"/>
                </a:solidFill>
              </a:rPr>
              <a:t>Awaiting Landing</a:t>
            </a:r>
            <a:r>
              <a:rPr lang="en-US" dirty="0">
                <a:solidFill>
                  <a:schemeClr val="bg1"/>
                </a:solidFill>
              </a:rPr>
              <a:t>: Similar to awaiting takeoff will check for runway randomly which is available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 that for landing.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b="1" u="sng" dirty="0">
                <a:solidFill>
                  <a:schemeClr val="bg1"/>
                </a:solidFill>
              </a:rPr>
              <a:t>Landing</a:t>
            </a:r>
            <a:r>
              <a:rPr lang="en-US" dirty="0">
                <a:solidFill>
                  <a:schemeClr val="bg1"/>
                </a:solidFill>
              </a:rPr>
              <a:t>: Similar to Takeoff will print the blocks of the runways numbered(1-6) to show which runway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it took and that it has landed.</a:t>
            </a:r>
          </a:p>
        </p:txBody>
      </p:sp>
    </p:spTree>
    <p:extLst>
      <p:ext uri="{BB962C8B-B14F-4D97-AF65-F5344CB8AC3E}">
        <p14:creationId xmlns:p14="http://schemas.microsoft.com/office/powerpoint/2010/main" val="72286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11558-F671-E5E1-E683-4373CBEE1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29386-629C-70F8-10FB-A6C1CAC1159C}"/>
              </a:ext>
            </a:extLst>
          </p:cNvPr>
          <p:cNvSpPr txBox="1"/>
          <p:nvPr/>
        </p:nvSpPr>
        <p:spPr>
          <a:xfrm>
            <a:off x="963954" y="715618"/>
            <a:ext cx="105973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Each plane/thread will be in one of the following states as mentioned in the previous slide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order from Idle at terminal till Landing state. Once a plane has landed the threads job is done.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above problem is achieved using semaphored and locks to signal threads of availability of runways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which are available and acquire them. Each thread is running concurrently.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Any number of threads can be used to simulate the runway pattern the flights use.</a:t>
            </a:r>
          </a:p>
        </p:txBody>
      </p:sp>
    </p:spTree>
    <p:extLst>
      <p:ext uri="{BB962C8B-B14F-4D97-AF65-F5344CB8AC3E}">
        <p14:creationId xmlns:p14="http://schemas.microsoft.com/office/powerpoint/2010/main" val="34016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147645"/>
            <a:ext cx="9928511" cy="2281355"/>
          </a:xfrm>
        </p:spPr>
        <p:txBody>
          <a:bodyPr/>
          <a:lstStyle/>
          <a:p>
            <a:pPr algn="ctr"/>
            <a:r>
              <a:rPr lang="en-US" sz="8000" dirty="0"/>
              <a:t>THANK YOU!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6" y="1033272"/>
            <a:ext cx="5056083" cy="782638"/>
          </a:xfrm>
        </p:spPr>
        <p:txBody>
          <a:bodyPr>
            <a:normAutofit/>
          </a:bodyPr>
          <a:lstStyle/>
          <a:p>
            <a:r>
              <a:rPr lang="en-US" sz="4400" dirty="0"/>
              <a:t>What are Locks</a:t>
            </a:r>
            <a:endParaRPr lang="ru-RU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Picture 5" descr="Whiteboard&#10;&#10;Description automatically generated">
            <a:extLst>
              <a:ext uri="{FF2B5EF4-FFF2-40B4-BE49-F238E27FC236}">
                <a16:creationId xmlns:a16="http://schemas.microsoft.com/office/drawing/2014/main" id="{5B20AB99-96FB-F715-40EF-1DB23D9ED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44"/>
          <a:stretch/>
        </p:blipFill>
        <p:spPr>
          <a:xfrm>
            <a:off x="3225834" y="1976372"/>
            <a:ext cx="5740329" cy="47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549006"/>
            <a:ext cx="10849327" cy="3453366"/>
          </a:xfrm>
        </p:spPr>
        <p:txBody>
          <a:bodyPr>
            <a:noAutofit/>
          </a:bodyPr>
          <a:lstStyle/>
          <a:p>
            <a:r>
              <a:rPr lang="en-US" sz="2800" dirty="0"/>
              <a:t>When multiple threads access a resource, they can cause (Race Condition).</a:t>
            </a:r>
          </a:p>
          <a:p>
            <a:r>
              <a:rPr lang="en-US" sz="2800" b="1" dirty="0"/>
              <a:t>Locks</a:t>
            </a:r>
            <a:r>
              <a:rPr lang="en-US" sz="2800" dirty="0"/>
              <a:t> is a mechanism to enforce limits on a particular resource.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lock</a:t>
            </a:r>
            <a:r>
              <a:rPr lang="en-US" sz="2800" dirty="0"/>
              <a:t> is designed to enforce a mutual exclusion concurrency control policy.</a:t>
            </a:r>
          </a:p>
          <a:p>
            <a:r>
              <a:rPr lang="en-US" sz="2800" dirty="0"/>
              <a:t>Gives access of a critical resource to each thread but only if that resource is available.</a:t>
            </a:r>
          </a:p>
          <a:p>
            <a:r>
              <a:rPr lang="en-US" sz="2800" dirty="0"/>
              <a:t>Helps in synchronization of Threads.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741363"/>
            <a:ext cx="7868478" cy="1045274"/>
          </a:xfrm>
        </p:spPr>
        <p:txBody>
          <a:bodyPr>
            <a:noAutofit/>
          </a:bodyPr>
          <a:lstStyle/>
          <a:p>
            <a:r>
              <a:rPr lang="en-US" dirty="0"/>
              <a:t>Types of Synchronization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E9B6-9609-1BB9-4C92-B5F61122EB21}"/>
              </a:ext>
            </a:extLst>
          </p:cNvPr>
          <p:cNvSpPr txBox="1"/>
          <p:nvPr/>
        </p:nvSpPr>
        <p:spPr>
          <a:xfrm>
            <a:off x="533400" y="2279374"/>
            <a:ext cx="10746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Mutex 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locking Mechanism used to synchronize access to a resource.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Only one thread/task can have access to the resource.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Thread/process with the lock has the right to release the lock.</a:t>
            </a:r>
          </a:p>
        </p:txBody>
      </p:sp>
    </p:spTree>
    <p:extLst>
      <p:ext uri="{BB962C8B-B14F-4D97-AF65-F5344CB8AC3E}">
        <p14:creationId xmlns:p14="http://schemas.microsoft.com/office/powerpoint/2010/main" val="5466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8" name="Picture 7" descr="Diagram, schematic">
            <a:extLst>
              <a:ext uri="{FF2B5EF4-FFF2-40B4-BE49-F238E27FC236}">
                <a16:creationId xmlns:a16="http://schemas.microsoft.com/office/drawing/2014/main" id="{717FEA4D-274D-B680-ED16-4AB78313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5" y="1900496"/>
            <a:ext cx="11235150" cy="30570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136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741363"/>
            <a:ext cx="7868478" cy="1045274"/>
          </a:xfrm>
        </p:spPr>
        <p:txBody>
          <a:bodyPr>
            <a:noAutofit/>
          </a:bodyPr>
          <a:lstStyle/>
          <a:p>
            <a:r>
              <a:rPr lang="en-US" dirty="0"/>
              <a:t>Types of Synchronization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E9B6-9609-1BB9-4C92-B5F61122EB21}"/>
              </a:ext>
            </a:extLst>
          </p:cNvPr>
          <p:cNvSpPr txBox="1"/>
          <p:nvPr/>
        </p:nvSpPr>
        <p:spPr>
          <a:xfrm>
            <a:off x="533400" y="2279374"/>
            <a:ext cx="10746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Semaphores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signaling mechanism.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Uses integers values shared between Threads.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Good in comparison to Mutex Lock and achieves synchronization in multi-process environment.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A0A0D8F5-D994-D56D-9154-51C44F54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64" y="1268616"/>
            <a:ext cx="9801472" cy="43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2E618DB8-7242-88F0-90B7-BE96847D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29" y="1101933"/>
            <a:ext cx="4542059" cy="5265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5DF79-5394-9615-3B6D-DB88CF731D92}"/>
              </a:ext>
            </a:extLst>
          </p:cNvPr>
          <p:cNvSpPr txBox="1"/>
          <p:nvPr/>
        </p:nvSpPr>
        <p:spPr>
          <a:xfrm>
            <a:off x="1060174" y="304800"/>
            <a:ext cx="487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Example of Binary semaphore</a:t>
            </a:r>
          </a:p>
        </p:txBody>
      </p:sp>
    </p:spTree>
    <p:extLst>
      <p:ext uri="{BB962C8B-B14F-4D97-AF65-F5344CB8AC3E}">
        <p14:creationId xmlns:p14="http://schemas.microsoft.com/office/powerpoint/2010/main" val="21388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8833794" cy="78263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How is it related to the course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160104"/>
            <a:ext cx="10505572" cy="31805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Locks is not a standardized pattern.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 can be mapped to a practical implementation where Locks are a necessity to restrict concurrent access and maintain Data integrity.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 practical implantation include  Database Access, Banking transaction etc.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SemiBold</vt:lpstr>
      <vt:lpstr>Calibri</vt:lpstr>
      <vt:lpstr>Lucida Grande</vt:lpstr>
      <vt:lpstr>Verdana</vt:lpstr>
      <vt:lpstr>Wingdings</vt:lpstr>
      <vt:lpstr>Office Theme</vt:lpstr>
      <vt:lpstr>Design Defects and Restructuring</vt:lpstr>
      <vt:lpstr>What are Locks</vt:lpstr>
      <vt:lpstr>Introduction</vt:lpstr>
      <vt:lpstr>Types of Synchronization</vt:lpstr>
      <vt:lpstr>PowerPoint Presentation</vt:lpstr>
      <vt:lpstr>Types of Synchronization</vt:lpstr>
      <vt:lpstr>PowerPoint Presentation</vt:lpstr>
      <vt:lpstr>PowerPoint Presentation</vt:lpstr>
      <vt:lpstr>How is it related to the course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2022-09-28T16:51:11Z</dcterms:created>
  <dcterms:modified xsi:type="dcterms:W3CDTF">2023-01-07T13:44:50Z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