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9" r:id="rId10"/>
    <p:sldId id="263" r:id="rId11"/>
    <p:sldId id="270" r:id="rId12"/>
    <p:sldId id="264" r:id="rId13"/>
    <p:sldId id="271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ED284-5541-437A-892A-F4EC371FD996}" type="datetimeFigureOut">
              <a:rPr lang="de-DE" smtClean="0"/>
              <a:t>13.04.2017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5D862-4C02-48FA-A6CD-C2E747C7DC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86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9FB86-3359-45CF-AB96-D3167F5C8192}" type="datetime1">
              <a:rPr lang="de-DE" smtClean="0"/>
              <a:t>13.04.2017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F7CB-D490-424A-A5C7-82EEBA69A048}" type="datetime1">
              <a:rPr lang="de-DE" smtClean="0"/>
              <a:t>13.04.2017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A127-F43F-476D-A28D-6EF2B210FD9C}" type="datetime1">
              <a:rPr lang="de-DE" smtClean="0"/>
              <a:t>13.04.2017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9087-5383-493F-9C3C-39380E769055}" type="datetime1">
              <a:rPr lang="de-DE" smtClean="0"/>
              <a:t>13.04.2017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BAF39-DA23-4162-A5F4-ACBC8695B5F5}" type="datetime1">
              <a:rPr lang="de-DE" smtClean="0"/>
              <a:t>13.04.2017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A5CA-004C-4622-B276-29C51080D1B1}" type="datetime1">
              <a:rPr lang="de-DE" smtClean="0"/>
              <a:t>13.04.2017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2515-8382-4202-9891-323E92F3C063}" type="datetime1">
              <a:rPr lang="de-DE" smtClean="0"/>
              <a:t>13.04.2017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8198-9C20-4E29-AF1D-1CC0C8CFE53A}" type="datetime1">
              <a:rPr lang="de-DE" smtClean="0"/>
              <a:t>13.04.2017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F268-4B69-4000-BDB0-D13A810D1C7B}" type="datetime1">
              <a:rPr lang="de-DE" smtClean="0"/>
              <a:t>13.04.2017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9E73DBC-03FA-44D7-B604-6499EE49CEEC}" type="datetime1">
              <a:rPr lang="de-DE" smtClean="0"/>
              <a:t>13.04.2017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7E5D6-5576-46C2-8E30-136C67394299}" type="datetime1">
              <a:rPr lang="de-DE" smtClean="0"/>
              <a:t>13.04.2017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F3F792-CA21-4F5F-968F-97D493AB46CA}" type="datetime1">
              <a:rPr lang="de-DE" smtClean="0"/>
              <a:t>13.04.2017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Konfliktverlauf, Konfliktarten und Konfliktpositionen</a:t>
            </a:r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36EB-9CD8-4787-B2DB-6BC621BFF2D0}" type="datetime1">
              <a:rPr lang="de-DE" smtClean="0"/>
              <a:t>13.04.2017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69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Die neun Stufen der Konflikteskalation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Stufe 5 – Gesichtsverlust (</a:t>
            </a:r>
            <a:r>
              <a:rPr lang="de-DE" dirty="0" err="1"/>
              <a:t>win</a:t>
            </a:r>
            <a:r>
              <a:rPr lang="de-DE" dirty="0"/>
              <a:t>-lose)	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10058400" cy="337820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Ziel: Gegner soll Identität verlieren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Diskriminierung um die Glaubwürdigkeit des Gegners zu untergraben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vollständiger Vertrauensverlust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Parteien demütigen sich wechselseitig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Ausschluss anderer bei eigener Isolation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2515-8382-4202-9891-323E92F3C063}" type="datetime1">
              <a:rPr lang="de-DE" smtClean="0"/>
              <a:t>13.04.2017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90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Die neun Stufen der Konflikteskalation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Stufe 6 – Drohstrategien (</a:t>
            </a:r>
            <a:r>
              <a:rPr lang="de-DE" dirty="0" err="1"/>
              <a:t>Win</a:t>
            </a:r>
            <a:r>
              <a:rPr lang="de-DE" dirty="0"/>
              <a:t>-lose)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10058400" cy="3378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enorme Zunahme von Drohstrategien, Gewaltdenken &amp; -handeln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Versuch der Steuerung des Geschehens über Drohungen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Parteien fühlen sich mehr und mehr in die Enge getrieben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Suche nach Macht &amp; Demonstration der eigenen Unerschrockenheit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2515-8382-4202-9891-323E92F3C063}" type="datetime1">
              <a:rPr lang="de-DE" smtClean="0"/>
              <a:t>13.04.2017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6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Die neun Stufen der Konflikteskalation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79" y="1846052"/>
            <a:ext cx="6368995" cy="736282"/>
          </a:xfrm>
        </p:spPr>
        <p:txBody>
          <a:bodyPr/>
          <a:lstStyle/>
          <a:p>
            <a:r>
              <a:rPr lang="de-DE" dirty="0"/>
              <a:t>Stufe 7 - Begrenzte Vernichtung (lose-Lose)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10058400" cy="3378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Empfindliche Schädigung des Gegners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eigene Existenzsicherung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Gegner kein Mensch mehr sondern Hindernis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Konfliktlösung bei gleichzeitigem Frieden nicht mehr möglich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Einkalkulation des begrenzten eigenen Schadens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Aktionen beschränken sich auf Warnungen </a:t>
            </a:r>
            <a:r>
              <a:rPr lang="de-DE" dirty="0">
                <a:sym typeface="Wingdings" panose="05000000000000000000" pitchFamily="2" charset="2"/>
              </a:rPr>
              <a:t> KEINE Vernichtungsschläge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 Kommunikation besteht aus Aktionen als Botschaft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2515-8382-4202-9891-323E92F3C063}" type="datetime1">
              <a:rPr lang="de-DE" smtClean="0"/>
              <a:t>13.04.2017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62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Die neun Stufen der Konflikteskalation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Stufe 8 – Zersplitterung (lose-Lose)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10058400" cy="3378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Macht- &amp; Existenzgrundlage des Gegners soll vernichtet werden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„finale Lösungen“ bzw. „Ausradieren“ 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Angriff auf alle Lebenszeichen des Gegners</a:t>
            </a:r>
          </a:p>
          <a:p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2515-8382-4202-9891-323E92F3C063}" type="datetime1">
              <a:rPr lang="de-DE" smtClean="0"/>
              <a:t>13.04.2017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71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Die neun Stufen der Konflikteskalation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10058400" cy="736282"/>
          </a:xfrm>
        </p:spPr>
        <p:txBody>
          <a:bodyPr/>
          <a:lstStyle/>
          <a:p>
            <a:r>
              <a:rPr lang="de-DE" dirty="0"/>
              <a:t>Stufe 9 – Gemeinsam in den Abgrund (lose-Lose)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10058400" cy="3378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Einkalkulation der eigenen Vernichtung um Gegner zu vernichten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Fast unmöglich den Konflikt noch einzudämmen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Grenzüberschreitung hin zur Gewalt </a:t>
            </a:r>
            <a:r>
              <a:rPr lang="de-DE" dirty="0">
                <a:sym typeface="Wingdings" panose="05000000000000000000" pitchFamily="2" charset="2"/>
              </a:rPr>
              <a:t> „</a:t>
            </a:r>
            <a:r>
              <a:rPr lang="de-DE" dirty="0" err="1">
                <a:sym typeface="Wingdings" panose="05000000000000000000" pitchFamily="2" charset="2"/>
              </a:rPr>
              <a:t>point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return</a:t>
            </a:r>
            <a:r>
              <a:rPr lang="de-DE" dirty="0">
                <a:sym typeface="Wingdings" panose="05000000000000000000" pitchFamily="2" charset="2"/>
              </a:rPr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 Parteien gehen auf Kollisionskurs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 Abbruch aller Brücken zwischen Parteien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2515-8382-4202-9891-323E92F3C063}" type="datetime1">
              <a:rPr lang="de-DE" smtClean="0"/>
              <a:t>13.04.2017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01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Konfliktpositionen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b="1" dirty="0"/>
              <a:t>individualistische Position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Stets eigener Vorteil im Blick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 soziale Position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Gleichheit ist das Ziel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b="1" dirty="0"/>
              <a:t>kompetitive Position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Besser dastehen als Gegenüber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 kooperative Position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Allen Beteiligten soll es gleichermaßen gut gehen </a:t>
            </a:r>
            <a:r>
              <a:rPr lang="de-DE" dirty="0">
                <a:sym typeface="Wingdings" panose="05000000000000000000" pitchFamily="2" charset="2"/>
              </a:rPr>
              <a:t> Einschränkung Einzelner zum Fortschritt aller 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2515-8382-4202-9891-323E92F3C063}" type="datetime1">
              <a:rPr lang="de-DE" smtClean="0"/>
              <a:t>13.04.2017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974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Fazit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u="sng" dirty="0"/>
              <a:t>Favorisierung der individualistischen, sozialen oder kompetitiven Position: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Beziehungs- und Sachebene werden nicht voneinander getrennt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„Persönliche Niederlage“ führt zu Rachegefühlen </a:t>
            </a:r>
            <a:r>
              <a:rPr lang="de-DE" dirty="0">
                <a:sym typeface="Wingdings" panose="05000000000000000000" pitchFamily="2" charset="2"/>
              </a:rPr>
              <a:t> Verlangen nach Revanche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Weitere Eskalation des Konflikts ist absehbar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u="sng" dirty="0">
                <a:sym typeface="Wingdings" panose="05000000000000000000" pitchFamily="2" charset="2"/>
              </a:rPr>
              <a:t>Favorisierung der kooperativen Position: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Wert wird auf Findung einer Übereinkunft gelegt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Ziel: WIN-WIN-Lösung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Aussicht auf Deeskalation des Konflikts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 Man muss früh im Konflikt einen Konsens erreichen, um Eskalation des Konflikts vorzubeugen und Nachteile für die Parteien herbeizuführen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9087-5383-493F-9C3C-39380E769055}" type="datetime1">
              <a:rPr lang="de-DE" smtClean="0"/>
              <a:t>13.04.2017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13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Konfliktebenen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Konfliktarten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Konfliktverlauf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Die neun Stufen der Konflikteskalation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Konfliktpositionen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Fazit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2B12D-965A-421A-A249-59AE37E18EB0}" type="datetime1">
              <a:rPr lang="de-DE" smtClean="0"/>
              <a:t>13.04.2017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83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Konfliktebenen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u="sng" dirty="0"/>
              <a:t>Umgang und Verhalten der Beteiligten in Konfliktsituationen sind abhängig von: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Materiellen Ressourcen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Sozialen Ressourcen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Individuellen Ressourcen</a:t>
            </a:r>
          </a:p>
          <a:p>
            <a:pPr marL="201168" lvl="1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u="sng" dirty="0"/>
              <a:t>zwischenmenschliche Kommunikation enthält drei Ebenen: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Rationale Ebene </a:t>
            </a:r>
            <a:r>
              <a:rPr lang="de-DE" dirty="0">
                <a:sym typeface="Wingdings" panose="05000000000000000000" pitchFamily="2" charset="2"/>
              </a:rPr>
              <a:t> das 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Emotionale Ebene  Positionen der Beteiligten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Gesellschaftliche Ebene  soziales Umfeld</a:t>
            </a:r>
          </a:p>
          <a:p>
            <a:pPr marL="201168" lvl="1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 Unterscheidung der verschiedenen Ebenen während des Konflikts nicht möglich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9087-5383-493F-9C3C-39380E769055}" type="datetime1">
              <a:rPr lang="de-DE" smtClean="0"/>
              <a:t>13.04.2017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048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Konfliktarten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b="1" dirty="0"/>
              <a:t>Ziel- Konflikte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Entstehen durch unterschiedliche Wertvorstellungen und Ziele</a:t>
            </a:r>
          </a:p>
          <a:p>
            <a:pPr marL="201168" lvl="1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 Mittel- bzw. Wege-Konflikte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Gleiches Ziel, unterschiedliche Wege</a:t>
            </a:r>
          </a:p>
          <a:p>
            <a:pPr marL="201168" lvl="1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 Verteilungs-Konflikt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Entsteht durch Neid auf andere (Statussymbole)</a:t>
            </a:r>
          </a:p>
          <a:p>
            <a:pPr marL="201168" lvl="1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</a:t>
            </a:r>
            <a:r>
              <a:rPr lang="de-DE" b="1" dirty="0"/>
              <a:t>Rollen-Konflikte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dirty="0"/>
              <a:t>Entsteht wenn jemand gegensätzliche Rollen übernehmen muss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9087-5383-493F-9C3C-39380E769055}" type="datetime1">
              <a:rPr lang="de-DE" smtClean="0"/>
              <a:t>13.04.2017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80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Konfliktverlauf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Konflikte brechen über lange Zeit nicht aus 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Es zeigen sich nur wenige Konfliktsignale, die vom Gegenüber nicht verstanden werden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Rechtzeitiges deuten und eingehen auf Signale könnte Eskalation vermeiden</a:t>
            </a:r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9969"/>
          <a:stretch/>
        </p:blipFill>
        <p:spPr>
          <a:xfrm rot="16200000">
            <a:off x="7280579" y="783708"/>
            <a:ext cx="3520742" cy="5644791"/>
          </a:xfr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B9087-5383-493F-9C3C-39380E769055}" type="datetime1">
              <a:rPr lang="de-DE" smtClean="0"/>
              <a:t>13.04.2017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Textfeld 9"/>
          <p:cNvSpPr txBox="1"/>
          <p:nvPr/>
        </p:nvSpPr>
        <p:spPr>
          <a:xfrm>
            <a:off x="6544112" y="5474847"/>
            <a:ext cx="50882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/>
              <a:t>Abb. 1: </a:t>
            </a:r>
            <a:r>
              <a:rPr lang="de-DE" sz="900" i="1" dirty="0"/>
              <a:t>Modell eines Konfliktverlaufs </a:t>
            </a:r>
            <a:r>
              <a:rPr lang="de-DE" sz="900" dirty="0"/>
              <a:t>(Doris Ternes, „Kommunikation- eine Schlüsselqualifikation“ ; S.194)</a:t>
            </a:r>
            <a:endParaRPr lang="de-DE" sz="900" i="1" dirty="0"/>
          </a:p>
        </p:txBody>
      </p:sp>
    </p:spTree>
    <p:extLst>
      <p:ext uri="{BB962C8B-B14F-4D97-AF65-F5344CB8AC3E}">
        <p14:creationId xmlns:p14="http://schemas.microsoft.com/office/powerpoint/2010/main" val="1602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Die neun Stufen der Konflikteskalation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>
          <a:xfrm>
            <a:off x="1097279" y="1846052"/>
            <a:ext cx="10115203" cy="736282"/>
          </a:xfrm>
        </p:spPr>
        <p:txBody>
          <a:bodyPr/>
          <a:lstStyle/>
          <a:p>
            <a:r>
              <a:rPr lang="de-DE" dirty="0"/>
              <a:t>Stufe 1 – Spannung (</a:t>
            </a:r>
            <a:r>
              <a:rPr lang="de-DE" dirty="0" err="1"/>
              <a:t>Win-win</a:t>
            </a:r>
            <a:r>
              <a:rPr lang="de-DE" dirty="0"/>
              <a:t>)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10058400" cy="3378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Gelegentliche Argumentation und Diskussion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Sind alltäglich </a:t>
            </a:r>
            <a:r>
              <a:rPr lang="de-DE" dirty="0">
                <a:sym typeface="Wingdings" panose="05000000000000000000" pitchFamily="2" charset="2"/>
              </a:rPr>
              <a:t> werden nicht als Beginn von Konflikten wahrgenommen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 Spannungen erhärten sich, wenn Meinungsverschiedenheiten fundamentaler werden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8A5CA-004C-4622-B276-29C51080D1B1}" type="datetime1">
              <a:rPr lang="de-DE" smtClean="0"/>
              <a:t>13.04.2017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497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Die neun Stufen der Konflikteskalation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10058400" cy="736282"/>
          </a:xfrm>
        </p:spPr>
        <p:txBody>
          <a:bodyPr/>
          <a:lstStyle/>
          <a:p>
            <a:r>
              <a:rPr lang="de-DE" dirty="0"/>
              <a:t>Stufe 2 – Debatte (</a:t>
            </a:r>
            <a:r>
              <a:rPr lang="de-DE" dirty="0" err="1"/>
              <a:t>Win-win</a:t>
            </a:r>
            <a:r>
              <a:rPr lang="de-DE" dirty="0"/>
              <a:t>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10058400" cy="3378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Versuch den Gegenüber von dessen „falscher“ Ansicht zu überzeugen </a:t>
            </a:r>
            <a:r>
              <a:rPr lang="de-DE" dirty="0">
                <a:sym typeface="Wingdings" panose="05000000000000000000" pitchFamily="2" charset="2"/>
              </a:rPr>
              <a:t> Streit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Gegenüber versucht mit rhetorischen Mitteln Überlegenheit zu erlangen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Beide Parteien verfallen in „Schwarz-Weiß-Denken“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Kritische Vorbehalte einer Partei gegenüber der anderen</a:t>
            </a:r>
          </a:p>
          <a:p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2515-8382-4202-9891-323E92F3C063}" type="datetime1">
              <a:rPr lang="de-DE" smtClean="0"/>
              <a:t>13.04.2017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3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Die neun Stufen der Konflikteskalation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Stufe 3 – Taten statt worte (</a:t>
            </a:r>
            <a:r>
              <a:rPr lang="de-DE" dirty="0" err="1"/>
              <a:t>win-win</a:t>
            </a:r>
            <a:r>
              <a:rPr lang="de-DE" dirty="0"/>
              <a:t>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10058400" cy="3378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Druckerhöhung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Ausschlachtung/Ausschmückung von Fehlern </a:t>
            </a:r>
            <a:r>
              <a:rPr lang="de-DE" dirty="0">
                <a:sym typeface="Wingdings" panose="05000000000000000000" pitchFamily="2" charset="2"/>
              </a:rPr>
              <a:t> Lächerlich machen über Konfliktpartner</a:t>
            </a:r>
            <a:r>
              <a:rPr lang="de-DE" dirty="0"/>
              <a:t> 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Abbruch von Gesprächen 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nonverbale Kommunikation wird stärker gewertet </a:t>
            </a:r>
            <a:r>
              <a:rPr lang="de-DE" dirty="0">
                <a:sym typeface="Wingdings" panose="05000000000000000000" pitchFamily="2" charset="2"/>
              </a:rPr>
              <a:t> Missverständnisse durch Interpretationsspielraum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2515-8382-4202-9891-323E92F3C063}" type="datetime1">
              <a:rPr lang="de-DE" smtClean="0"/>
              <a:t>13.04.2017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060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Die neun Stufen der Konflikteskalation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Stufe 4 – Koalitionen (</a:t>
            </a:r>
            <a:r>
              <a:rPr lang="de-DE" dirty="0" err="1"/>
              <a:t>win</a:t>
            </a:r>
            <a:r>
              <a:rPr lang="de-DE" dirty="0"/>
              <a:t>-lose)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10058400" cy="337820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Versuch der Gewinnung von Verbündeten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Sicherung der psychischen Existenz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Verstärkung des „Schwarz-Weiß-Denkens“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Herausstellung eigener positiver Eigenschaften &amp; negativer Eigenschaften des Gegenüber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 Bestätigung soll durch Dritte erfolgen</a:t>
            </a:r>
          </a:p>
          <a:p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2515-8382-4202-9891-323E92F3C063}" type="datetime1">
              <a:rPr lang="de-DE" smtClean="0"/>
              <a:t>13.04.2017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Maximilian Bröer, Fabian Nawrath, Nadine Schwenke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69761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855</Words>
  <Application>Microsoft Office PowerPoint</Application>
  <PresentationFormat>Breitbild</PresentationFormat>
  <Paragraphs>187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Rückblick</vt:lpstr>
      <vt:lpstr>Konfliktverlauf, Konfliktarten und Konfliktpositionen</vt:lpstr>
      <vt:lpstr>Inhalt</vt:lpstr>
      <vt:lpstr>Konfliktebenen</vt:lpstr>
      <vt:lpstr>Konfliktarten</vt:lpstr>
      <vt:lpstr>Konfliktverlauf</vt:lpstr>
      <vt:lpstr>Die neun Stufen der Konflikteskalation</vt:lpstr>
      <vt:lpstr>Die neun Stufen der Konflikteskalation</vt:lpstr>
      <vt:lpstr>Die neun Stufen der Konflikteskalation</vt:lpstr>
      <vt:lpstr>Die neun Stufen der Konflikteskalation</vt:lpstr>
      <vt:lpstr>Die neun Stufen der Konflikteskalation</vt:lpstr>
      <vt:lpstr>Die neun Stufen der Konflikteskalation</vt:lpstr>
      <vt:lpstr>Die neun Stufen der Konflikteskalation</vt:lpstr>
      <vt:lpstr>Die neun Stufen der Konflikteskalation</vt:lpstr>
      <vt:lpstr>Die neun Stufen der Konflikteskalation</vt:lpstr>
      <vt:lpstr>Konfliktpositionen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Konfliktverlauf und Konfliktpositionen</dc:title>
  <dc:creator>Maximilian Bröer</dc:creator>
  <cp:lastModifiedBy>Maximilian Bröer</cp:lastModifiedBy>
  <cp:revision>24</cp:revision>
  <dcterms:created xsi:type="dcterms:W3CDTF">2017-04-11T13:23:59Z</dcterms:created>
  <dcterms:modified xsi:type="dcterms:W3CDTF">2017-04-13T10:54:47Z</dcterms:modified>
</cp:coreProperties>
</file>