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4" r:id="rId14"/>
    <p:sldId id="277" r:id="rId15"/>
    <p:sldId id="275" r:id="rId16"/>
    <p:sldId id="278" r:id="rId17"/>
    <p:sldId id="269" r:id="rId18"/>
    <p:sldId id="270" r:id="rId19"/>
    <p:sldId id="272" r:id="rId20"/>
    <p:sldId id="271" r:id="rId21"/>
    <p:sldId id="279" r:id="rId22"/>
    <p:sldId id="273" r:id="rId2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62959BA-AF7F-4C58-8762-CA2DCA1FFCE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6"/>
            <p14:sldId id="274"/>
            <p14:sldId id="277"/>
            <p14:sldId id="275"/>
            <p14:sldId id="278"/>
            <p14:sldId id="269"/>
            <p14:sldId id="270"/>
            <p14:sldId id="272"/>
            <p14:sldId id="271"/>
            <p14:sldId id="279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81" d="100"/>
          <a:sy n="81" d="100"/>
        </p:scale>
        <p:origin x="1674" y="8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755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0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55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07.06.2017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998" y="6492816"/>
            <a:ext cx="7048201" cy="111954"/>
          </a:xfrm>
        </p:spPr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4024" y="6493481"/>
            <a:ext cx="457975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5" name="Grafik 4" descr="Ein Bild, das Ding enthält.&#10;&#10;Mit hoher Zuverlässigkeit generierte Beschreibu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72" y="0"/>
            <a:ext cx="226872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07.06.2017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homematic.de/product_info.php?products_id=191" TargetMode="External"/><Relationship Id="rId3" Type="http://schemas.openxmlformats.org/officeDocument/2006/relationships/hyperlink" Target="http://www.myhomematic.de/product_info.php?products_id=565" TargetMode="External"/><Relationship Id="rId7" Type="http://schemas.openxmlformats.org/officeDocument/2006/relationships/hyperlink" Target="http://www.myhomematic.de/product_info.php?products_id=427" TargetMode="External"/><Relationship Id="rId12" Type="http://schemas.openxmlformats.org/officeDocument/2006/relationships/hyperlink" Target="https://www.homematic-inside.de/" TargetMode="External"/><Relationship Id="rId2" Type="http://schemas.openxmlformats.org/officeDocument/2006/relationships/hyperlink" Target="http://www.myhomematic.de/product_info.php?products_id=2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homematic.de/product_info.php?products_id=569" TargetMode="External"/><Relationship Id="rId11" Type="http://schemas.openxmlformats.org/officeDocument/2006/relationships/hyperlink" Target="http://www.eq-3.de/produkte/homematic.html" TargetMode="External"/><Relationship Id="rId5" Type="http://schemas.openxmlformats.org/officeDocument/2006/relationships/hyperlink" Target="http://www.myhomematic.de/product_info.php?products_id=214" TargetMode="External"/><Relationship Id="rId10" Type="http://schemas.openxmlformats.org/officeDocument/2006/relationships/hyperlink" Target="http://www.homematic.com/" TargetMode="External"/><Relationship Id="rId4" Type="http://schemas.openxmlformats.org/officeDocument/2006/relationships/hyperlink" Target="http://www.myhomematic.de/product_info.php?products_id=582" TargetMode="External"/><Relationship Id="rId9" Type="http://schemas.openxmlformats.org/officeDocument/2006/relationships/hyperlink" Target="https://www.openhab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074968"/>
            <a:ext cx="6858000" cy="474916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1206499" y="504000"/>
            <a:ext cx="6731000" cy="7293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Hausautomations-Systeme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279328" y="1289766"/>
            <a:ext cx="970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Am Beispiel KNX –HomeMatic und OpenHAB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170669" y="6507677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http://news.cision.com/de/</a:t>
            </a:r>
          </a:p>
        </p:txBody>
      </p:sp>
    </p:spTree>
    <p:extLst>
      <p:ext uri="{BB962C8B-B14F-4D97-AF65-F5344CB8AC3E}">
        <p14:creationId xmlns:p14="http://schemas.microsoft.com/office/powerpoint/2010/main" val="28440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4255475"/>
            <a:ext cx="3142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Modularer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747918"/>
            <a:ext cx="804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Einfügen / Entfernen von Geräten im laufenden Betrieb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1220408"/>
            <a:ext cx="2895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OpenHAB Cloud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1708963"/>
            <a:ext cx="434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Begleitender Cloud Service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2170628"/>
            <a:ext cx="384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Sicherer Remotezugriff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2628405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Gerätestatistiken sammeln / visualisieren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47998" y="3200643"/>
            <a:ext cx="5079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Kann auf fast jedem Gerät laufen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3694099"/>
            <a:ext cx="756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Muss JVM unterstützen (Java Programme ausführen)</a:t>
            </a:r>
          </a:p>
        </p:txBody>
      </p:sp>
    </p:spTree>
    <p:extLst>
      <p:ext uri="{BB962C8B-B14F-4D97-AF65-F5344CB8AC3E}">
        <p14:creationId xmlns:p14="http://schemas.microsoft.com/office/powerpoint/2010/main" val="452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yhomematic.de/images/product_images/popup_images/210_0.jpg">
            <a:extLst>
              <a:ext uri="{FF2B5EF4-FFF2-40B4-BE49-F238E27FC236}">
                <a16:creationId xmlns:a16="http://schemas.microsoft.com/office/drawing/2014/main" id="{BBFED78B-853F-4BED-8599-32209DB4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74" y="1896944"/>
            <a:ext cx="1483915" cy="265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03153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F5C821-FD20-42EC-9ABC-C77A72C4D119}"/>
              </a:ext>
            </a:extLst>
          </p:cNvPr>
          <p:cNvSpPr txBox="1"/>
          <p:nvPr/>
        </p:nvSpPr>
        <p:spPr>
          <a:xfrm>
            <a:off x="6126131" y="4711500"/>
            <a:ext cx="240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Abb.1: </a:t>
            </a:r>
            <a:r>
              <a:rPr lang="de-DE" sz="1100" dirty="0"/>
              <a:t>HomeMatic Funk-</a:t>
            </a:r>
            <a:r>
              <a:rPr lang="de-DE" sz="1100" dirty="0" err="1"/>
              <a:t>Dimmaktor</a:t>
            </a:r>
            <a:endParaRPr lang="de-DE" sz="11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039129-862D-4AD5-B3D1-42371A888AAE}"/>
              </a:ext>
            </a:extLst>
          </p:cNvPr>
          <p:cNvSpPr/>
          <p:nvPr/>
        </p:nvSpPr>
        <p:spPr>
          <a:xfrm>
            <a:off x="647998" y="1238998"/>
            <a:ext cx="7884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Licht über Kombination aus Dimmern inszeniert werden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65A4CF-AD05-4B82-AEE3-F8499DCB2E2A}"/>
              </a:ext>
            </a:extLst>
          </p:cNvPr>
          <p:cNvSpPr txBox="1"/>
          <p:nvPr/>
        </p:nvSpPr>
        <p:spPr>
          <a:xfrm>
            <a:off x="2243935" y="6006396"/>
            <a:ext cx="3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Abb.2: </a:t>
            </a:r>
            <a:r>
              <a:rPr lang="de-DE" sz="1100" dirty="0"/>
              <a:t>HomeMatic Funk-</a:t>
            </a:r>
            <a:r>
              <a:rPr lang="de-DE" sz="1100" dirty="0" err="1"/>
              <a:t>Schaltaktor</a:t>
            </a:r>
            <a:r>
              <a:rPr lang="de-DE" sz="1100" dirty="0"/>
              <a:t>, Zwischenstecker</a:t>
            </a:r>
          </a:p>
        </p:txBody>
      </p:sp>
      <p:pic>
        <p:nvPicPr>
          <p:cNvPr id="3076" name="Picture 4" descr="http://www.myhomematic.de/images/product_images/popup_images/565_0.jpg">
            <a:extLst>
              <a:ext uri="{FF2B5EF4-FFF2-40B4-BE49-F238E27FC236}">
                <a16:creationId xmlns:a16="http://schemas.microsoft.com/office/drawing/2014/main" id="{A667A9FA-CD99-4E7C-8AF4-F8425DB4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99" y="3107075"/>
            <a:ext cx="1706746" cy="28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157559" y="6113630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2161047"/>
            <a:ext cx="4660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Per Fernbedienung/ Smartphone </a:t>
            </a:r>
          </a:p>
          <a:p>
            <a:r>
              <a:rPr lang="de-DE" sz="2400" dirty="0">
                <a:solidFill>
                  <a:schemeClr val="dk1"/>
                </a:solidFill>
              </a:rPr>
              <a:t>    Lichtquellen schalten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1700663"/>
            <a:ext cx="458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Szenarien speichern und abrufen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2188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76C206-A531-4BAA-AF84-0B8F8D16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22E85-DD43-4C02-8B11-8531C98C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12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9DF3C7-14C7-4A5E-8311-894CE9BA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32" y="1213463"/>
            <a:ext cx="1230067" cy="21965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9D88A29-3A66-48E2-9D97-AF12A606EE0D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59A566-1B9E-4C80-B0C7-729D866DB5EE}"/>
              </a:ext>
            </a:extLst>
          </p:cNvPr>
          <p:cNvSpPr txBox="1"/>
          <p:nvPr/>
        </p:nvSpPr>
        <p:spPr>
          <a:xfrm>
            <a:off x="4112720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8E7CAF-51AC-4AC0-8E70-B4CB4CF91D42}"/>
              </a:ext>
            </a:extLst>
          </p:cNvPr>
          <p:cNvSpPr/>
          <p:nvPr/>
        </p:nvSpPr>
        <p:spPr>
          <a:xfrm>
            <a:off x="1636230" y="1242962"/>
            <a:ext cx="4490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Funk-</a:t>
            </a:r>
            <a:r>
              <a:rPr lang="de-DE" sz="2400" b="1" dirty="0" err="1"/>
              <a:t>Dimmaktor</a:t>
            </a:r>
            <a:r>
              <a:rPr lang="de-DE" sz="2400" b="1" dirty="0"/>
              <a:t> 1-fach Anschnitt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315382-89AF-44F2-9181-B9884A03F3CE}"/>
              </a:ext>
            </a:extLst>
          </p:cNvPr>
          <p:cNvSpPr/>
          <p:nvPr/>
        </p:nvSpPr>
        <p:spPr>
          <a:xfrm>
            <a:off x="1636230" y="1781921"/>
            <a:ext cx="5052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Komfortables Dimmen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73E64C-C0D9-4376-8329-69FA4EC8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5" y="3741227"/>
            <a:ext cx="1530626" cy="255104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A7C1A9B1-8884-416C-AE3E-166143749BD5}"/>
              </a:ext>
            </a:extLst>
          </p:cNvPr>
          <p:cNvSpPr/>
          <p:nvPr/>
        </p:nvSpPr>
        <p:spPr>
          <a:xfrm>
            <a:off x="2513648" y="3447213"/>
            <a:ext cx="390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HomeMatic Funk-</a:t>
            </a:r>
            <a:r>
              <a:rPr lang="de-DE" sz="2400" b="1" dirty="0" err="1"/>
              <a:t>Schaltaktor</a:t>
            </a:r>
            <a:endParaRPr lang="de-DE" sz="24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1DF312-DA70-44AC-BF52-71035D68FB1C}"/>
              </a:ext>
            </a:extLst>
          </p:cNvPr>
          <p:cNvSpPr txBox="1"/>
          <p:nvPr/>
        </p:nvSpPr>
        <p:spPr>
          <a:xfrm>
            <a:off x="2513648" y="3945170"/>
            <a:ext cx="634534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steuern der elektrischen Verbraucher bequem über die HomeMatic Haussteuerung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Ein- &amp; Ausschaltdauer/ die Abhängigkeit von Ereignissen oder Sensorwerten programmierbar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157559" y="6130933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636230" y="2238902"/>
            <a:ext cx="4305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Stimmungsvolle Lichtszenarien</a:t>
            </a:r>
          </a:p>
        </p:txBody>
      </p:sp>
    </p:spTree>
    <p:extLst>
      <p:ext uri="{BB962C8B-B14F-4D97-AF65-F5344CB8AC3E}">
        <p14:creationId xmlns:p14="http://schemas.microsoft.com/office/powerpoint/2010/main" val="45715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myhomematic.de/images/product_images/popup_images/214_0.jpg">
            <a:extLst>
              <a:ext uri="{FF2B5EF4-FFF2-40B4-BE49-F238E27FC236}">
                <a16:creationId xmlns:a16="http://schemas.microsoft.com/office/drawing/2014/main" id="{7C4C4A04-66E8-4197-BBA3-4B154D22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71" y="3716725"/>
            <a:ext cx="2532359" cy="21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yhomematic.de/images/product_images/popup_images/582_0.jpg">
            <a:extLst>
              <a:ext uri="{FF2B5EF4-FFF2-40B4-BE49-F238E27FC236}">
                <a16:creationId xmlns:a16="http://schemas.microsoft.com/office/drawing/2014/main" id="{47F4AAF1-F2B1-47DA-8602-E0488BC6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36" y="2953244"/>
            <a:ext cx="2380192" cy="23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4BA164-D8B4-4848-8B4C-9CE4E6DB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6B6F2E-B0D1-47FD-BF48-83870B5E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AA2B1D-6ECD-424A-9ED0-00BFC8DFB921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1CD55E-DD2B-4E1D-964F-C072D5DD7CC0}"/>
              </a:ext>
            </a:extLst>
          </p:cNvPr>
          <p:cNvSpPr txBox="1"/>
          <p:nvPr/>
        </p:nvSpPr>
        <p:spPr>
          <a:xfrm>
            <a:off x="3681788" y="673525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355CEC-B90F-49FF-99E3-A971D98FA916}"/>
              </a:ext>
            </a:extLst>
          </p:cNvPr>
          <p:cNvSpPr/>
          <p:nvPr/>
        </p:nvSpPr>
        <p:spPr>
          <a:xfrm>
            <a:off x="647998" y="1258300"/>
            <a:ext cx="7426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Zeit- &amp; wetterabhängige Steuerung möglich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FCD254-1C3E-4316-8280-8D855BD18EFA}"/>
              </a:ext>
            </a:extLst>
          </p:cNvPr>
          <p:cNvSpPr txBox="1"/>
          <p:nvPr/>
        </p:nvSpPr>
        <p:spPr>
          <a:xfrm>
            <a:off x="5083758" y="5289030"/>
            <a:ext cx="2827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Abb.3: </a:t>
            </a:r>
            <a:r>
              <a:rPr lang="de-DE" sz="1100" dirty="0"/>
              <a:t>HomeMatic Funk-Lichtsensor außen</a:t>
            </a:r>
          </a:p>
          <a:p>
            <a:pPr fontAlgn="base"/>
            <a:endParaRPr lang="de-DE" sz="11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FDFAE9-C4DE-494A-956C-9FBA4A8EB1A0}"/>
              </a:ext>
            </a:extLst>
          </p:cNvPr>
          <p:cNvSpPr txBox="1"/>
          <p:nvPr/>
        </p:nvSpPr>
        <p:spPr>
          <a:xfrm>
            <a:off x="1163771" y="5914010"/>
            <a:ext cx="282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Abb.4: </a:t>
            </a:r>
            <a:r>
              <a:rPr lang="de-DE" sz="1100" dirty="0"/>
              <a:t>HomeMatic Funk-</a:t>
            </a:r>
            <a:r>
              <a:rPr lang="de-DE" sz="1100" dirty="0" err="1"/>
              <a:t>Rollladenaktor</a:t>
            </a:r>
            <a:r>
              <a:rPr lang="de-DE" sz="1100" dirty="0"/>
              <a:t> 1-fach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7559" y="6106400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47998" y="1814965"/>
            <a:ext cx="6607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Sensoren innen &amp; außen verknüpfen Daten </a:t>
            </a:r>
          </a:p>
          <a:p>
            <a:r>
              <a:rPr lang="de-DE" sz="2400" dirty="0">
                <a:solidFill>
                  <a:schemeClr val="dk1"/>
                </a:solidFill>
                <a:sym typeface="Wingdings" panose="05000000000000000000" pitchFamily="2" charset="2"/>
              </a:rPr>
              <a:t>    </a:t>
            </a:r>
            <a:r>
              <a:rPr lang="de-DE" sz="2400" dirty="0">
                <a:solidFill>
                  <a:schemeClr val="dk1"/>
                </a:solidFill>
              </a:rPr>
              <a:t> erkennen Wettersituation &amp; steuern Rollladen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0023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472F2BB-498D-4A20-BACA-33408501B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8" y="1790954"/>
            <a:ext cx="2311053" cy="2311053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FC5E67-83E8-4C04-A509-E238CEC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D0E383-E110-4488-971D-B8526A89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A1038C-F6EB-4A80-8E68-9BB2421F32C6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91AA4E-0949-41D8-B1D8-A239801692A0}"/>
              </a:ext>
            </a:extLst>
          </p:cNvPr>
          <p:cNvSpPr txBox="1"/>
          <p:nvPr/>
        </p:nvSpPr>
        <p:spPr>
          <a:xfrm>
            <a:off x="3681788" y="695853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8D65D67-52F8-4F60-B1F2-64676FDAD803}"/>
              </a:ext>
            </a:extLst>
          </p:cNvPr>
          <p:cNvSpPr/>
          <p:nvPr/>
        </p:nvSpPr>
        <p:spPr>
          <a:xfrm>
            <a:off x="647998" y="1314996"/>
            <a:ext cx="4784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err="1"/>
              <a:t>HomeMatic</a:t>
            </a:r>
            <a:r>
              <a:rPr lang="de-DE" sz="2400" b="1" dirty="0"/>
              <a:t> Funk-Lichtsensor außen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31CD9E-7B5A-43F9-A4BA-FEC331E91396}"/>
              </a:ext>
            </a:extLst>
          </p:cNvPr>
          <p:cNvSpPr txBox="1"/>
          <p:nvPr/>
        </p:nvSpPr>
        <p:spPr>
          <a:xfrm>
            <a:off x="3369532" y="1785784"/>
            <a:ext cx="4653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Erfasst in einem weiten Bereich die Umgebungshelligkeit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sendet den aktuellen Helligkeitswert periodisch an eine HomeMatic Zentrale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A9D0DC-0D15-452D-A777-C96DA2592D2C}"/>
              </a:ext>
            </a:extLst>
          </p:cNvPr>
          <p:cNvSpPr/>
          <p:nvPr/>
        </p:nvSpPr>
        <p:spPr>
          <a:xfrm>
            <a:off x="5296520" y="3886913"/>
            <a:ext cx="3553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Funk-</a:t>
            </a:r>
            <a:r>
              <a:rPr lang="de-DE" sz="2400" b="1" dirty="0" err="1"/>
              <a:t>Rolladenaktor</a:t>
            </a:r>
            <a:r>
              <a:rPr lang="de-DE" sz="2400" b="1" dirty="0"/>
              <a:t> 1-fach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09E7985-AE4F-4819-8C71-2AC7F0EEE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765" y="4326863"/>
            <a:ext cx="2259496" cy="18951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BC3155E-BD91-4B68-9F62-6E1A3928173D}"/>
              </a:ext>
            </a:extLst>
          </p:cNvPr>
          <p:cNvSpPr txBox="1"/>
          <p:nvPr/>
        </p:nvSpPr>
        <p:spPr>
          <a:xfrm>
            <a:off x="647998" y="4380264"/>
            <a:ext cx="5088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</a:rPr>
              <a:t>zum verdeckten Einbau in Abzweig- und Schalterdosen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manuelle Bedienung mit den vorhandenen Schaltern ist weiterhin möglich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157559" y="6107185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56460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myhomematic.de/images/product_images/popup_images/569_0.jpg">
            <a:extLst>
              <a:ext uri="{FF2B5EF4-FFF2-40B4-BE49-F238E27FC236}">
                <a16:creationId xmlns:a16="http://schemas.microsoft.com/office/drawing/2014/main" id="{A858DB8F-F18F-4AE5-9003-C3D5D021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163" y="903504"/>
            <a:ext cx="2857525" cy="28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yhomematic.de/images/product_images/popup_images/191_0.jpg">
            <a:extLst>
              <a:ext uri="{FF2B5EF4-FFF2-40B4-BE49-F238E27FC236}">
                <a16:creationId xmlns:a16="http://schemas.microsoft.com/office/drawing/2014/main" id="{88AE5B0C-CEA6-4166-9EAD-946840DA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18" y="3782176"/>
            <a:ext cx="1433219" cy="21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60D2F8-E2FE-4075-9B96-EED29CBF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B4CD96-201F-49E6-8148-4AAA00DA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5115A3-4F52-4CD8-988E-91F22BD988B5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4AC1EB-B85B-429E-ADF5-93F280A16586}"/>
              </a:ext>
            </a:extLst>
          </p:cNvPr>
          <p:cNvSpPr txBox="1"/>
          <p:nvPr/>
        </p:nvSpPr>
        <p:spPr>
          <a:xfrm>
            <a:off x="3625266" y="695853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7FCC2C-39E9-459D-BBE1-C46F0AC1C5AD}"/>
              </a:ext>
            </a:extLst>
          </p:cNvPr>
          <p:cNvSpPr/>
          <p:nvPr/>
        </p:nvSpPr>
        <p:spPr>
          <a:xfrm>
            <a:off x="647998" y="1274376"/>
            <a:ext cx="623969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+mj-lt"/>
                <a:ea typeface="Calibri" panose="020F0502020204030204" pitchFamily="34" charset="0"/>
              </a:rPr>
              <a:t>Rauchmelder löst aus -&gt; automatische Lichteinschaltung (Fluchtweg)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+mj-lt"/>
              </a:rPr>
              <a:t>Automatische Türverriegelung/ Einschalten der Alarmanlage zu bestimmter Uhrzeit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+mj-lt"/>
              </a:rPr>
              <a:t>Türschlossantrieb sorgt für automatische Türöffnung (Fingerabdruck/Fernbedienung)</a:t>
            </a:r>
            <a:endParaRPr lang="de-DE" sz="2400" dirty="0"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64ED51-06E6-4B11-AEC6-4E5442FB6BFD}"/>
              </a:ext>
            </a:extLst>
          </p:cNvPr>
          <p:cNvSpPr txBox="1"/>
          <p:nvPr/>
        </p:nvSpPr>
        <p:spPr>
          <a:xfrm>
            <a:off x="6357359" y="3746551"/>
            <a:ext cx="282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Abb.5: </a:t>
            </a:r>
            <a:r>
              <a:rPr lang="de-DE" sz="1100" dirty="0"/>
              <a:t>HomeMatic Funk-Rauchwarnmelder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42F3DE-6641-4219-9795-B46F5A9537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7325" y="4233972"/>
            <a:ext cx="2580364" cy="19352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F76B83F-4C04-4749-AD03-B20A7F7D2C39}"/>
              </a:ext>
            </a:extLst>
          </p:cNvPr>
          <p:cNvSpPr txBox="1"/>
          <p:nvPr/>
        </p:nvSpPr>
        <p:spPr>
          <a:xfrm>
            <a:off x="5407992" y="5640608"/>
            <a:ext cx="3237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Abb.6: </a:t>
            </a:r>
            <a:r>
              <a:rPr lang="de-DE" sz="1100" dirty="0" err="1"/>
              <a:t>HomeMatic</a:t>
            </a:r>
            <a:r>
              <a:rPr lang="de-DE" sz="1100" dirty="0"/>
              <a:t> Funk- Glasbruchspezialsensor</a:t>
            </a:r>
          </a:p>
          <a:p>
            <a:pPr fontAlgn="base"/>
            <a:endParaRPr lang="de-DE" sz="11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93B95DC-2130-4B5C-96E8-D9B382571C44}"/>
              </a:ext>
            </a:extLst>
          </p:cNvPr>
          <p:cNvSpPr txBox="1"/>
          <p:nvPr/>
        </p:nvSpPr>
        <p:spPr>
          <a:xfrm>
            <a:off x="1171655" y="5930605"/>
            <a:ext cx="339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Abb.7: </a:t>
            </a:r>
            <a:r>
              <a:rPr lang="de-DE" sz="1100" dirty="0"/>
              <a:t>HomeMatic Funk-Türschlossantrieb </a:t>
            </a:r>
            <a:r>
              <a:rPr lang="de-DE" sz="1100" dirty="0" err="1"/>
              <a:t>KeyMatic</a:t>
            </a:r>
            <a:endParaRPr lang="de-DE" sz="1100" dirty="0"/>
          </a:p>
        </p:txBody>
      </p:sp>
      <p:sp>
        <p:nvSpPr>
          <p:cNvPr id="15" name="Textfeld 14"/>
          <p:cNvSpPr txBox="1"/>
          <p:nvPr/>
        </p:nvSpPr>
        <p:spPr>
          <a:xfrm>
            <a:off x="7157559" y="6126287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03648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F66670-4C2B-416B-A439-6CBC8030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FC4307-B907-4DFE-B737-20793D18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CED0EE-D011-4C9D-937B-8CAE8E0ED107}"/>
              </a:ext>
            </a:extLst>
          </p:cNvPr>
          <p:cNvSpPr txBox="1"/>
          <p:nvPr/>
        </p:nvSpPr>
        <p:spPr>
          <a:xfrm>
            <a:off x="1322503" y="135127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B17E3B-F52C-4413-B534-9FF9BA9524BD}"/>
              </a:ext>
            </a:extLst>
          </p:cNvPr>
          <p:cNvSpPr txBox="1"/>
          <p:nvPr/>
        </p:nvSpPr>
        <p:spPr>
          <a:xfrm>
            <a:off x="3625266" y="686502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B7FB3B-1ACC-444E-9132-04F38B37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257" y="658351"/>
            <a:ext cx="2624596" cy="261147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1872B9-8592-4C20-A1B2-F3F43D772328}"/>
              </a:ext>
            </a:extLst>
          </p:cNvPr>
          <p:cNvSpPr/>
          <p:nvPr/>
        </p:nvSpPr>
        <p:spPr>
          <a:xfrm>
            <a:off x="4830508" y="3053785"/>
            <a:ext cx="4155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err="1"/>
              <a:t>HomeMatic</a:t>
            </a:r>
            <a:r>
              <a:rPr lang="de-DE" sz="2400" b="1" dirty="0"/>
              <a:t> Funk-Rauchmelder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3C25E0-3195-492D-83C2-3BA88D2D64E4}"/>
              </a:ext>
            </a:extLst>
          </p:cNvPr>
          <p:cNvSpPr txBox="1"/>
          <p:nvPr/>
        </p:nvSpPr>
        <p:spPr>
          <a:xfrm>
            <a:off x="647998" y="1271277"/>
            <a:ext cx="6440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Integrierte 10-Jahres-Batterie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Wartungsarm/ keine Folgekosten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232DBE-550A-4524-96AC-9A4C8019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64" y="3883599"/>
            <a:ext cx="1499890" cy="233900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E08C869-C038-42FF-AAA4-359094F98B77}"/>
              </a:ext>
            </a:extLst>
          </p:cNvPr>
          <p:cNvSpPr/>
          <p:nvPr/>
        </p:nvSpPr>
        <p:spPr>
          <a:xfrm>
            <a:off x="2466154" y="3686543"/>
            <a:ext cx="320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Funk-Türschlossantrieb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642766-A5CC-40E7-ACC1-3734E1FC57CF}"/>
              </a:ext>
            </a:extLst>
          </p:cNvPr>
          <p:cNvSpPr txBox="1"/>
          <p:nvPr/>
        </p:nvSpPr>
        <p:spPr>
          <a:xfrm>
            <a:off x="2667182" y="4148208"/>
            <a:ext cx="60073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Tür öffnen, verriegeln und entriegeln per Tastendruck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Türschloss auch weiterhin voll funktionsfähig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7559" y="6123484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2102274"/>
            <a:ext cx="5341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Kann Licht im ganzen Haus einschalten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Haustüren entriegeln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Nachricht an Sie senden</a:t>
            </a:r>
          </a:p>
        </p:txBody>
      </p:sp>
    </p:spTree>
    <p:extLst>
      <p:ext uri="{BB962C8B-B14F-4D97-AF65-F5344CB8AC3E}">
        <p14:creationId xmlns:p14="http://schemas.microsoft.com/office/powerpoint/2010/main" val="257769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753874" y="116300"/>
            <a:ext cx="3636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OpenHAB - Programm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469166" y="670298"/>
            <a:ext cx="2205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Live - </a:t>
            </a:r>
            <a:r>
              <a:rPr lang="de-DE" sz="3000" b="1" dirty="0" err="1"/>
              <a:t>Coding</a:t>
            </a:r>
            <a:endParaRPr lang="de-DE" sz="3000" b="1" dirty="0"/>
          </a:p>
        </p:txBody>
      </p:sp>
    </p:spTree>
    <p:extLst>
      <p:ext uri="{BB962C8B-B14F-4D97-AF65-F5344CB8AC3E}">
        <p14:creationId xmlns:p14="http://schemas.microsoft.com/office/powerpoint/2010/main" val="371582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72002"/>
              </p:ext>
            </p:extLst>
          </p:nvPr>
        </p:nvGraphicFramePr>
        <p:xfrm>
          <a:off x="647998" y="1278246"/>
          <a:ext cx="7884000" cy="4723928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1601678116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4020795703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44433958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66842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KNX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Dezentraler Aufbau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µ-Prozessor macht die Geräte teurer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30032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150" dirty="0"/>
                        <a:t>Einheitliche Übertragung/ Kommunikation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Linienkoppler &amp; Bereichskoppler nötig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46635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dirty="0"/>
                        <a:t>4</a:t>
                      </a:r>
                      <a:r>
                        <a:rPr lang="de-DE" sz="2200" dirty="0"/>
                        <a:t> Möglichkeiten der Übertragungsverfahren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Programmierung erfordert Softwarekenntnisse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422648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Schwerpunkt im Funk-Bereich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Komplexe Programme nur über CCU realisierbar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859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Bidirektionale Protokolle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73043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Direktverknüpfungen arbeiten ohne CCU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3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37497"/>
              </p:ext>
            </p:extLst>
          </p:nvPr>
        </p:nvGraphicFramePr>
        <p:xfrm>
          <a:off x="647999" y="1278968"/>
          <a:ext cx="7884000" cy="2316244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971112448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8358610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147010737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48851"/>
                  </a:ext>
                </a:extLst>
              </a:tr>
              <a:tr h="456964">
                <a:tc rowSpan="2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Übertragungsverfahren kombinierbar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Wenige Bausätze,               kein „Bastelsystem“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42946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 den Web-Browser ‚weltweiter‘ Zugriff auf das System möglich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Keine Kompatibilität zu anderen Systemen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64616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1577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1246" y="504000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619" y="1260021"/>
            <a:ext cx="713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Die Systeme – wie funktionieren sie?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3050257"/>
            <a:ext cx="5431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Möglichkeiten der Hausautomation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078702"/>
            <a:ext cx="3700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OpenHAB – Programm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2619" y="5105706"/>
            <a:ext cx="4937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Gegenüberstellung der Systeme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2619" y="5632231"/>
            <a:ext cx="12721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Fazit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1756969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KNX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30039"/>
            <a:ext cx="269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HomeMatic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515709"/>
            <a:ext cx="2411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600" dirty="0"/>
              <a:t>  OpenHAB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2619" y="3548159"/>
            <a:ext cx="33179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Produktgruppen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2619" y="4571145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Live </a:t>
            </a:r>
            <a:r>
              <a:rPr lang="de-DE" sz="2600" dirty="0" err="1"/>
              <a:t>Coding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014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023262" y="313508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965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2702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77485"/>
              </p:ext>
            </p:extLst>
          </p:nvPr>
        </p:nvGraphicFramePr>
        <p:xfrm>
          <a:off x="647999" y="1252355"/>
          <a:ext cx="7884000" cy="2894892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756561910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557741199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1666945453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26515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Open-HAB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Integrationsplattform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695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Herstellerneutral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38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Hardware-/ protokollunabhängig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86099"/>
                  </a:ext>
                </a:extLst>
              </a:tr>
              <a:tr h="456964">
                <a:tc>
                  <a:txBody>
                    <a:bodyPr/>
                    <a:lstStyle/>
                    <a:p>
                      <a:pPr algn="l"/>
                      <a:endParaRPr lang="de-DE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Kein </a:t>
                      </a:r>
                      <a:r>
                        <a:rPr lang="de-DE" sz="2200"/>
                        <a:t>Internetverbindung notwendig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290755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64880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120145" y="116300"/>
            <a:ext cx="903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520262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435B85-7021-4E64-87C1-65D280E4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D22903-C388-445C-AE6A-94253CC3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F8B42D-6A30-4914-83EE-749DA3E6C8EC}"/>
              </a:ext>
            </a:extLst>
          </p:cNvPr>
          <p:cNvSpPr txBox="1"/>
          <p:nvPr/>
        </p:nvSpPr>
        <p:spPr>
          <a:xfrm>
            <a:off x="647998" y="1224296"/>
            <a:ext cx="812786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Abb.1:</a:t>
            </a:r>
            <a:r>
              <a:rPr lang="de-DE" sz="1500" dirty="0"/>
              <a:t> </a:t>
            </a:r>
            <a:r>
              <a:rPr lang="de-DE" sz="1500" dirty="0">
                <a:hlinkClick r:id="rId2"/>
              </a:rPr>
              <a:t>http://www.myhomematic.de/product_info.php?products_id=210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Abb.2: </a:t>
            </a:r>
            <a:r>
              <a:rPr lang="de-DE" sz="1500" dirty="0">
                <a:hlinkClick r:id="rId3"/>
              </a:rPr>
              <a:t>http://www.myhomematic.de/product_info.php?products_id=565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Abb.3: </a:t>
            </a:r>
            <a:r>
              <a:rPr lang="de-DE" sz="1500" dirty="0">
                <a:hlinkClick r:id="rId4"/>
              </a:rPr>
              <a:t>http://www.myhomematic.de/product_info.php?products_id=582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Abb.4:</a:t>
            </a:r>
            <a:r>
              <a:rPr lang="de-DE" sz="1500" dirty="0"/>
              <a:t> </a:t>
            </a:r>
            <a:r>
              <a:rPr lang="de-DE" sz="1500" dirty="0">
                <a:hlinkClick r:id="rId5"/>
              </a:rPr>
              <a:t>http://www.myhomematic.de/product_info.php?products_id=214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Abb.5: </a:t>
            </a:r>
            <a:r>
              <a:rPr lang="de-DE" sz="1500" dirty="0">
                <a:hlinkClick r:id="rId6"/>
              </a:rPr>
              <a:t>http://www.myhomematic.de/product_info.php?products_id=569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Abb.6: </a:t>
            </a:r>
            <a:r>
              <a:rPr lang="de-DE" sz="1500" dirty="0">
                <a:hlinkClick r:id="rId7"/>
              </a:rPr>
              <a:t>http://www.myhomematic.de/product_info.php?products_id=427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Abb.7:</a:t>
            </a:r>
            <a:r>
              <a:rPr lang="de-DE" sz="1500" dirty="0"/>
              <a:t> </a:t>
            </a:r>
            <a:r>
              <a:rPr lang="de-DE" sz="1500" dirty="0">
                <a:hlinkClick r:id="rId8"/>
              </a:rPr>
              <a:t>http://www.myhomematic.de/product_info.php?products_id=191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9"/>
              </a:rPr>
              <a:t>https://www.openhab.org/</a:t>
            </a:r>
            <a:r>
              <a:rPr lang="de-DE" sz="1500" dirty="0"/>
              <a:t>	20.05.17; 18:21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0"/>
              </a:rPr>
              <a:t>http://www.homematic.com/</a:t>
            </a:r>
            <a:r>
              <a:rPr lang="de-DE" sz="1500" dirty="0"/>
              <a:t>		21.05.17; 07:43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1"/>
              </a:rPr>
              <a:t>http://www.eq-3.de/produkte/homematic.html</a:t>
            </a:r>
            <a:r>
              <a:rPr lang="de-DE" sz="1500" dirty="0"/>
              <a:t>	 21.05.17; 08:58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2"/>
              </a:rPr>
              <a:t>https://www.homematic-inside.de</a:t>
            </a:r>
            <a:r>
              <a:rPr lang="de-DE" sz="1500" dirty="0"/>
              <a:t>	 21.05.17; 09:31 Uhr</a:t>
            </a:r>
          </a:p>
          <a:p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3869724" y="116300"/>
            <a:ext cx="1404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91675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179-97E7-4643-B5B7-BA9089E040D3}" type="datetime1">
              <a:rPr lang="de-DE" smtClean="0"/>
              <a:t>07.06.2017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1224296"/>
            <a:ext cx="2785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Ist ein Bussystem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024515"/>
            <a:ext cx="5409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Einheitliches Übertragungsverfahren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763179"/>
            <a:ext cx="33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Übertragungsmedien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255622"/>
            <a:ext cx="26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Ethernet (IP)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3748065"/>
            <a:ext cx="450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230 V Versorgungsnetz (PL)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4674803"/>
            <a:ext cx="378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Zweidrahtleitung (TP)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7998" y="4209730"/>
            <a:ext cx="369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Funkverbindung (RF)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7998" y="5440837"/>
            <a:ext cx="4191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Programmierung über ETS</a:t>
            </a:r>
          </a:p>
        </p:txBody>
      </p:sp>
    </p:spTree>
    <p:extLst>
      <p:ext uri="{BB962C8B-B14F-4D97-AF65-F5344CB8AC3E}">
        <p14:creationId xmlns:p14="http://schemas.microsoft.com/office/powerpoint/2010/main" val="3077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/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095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Dezentraler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6739"/>
            <a:ext cx="62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Erfordert eindeutig geregelten Buszugriff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2843628"/>
            <a:ext cx="7524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Jeder Teilnehmer verfügt über eigenen µ-Prozessor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1842" y="2178404"/>
            <a:ext cx="50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Zugriff erfolgt ereignisgesteuert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568937"/>
            <a:ext cx="5253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Datenaustausch über Telegramme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683" y="4151405"/>
            <a:ext cx="5272633" cy="18402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1935683" y="5869290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http://www.knx.org/fileadmin/</a:t>
            </a:r>
          </a:p>
        </p:txBody>
      </p:sp>
    </p:spTree>
    <p:extLst>
      <p:ext uri="{BB962C8B-B14F-4D97-AF65-F5344CB8AC3E}">
        <p14:creationId xmlns:p14="http://schemas.microsoft.com/office/powerpoint/2010/main" val="46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5476"/>
            <a:ext cx="196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Adressen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1716739"/>
            <a:ext cx="378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Physikalische Adressen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28" y="2582605"/>
            <a:ext cx="5352470" cy="1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70" y="3245416"/>
            <a:ext cx="5394570" cy="309853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4587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Maximale Größe des Systems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4465"/>
            <a:ext cx="253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15 Bereiche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2172044"/>
            <a:ext cx="400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 Bereich fasst maximal: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50861" y="2637478"/>
            <a:ext cx="387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15 Linien + 1 Hauptlinie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50861" y="3095885"/>
            <a:ext cx="351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 Linie fasst maximal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50861" y="3554292"/>
            <a:ext cx="271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63 Teilnehmer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488346" y="6213145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http://www.e-volution.de/</a:t>
            </a:r>
          </a:p>
        </p:txBody>
      </p:sp>
    </p:spTree>
    <p:extLst>
      <p:ext uri="{BB962C8B-B14F-4D97-AF65-F5344CB8AC3E}">
        <p14:creationId xmlns:p14="http://schemas.microsoft.com/office/powerpoint/2010/main" val="15668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224296"/>
            <a:ext cx="4045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Hausautomationssystem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1809" y="1716739"/>
            <a:ext cx="19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Aktoren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51809" y="2178404"/>
            <a:ext cx="221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Sensoren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51809" y="2645603"/>
            <a:ext cx="312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Zentraleinheiten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202268"/>
            <a:ext cx="56873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Übertragungsverfahren kombinierbar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51809" y="3694711"/>
            <a:ext cx="377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Bus-Protokoll (RS-485)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51809" y="4153719"/>
            <a:ext cx="601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Funk-Protokoll (bidirektional, SRD-Band)</a:t>
            </a:r>
          </a:p>
        </p:txBody>
      </p:sp>
    </p:spTree>
    <p:extLst>
      <p:ext uri="{BB962C8B-B14F-4D97-AF65-F5344CB8AC3E}">
        <p14:creationId xmlns:p14="http://schemas.microsoft.com/office/powerpoint/2010/main" val="6912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795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Die Zentraleinheit: CCU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3010873"/>
            <a:ext cx="648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Verfügt (als Einzige) über den Bus-Anschluss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79876"/>
            <a:ext cx="6380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eigenen Webserver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Programmierbar über den Webbrowser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472538"/>
            <a:ext cx="741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Bei drahtgebundenen Komponenten notwendig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9023" y="4196852"/>
            <a:ext cx="69206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Funkverbindungen auch über Adapter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49023" y="4689295"/>
            <a:ext cx="382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LAN-Adapter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USB-Adapter </a:t>
            </a:r>
          </a:p>
          <a:p>
            <a:pPr lvl="1"/>
            <a:r>
              <a:rPr lang="de-DE" sz="2400" dirty="0"/>
              <a:t>	=&gt; Direktverknüpfung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9023" y="1718211"/>
            <a:ext cx="691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Steuer, Kontroll- &amp; Konfigurationsmöglichkeiten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139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551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Integrationsplattform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54259" y="3092038"/>
            <a:ext cx="653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Schafft eine einheitliche Benutzeroberfläche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1716739"/>
            <a:ext cx="750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verschiedenste Systeme und Technologien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2178404"/>
            <a:ext cx="32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Herstellerneutral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2635221"/>
            <a:ext cx="561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Hardware- und protokoll-unabhängig</a:t>
            </a:r>
          </a:p>
        </p:txBody>
      </p:sp>
    </p:spTree>
    <p:extLst>
      <p:ext uri="{BB962C8B-B14F-4D97-AF65-F5344CB8AC3E}">
        <p14:creationId xmlns:p14="http://schemas.microsoft.com/office/powerpoint/2010/main" val="40982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SHL_PowerPoint_Master_Vorlage(4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HSHL_PowerPoint_Master_Vorlage(4)</Template>
  <TotalTime>0</TotalTime>
  <Words>914</Words>
  <Application>Microsoft Office PowerPoint</Application>
  <PresentationFormat>Bildschirmpräsentation (4:3)</PresentationFormat>
  <Paragraphs>238</Paragraphs>
  <Slides>22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Source Sans Pro</vt:lpstr>
      <vt:lpstr>Symbol</vt:lpstr>
      <vt:lpstr>Wingdings</vt:lpstr>
      <vt:lpstr>HSHL_PowerPoint_Master_Vorlage(4)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Ute</dc:creator>
  <cp:lastModifiedBy>Anna Blankenstein</cp:lastModifiedBy>
  <cp:revision>101</cp:revision>
  <dcterms:created xsi:type="dcterms:W3CDTF">2017-02-02T09:32:57Z</dcterms:created>
  <dcterms:modified xsi:type="dcterms:W3CDTF">2017-06-07T19:16:40Z</dcterms:modified>
</cp:coreProperties>
</file>