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6" r:id="rId13"/>
    <p:sldId id="274" r:id="rId14"/>
    <p:sldId id="277" r:id="rId15"/>
    <p:sldId id="275" r:id="rId16"/>
    <p:sldId id="278" r:id="rId17"/>
    <p:sldId id="269" r:id="rId18"/>
    <p:sldId id="270" r:id="rId19"/>
    <p:sldId id="272" r:id="rId20"/>
    <p:sldId id="271" r:id="rId21"/>
    <p:sldId id="279" r:id="rId22"/>
    <p:sldId id="273" r:id="rId23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C62959BA-AF7F-4C58-8762-CA2DCA1FFCE7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76"/>
            <p14:sldId id="274"/>
            <p14:sldId id="277"/>
            <p14:sldId id="275"/>
            <p14:sldId id="278"/>
            <p14:sldId id="269"/>
            <p14:sldId id="270"/>
            <p14:sldId id="272"/>
            <p14:sldId id="271"/>
            <p14:sldId id="279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3E3"/>
    <a:srgbClr val="D9DB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94650" autoAdjust="0"/>
  </p:normalViewPr>
  <p:slideViewPr>
    <p:cSldViewPr snapToGrid="0" snapToObjects="1">
      <p:cViewPr varScale="1">
        <p:scale>
          <a:sx n="82" d="100"/>
          <a:sy n="82" d="100"/>
        </p:scale>
        <p:origin x="1474" y="67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817F0-84FC-C145-AFC3-FA42D1D21F8E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16E92-7EF2-5A47-8774-75AC8D7375D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19881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de-DE"/>
              <a:t>Die Systeme - wie funktionieren sie?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0FA3C8-DE25-7348-A1F7-D749F91943C8}" type="datetimeFigureOut">
              <a:rPr lang="de-DE" smtClean="0"/>
              <a:t>08.06.2017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E6540-DBC8-1449-A578-CCAD6D2991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6621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755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10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Kopfzeilenplatzhalt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de-DE"/>
              <a:t>Die Systeme - wie funktionieren sie?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0E6540-DBC8-1449-A578-CCAD6D2991B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2559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48001" y="1438812"/>
            <a:ext cx="7520410" cy="1470025"/>
          </a:xfrm>
        </p:spPr>
        <p:txBody>
          <a:bodyPr>
            <a:normAutofit/>
          </a:bodyPr>
          <a:lstStyle>
            <a:lvl1pPr algn="l">
              <a:defRPr sz="4000" b="1" i="0">
                <a:latin typeface="Source Sans Pro"/>
                <a:cs typeface="Source Sans Pro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48001" y="3176700"/>
            <a:ext cx="7520410" cy="2254848"/>
          </a:xfrm>
        </p:spPr>
        <p:txBody>
          <a:bodyPr/>
          <a:lstStyle>
            <a:lvl1pPr marL="0" indent="0" algn="l">
              <a:buNone/>
              <a:defRPr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sp>
        <p:nvSpPr>
          <p:cNvPr id="7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08.06.2017</a:t>
            </a:fld>
            <a:endParaRPr lang="de-DE" dirty="0"/>
          </a:p>
        </p:txBody>
      </p:sp>
      <p:sp>
        <p:nvSpPr>
          <p:cNvPr id="8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81125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647998" y="6492816"/>
            <a:ext cx="7048201" cy="111954"/>
          </a:xfrm>
        </p:spPr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8074024" y="6493481"/>
            <a:ext cx="457975" cy="111290"/>
          </a:xfrm>
        </p:spPr>
        <p:txBody>
          <a:bodyPr/>
          <a:lstStyle/>
          <a:p>
            <a:fld id="{E7BE1CCD-89A0-CC45-BF3E-2A331A7F0490}" type="slidenum">
              <a:rPr lang="de-DE" smtClean="0"/>
              <a:t>‹Nr.›</a:t>
            </a:fld>
            <a:endParaRPr lang="de-DE" dirty="0"/>
          </a:p>
        </p:txBody>
      </p:sp>
      <p:pic>
        <p:nvPicPr>
          <p:cNvPr id="5" name="Grafik 4" descr="Ein Bild, das Ding enthält.&#10;&#10;Mit hoher Zuverlässigkeit generierte Beschreibu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75272" y="0"/>
            <a:ext cx="2268728" cy="78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446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648000"/>
            <a:ext cx="8532000" cy="5670000"/>
          </a:xfrm>
          <a:prstGeom prst="rect">
            <a:avLst/>
          </a:prstGeom>
          <a:solidFill>
            <a:srgbClr val="E3E3E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48000" y="745650"/>
            <a:ext cx="767543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48000" y="2021180"/>
            <a:ext cx="7675432" cy="4104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48000" y="6492816"/>
            <a:ext cx="2133600" cy="11195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00" b="0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C916D949-773C-3845-BFBA-C7D9987445EE}" type="datetime1">
              <a:rPr lang="de-DE" smtClean="0"/>
              <a:t>08.06.2017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398400" y="6493481"/>
            <a:ext cx="2133600" cy="11129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00" b="1" i="0">
                <a:solidFill>
                  <a:schemeClr val="tx1"/>
                </a:solidFill>
                <a:latin typeface="Source Sans Pro"/>
                <a:cs typeface="Source Sans Pro"/>
              </a:defRPr>
            </a:lvl1pPr>
          </a:lstStyle>
          <a:p>
            <a:fld id="{E7BE1CCD-89A0-CC45-BF3E-2A331A7F0490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Bild 6" descr="HSHL_Logo_horizontal_RGB_Sequenz_Animation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000" y="223200"/>
            <a:ext cx="1404000" cy="20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995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1" i="0" kern="1200">
          <a:solidFill>
            <a:schemeClr val="tx1"/>
          </a:solidFill>
          <a:latin typeface="Source Sans Pro"/>
          <a:ea typeface="+mj-ea"/>
          <a:cs typeface="Source Sans Pro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Source Sans Pro"/>
          <a:ea typeface="+mn-ea"/>
          <a:cs typeface="Source Sans Pro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Source Sans Pro"/>
          <a:ea typeface="+mn-ea"/>
          <a:cs typeface="Source Sans Pro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Source Sans Pro"/>
          <a:ea typeface="+mn-ea"/>
          <a:cs typeface="Source Sans Pro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Source Sans Pro"/>
          <a:ea typeface="+mn-ea"/>
          <a:cs typeface="Source Sans Pro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myhomematic.de/product_info.php?products_id=191" TargetMode="External"/><Relationship Id="rId3" Type="http://schemas.openxmlformats.org/officeDocument/2006/relationships/hyperlink" Target="http://www.myhomematic.de/product_info.php?products_id=565" TargetMode="External"/><Relationship Id="rId7" Type="http://schemas.openxmlformats.org/officeDocument/2006/relationships/hyperlink" Target="http://www.myhomematic.de/product_info.php?products_id=427" TargetMode="External"/><Relationship Id="rId12" Type="http://schemas.openxmlformats.org/officeDocument/2006/relationships/hyperlink" Target="https://www.homematic-inside.de/" TargetMode="External"/><Relationship Id="rId2" Type="http://schemas.openxmlformats.org/officeDocument/2006/relationships/hyperlink" Target="http://www.myhomematic.de/product_info.php?products_id=21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yhomematic.de/product_info.php?products_id=569" TargetMode="External"/><Relationship Id="rId11" Type="http://schemas.openxmlformats.org/officeDocument/2006/relationships/hyperlink" Target="http://www.eq-3.de/produkte/homematic.html" TargetMode="External"/><Relationship Id="rId5" Type="http://schemas.openxmlformats.org/officeDocument/2006/relationships/hyperlink" Target="http://www.myhomematic.de/product_info.php?products_id=214" TargetMode="External"/><Relationship Id="rId10" Type="http://schemas.openxmlformats.org/officeDocument/2006/relationships/hyperlink" Target="http://www.homematic.com/" TargetMode="External"/><Relationship Id="rId4" Type="http://schemas.openxmlformats.org/officeDocument/2006/relationships/hyperlink" Target="http://www.myhomematic.de/product_info.php?products_id=582" TargetMode="External"/><Relationship Id="rId9" Type="http://schemas.openxmlformats.org/officeDocument/2006/relationships/hyperlink" Target="https://www.openhab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8" y="2074968"/>
            <a:ext cx="6858000" cy="4749165"/>
          </a:xfrm>
          <a:prstGeom prst="rect">
            <a:avLst/>
          </a:prstGeom>
          <a:effectLst>
            <a:outerShdw dist="50800" sx="1000" sy="1000" algn="ctr" rotWithShape="0">
              <a:srgbClr val="000000"/>
            </a:outerShdw>
          </a:effectLst>
        </p:spPr>
      </p:pic>
      <p:sp>
        <p:nvSpPr>
          <p:cNvPr id="7" name="Titel 4"/>
          <p:cNvSpPr txBox="1">
            <a:spLocks/>
          </p:cNvSpPr>
          <p:nvPr/>
        </p:nvSpPr>
        <p:spPr>
          <a:xfrm>
            <a:off x="1206499" y="504000"/>
            <a:ext cx="6731000" cy="72932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i="0" kern="1200">
                <a:solidFill>
                  <a:schemeClr val="tx1"/>
                </a:solidFill>
                <a:latin typeface="Source Sans Pro"/>
                <a:ea typeface="+mj-ea"/>
                <a:cs typeface="Source Sans Pro"/>
              </a:defRPr>
            </a:lvl1pPr>
          </a:lstStyle>
          <a:p>
            <a:r>
              <a:rPr lang="de-DE" dirty="0"/>
              <a:t>Hausautomations-Systeme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-279328" y="1289766"/>
            <a:ext cx="97026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dirty="0"/>
              <a:t>Am Beispiel KNX –HomeMatic und OpenHAB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6170669" y="6507677"/>
            <a:ext cx="17668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http://news.cision.com/de/</a:t>
            </a:r>
          </a:p>
        </p:txBody>
      </p:sp>
    </p:spTree>
    <p:extLst>
      <p:ext uri="{BB962C8B-B14F-4D97-AF65-F5344CB8AC3E}">
        <p14:creationId xmlns:p14="http://schemas.microsoft.com/office/powerpoint/2010/main" val="284401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10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4255475"/>
            <a:ext cx="314259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Modularer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747918"/>
            <a:ext cx="804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Einfügen / Entfernen von Geräten im laufenden Betrieb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1220408"/>
            <a:ext cx="289534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OpenHAB Cloud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1708963"/>
            <a:ext cx="43472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Begleitender Cloud Service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2170628"/>
            <a:ext cx="3846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Sicherer Remotezugriff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2628405"/>
            <a:ext cx="6122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Gerätestatistiken sammeln / visualisieren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47998" y="3200643"/>
            <a:ext cx="507991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Kann auf fast jedem Gerät laufen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3694099"/>
            <a:ext cx="756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Muss JVM unterstützen (Java Programme ausführen)</a:t>
            </a:r>
          </a:p>
        </p:txBody>
      </p:sp>
    </p:spTree>
    <p:extLst>
      <p:ext uri="{BB962C8B-B14F-4D97-AF65-F5344CB8AC3E}">
        <p14:creationId xmlns:p14="http://schemas.microsoft.com/office/powerpoint/2010/main" val="452485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myhomematic.de/images/product_images/popup_images/210_0.jpg">
            <a:extLst>
              <a:ext uri="{FF2B5EF4-FFF2-40B4-BE49-F238E27FC236}">
                <a16:creationId xmlns:a16="http://schemas.microsoft.com/office/drawing/2014/main" id="{BBFED78B-853F-4BED-8599-32209DB44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2274" y="1896944"/>
            <a:ext cx="1483915" cy="265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03153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5F5C821-FD20-42EC-9ABC-C77A72C4D119}"/>
              </a:ext>
            </a:extLst>
          </p:cNvPr>
          <p:cNvSpPr txBox="1"/>
          <p:nvPr/>
        </p:nvSpPr>
        <p:spPr>
          <a:xfrm>
            <a:off x="6126131" y="4711500"/>
            <a:ext cx="2404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Abb.1: </a:t>
            </a:r>
            <a:r>
              <a:rPr lang="de-DE" sz="1100" dirty="0"/>
              <a:t>HomeMatic Funk-</a:t>
            </a:r>
            <a:r>
              <a:rPr lang="de-DE" sz="1100" dirty="0" err="1"/>
              <a:t>Dimmaktor</a:t>
            </a:r>
            <a:endParaRPr lang="de-DE" sz="1100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F039129-862D-4AD5-B3D1-42371A888AAE}"/>
              </a:ext>
            </a:extLst>
          </p:cNvPr>
          <p:cNvSpPr/>
          <p:nvPr/>
        </p:nvSpPr>
        <p:spPr>
          <a:xfrm>
            <a:off x="647998" y="1238998"/>
            <a:ext cx="788400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Licht über Kombination aus Dimmern inszeniert werden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D65A4CF-AD05-4B82-AEE3-F8499DCB2E2A}"/>
              </a:ext>
            </a:extLst>
          </p:cNvPr>
          <p:cNvSpPr txBox="1"/>
          <p:nvPr/>
        </p:nvSpPr>
        <p:spPr>
          <a:xfrm>
            <a:off x="2243935" y="6006396"/>
            <a:ext cx="3381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Abb.2: </a:t>
            </a:r>
            <a:r>
              <a:rPr lang="de-DE" sz="1100" dirty="0"/>
              <a:t>HomeMatic Funk-</a:t>
            </a:r>
            <a:r>
              <a:rPr lang="de-DE" sz="1100" dirty="0" err="1"/>
              <a:t>Schaltaktor</a:t>
            </a:r>
            <a:r>
              <a:rPr lang="de-DE" sz="1100" dirty="0"/>
              <a:t>, Zwischenstecker</a:t>
            </a:r>
          </a:p>
        </p:txBody>
      </p:sp>
      <p:pic>
        <p:nvPicPr>
          <p:cNvPr id="3076" name="Picture 4" descr="http://www.myhomematic.de/images/product_images/popup_images/565_0.jpg">
            <a:extLst>
              <a:ext uri="{FF2B5EF4-FFF2-40B4-BE49-F238E27FC236}">
                <a16:creationId xmlns:a16="http://schemas.microsoft.com/office/drawing/2014/main" id="{A667A9FA-CD99-4E7C-8AF4-F8425DB48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899" y="3107075"/>
            <a:ext cx="1706746" cy="284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7157559" y="611363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2161047"/>
            <a:ext cx="46605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Per Fernbedienung/ Smartphone </a:t>
            </a:r>
          </a:p>
          <a:p>
            <a:r>
              <a:rPr lang="de-DE" sz="2400" dirty="0">
                <a:solidFill>
                  <a:schemeClr val="dk1"/>
                </a:solidFill>
              </a:rPr>
              <a:t>    Lichtquellen schalten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1700663"/>
            <a:ext cx="458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Szenarien speichern und abrufen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321884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E76C206-A531-4BAA-AF84-0B8F8D162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C322E85-DD43-4C02-8B11-8531C98C3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12</a:t>
            </a:fld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DC9DF3C7-14C7-4A5E-8311-894CE9BAC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132" y="1213463"/>
            <a:ext cx="1230067" cy="21965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9D88A29-3A66-48E2-9D97-AF12A606EE0D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E59A566-1B9E-4C80-B0C7-729D866DB5EE}"/>
              </a:ext>
            </a:extLst>
          </p:cNvPr>
          <p:cNvSpPr txBox="1"/>
          <p:nvPr/>
        </p:nvSpPr>
        <p:spPr>
          <a:xfrm>
            <a:off x="4112720" y="685000"/>
            <a:ext cx="9376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Licht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98E7CAF-51AC-4AC0-8E70-B4CB4CF91D42}"/>
              </a:ext>
            </a:extLst>
          </p:cNvPr>
          <p:cNvSpPr/>
          <p:nvPr/>
        </p:nvSpPr>
        <p:spPr>
          <a:xfrm>
            <a:off x="1636230" y="1242962"/>
            <a:ext cx="4490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Funk-</a:t>
            </a:r>
            <a:r>
              <a:rPr lang="de-DE" sz="2400" b="1" dirty="0" err="1"/>
              <a:t>Dimmaktor</a:t>
            </a:r>
            <a:r>
              <a:rPr lang="de-DE" sz="2400" b="1" dirty="0"/>
              <a:t> 1-fach Anschnitt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35315382-89AF-44F2-9181-B9884A03F3CE}"/>
              </a:ext>
            </a:extLst>
          </p:cNvPr>
          <p:cNvSpPr/>
          <p:nvPr/>
        </p:nvSpPr>
        <p:spPr>
          <a:xfrm>
            <a:off x="1636230" y="1781921"/>
            <a:ext cx="5052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Komfortables Dimmen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73E64C-C0D9-4376-8329-69FA4EC88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915" y="3741227"/>
            <a:ext cx="1530626" cy="2551043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7C1A9B1-8884-416C-AE3E-166143749BD5}"/>
              </a:ext>
            </a:extLst>
          </p:cNvPr>
          <p:cNvSpPr/>
          <p:nvPr/>
        </p:nvSpPr>
        <p:spPr>
          <a:xfrm>
            <a:off x="2513648" y="3447213"/>
            <a:ext cx="39092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HomeMatic Funk-</a:t>
            </a:r>
            <a:r>
              <a:rPr lang="de-DE" sz="2400" b="1" dirty="0" err="1"/>
              <a:t>Schaltaktor</a:t>
            </a:r>
            <a:endParaRPr lang="de-DE" sz="24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01DF312-DA70-44AC-BF52-71035D68FB1C}"/>
              </a:ext>
            </a:extLst>
          </p:cNvPr>
          <p:cNvSpPr txBox="1"/>
          <p:nvPr/>
        </p:nvSpPr>
        <p:spPr>
          <a:xfrm>
            <a:off x="2513648" y="3945170"/>
            <a:ext cx="6345344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steuern der elektrischen Verbraucher bequem über die HomeMatic Haussteuerung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Ein- &amp; Ausschaltdauer/ die Abhängigkeit von Ereignissen oder Sensorwerten programmierbar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157559" y="6130933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1636230" y="2238902"/>
            <a:ext cx="4305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Stimmungsvolle Lichtszenarien</a:t>
            </a:r>
          </a:p>
        </p:txBody>
      </p:sp>
    </p:spTree>
    <p:extLst>
      <p:ext uri="{BB962C8B-B14F-4D97-AF65-F5344CB8AC3E}">
        <p14:creationId xmlns:p14="http://schemas.microsoft.com/office/powerpoint/2010/main" val="45715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www.myhomematic.de/images/product_images/popup_images/214_0.jpg">
            <a:extLst>
              <a:ext uri="{FF2B5EF4-FFF2-40B4-BE49-F238E27FC236}">
                <a16:creationId xmlns:a16="http://schemas.microsoft.com/office/drawing/2014/main" id="{7C4C4A04-66E8-4197-BBA3-4B154D2220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71" y="3716725"/>
            <a:ext cx="2532359" cy="212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myhomematic.de/images/product_images/popup_images/582_0.jpg">
            <a:extLst>
              <a:ext uri="{FF2B5EF4-FFF2-40B4-BE49-F238E27FC236}">
                <a16:creationId xmlns:a16="http://schemas.microsoft.com/office/drawing/2014/main" id="{47F4AAF1-F2B1-47DA-8602-E0488BC67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136" y="2953244"/>
            <a:ext cx="2380192" cy="238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4BA164-D8B4-4848-8B4C-9CE4E6DB7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46B6F2E-B0D1-47FD-BF48-83870B5E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13</a:t>
            </a:fld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CAA2B1D-6ECD-424A-9ED0-00BFC8DFB921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4A1CD55E-DD2B-4E1D-964F-C072D5DD7CC0}"/>
              </a:ext>
            </a:extLst>
          </p:cNvPr>
          <p:cNvSpPr txBox="1"/>
          <p:nvPr/>
        </p:nvSpPr>
        <p:spPr>
          <a:xfrm>
            <a:off x="3681788" y="673525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F355CEC-B90F-49FF-99E3-A971D98FA916}"/>
              </a:ext>
            </a:extLst>
          </p:cNvPr>
          <p:cNvSpPr/>
          <p:nvPr/>
        </p:nvSpPr>
        <p:spPr>
          <a:xfrm>
            <a:off x="647998" y="1258300"/>
            <a:ext cx="74260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Zeit- &amp; wetterabhängige Steuerung möglich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0FCD254-1C3E-4316-8280-8D855BD18EFA}"/>
              </a:ext>
            </a:extLst>
          </p:cNvPr>
          <p:cNvSpPr txBox="1"/>
          <p:nvPr/>
        </p:nvSpPr>
        <p:spPr>
          <a:xfrm>
            <a:off x="5083758" y="5289030"/>
            <a:ext cx="2827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Abb.3: </a:t>
            </a:r>
            <a:r>
              <a:rPr lang="de-DE" sz="1100" dirty="0"/>
              <a:t>HomeMatic Funk-Lichtsensor außen</a:t>
            </a:r>
          </a:p>
          <a:p>
            <a:pPr fontAlgn="base"/>
            <a:endParaRPr lang="de-DE" sz="1100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AFDFAE9-C4DE-494A-956C-9FBA4A8EB1A0}"/>
              </a:ext>
            </a:extLst>
          </p:cNvPr>
          <p:cNvSpPr txBox="1"/>
          <p:nvPr/>
        </p:nvSpPr>
        <p:spPr>
          <a:xfrm>
            <a:off x="1163771" y="5914010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Abb.4: </a:t>
            </a:r>
            <a:r>
              <a:rPr lang="de-DE" sz="1100" dirty="0"/>
              <a:t>HomeMatic Funk-</a:t>
            </a:r>
            <a:r>
              <a:rPr lang="de-DE" sz="1100" dirty="0" err="1"/>
              <a:t>Rollladenaktor</a:t>
            </a:r>
            <a:r>
              <a:rPr lang="de-DE" sz="1100" dirty="0"/>
              <a:t> 1-fach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559" y="6106400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647998" y="1814965"/>
            <a:ext cx="66073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>
                <a:solidFill>
                  <a:schemeClr val="dk1"/>
                </a:solidFill>
              </a:rPr>
              <a:t>Sensoren innen &amp; außen verknüpfen Daten </a:t>
            </a:r>
          </a:p>
          <a:p>
            <a:r>
              <a:rPr lang="de-DE" sz="2400" dirty="0">
                <a:solidFill>
                  <a:schemeClr val="dk1"/>
                </a:solidFill>
                <a:sym typeface="Wingdings" panose="05000000000000000000" pitchFamily="2" charset="2"/>
              </a:rPr>
              <a:t>    </a:t>
            </a:r>
            <a:r>
              <a:rPr lang="de-DE" sz="2400" dirty="0">
                <a:solidFill>
                  <a:schemeClr val="dk1"/>
                </a:solidFill>
              </a:rPr>
              <a:t> erkennen Wettersituation &amp; steuern Rollladen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200238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472F2BB-498D-4A20-BACA-33408501B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998" y="1790954"/>
            <a:ext cx="2311053" cy="2311053"/>
          </a:xfrm>
          <a:prstGeom prst="rect">
            <a:avLst/>
          </a:prstGeom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FC5E67-83E8-4C04-A509-E238CEC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0D0E383-E110-4488-971D-B8526A89A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14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9A1038C-F6EB-4A80-8E68-9BB2421F32C6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F91AA4E-0949-41D8-B1D8-A239801692A0}"/>
              </a:ext>
            </a:extLst>
          </p:cNvPr>
          <p:cNvSpPr txBox="1"/>
          <p:nvPr/>
        </p:nvSpPr>
        <p:spPr>
          <a:xfrm>
            <a:off x="3681788" y="695853"/>
            <a:ext cx="1780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Rollladen</a:t>
            </a:r>
            <a:endParaRPr lang="de-DE" sz="3000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8D65D67-52F8-4F60-B1F2-64676FDAD803}"/>
              </a:ext>
            </a:extLst>
          </p:cNvPr>
          <p:cNvSpPr/>
          <p:nvPr/>
        </p:nvSpPr>
        <p:spPr>
          <a:xfrm>
            <a:off x="647998" y="1314996"/>
            <a:ext cx="4784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/>
              <a:t>HomeMatic</a:t>
            </a:r>
            <a:r>
              <a:rPr lang="de-DE" sz="2400" b="1" dirty="0"/>
              <a:t> Funk-Lichtsensor außen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9531CD9E-7B5A-43F9-A4BA-FEC331E91396}"/>
              </a:ext>
            </a:extLst>
          </p:cNvPr>
          <p:cNvSpPr txBox="1"/>
          <p:nvPr/>
        </p:nvSpPr>
        <p:spPr>
          <a:xfrm>
            <a:off x="3369532" y="1785784"/>
            <a:ext cx="46537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Erfasst in einem weiten Bereich die Umgebungshelligkeit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400" dirty="0"/>
              <a:t>sendet den aktuellen Helligkeitswert periodisch an eine HomeMatic Zentrale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4A9D0DC-0D15-452D-A777-C96DA2592D2C}"/>
              </a:ext>
            </a:extLst>
          </p:cNvPr>
          <p:cNvSpPr/>
          <p:nvPr/>
        </p:nvSpPr>
        <p:spPr>
          <a:xfrm>
            <a:off x="5296520" y="3886913"/>
            <a:ext cx="35537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Funk-</a:t>
            </a:r>
            <a:r>
              <a:rPr lang="de-DE" sz="2400" b="1" dirty="0" err="1"/>
              <a:t>Rolladenaktor</a:t>
            </a:r>
            <a:r>
              <a:rPr lang="de-DE" sz="2400" b="1" dirty="0"/>
              <a:t> 1-fach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E09E7985-AE4F-4819-8C71-2AC7F0EEE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765" y="4326863"/>
            <a:ext cx="2259496" cy="1895152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DBC3155E-BD91-4B68-9F62-6E1A3928173D}"/>
              </a:ext>
            </a:extLst>
          </p:cNvPr>
          <p:cNvSpPr txBox="1"/>
          <p:nvPr/>
        </p:nvSpPr>
        <p:spPr>
          <a:xfrm>
            <a:off x="647998" y="4380264"/>
            <a:ext cx="50888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>
                <a:effectLst/>
              </a:rPr>
              <a:t>zum verdeckten Einbau in Abzweig- und Schalterdosen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manuelle Bedienung mit den vorhandenen Schaltern ist weiterhin möglich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7157559" y="6107185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564602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://www.myhomematic.de/images/product_images/popup_images/569_0.jpg">
            <a:extLst>
              <a:ext uri="{FF2B5EF4-FFF2-40B4-BE49-F238E27FC236}">
                <a16:creationId xmlns:a16="http://schemas.microsoft.com/office/drawing/2014/main" id="{A858DB8F-F18F-4AE5-9003-C3D5D0211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163" y="903504"/>
            <a:ext cx="2857525" cy="284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myhomematic.de/images/product_images/popup_images/191_0.jpg">
            <a:extLst>
              <a:ext uri="{FF2B5EF4-FFF2-40B4-BE49-F238E27FC236}">
                <a16:creationId xmlns:a16="http://schemas.microsoft.com/office/drawing/2014/main" id="{88AE5B0C-CEA6-4166-9EAD-946840DA6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7018" y="3782176"/>
            <a:ext cx="1433219" cy="2165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160D2F8-E2FE-4075-9B96-EED29CBFA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B4CD96-201F-49E6-8148-4AAA00DA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15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F5115A3-4F52-4CD8-988E-91F22BD988B5}"/>
              </a:ext>
            </a:extLst>
          </p:cNvPr>
          <p:cNvSpPr txBox="1"/>
          <p:nvPr/>
        </p:nvSpPr>
        <p:spPr>
          <a:xfrm>
            <a:off x="1322503" y="125722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B4AC1EB-B85B-429E-ADF5-93F280A16586}"/>
              </a:ext>
            </a:extLst>
          </p:cNvPr>
          <p:cNvSpPr txBox="1"/>
          <p:nvPr/>
        </p:nvSpPr>
        <p:spPr>
          <a:xfrm>
            <a:off x="3625266" y="695853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C7FCC2C-39E9-459D-BBE1-C46F0AC1C5AD}"/>
              </a:ext>
            </a:extLst>
          </p:cNvPr>
          <p:cNvSpPr/>
          <p:nvPr/>
        </p:nvSpPr>
        <p:spPr>
          <a:xfrm>
            <a:off x="647998" y="1274376"/>
            <a:ext cx="623969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  <a:ea typeface="Calibri" panose="020F0502020204030204" pitchFamily="34" charset="0"/>
              </a:rPr>
              <a:t>Rauchmelder löst aus -&gt; automatische Lichteinschaltung (Fluchtweg)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</a:rPr>
              <a:t>Automatische Türverriegelung/ Einschalten der Alarmanlage zu bestimmter Uhrzeit</a:t>
            </a:r>
          </a:p>
          <a:p>
            <a:pPr marL="285750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+mj-lt"/>
              </a:rPr>
              <a:t>Türschlossantrieb sorgt für automatische Türöffnung (Fingerabdruck/Fernbedienung)</a:t>
            </a:r>
            <a:endParaRPr lang="de-DE" sz="2400" dirty="0">
              <a:latin typeface="+mj-lt"/>
              <a:ea typeface="Calibri" panose="020F0502020204030204" pitchFamily="34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BA64ED51-06E6-4B11-AEC6-4E5442FB6BFD}"/>
              </a:ext>
            </a:extLst>
          </p:cNvPr>
          <p:cNvSpPr txBox="1"/>
          <p:nvPr/>
        </p:nvSpPr>
        <p:spPr>
          <a:xfrm>
            <a:off x="6357359" y="3746551"/>
            <a:ext cx="2827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de-DE" sz="1100" b="1" dirty="0"/>
              <a:t>Abb.5: </a:t>
            </a:r>
            <a:r>
              <a:rPr lang="de-DE" sz="1100" dirty="0"/>
              <a:t>HomeMatic Funk-Rauchwarnmelder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F42F3DE-6641-4219-9795-B46F5A95375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07325" y="4233972"/>
            <a:ext cx="2580364" cy="1935273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F76B83F-4C04-4749-AD03-B20A7F7D2C39}"/>
              </a:ext>
            </a:extLst>
          </p:cNvPr>
          <p:cNvSpPr txBox="1"/>
          <p:nvPr/>
        </p:nvSpPr>
        <p:spPr>
          <a:xfrm>
            <a:off x="5407992" y="5640608"/>
            <a:ext cx="32378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Abb.6: </a:t>
            </a:r>
            <a:r>
              <a:rPr lang="de-DE" sz="1100" dirty="0" err="1"/>
              <a:t>HomeMatic</a:t>
            </a:r>
            <a:r>
              <a:rPr lang="de-DE" sz="1100" dirty="0"/>
              <a:t> Funk- Glasbruchspezialsensor</a:t>
            </a:r>
          </a:p>
          <a:p>
            <a:pPr fontAlgn="base"/>
            <a:endParaRPr lang="de-DE" sz="11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93B95DC-2130-4B5C-96E8-D9B382571C44}"/>
              </a:ext>
            </a:extLst>
          </p:cNvPr>
          <p:cNvSpPr txBox="1"/>
          <p:nvPr/>
        </p:nvSpPr>
        <p:spPr>
          <a:xfrm>
            <a:off x="1171655" y="5930605"/>
            <a:ext cx="339716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/>
              <a:t>Abb.7: </a:t>
            </a:r>
            <a:r>
              <a:rPr lang="de-DE" sz="1100" dirty="0"/>
              <a:t>HomeMatic Funk-Türschlossantrieb </a:t>
            </a:r>
            <a:r>
              <a:rPr lang="de-DE" sz="1100" dirty="0" err="1"/>
              <a:t>KeyMatic</a:t>
            </a:r>
            <a:endParaRPr lang="de-DE" sz="1100" dirty="0"/>
          </a:p>
        </p:txBody>
      </p:sp>
      <p:sp>
        <p:nvSpPr>
          <p:cNvPr id="15" name="Textfeld 14"/>
          <p:cNvSpPr txBox="1"/>
          <p:nvPr/>
        </p:nvSpPr>
        <p:spPr>
          <a:xfrm>
            <a:off x="7157559" y="6126287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</p:spTree>
    <p:extLst>
      <p:ext uri="{BB962C8B-B14F-4D97-AF65-F5344CB8AC3E}">
        <p14:creationId xmlns:p14="http://schemas.microsoft.com/office/powerpoint/2010/main" val="203648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FF66670-4C2B-416B-A439-6CBC8030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FC4307-B907-4DFE-B737-20793D188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16</a:t>
            </a:fld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5CED0EE-D011-4C9D-937B-8CAE8E0ED107}"/>
              </a:ext>
            </a:extLst>
          </p:cNvPr>
          <p:cNvSpPr txBox="1"/>
          <p:nvPr/>
        </p:nvSpPr>
        <p:spPr>
          <a:xfrm>
            <a:off x="1322503" y="135127"/>
            <a:ext cx="569918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Möglichkeiten der Hausautomation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EB17E3B-F52C-4413-B534-9FF9BA9524BD}"/>
              </a:ext>
            </a:extLst>
          </p:cNvPr>
          <p:cNvSpPr txBox="1"/>
          <p:nvPr/>
        </p:nvSpPr>
        <p:spPr>
          <a:xfrm>
            <a:off x="3625266" y="686502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Sicherheit</a:t>
            </a:r>
            <a:endParaRPr lang="de-DE" sz="3000" b="1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4B7FB3B-1ACC-444E-9132-04F38B373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6257" y="658351"/>
            <a:ext cx="2624596" cy="2611473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B71872B9-8592-4C20-A1B2-F3F43D772328}"/>
              </a:ext>
            </a:extLst>
          </p:cNvPr>
          <p:cNvSpPr/>
          <p:nvPr/>
        </p:nvSpPr>
        <p:spPr>
          <a:xfrm>
            <a:off x="4830508" y="3053785"/>
            <a:ext cx="41556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/>
              <a:t>HomeMatic</a:t>
            </a:r>
            <a:r>
              <a:rPr lang="de-DE" sz="2400" b="1" dirty="0"/>
              <a:t> Funk-Rauchmelder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B3C25E0-3195-492D-83C2-3BA88D2D64E4}"/>
              </a:ext>
            </a:extLst>
          </p:cNvPr>
          <p:cNvSpPr txBox="1"/>
          <p:nvPr/>
        </p:nvSpPr>
        <p:spPr>
          <a:xfrm>
            <a:off x="647998" y="1271277"/>
            <a:ext cx="6440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Integrierte 10-Jahres-Batterie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Wartungsarm/ keine Folgekosten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D232DBE-550A-4524-96AC-9A4C8019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264" y="3883599"/>
            <a:ext cx="1499890" cy="2339009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DE08C869-C038-42FF-AAA4-359094F98B77}"/>
              </a:ext>
            </a:extLst>
          </p:cNvPr>
          <p:cNvSpPr/>
          <p:nvPr/>
        </p:nvSpPr>
        <p:spPr>
          <a:xfrm>
            <a:off x="2466154" y="3686543"/>
            <a:ext cx="32047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/>
              <a:t>Funk-Türschlossantrieb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1642766-A5CC-40E7-ACC1-3734E1FC57CF}"/>
              </a:ext>
            </a:extLst>
          </p:cNvPr>
          <p:cNvSpPr txBox="1"/>
          <p:nvPr/>
        </p:nvSpPr>
        <p:spPr>
          <a:xfrm>
            <a:off x="2667182" y="4148208"/>
            <a:ext cx="60073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400" dirty="0"/>
              <a:t>Tür öffnen, verriegeln und entriegeln per Tastendruck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Türschloss auch weiterhin voll funktionsfähig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7157559" y="6123484"/>
            <a:ext cx="1986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Bilder: www.myhomematic.de/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2102274"/>
            <a:ext cx="53415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Kann Licht im ganzen Haus einschalten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Haustüren entriegeln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/>
              <a:t>Nachricht an Sie senden</a:t>
            </a:r>
          </a:p>
        </p:txBody>
      </p:sp>
    </p:spTree>
    <p:extLst>
      <p:ext uri="{BB962C8B-B14F-4D97-AF65-F5344CB8AC3E}">
        <p14:creationId xmlns:p14="http://schemas.microsoft.com/office/powerpoint/2010/main" val="2577697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2753874" y="116300"/>
            <a:ext cx="36362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OpenHAB - Programm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863487" y="3388533"/>
            <a:ext cx="3417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800" b="1" dirty="0"/>
              <a:t>Live - </a:t>
            </a:r>
            <a:r>
              <a:rPr lang="de-DE" sz="4800" b="1" dirty="0" err="1"/>
              <a:t>Coding</a:t>
            </a:r>
            <a:endParaRPr lang="de-DE" sz="4800" b="1" dirty="0"/>
          </a:p>
        </p:txBody>
      </p:sp>
    </p:spTree>
    <p:extLst>
      <p:ext uri="{BB962C8B-B14F-4D97-AF65-F5344CB8AC3E}">
        <p14:creationId xmlns:p14="http://schemas.microsoft.com/office/powerpoint/2010/main" val="3715821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272002"/>
              </p:ext>
            </p:extLst>
          </p:nvPr>
        </p:nvGraphicFramePr>
        <p:xfrm>
          <a:off x="647998" y="1278246"/>
          <a:ext cx="7884000" cy="4723928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1601678116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4020795703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444339589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866842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KNX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Dezentraler Aufbau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µ-Prozessor macht die Geräte teurer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8430032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150" dirty="0"/>
                        <a:t>Einheitliche Übertragung/ Kommunikation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Linienkoppler &amp; Bereichskoppler nötig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146635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b="0" dirty="0"/>
                        <a:t>4</a:t>
                      </a:r>
                      <a:r>
                        <a:rPr lang="de-DE" sz="2200" dirty="0"/>
                        <a:t> Möglichkeiten der Übertragungsverfahren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Programmierung erfordert Softwarekenntnisse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0422648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Schwerpunkt im Funk-Bereich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Komplexe Programme nur über CCU realisierbar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5428597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Bidirektionale Protokolle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273043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Direktverknüpfungen arbeiten ohne CCU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45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3533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19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337497"/>
              </p:ext>
            </p:extLst>
          </p:nvPr>
        </p:nvGraphicFramePr>
        <p:xfrm>
          <a:off x="647999" y="1278968"/>
          <a:ext cx="7884000" cy="2316244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971112448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8358610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2147010737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148851"/>
                  </a:ext>
                </a:extLst>
              </a:tr>
              <a:tr h="456964">
                <a:tc rowSpan="2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Home-Matic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Übertragungsverfahren kombinierbar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Wenige Bausätze,               kein „Bastelsystem“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42946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sz="30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Über den Web-Browser ‚weltweiter‘ Zugriff auf das System möglich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2200" dirty="0"/>
                        <a:t>Keine Kompatibilität zu anderen Systemen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2646163"/>
                  </a:ext>
                </a:extLst>
              </a:tr>
            </a:tbl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1577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1041246" y="504000"/>
            <a:ext cx="17965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/>
              <a:t>Agenda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2619" y="1260021"/>
            <a:ext cx="713994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Die Systeme – wie funktionieren sie?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3050257"/>
            <a:ext cx="543142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Möglichkeiten der Hausautomation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4078702"/>
            <a:ext cx="370062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OpenHAB – Programm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2619" y="5105706"/>
            <a:ext cx="493782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Gegenüberstellung der Systeme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2619" y="5632231"/>
            <a:ext cx="12721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de-DE" sz="2600" dirty="0"/>
              <a:t>Fazit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1756969"/>
            <a:ext cx="16690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KNX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30039"/>
            <a:ext cx="269670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HomeMatic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515709"/>
            <a:ext cx="241123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de-DE" sz="2600" dirty="0"/>
              <a:t>  OpenHAB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2619" y="3548159"/>
            <a:ext cx="331796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Produktgruppen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2619" y="4571145"/>
            <a:ext cx="265002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de-DE" sz="2600" dirty="0"/>
              <a:t>Live </a:t>
            </a:r>
            <a:r>
              <a:rPr lang="de-DE" sz="2600" dirty="0" err="1"/>
              <a:t>Coding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1014979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20</a:t>
            </a:fld>
            <a:endParaRPr lang="de-DE" dirty="0"/>
          </a:p>
        </p:txBody>
      </p:sp>
      <p:graphicFrame>
        <p:nvGraphicFramePr>
          <p:cNvPr id="6" name="Tabelle 5"/>
          <p:cNvGraphicFramePr>
            <a:graphicFrameLocks noGrp="1"/>
          </p:cNvGraphicFramePr>
          <p:nvPr/>
        </p:nvGraphicFramePr>
        <p:xfrm>
          <a:off x="5023262" y="3135086"/>
          <a:ext cx="208280" cy="365760"/>
        </p:xfrm>
        <a:graphic>
          <a:graphicData uri="http://schemas.openxmlformats.org/drawingml/2006/table">
            <a:tbl>
              <a:tblPr/>
              <a:tblGrid>
                <a:gridCol w="208280">
                  <a:extLst>
                    <a:ext uri="{9D8B030D-6E8A-4147-A177-3AD203B41FA5}">
                      <a16:colId xmlns:a16="http://schemas.microsoft.com/office/drawing/2014/main" val="3496504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327024"/>
                  </a:ext>
                </a:extLst>
              </a:tr>
            </a:tbl>
          </a:graphicData>
        </a:graphic>
      </p:graphicFrame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277485"/>
              </p:ext>
            </p:extLst>
          </p:nvPr>
        </p:nvGraphicFramePr>
        <p:xfrm>
          <a:off x="647999" y="1252355"/>
          <a:ext cx="7884000" cy="2894892"/>
        </p:xfrm>
        <a:graphic>
          <a:graphicData uri="http://schemas.openxmlformats.org/drawingml/2006/table">
            <a:tbl>
              <a:tblPr firstRow="1" firstCol="1" bandCol="1">
                <a:tableStyleId>{91EBBBCC-DAD2-459C-BE2E-F6DE35CF9A28}</a:tableStyleId>
              </a:tblPr>
              <a:tblGrid>
                <a:gridCol w="1311431">
                  <a:extLst>
                    <a:ext uri="{9D8B030D-6E8A-4147-A177-3AD203B41FA5}">
                      <a16:colId xmlns:a16="http://schemas.microsoft.com/office/drawing/2014/main" val="756561910"/>
                    </a:ext>
                  </a:extLst>
                </a:gridCol>
                <a:gridCol w="3063833">
                  <a:extLst>
                    <a:ext uri="{9D8B030D-6E8A-4147-A177-3AD203B41FA5}">
                      <a16:colId xmlns:a16="http://schemas.microsoft.com/office/drawing/2014/main" val="3557741199"/>
                    </a:ext>
                  </a:extLst>
                </a:gridCol>
                <a:gridCol w="3508736">
                  <a:extLst>
                    <a:ext uri="{9D8B030D-6E8A-4147-A177-3AD203B41FA5}">
                      <a16:colId xmlns:a16="http://schemas.microsoft.com/office/drawing/2014/main" val="1666945453"/>
                    </a:ext>
                  </a:extLst>
                </a:gridCol>
              </a:tblGrid>
              <a:tr h="456964">
                <a:tc>
                  <a:txBody>
                    <a:bodyPr/>
                    <a:lstStyle/>
                    <a:p>
                      <a:r>
                        <a:rPr lang="de-DE" dirty="0"/>
                        <a:t>System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Vorteile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Nachteile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4126515"/>
                  </a:ext>
                </a:extLst>
              </a:tr>
              <a:tr h="456964">
                <a:tc rowSpan="3">
                  <a:txBody>
                    <a:bodyPr/>
                    <a:lstStyle/>
                    <a:p>
                      <a:pPr algn="l"/>
                      <a:r>
                        <a:rPr lang="de-DE" sz="3000" dirty="0"/>
                        <a:t>Open-HAB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Integrationsplattform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52695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Herstellerneutral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63808"/>
                  </a:ext>
                </a:extLst>
              </a:tr>
              <a:tr h="456964">
                <a:tc v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Hardware-/ protokollunabhängig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86099"/>
                  </a:ext>
                </a:extLst>
              </a:tr>
              <a:tr h="456964">
                <a:tc>
                  <a:txBody>
                    <a:bodyPr/>
                    <a:lstStyle/>
                    <a:p>
                      <a:pPr algn="l"/>
                      <a:endParaRPr lang="de-DE" sz="30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2200" dirty="0"/>
                        <a:t>Kein </a:t>
                      </a:r>
                      <a:r>
                        <a:rPr lang="de-DE" sz="2200"/>
                        <a:t>Internetverbindung notwendig </a:t>
                      </a:r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2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8290755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1603734" y="116300"/>
            <a:ext cx="51367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Gegenüberstellung der Systeme</a:t>
            </a:r>
          </a:p>
        </p:txBody>
      </p:sp>
    </p:spTree>
    <p:extLst>
      <p:ext uri="{BB962C8B-B14F-4D97-AF65-F5344CB8AC3E}">
        <p14:creationId xmlns:p14="http://schemas.microsoft.com/office/powerpoint/2010/main" val="648800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21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4120145" y="116300"/>
            <a:ext cx="9037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2520262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F435B85-7021-4E64-87C1-65D280E4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BD22903-C388-445C-AE6A-94253CC3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22</a:t>
            </a:fld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5F8B42D-6A30-4914-83EE-749DA3E6C8EC}"/>
              </a:ext>
            </a:extLst>
          </p:cNvPr>
          <p:cNvSpPr txBox="1"/>
          <p:nvPr/>
        </p:nvSpPr>
        <p:spPr>
          <a:xfrm>
            <a:off x="647998" y="1224296"/>
            <a:ext cx="8127867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Abb.1:</a:t>
            </a:r>
            <a:r>
              <a:rPr lang="de-DE" sz="1500" dirty="0"/>
              <a:t> </a:t>
            </a:r>
            <a:r>
              <a:rPr lang="de-DE" sz="1500" dirty="0">
                <a:hlinkClick r:id="rId2"/>
              </a:rPr>
              <a:t>http://www.myhomematic.de/product_info.php?products_id=210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Abb.2: </a:t>
            </a:r>
            <a:r>
              <a:rPr lang="de-DE" sz="1500" dirty="0">
                <a:hlinkClick r:id="rId3"/>
              </a:rPr>
              <a:t>http://www.myhomematic.de/product_info.php?products_id=565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Abb.3: </a:t>
            </a:r>
            <a:r>
              <a:rPr lang="de-DE" sz="1500" dirty="0">
                <a:hlinkClick r:id="rId4"/>
              </a:rPr>
              <a:t>http://www.myhomematic.de/product_info.php?products_id=582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Abb.4:</a:t>
            </a:r>
            <a:r>
              <a:rPr lang="de-DE" sz="1500" dirty="0"/>
              <a:t> </a:t>
            </a:r>
            <a:r>
              <a:rPr lang="de-DE" sz="1500" dirty="0">
                <a:hlinkClick r:id="rId5"/>
              </a:rPr>
              <a:t>http://www.myhomematic.de/product_info.php?products_id=214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Abb.5: </a:t>
            </a:r>
            <a:r>
              <a:rPr lang="de-DE" sz="1500" dirty="0">
                <a:hlinkClick r:id="rId6"/>
              </a:rPr>
              <a:t>http://www.myhomematic.de/product_info.php?products_id=569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Abb.6: </a:t>
            </a:r>
            <a:r>
              <a:rPr lang="de-DE" sz="1500" dirty="0">
                <a:hlinkClick r:id="rId7"/>
              </a:rPr>
              <a:t>http://www.myhomematic.de/product_info.php?products_id=427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b="1" dirty="0"/>
              <a:t>Abb.7:</a:t>
            </a:r>
            <a:r>
              <a:rPr lang="de-DE" sz="1500" dirty="0"/>
              <a:t> </a:t>
            </a:r>
            <a:r>
              <a:rPr lang="de-DE" sz="1500" dirty="0">
                <a:hlinkClick r:id="rId8"/>
              </a:rPr>
              <a:t>http://www.myhomematic.de/product_info.php?products_id=191</a:t>
            </a: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9"/>
              </a:rPr>
              <a:t>https://www.openhab.org/</a:t>
            </a:r>
            <a:r>
              <a:rPr lang="de-DE" sz="1500" dirty="0"/>
              <a:t>	20.05.17; 18:21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0"/>
              </a:rPr>
              <a:t>http://www.homematic.com/</a:t>
            </a:r>
            <a:r>
              <a:rPr lang="de-DE" sz="1500" dirty="0"/>
              <a:t>		21.05.17; 07:43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1"/>
              </a:rPr>
              <a:t>http://www.eq-3.de/produkte/homematic.html</a:t>
            </a:r>
            <a:r>
              <a:rPr lang="de-DE" sz="1500" dirty="0"/>
              <a:t>	 21.05.17; 08:58 Uhr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500" u="sng" dirty="0">
                <a:hlinkClick r:id="rId12"/>
              </a:rPr>
              <a:t>https://www.homematic-inside.de</a:t>
            </a:r>
            <a:r>
              <a:rPr lang="de-DE" sz="1500" dirty="0"/>
              <a:t>	 21.05.17; 09:31 Uhr</a:t>
            </a:r>
          </a:p>
          <a:p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500" b="1" dirty="0"/>
          </a:p>
        </p:txBody>
      </p:sp>
      <p:sp>
        <p:nvSpPr>
          <p:cNvPr id="6" name="Textfeld 5"/>
          <p:cNvSpPr txBox="1"/>
          <p:nvPr/>
        </p:nvSpPr>
        <p:spPr>
          <a:xfrm>
            <a:off x="3869724" y="116300"/>
            <a:ext cx="14045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Quellen</a:t>
            </a:r>
          </a:p>
        </p:txBody>
      </p:sp>
    </p:spTree>
    <p:extLst>
      <p:ext uri="{BB962C8B-B14F-4D97-AF65-F5344CB8AC3E}">
        <p14:creationId xmlns:p14="http://schemas.microsoft.com/office/powerpoint/2010/main" val="3916756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84179-97E7-4643-B5B7-BA9089E040D3}" type="datetime1">
              <a:rPr lang="de-DE" smtClean="0"/>
              <a:t>08.06.2017</a:t>
            </a:fld>
            <a:r>
              <a:rPr lang="de-DE" dirty="0"/>
              <a:t>	     Nadine Schwenke, Anna Blankenstein, Fabian </a:t>
            </a:r>
            <a:r>
              <a:rPr lang="de-DE" dirty="0" err="1"/>
              <a:t>Nawrath</a:t>
            </a:r>
            <a:r>
              <a:rPr lang="de-DE" dirty="0"/>
              <a:t>, Maximilian </a:t>
            </a:r>
            <a:r>
              <a:rPr lang="de-DE" dirty="0" err="1"/>
              <a:t>Bröer</a:t>
            </a:r>
            <a:r>
              <a:rPr lang="de-DE" dirty="0"/>
              <a:t>       Praxismodul 2	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3</a:t>
            </a:fld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1224296"/>
            <a:ext cx="27854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Ist ein Bussystem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024515"/>
            <a:ext cx="54099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Einheitliches Übertragungsverfahren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47998" y="2763179"/>
            <a:ext cx="33421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Übertragungsmedien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255622"/>
            <a:ext cx="2688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Ethernet (IP)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7998" y="3748065"/>
            <a:ext cx="450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230 V Versorgungsnetz (PL)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7998" y="4674803"/>
            <a:ext cx="3789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Zweidrahtleitung (TP)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647998" y="4209730"/>
            <a:ext cx="36970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Funkverbindung (RF)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47998" y="5440837"/>
            <a:ext cx="41911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Programmierung über ETS</a:t>
            </a:r>
          </a:p>
        </p:txBody>
      </p:sp>
    </p:spTree>
    <p:extLst>
      <p:ext uri="{BB962C8B-B14F-4D97-AF65-F5344CB8AC3E}">
        <p14:creationId xmlns:p14="http://schemas.microsoft.com/office/powerpoint/2010/main" val="307786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4" grpId="0"/>
      <p:bldP spid="16" grpId="0"/>
      <p:bldP spid="17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4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0958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2600" dirty="0"/>
              <a:t>Dezentraler Aufbau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6739"/>
            <a:ext cx="620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Erfordert eindeutig geregelten Buszugriff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843628"/>
            <a:ext cx="75244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Jeder Teilnehmer verfügt über eigenen µ-Prozessor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1842" y="2178404"/>
            <a:ext cx="5054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de-DE" sz="2400" dirty="0"/>
              <a:t>Zugriff erfolgt ereignisgesteuert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568937"/>
            <a:ext cx="525374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Datenaustausch über Telegramme</a:t>
            </a:r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35683" y="4151405"/>
            <a:ext cx="5272633" cy="1840200"/>
          </a:xfrm>
          <a:prstGeom prst="rect">
            <a:avLst/>
          </a:prstGeom>
          <a:ln>
            <a:noFill/>
          </a:ln>
        </p:spPr>
      </p:pic>
      <p:sp>
        <p:nvSpPr>
          <p:cNvPr id="14" name="Textfeld 13"/>
          <p:cNvSpPr txBox="1"/>
          <p:nvPr/>
        </p:nvSpPr>
        <p:spPr>
          <a:xfrm>
            <a:off x="1935683" y="5869290"/>
            <a:ext cx="19800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http://www.knx.org/fileadmin/</a:t>
            </a:r>
          </a:p>
        </p:txBody>
      </p:sp>
    </p:spTree>
    <p:extLst>
      <p:ext uri="{BB962C8B-B14F-4D97-AF65-F5344CB8AC3E}">
        <p14:creationId xmlns:p14="http://schemas.microsoft.com/office/powerpoint/2010/main" val="46073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  <p:bldP spid="11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5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5476"/>
            <a:ext cx="196598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Adressen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1716739"/>
            <a:ext cx="3787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Physikalische Adressen</a:t>
            </a:r>
          </a:p>
        </p:txBody>
      </p:sp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628" y="2582605"/>
            <a:ext cx="5352470" cy="159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49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Ein Bild, das Screenshot enthält.&#10;&#10;Mit sehr hoher Zuverlässigkeit generierte Beschreibu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470" y="3245416"/>
            <a:ext cx="5394570" cy="3098534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6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4172098" y="670298"/>
            <a:ext cx="85953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KNX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458766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Maximale Größe des Systems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714465"/>
            <a:ext cx="2535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15 Bereiche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2172044"/>
            <a:ext cx="4009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1 Bereich fasst maximal: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50861" y="2637478"/>
            <a:ext cx="3871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15 Linien + 1 Hauptlinie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50861" y="3095885"/>
            <a:ext cx="3516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1 Linie fasst maximal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50861" y="3554292"/>
            <a:ext cx="2717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de-DE" sz="2400" dirty="0"/>
              <a:t>63 Teilnehmer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5488346" y="6213145"/>
            <a:ext cx="17283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http://www.e-volution.de/</a:t>
            </a:r>
          </a:p>
        </p:txBody>
      </p:sp>
    </p:spTree>
    <p:extLst>
      <p:ext uri="{BB962C8B-B14F-4D97-AF65-F5344CB8AC3E}">
        <p14:creationId xmlns:p14="http://schemas.microsoft.com/office/powerpoint/2010/main" val="156683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7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47998" y="1224296"/>
            <a:ext cx="40459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Hausautomationssystem 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51809" y="1716739"/>
            <a:ext cx="1989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Aktoren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51809" y="2178404"/>
            <a:ext cx="22196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Sensoren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51809" y="2645603"/>
            <a:ext cx="3123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Zentraleinheiten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3202268"/>
            <a:ext cx="568739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Übertragungsverfahren kombinierbar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651809" y="3694711"/>
            <a:ext cx="377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Bus-Protokoll (RS-485)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51809" y="4153719"/>
            <a:ext cx="6013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Funk-Protokoll (bidirektional, SRD-Band)</a:t>
            </a:r>
          </a:p>
        </p:txBody>
      </p:sp>
    </p:spTree>
    <p:extLst>
      <p:ext uri="{BB962C8B-B14F-4D97-AF65-F5344CB8AC3E}">
        <p14:creationId xmlns:p14="http://schemas.microsoft.com/office/powerpoint/2010/main" val="691290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8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546911" y="670298"/>
            <a:ext cx="2050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HomeMatic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7956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Die Zentraleinheit: CCU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3010873"/>
            <a:ext cx="6485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Verfügt (als Einzige) über den Bus-Anschluss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47998" y="2179876"/>
            <a:ext cx="63809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eigenen Webserver</a:t>
            </a:r>
          </a:p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Programmierbar über den Webbrowser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647998" y="3472538"/>
            <a:ext cx="7410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57300" lvl="2" indent="-342900">
              <a:buFont typeface="Symbol" panose="05050102010706020507" pitchFamily="18" charset="2"/>
              <a:buChar char="-"/>
            </a:pPr>
            <a:r>
              <a:rPr lang="de-DE" sz="2400" dirty="0"/>
              <a:t>Bei drahtgebundenen Komponenten notwendig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649023" y="4196852"/>
            <a:ext cx="6920612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Funkverbindungen auch über Adapter möglich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649023" y="4689295"/>
            <a:ext cx="3825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LAN-Adapter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USB-Adapter </a:t>
            </a:r>
          </a:p>
          <a:p>
            <a:pPr lvl="1"/>
            <a:r>
              <a:rPr lang="de-DE" sz="2400" dirty="0"/>
              <a:t>	=&gt; Direktverknüpfung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649023" y="1718211"/>
            <a:ext cx="691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Steuer, Kontroll- &amp; Konfigurationsmöglichkeiten</a:t>
            </a:r>
          </a:p>
        </p:txBody>
      </p:sp>
    </p:spTree>
    <p:extLst>
      <p:ext uri="{BB962C8B-B14F-4D97-AF65-F5344CB8AC3E}">
        <p14:creationId xmlns:p14="http://schemas.microsoft.com/office/powerpoint/2010/main" val="13904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/>
      <p:bldP spid="13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CBFB4-2031-A542-A2EF-20BD4D9E5256}" type="datetime1">
              <a:rPr lang="de-DE" smtClean="0"/>
              <a:pPr/>
              <a:t>08.06.2017</a:t>
            </a:fld>
            <a:r>
              <a:rPr lang="de-DE"/>
              <a:t>	     Nadine Schwenke, Anna Blankenstein, Fabian Nawrath, Maximilian Bröer       Praxismodul 2	</a:t>
            </a:r>
            <a:endParaRPr lang="de-DE" dirty="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E1CCD-89A0-CC45-BF3E-2A331A7F0490}" type="slidenum">
              <a:rPr lang="de-DE" smtClean="0"/>
              <a:t>9</a:t>
            </a:fld>
            <a:endParaRPr lang="de-DE" dirty="0"/>
          </a:p>
        </p:txBody>
      </p:sp>
      <p:sp>
        <p:nvSpPr>
          <p:cNvPr id="4" name="Textfeld 3"/>
          <p:cNvSpPr txBox="1"/>
          <p:nvPr/>
        </p:nvSpPr>
        <p:spPr>
          <a:xfrm>
            <a:off x="900680" y="116300"/>
            <a:ext cx="59078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dirty="0"/>
              <a:t>Die Systeme – wie funktionieren sie?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700607" y="670298"/>
            <a:ext cx="17427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000" b="1" dirty="0"/>
              <a:t>OpenHAB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647998" y="1224296"/>
            <a:ext cx="355161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600" dirty="0"/>
              <a:t>Integrationsplattform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54259" y="3092038"/>
            <a:ext cx="6530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Schafft eine einheitliche Benutzeroberfläche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647998" y="1716739"/>
            <a:ext cx="7504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Integriert verschiedenste Systeme und Technologien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7998" y="2178404"/>
            <a:ext cx="32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Herstellerneutral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47998" y="2635221"/>
            <a:ext cx="56144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de-DE" sz="2400" dirty="0"/>
              <a:t>Hardware- und protokoll-unabhängig</a:t>
            </a:r>
          </a:p>
        </p:txBody>
      </p:sp>
    </p:spTree>
    <p:extLst>
      <p:ext uri="{BB962C8B-B14F-4D97-AF65-F5344CB8AC3E}">
        <p14:creationId xmlns:p14="http://schemas.microsoft.com/office/powerpoint/2010/main" val="409821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SHL_PowerPoint_Master_Vorlage(4)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HSHL_PowerPoint_Master_Vorlage(4)</Template>
  <TotalTime>0</TotalTime>
  <Words>914</Words>
  <Application>Microsoft Office PowerPoint</Application>
  <PresentationFormat>Bildschirmpräsentation (4:3)</PresentationFormat>
  <Paragraphs>238</Paragraphs>
  <Slides>22</Slides>
  <Notes>3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Source Sans Pro</vt:lpstr>
      <vt:lpstr>Symbol</vt:lpstr>
      <vt:lpstr>Wingdings</vt:lpstr>
      <vt:lpstr>HSHL_PowerPoint_Master_Vorlage(4)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Hamm-Lippstadt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Schlüter, Ute</dc:creator>
  <cp:lastModifiedBy>Fabian Nawrath</cp:lastModifiedBy>
  <cp:revision>102</cp:revision>
  <dcterms:created xsi:type="dcterms:W3CDTF">2017-02-02T09:32:57Z</dcterms:created>
  <dcterms:modified xsi:type="dcterms:W3CDTF">2017-06-08T06:28:27Z</dcterms:modified>
</cp:coreProperties>
</file>