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6" r:id="rId13"/>
    <p:sldId id="274" r:id="rId14"/>
    <p:sldId id="277" r:id="rId15"/>
    <p:sldId id="275" r:id="rId16"/>
    <p:sldId id="278" r:id="rId17"/>
    <p:sldId id="269" r:id="rId18"/>
    <p:sldId id="270" r:id="rId19"/>
    <p:sldId id="272" r:id="rId20"/>
    <p:sldId id="271" r:id="rId21"/>
    <p:sldId id="273" r:id="rId2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C62959BA-AF7F-4C58-8762-CA2DCA1FFCE7}">
          <p14:sldIdLst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76"/>
            <p14:sldId id="274"/>
            <p14:sldId id="277"/>
            <p14:sldId id="275"/>
            <p14:sldId id="278"/>
            <p14:sldId id="269"/>
            <p14:sldId id="270"/>
            <p14:sldId id="272"/>
            <p14:sldId id="271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E3E3"/>
    <a:srgbClr val="D9DB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AF606853-7671-496A-8E4F-DF71F8EC918B}" styleName="Dunkle Formatvorlage 1 - Akz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 autoAdjust="0"/>
    <p:restoredTop sz="94650" autoAdjust="0"/>
  </p:normalViewPr>
  <p:slideViewPr>
    <p:cSldViewPr snapToGrid="0" snapToObjects="1">
      <p:cViewPr varScale="1">
        <p:scale>
          <a:sx n="81" d="100"/>
          <a:sy n="81" d="100"/>
        </p:scale>
        <p:origin x="167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/>
              <a:t>Die Systeme - wie funktionieren sie?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817F0-84FC-C145-AFC3-FA42D1D21F8E}" type="datetimeFigureOut">
              <a:rPr lang="de-DE" smtClean="0"/>
              <a:t>07.06.2017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16E92-7EF2-5A47-8774-75AC8D7375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619881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/>
              <a:t>Die Systeme - wie funktionieren sie?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FA3C8-DE25-7348-A1F7-D749F91943C8}" type="datetimeFigureOut">
              <a:rPr lang="de-DE" smtClean="0"/>
              <a:t>07.06.2017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E6540-DBC8-1449-A578-CCAD6D2991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726621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/>
              <a:t>Die Systeme - wie funktionieren sie?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0E6540-DBC8-1449-A578-CCAD6D2991B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8755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/>
              <a:t>Die Systeme - wie funktionieren sie?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0E6540-DBC8-1449-A578-CCAD6D2991B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3103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48001" y="1438812"/>
            <a:ext cx="7520410" cy="1470025"/>
          </a:xfrm>
        </p:spPr>
        <p:txBody>
          <a:bodyPr>
            <a:normAutofit/>
          </a:bodyPr>
          <a:lstStyle>
            <a:lvl1pPr algn="l">
              <a:defRPr sz="4000" b="1" i="0">
                <a:latin typeface="Source Sans Pro"/>
                <a:cs typeface="Source Sans Pro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48001" y="3176700"/>
            <a:ext cx="7520410" cy="2254848"/>
          </a:xfrm>
        </p:spPr>
        <p:txBody>
          <a:bodyPr/>
          <a:lstStyle>
            <a:lvl1pPr marL="0" indent="0" algn="l">
              <a:buNone/>
              <a:defRPr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648000" y="6492816"/>
            <a:ext cx="21336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C916D949-773C-3845-BFBA-C7D9987445EE}" type="datetime1">
              <a:rPr lang="de-DE" smtClean="0"/>
              <a:t>07.06.2017</a:t>
            </a:fld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398400" y="6493481"/>
            <a:ext cx="21336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1125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N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647998" y="6492816"/>
            <a:ext cx="7048201" cy="111954"/>
          </a:xfrm>
        </p:spPr>
        <p:txBody>
          <a:bodyPr/>
          <a:lstStyle/>
          <a:p>
            <a:fld id="{A4ECBFB4-2031-A542-A2EF-20BD4D9E5256}" type="datetime1">
              <a:rPr lang="de-DE" smtClean="0"/>
              <a:pPr/>
              <a:t>07.06.2017</a:t>
            </a:fld>
            <a:r>
              <a:rPr lang="de-DE" dirty="0"/>
              <a:t>	     Nadine Schwenke, Anna Blankenstein, Fabian </a:t>
            </a:r>
            <a:r>
              <a:rPr lang="de-DE" dirty="0" err="1"/>
              <a:t>Nawrath</a:t>
            </a:r>
            <a:r>
              <a:rPr lang="de-DE" dirty="0"/>
              <a:t>, Maximilian </a:t>
            </a:r>
            <a:r>
              <a:rPr lang="de-DE" dirty="0" err="1"/>
              <a:t>Bröer</a:t>
            </a:r>
            <a:r>
              <a:rPr lang="de-DE" dirty="0"/>
              <a:t>       Praxismodul 2	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074024" y="6493481"/>
            <a:ext cx="457975" cy="111290"/>
          </a:xfrm>
        </p:spPr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5" name="Grafik 4" descr="Ein Bild, das Ding enthält.&#10;&#10;Mit hoher Zuverlässigkeit generierte Beschreibu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75272" y="0"/>
            <a:ext cx="2268728" cy="78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46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648000"/>
            <a:ext cx="8532000" cy="5670000"/>
          </a:xfrm>
          <a:prstGeom prst="rect">
            <a:avLst/>
          </a:prstGeom>
          <a:solidFill>
            <a:srgbClr val="E3E3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48000" y="745650"/>
            <a:ext cx="76754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48000" y="2021180"/>
            <a:ext cx="7675432" cy="4104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48000" y="6492816"/>
            <a:ext cx="21336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C916D949-773C-3845-BFBA-C7D9987445EE}" type="datetime1">
              <a:rPr lang="de-DE" smtClean="0"/>
              <a:t>07.06.2017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398400" y="6493481"/>
            <a:ext cx="21336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Bild 6" descr="HSHL_Logo_horizontal_RGB_Sequenz_Animation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000" y="223200"/>
            <a:ext cx="1404000" cy="20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995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000" b="1" i="0" kern="1200">
          <a:solidFill>
            <a:schemeClr val="tx1"/>
          </a:solidFill>
          <a:latin typeface="Source Sans Pro"/>
          <a:ea typeface="+mj-ea"/>
          <a:cs typeface="Source Sans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Source Sans Pro"/>
          <a:ea typeface="+mn-ea"/>
          <a:cs typeface="Source Sans Pro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Source Sans Pro"/>
          <a:ea typeface="+mn-ea"/>
          <a:cs typeface="Source Sans Pro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Source Sans Pro"/>
          <a:ea typeface="+mn-ea"/>
          <a:cs typeface="Source Sans Pro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Source Sans Pro"/>
          <a:ea typeface="+mn-ea"/>
          <a:cs typeface="Source Sans Pro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Source Sans Pro"/>
          <a:ea typeface="+mn-ea"/>
          <a:cs typeface="Source Sans Pr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myhomematic.de/product_info.php?products_id=191" TargetMode="External"/><Relationship Id="rId3" Type="http://schemas.openxmlformats.org/officeDocument/2006/relationships/hyperlink" Target="http://www.myhomematic.de/product_info.php?products_id=565" TargetMode="External"/><Relationship Id="rId7" Type="http://schemas.openxmlformats.org/officeDocument/2006/relationships/hyperlink" Target="http://www.myhomematic.de/product_info.php?products_id=427" TargetMode="External"/><Relationship Id="rId12" Type="http://schemas.openxmlformats.org/officeDocument/2006/relationships/hyperlink" Target="https://www.homematic-inside.de/" TargetMode="External"/><Relationship Id="rId2" Type="http://schemas.openxmlformats.org/officeDocument/2006/relationships/hyperlink" Target="http://www.myhomematic.de/product_info.php?products_id=21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yhomematic.de/product_info.php?products_id=569" TargetMode="External"/><Relationship Id="rId11" Type="http://schemas.openxmlformats.org/officeDocument/2006/relationships/hyperlink" Target="http://www.eq-3.de/produkte/homematic.html" TargetMode="External"/><Relationship Id="rId5" Type="http://schemas.openxmlformats.org/officeDocument/2006/relationships/hyperlink" Target="http://www.myhomematic.de/product_info.php?products_id=214" TargetMode="External"/><Relationship Id="rId10" Type="http://schemas.openxmlformats.org/officeDocument/2006/relationships/hyperlink" Target="http://www.homematic.com/" TargetMode="External"/><Relationship Id="rId4" Type="http://schemas.openxmlformats.org/officeDocument/2006/relationships/hyperlink" Target="http://www.myhomematic.de/product_info.php?products_id=582" TargetMode="External"/><Relationship Id="rId9" Type="http://schemas.openxmlformats.org/officeDocument/2006/relationships/hyperlink" Target="https://www.openhab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8" y="2074968"/>
            <a:ext cx="6858000" cy="4749165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7" name="Titel 4"/>
          <p:cNvSpPr txBox="1">
            <a:spLocks/>
          </p:cNvSpPr>
          <p:nvPr/>
        </p:nvSpPr>
        <p:spPr>
          <a:xfrm>
            <a:off x="1206499" y="504000"/>
            <a:ext cx="6731000" cy="72932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dirty="0"/>
              <a:t>Hausautomations-Systeme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-279328" y="1289766"/>
            <a:ext cx="97026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000" dirty="0"/>
              <a:t>Am Beispiel KNX –HomeMatic und OpenHAB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6170669" y="6507677"/>
            <a:ext cx="17668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http://news.cision.com/de/</a:t>
            </a:r>
          </a:p>
        </p:txBody>
      </p:sp>
    </p:spTree>
    <p:extLst>
      <p:ext uri="{BB962C8B-B14F-4D97-AF65-F5344CB8AC3E}">
        <p14:creationId xmlns:p14="http://schemas.microsoft.com/office/powerpoint/2010/main" val="2844018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07.06.2017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10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900680" y="116300"/>
            <a:ext cx="59078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Die Systeme – wie funktionieren sie?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3700607" y="670298"/>
            <a:ext cx="17427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/>
              <a:t>OpenHAB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900680" y="4259363"/>
            <a:ext cx="314259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Modularer Aufbau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900680" y="4751806"/>
            <a:ext cx="8049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Einfügen / Entfernen von Geräten im laufenden Betrieb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900680" y="1224296"/>
            <a:ext cx="289534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OpenHAB Cloud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900680" y="1712851"/>
            <a:ext cx="4347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Begleitender Cloud Service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900680" y="2174516"/>
            <a:ext cx="3846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Sicherer Remotezugriff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900680" y="2632293"/>
            <a:ext cx="6122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Gerätestatistiken sammeln / visualisieren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900680" y="3204531"/>
            <a:ext cx="507991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Kann auf fast jedem Gerät laufen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900680" y="3697987"/>
            <a:ext cx="7561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Muss JVM unterstützen (Java Programme ausführen)</a:t>
            </a:r>
          </a:p>
        </p:txBody>
      </p:sp>
    </p:spTree>
    <p:extLst>
      <p:ext uri="{BB962C8B-B14F-4D97-AF65-F5344CB8AC3E}">
        <p14:creationId xmlns:p14="http://schemas.microsoft.com/office/powerpoint/2010/main" val="452485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07.06.2017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11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322503" y="125722"/>
            <a:ext cx="56991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Möglichkeiten der Hausautomation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4103153" y="685000"/>
            <a:ext cx="9376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/>
              <a:t>Licht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5F5C821-FD20-42EC-9ABC-C77A72C4D119}"/>
              </a:ext>
            </a:extLst>
          </p:cNvPr>
          <p:cNvSpPr txBox="1"/>
          <p:nvPr/>
        </p:nvSpPr>
        <p:spPr>
          <a:xfrm>
            <a:off x="6316133" y="4557123"/>
            <a:ext cx="24045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/>
              <a:t>Abb.1: </a:t>
            </a:r>
            <a:r>
              <a:rPr lang="de-DE" sz="1100" dirty="0"/>
              <a:t>HomeMatic Funk-</a:t>
            </a:r>
            <a:r>
              <a:rPr lang="de-DE" sz="1100" dirty="0" err="1"/>
              <a:t>Dimmaktor</a:t>
            </a:r>
            <a:endParaRPr lang="de-DE" sz="1100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F039129-862D-4AD5-B3D1-42371A888AAE}"/>
              </a:ext>
            </a:extLst>
          </p:cNvPr>
          <p:cNvSpPr/>
          <p:nvPr/>
        </p:nvSpPr>
        <p:spPr>
          <a:xfrm>
            <a:off x="647997" y="1358433"/>
            <a:ext cx="788400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dk1"/>
                </a:solidFill>
              </a:rPr>
              <a:t>Licht über Kombination aus Dimmern inszeniert werden.</a:t>
            </a:r>
          </a:p>
          <a:p>
            <a:endParaRPr lang="de-DE" dirty="0">
              <a:solidFill>
                <a:schemeClr val="dk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dk1"/>
                </a:solidFill>
              </a:rPr>
              <a:t>Per Fernbedienung/ Smartphone Lichtquellen schalten</a:t>
            </a:r>
          </a:p>
          <a:p>
            <a:endParaRPr lang="de-DE" dirty="0">
              <a:solidFill>
                <a:schemeClr val="dk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dk1"/>
                </a:solidFill>
              </a:rPr>
              <a:t>Szenerien speichern und abrufen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D65A4CF-AD05-4B82-AEE3-F8499DCB2E2A}"/>
              </a:ext>
            </a:extLst>
          </p:cNvPr>
          <p:cNvSpPr txBox="1"/>
          <p:nvPr/>
        </p:nvSpPr>
        <p:spPr>
          <a:xfrm>
            <a:off x="2481440" y="5852020"/>
            <a:ext cx="33813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de-DE" sz="1100" b="1" dirty="0"/>
              <a:t>Abb.2: </a:t>
            </a:r>
            <a:r>
              <a:rPr lang="de-DE" sz="1100" dirty="0"/>
              <a:t>HomeMatic Funk-</a:t>
            </a:r>
            <a:r>
              <a:rPr lang="de-DE" sz="1100" dirty="0" err="1"/>
              <a:t>Schaltaktor</a:t>
            </a:r>
            <a:r>
              <a:rPr lang="de-DE" sz="1100" dirty="0"/>
              <a:t>, Zwischenstecker</a:t>
            </a:r>
          </a:p>
        </p:txBody>
      </p:sp>
      <p:pic>
        <p:nvPicPr>
          <p:cNvPr id="3074" name="Picture 2" descr="http://www.myhomematic.de/images/product_images/popup_images/210_0.jpg">
            <a:extLst>
              <a:ext uri="{FF2B5EF4-FFF2-40B4-BE49-F238E27FC236}">
                <a16:creationId xmlns:a16="http://schemas.microsoft.com/office/drawing/2014/main" id="{BBFED78B-853F-4BED-8599-32209DB44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776" y="1647567"/>
            <a:ext cx="1483915" cy="2650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myhomematic.de/images/product_images/popup_images/565_0.jpg">
            <a:extLst>
              <a:ext uri="{FF2B5EF4-FFF2-40B4-BE49-F238E27FC236}">
                <a16:creationId xmlns:a16="http://schemas.microsoft.com/office/drawing/2014/main" id="{A667A9FA-CD99-4E7C-8AF4-F8425DB48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404" y="2952699"/>
            <a:ext cx="1706746" cy="284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/>
          <p:cNvSpPr txBox="1"/>
          <p:nvPr/>
        </p:nvSpPr>
        <p:spPr>
          <a:xfrm>
            <a:off x="7157559" y="6113630"/>
            <a:ext cx="19864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Bilder: www.myhomematic.de/</a:t>
            </a:r>
          </a:p>
        </p:txBody>
      </p:sp>
    </p:spTree>
    <p:extLst>
      <p:ext uri="{BB962C8B-B14F-4D97-AF65-F5344CB8AC3E}">
        <p14:creationId xmlns:p14="http://schemas.microsoft.com/office/powerpoint/2010/main" val="2321884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E76C206-A531-4BAA-AF84-0B8F8D162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07.06.2017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C322E85-DD43-4C02-8B11-8531C98C3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12</a:t>
            </a:fld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C9DF3C7-14C7-4A5E-8311-894CE9BAC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3957" y="1389720"/>
            <a:ext cx="1230067" cy="2196548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A9D88A29-3A66-48E2-9D97-AF12A606EE0D}"/>
              </a:ext>
            </a:extLst>
          </p:cNvPr>
          <p:cNvSpPr txBox="1"/>
          <p:nvPr/>
        </p:nvSpPr>
        <p:spPr>
          <a:xfrm>
            <a:off x="1322503" y="125722"/>
            <a:ext cx="56991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Möglichkeiten der Hausautomation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E59A566-1B9E-4C80-B0C7-729D866DB5EE}"/>
              </a:ext>
            </a:extLst>
          </p:cNvPr>
          <p:cNvSpPr txBox="1"/>
          <p:nvPr/>
        </p:nvSpPr>
        <p:spPr>
          <a:xfrm>
            <a:off x="4112720" y="685000"/>
            <a:ext cx="9376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/>
              <a:t>Licht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98E7CAF-51AC-4AC0-8E70-B4CB4CF91D42}"/>
              </a:ext>
            </a:extLst>
          </p:cNvPr>
          <p:cNvSpPr/>
          <p:nvPr/>
        </p:nvSpPr>
        <p:spPr>
          <a:xfrm>
            <a:off x="1791630" y="1389720"/>
            <a:ext cx="3409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/>
              <a:t>Funk-Dimmaktor 1-fach Anschnitt</a:t>
            </a:r>
            <a:endParaRPr lang="de-DE" b="1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5315382-89AF-44F2-9181-B9884A03F3CE}"/>
              </a:ext>
            </a:extLst>
          </p:cNvPr>
          <p:cNvSpPr/>
          <p:nvPr/>
        </p:nvSpPr>
        <p:spPr>
          <a:xfrm>
            <a:off x="1791629" y="1846272"/>
            <a:ext cx="50523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- Komfortables Dimmen und</a:t>
            </a:r>
          </a:p>
          <a:p>
            <a:r>
              <a:rPr lang="de-DE" dirty="0"/>
              <a:t>  stimmungsvolle Lichtszenarien mit </a:t>
            </a:r>
          </a:p>
          <a:p>
            <a:r>
              <a:rPr lang="de-DE" dirty="0"/>
              <a:t>  dem unsichtbar installierbaren Funk-</a:t>
            </a:r>
            <a:r>
              <a:rPr lang="de-DE" dirty="0" err="1"/>
              <a:t>Dimmaktor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173E64C-C0D9-4376-8329-69FA4EC88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915" y="3741227"/>
            <a:ext cx="1530626" cy="2551043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A7C1A9B1-8884-416C-AE3E-166143749BD5}"/>
              </a:ext>
            </a:extLst>
          </p:cNvPr>
          <p:cNvSpPr/>
          <p:nvPr/>
        </p:nvSpPr>
        <p:spPr>
          <a:xfrm>
            <a:off x="2942829" y="3783508"/>
            <a:ext cx="2972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 err="1"/>
              <a:t>HomeMatic</a:t>
            </a:r>
            <a:r>
              <a:rPr lang="de-DE" b="1" dirty="0"/>
              <a:t> Funk-</a:t>
            </a:r>
            <a:r>
              <a:rPr lang="de-DE" b="1" dirty="0" err="1"/>
              <a:t>Schaltaktor</a:t>
            </a:r>
            <a:endParaRPr lang="de-DE" b="1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01DF312-DA70-44AC-BF52-71035D68FB1C}"/>
              </a:ext>
            </a:extLst>
          </p:cNvPr>
          <p:cNvSpPr txBox="1"/>
          <p:nvPr/>
        </p:nvSpPr>
        <p:spPr>
          <a:xfrm>
            <a:off x="2942829" y="4312982"/>
            <a:ext cx="49165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- steuern der elektrischen Verbraucher</a:t>
            </a:r>
          </a:p>
          <a:p>
            <a:r>
              <a:rPr lang="de-DE" dirty="0"/>
              <a:t>  bequem über die </a:t>
            </a:r>
            <a:r>
              <a:rPr lang="de-DE" dirty="0" err="1"/>
              <a:t>HomeMatic</a:t>
            </a:r>
            <a:r>
              <a:rPr lang="de-DE" dirty="0"/>
              <a:t> Haussteuerung</a:t>
            </a:r>
          </a:p>
          <a:p>
            <a:r>
              <a:rPr lang="de-DE" dirty="0"/>
              <a:t>- Ein- und Ausschaltdauer/die </a:t>
            </a:r>
          </a:p>
          <a:p>
            <a:r>
              <a:rPr lang="de-DE" dirty="0"/>
              <a:t>  Abhängigkeit von Ereignissen oder Sensorwerten </a:t>
            </a:r>
          </a:p>
          <a:p>
            <a:r>
              <a:rPr lang="de-DE" dirty="0"/>
              <a:t>  programmierbar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7157559" y="6130933"/>
            <a:ext cx="19864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Bilder: www.myhomematic.de/</a:t>
            </a:r>
          </a:p>
        </p:txBody>
      </p:sp>
    </p:spTree>
    <p:extLst>
      <p:ext uri="{BB962C8B-B14F-4D97-AF65-F5344CB8AC3E}">
        <p14:creationId xmlns:p14="http://schemas.microsoft.com/office/powerpoint/2010/main" val="457151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54BA164-D8B4-4848-8B4C-9CE4E6DB7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07.06.2017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46B6F2E-B0D1-47FD-BF48-83870B5E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13</a:t>
            </a:fld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CAA2B1D-6ECD-424A-9ED0-00BFC8DFB921}"/>
              </a:ext>
            </a:extLst>
          </p:cNvPr>
          <p:cNvSpPr txBox="1"/>
          <p:nvPr/>
        </p:nvSpPr>
        <p:spPr>
          <a:xfrm>
            <a:off x="1322503" y="125722"/>
            <a:ext cx="56991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Möglichkeiten der Hausautomation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A1CD55E-DD2B-4E1D-964F-C072D5DD7CC0}"/>
              </a:ext>
            </a:extLst>
          </p:cNvPr>
          <p:cNvSpPr txBox="1"/>
          <p:nvPr/>
        </p:nvSpPr>
        <p:spPr>
          <a:xfrm>
            <a:off x="3681788" y="673525"/>
            <a:ext cx="1780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Rollladen</a:t>
            </a:r>
            <a:endParaRPr lang="de-DE" sz="3000" b="1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F355CEC-B90F-49FF-99E3-A971D98FA916}"/>
              </a:ext>
            </a:extLst>
          </p:cNvPr>
          <p:cNvSpPr/>
          <p:nvPr/>
        </p:nvSpPr>
        <p:spPr>
          <a:xfrm>
            <a:off x="647998" y="1587322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dk1"/>
                </a:solidFill>
              </a:rPr>
              <a:t>zeit- &amp; wetterabhängige Steuerung möglich </a:t>
            </a:r>
          </a:p>
          <a:p>
            <a:r>
              <a:rPr lang="de-DE" dirty="0">
                <a:solidFill>
                  <a:schemeClr val="dk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dk1"/>
                </a:solidFill>
              </a:rPr>
              <a:t>Sensoren innen &amp; außen verknüpfen Daten </a:t>
            </a:r>
            <a:r>
              <a:rPr lang="de-DE" dirty="0">
                <a:solidFill>
                  <a:schemeClr val="dk1"/>
                </a:solidFill>
                <a:sym typeface="Wingdings" panose="05000000000000000000" pitchFamily="2" charset="2"/>
              </a:rPr>
              <a:t></a:t>
            </a:r>
            <a:r>
              <a:rPr lang="de-DE" dirty="0">
                <a:solidFill>
                  <a:schemeClr val="dk1"/>
                </a:solidFill>
              </a:rPr>
              <a:t> erkennen Wettersituation &amp; steuern Rollladen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0FCD254-1C3E-4316-8280-8D855BD18EFA}"/>
              </a:ext>
            </a:extLst>
          </p:cNvPr>
          <p:cNvSpPr txBox="1"/>
          <p:nvPr/>
        </p:nvSpPr>
        <p:spPr>
          <a:xfrm>
            <a:off x="5083758" y="5289030"/>
            <a:ext cx="28278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de-DE" sz="1100" b="1" dirty="0"/>
              <a:t>Abb.3: </a:t>
            </a:r>
            <a:r>
              <a:rPr lang="de-DE" sz="1100" dirty="0"/>
              <a:t>HomeMatic Funk-Lichtsensor außen</a:t>
            </a:r>
          </a:p>
          <a:p>
            <a:pPr fontAlgn="base"/>
            <a:endParaRPr lang="de-DE" sz="1100" dirty="0"/>
          </a:p>
        </p:txBody>
      </p:sp>
      <p:pic>
        <p:nvPicPr>
          <p:cNvPr id="1028" name="Picture 4" descr="http://www.myhomematic.de/images/product_images/popup_images/214_0.jpg">
            <a:extLst>
              <a:ext uri="{FF2B5EF4-FFF2-40B4-BE49-F238E27FC236}">
                <a16:creationId xmlns:a16="http://schemas.microsoft.com/office/drawing/2014/main" id="{7C4C4A04-66E8-4197-BBA3-4B154D222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771" y="3716725"/>
            <a:ext cx="2532359" cy="212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9AFDFAE9-C4DE-494A-956C-9FBA4A8EB1A0}"/>
              </a:ext>
            </a:extLst>
          </p:cNvPr>
          <p:cNvSpPr txBox="1"/>
          <p:nvPr/>
        </p:nvSpPr>
        <p:spPr>
          <a:xfrm>
            <a:off x="1163771" y="5914010"/>
            <a:ext cx="28278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de-DE" sz="1100" b="1" dirty="0"/>
              <a:t>Abb.4: </a:t>
            </a:r>
            <a:r>
              <a:rPr lang="de-DE" sz="1100" dirty="0"/>
              <a:t>HomeMatic Funk-</a:t>
            </a:r>
            <a:r>
              <a:rPr lang="de-DE" sz="1100" dirty="0" err="1"/>
              <a:t>Rollladenaktor</a:t>
            </a:r>
            <a:r>
              <a:rPr lang="de-DE" sz="1100" dirty="0"/>
              <a:t> 1-fach</a:t>
            </a:r>
          </a:p>
        </p:txBody>
      </p:sp>
      <p:pic>
        <p:nvPicPr>
          <p:cNvPr id="1030" name="Picture 6" descr="http://www.myhomematic.de/images/product_images/popup_images/582_0.jpg">
            <a:extLst>
              <a:ext uri="{FF2B5EF4-FFF2-40B4-BE49-F238E27FC236}">
                <a16:creationId xmlns:a16="http://schemas.microsoft.com/office/drawing/2014/main" id="{47F4AAF1-F2B1-47DA-8602-E0488BC67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136" y="2953244"/>
            <a:ext cx="2380192" cy="238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/>
          <p:cNvSpPr txBox="1"/>
          <p:nvPr/>
        </p:nvSpPr>
        <p:spPr>
          <a:xfrm>
            <a:off x="7157559" y="6106400"/>
            <a:ext cx="19864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Bilder: www.myhomematic.de/</a:t>
            </a:r>
          </a:p>
        </p:txBody>
      </p:sp>
    </p:spTree>
    <p:extLst>
      <p:ext uri="{BB962C8B-B14F-4D97-AF65-F5344CB8AC3E}">
        <p14:creationId xmlns:p14="http://schemas.microsoft.com/office/powerpoint/2010/main" val="2200238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7FC5E67-83E8-4C04-A509-E238CEC83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07.06.2017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0D0E383-E110-4488-971D-B8526A89A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14</a:t>
            </a:fld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9A1038C-F6EB-4A80-8E68-9BB2421F32C6}"/>
              </a:ext>
            </a:extLst>
          </p:cNvPr>
          <p:cNvSpPr txBox="1"/>
          <p:nvPr/>
        </p:nvSpPr>
        <p:spPr>
          <a:xfrm>
            <a:off x="1322503" y="125722"/>
            <a:ext cx="56991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Möglichkeiten der Hausautomation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F91AA4E-0949-41D8-B1D8-A239801692A0}"/>
              </a:ext>
            </a:extLst>
          </p:cNvPr>
          <p:cNvSpPr txBox="1"/>
          <p:nvPr/>
        </p:nvSpPr>
        <p:spPr>
          <a:xfrm>
            <a:off x="3681788" y="695853"/>
            <a:ext cx="1780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Rollladen</a:t>
            </a:r>
            <a:endParaRPr lang="de-DE" sz="3000" b="1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472F2BB-498D-4A20-BACA-33408501B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98" y="1790954"/>
            <a:ext cx="2311053" cy="2311053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78D65D67-52F8-4F60-B1F2-64676FDAD803}"/>
              </a:ext>
            </a:extLst>
          </p:cNvPr>
          <p:cNvSpPr/>
          <p:nvPr/>
        </p:nvSpPr>
        <p:spPr>
          <a:xfrm>
            <a:off x="278886" y="1423781"/>
            <a:ext cx="3625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 err="1"/>
              <a:t>HomeMatic</a:t>
            </a:r>
            <a:r>
              <a:rPr lang="de-DE" b="1" dirty="0"/>
              <a:t> Funk-Lichtsensor außen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531CD9E-7B5A-43F9-A4BA-FEC331E91396}"/>
              </a:ext>
            </a:extLst>
          </p:cNvPr>
          <p:cNvSpPr txBox="1"/>
          <p:nvPr/>
        </p:nvSpPr>
        <p:spPr>
          <a:xfrm>
            <a:off x="4039009" y="2069317"/>
            <a:ext cx="41876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Erfasst in einem weiten   Bereich die</a:t>
            </a:r>
          </a:p>
          <a:p>
            <a:r>
              <a:rPr lang="de-DE" dirty="0"/>
              <a:t>     Umgebungshelligkeit</a:t>
            </a:r>
          </a:p>
          <a:p>
            <a:pPr marL="285750" indent="-285750">
              <a:buFontTx/>
              <a:buChar char="-"/>
            </a:pPr>
            <a:r>
              <a:rPr lang="de-DE" dirty="0"/>
              <a:t>sendet den aktuellen Helligkeitswert </a:t>
            </a:r>
          </a:p>
          <a:p>
            <a:r>
              <a:rPr lang="de-DE" dirty="0"/>
              <a:t>     periodisch an eine </a:t>
            </a:r>
            <a:r>
              <a:rPr lang="de-DE" dirty="0" err="1"/>
              <a:t>HomeMatic</a:t>
            </a:r>
            <a:r>
              <a:rPr lang="de-DE" dirty="0"/>
              <a:t> Zentrale</a:t>
            </a:r>
          </a:p>
          <a:p>
            <a:endParaRPr lang="de-DE" dirty="0"/>
          </a:p>
          <a:p>
            <a:r>
              <a:rPr lang="de-DE" dirty="0"/>
              <a:t> 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4A9D0DC-0D15-452D-A777-C96DA2592D2C}"/>
              </a:ext>
            </a:extLst>
          </p:cNvPr>
          <p:cNvSpPr/>
          <p:nvPr/>
        </p:nvSpPr>
        <p:spPr>
          <a:xfrm>
            <a:off x="5472942" y="3698254"/>
            <a:ext cx="27062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Funk-</a:t>
            </a:r>
            <a:r>
              <a:rPr lang="de-DE" b="1" dirty="0" err="1"/>
              <a:t>Rolladenaktor</a:t>
            </a:r>
            <a:r>
              <a:rPr lang="de-DE" b="1" dirty="0"/>
              <a:t> 1-fach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09E7985-AE4F-4819-8C71-2AC7F0EEE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7028" y="4130748"/>
            <a:ext cx="2259496" cy="1895152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DBC3155E-BD91-4B68-9F62-6E1A3928173D}"/>
              </a:ext>
            </a:extLst>
          </p:cNvPr>
          <p:cNvSpPr txBox="1"/>
          <p:nvPr/>
        </p:nvSpPr>
        <p:spPr>
          <a:xfrm>
            <a:off x="626047" y="4767445"/>
            <a:ext cx="50888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>
                <a:effectLst/>
              </a:rPr>
              <a:t>zum verdeckten Einbau in Abzweig- und Schalterdosen</a:t>
            </a:r>
          </a:p>
          <a:p>
            <a:r>
              <a:rPr lang="de-DE" dirty="0"/>
              <a:t>-    manuelle Bedienung mit den vorhandenen</a:t>
            </a:r>
          </a:p>
          <a:p>
            <a:r>
              <a:rPr lang="de-DE" dirty="0"/>
              <a:t>     Schaltern ist weiterhin möglich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7157559" y="6107185"/>
            <a:ext cx="19864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Bilder: www.myhomematic.de/</a:t>
            </a:r>
          </a:p>
        </p:txBody>
      </p:sp>
    </p:spTree>
    <p:extLst>
      <p:ext uri="{BB962C8B-B14F-4D97-AF65-F5344CB8AC3E}">
        <p14:creationId xmlns:p14="http://schemas.microsoft.com/office/powerpoint/2010/main" val="2564602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160D2F8-E2FE-4075-9B96-EED29CBFA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07.06.2017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BB4CD96-201F-49E6-8148-4AAA00DAB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15</a:t>
            </a:fld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F5115A3-4F52-4CD8-988E-91F22BD988B5}"/>
              </a:ext>
            </a:extLst>
          </p:cNvPr>
          <p:cNvSpPr txBox="1"/>
          <p:nvPr/>
        </p:nvSpPr>
        <p:spPr>
          <a:xfrm>
            <a:off x="1322503" y="125722"/>
            <a:ext cx="56991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Möglichkeiten der Hausautomation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B4AC1EB-B85B-429E-ADF5-93F280A16586}"/>
              </a:ext>
            </a:extLst>
          </p:cNvPr>
          <p:cNvSpPr txBox="1"/>
          <p:nvPr/>
        </p:nvSpPr>
        <p:spPr>
          <a:xfrm>
            <a:off x="3625266" y="695853"/>
            <a:ext cx="18934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Sicherheit</a:t>
            </a:r>
            <a:endParaRPr lang="de-DE" sz="3000" b="1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C7FCC2C-39E9-459D-BBE1-C46F0AC1C5AD}"/>
              </a:ext>
            </a:extLst>
          </p:cNvPr>
          <p:cNvSpPr/>
          <p:nvPr/>
        </p:nvSpPr>
        <p:spPr>
          <a:xfrm>
            <a:off x="647997" y="1307389"/>
            <a:ext cx="514320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>
                <a:latin typeface="+mj-lt"/>
                <a:ea typeface="Calibri" panose="020F0502020204030204" pitchFamily="34" charset="0"/>
              </a:rPr>
              <a:t>Falls Rauchmelder auslösen kann automatisch Licht (auf Fluchtwegen) eingeschaltet werden</a:t>
            </a:r>
          </a:p>
          <a:p>
            <a:pPr>
              <a:spcAft>
                <a:spcPts val="0"/>
              </a:spcAft>
            </a:pPr>
            <a:endParaRPr lang="de-DE" dirty="0">
              <a:latin typeface="+mj-lt"/>
              <a:ea typeface="Calibri" panose="020F0502020204030204" pitchFamily="34" charset="0"/>
            </a:endParaRP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>
                <a:latin typeface="+mj-lt"/>
              </a:rPr>
              <a:t>Automatische Türverriegelung/ einschalten der Alarmanlage nach einer bestimmten Uhrzeit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DE" dirty="0">
              <a:latin typeface="+mj-lt"/>
            </a:endParaRP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>
                <a:latin typeface="+mj-lt"/>
              </a:rPr>
              <a:t>Türschlossantrieb sorgt für automatische Türöffnung per Fingerabdruck/Fernbedienung</a:t>
            </a:r>
            <a:endParaRPr lang="de-DE" dirty="0">
              <a:latin typeface="+mj-lt"/>
              <a:ea typeface="Calibri" panose="020F0502020204030204" pitchFamily="34" charset="0"/>
            </a:endParaRP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DE" dirty="0">
              <a:latin typeface="+mj-lt"/>
            </a:endParaRP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DE" dirty="0">
              <a:latin typeface="+mj-lt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A64ED51-06E6-4B11-AEC6-4E5442FB6BFD}"/>
              </a:ext>
            </a:extLst>
          </p:cNvPr>
          <p:cNvSpPr txBox="1"/>
          <p:nvPr/>
        </p:nvSpPr>
        <p:spPr>
          <a:xfrm>
            <a:off x="6036734" y="3414045"/>
            <a:ext cx="28278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de-DE" sz="1100" b="1" dirty="0"/>
              <a:t>Abb.5: </a:t>
            </a:r>
            <a:r>
              <a:rPr lang="de-DE" sz="1100" dirty="0"/>
              <a:t>HomeMatic Funk-Rauchwarnmelder</a:t>
            </a:r>
          </a:p>
        </p:txBody>
      </p:sp>
      <p:pic>
        <p:nvPicPr>
          <p:cNvPr id="2052" name="Picture 4" descr="http://www.myhomematic.de/images/product_images/popup_images/569_0.jpg">
            <a:extLst>
              <a:ext uri="{FF2B5EF4-FFF2-40B4-BE49-F238E27FC236}">
                <a16:creationId xmlns:a16="http://schemas.microsoft.com/office/drawing/2014/main" id="{A858DB8F-F18F-4AE5-9003-C3D5D0211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38" y="570998"/>
            <a:ext cx="2857525" cy="284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0F42F3DE-6641-4219-9795-B46F5A95375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36066" y="4123675"/>
            <a:ext cx="2580364" cy="19352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2F76B83F-4C04-4749-AD03-B20A7F7D2C39}"/>
              </a:ext>
            </a:extLst>
          </p:cNvPr>
          <p:cNvSpPr txBox="1"/>
          <p:nvPr/>
        </p:nvSpPr>
        <p:spPr>
          <a:xfrm>
            <a:off x="6036733" y="5530311"/>
            <a:ext cx="32378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/>
              <a:t>Abb.6: </a:t>
            </a:r>
            <a:r>
              <a:rPr lang="de-DE" sz="1100" dirty="0" err="1"/>
              <a:t>HomeMatic</a:t>
            </a:r>
            <a:r>
              <a:rPr lang="de-DE" sz="1100" dirty="0"/>
              <a:t> Funk- Glasbruchspezialsensor</a:t>
            </a:r>
          </a:p>
          <a:p>
            <a:pPr fontAlgn="base"/>
            <a:endParaRPr lang="de-DE" sz="1100" dirty="0"/>
          </a:p>
        </p:txBody>
      </p:sp>
      <p:pic>
        <p:nvPicPr>
          <p:cNvPr id="2054" name="Picture 6" descr="http://www.myhomematic.de/images/product_images/popup_images/191_0.jpg">
            <a:extLst>
              <a:ext uri="{FF2B5EF4-FFF2-40B4-BE49-F238E27FC236}">
                <a16:creationId xmlns:a16="http://schemas.microsoft.com/office/drawing/2014/main" id="{88AE5B0C-CEA6-4166-9EAD-946840DA6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770" y="3752599"/>
            <a:ext cx="1433219" cy="2165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493B95DC-2130-4B5C-96E8-D9B382571C44}"/>
              </a:ext>
            </a:extLst>
          </p:cNvPr>
          <p:cNvSpPr txBox="1"/>
          <p:nvPr/>
        </p:nvSpPr>
        <p:spPr>
          <a:xfrm>
            <a:off x="804407" y="5901028"/>
            <a:ext cx="3397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/>
              <a:t>Abb.7: </a:t>
            </a:r>
            <a:r>
              <a:rPr lang="de-DE" sz="1100" dirty="0"/>
              <a:t>HomeMatic Funk-Türschlossantrieb </a:t>
            </a:r>
            <a:r>
              <a:rPr lang="de-DE" sz="1100" dirty="0" err="1"/>
              <a:t>KeyMatic</a:t>
            </a:r>
            <a:endParaRPr lang="de-DE" sz="1100" dirty="0"/>
          </a:p>
        </p:txBody>
      </p:sp>
      <p:sp>
        <p:nvSpPr>
          <p:cNvPr id="15" name="Textfeld 14"/>
          <p:cNvSpPr txBox="1"/>
          <p:nvPr/>
        </p:nvSpPr>
        <p:spPr>
          <a:xfrm>
            <a:off x="7157559" y="6126287"/>
            <a:ext cx="19864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Bilder: www.myhomematic.de/</a:t>
            </a:r>
          </a:p>
        </p:txBody>
      </p:sp>
    </p:spTree>
    <p:extLst>
      <p:ext uri="{BB962C8B-B14F-4D97-AF65-F5344CB8AC3E}">
        <p14:creationId xmlns:p14="http://schemas.microsoft.com/office/powerpoint/2010/main" val="2036486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FF66670-4C2B-416B-A439-6CBC8030A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07.06.2017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BFC4307-B907-4DFE-B737-20793D188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16</a:t>
            </a:fld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5CED0EE-D011-4C9D-937B-8CAE8E0ED107}"/>
              </a:ext>
            </a:extLst>
          </p:cNvPr>
          <p:cNvSpPr txBox="1"/>
          <p:nvPr/>
        </p:nvSpPr>
        <p:spPr>
          <a:xfrm>
            <a:off x="1322503" y="135127"/>
            <a:ext cx="56991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Möglichkeiten der Hausautomation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EB17E3B-F52C-4413-B534-9FF9BA9524BD}"/>
              </a:ext>
            </a:extLst>
          </p:cNvPr>
          <p:cNvSpPr txBox="1"/>
          <p:nvPr/>
        </p:nvSpPr>
        <p:spPr>
          <a:xfrm>
            <a:off x="3625266" y="686502"/>
            <a:ext cx="18934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Sicherheit</a:t>
            </a:r>
            <a:endParaRPr lang="de-DE" sz="3000" b="1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4B7FB3B-1ACC-444E-9132-04F38B373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001" y="835375"/>
            <a:ext cx="2624596" cy="2611473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B71872B9-8592-4C20-A1B2-F3F43D772328}"/>
              </a:ext>
            </a:extLst>
          </p:cNvPr>
          <p:cNvSpPr/>
          <p:nvPr/>
        </p:nvSpPr>
        <p:spPr>
          <a:xfrm>
            <a:off x="5842205" y="3502360"/>
            <a:ext cx="3156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 err="1"/>
              <a:t>HomeMatic</a:t>
            </a:r>
            <a:r>
              <a:rPr lang="de-DE" b="1" dirty="0"/>
              <a:t> Funk-Rauchmelder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B3C25E0-3195-492D-83C2-3BA88D2D64E4}"/>
              </a:ext>
            </a:extLst>
          </p:cNvPr>
          <p:cNvSpPr txBox="1"/>
          <p:nvPr/>
        </p:nvSpPr>
        <p:spPr>
          <a:xfrm>
            <a:off x="524794" y="1582066"/>
            <a:ext cx="64405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- Integrierte 10-Jahres-Batterie ist der Melder</a:t>
            </a:r>
          </a:p>
          <a:p>
            <a:r>
              <a:rPr lang="de-DE" dirty="0"/>
              <a:t>  wartungsarm und verursacht keine Folgekosten</a:t>
            </a:r>
          </a:p>
          <a:p>
            <a:endParaRPr lang="de-DE" dirty="0"/>
          </a:p>
          <a:p>
            <a:r>
              <a:rPr lang="de-DE" dirty="0"/>
              <a:t>- Er kann durch die Einbindung automatisch </a:t>
            </a:r>
          </a:p>
          <a:p>
            <a:pPr marL="285750" indent="-285750">
              <a:buFontTx/>
              <a:buChar char="-"/>
            </a:pPr>
            <a:r>
              <a:rPr lang="de-DE" dirty="0"/>
              <a:t>das Einschalten des Lichts im ganzen Haus auslösen </a:t>
            </a:r>
          </a:p>
          <a:p>
            <a:pPr marL="285750" indent="-285750">
              <a:buFontTx/>
              <a:buChar char="-"/>
            </a:pPr>
            <a:r>
              <a:rPr lang="de-DE" dirty="0"/>
              <a:t>das Entriegeln von Haustüren</a:t>
            </a:r>
          </a:p>
          <a:p>
            <a:pPr marL="285750" indent="-285750">
              <a:buFontTx/>
              <a:buChar char="-"/>
            </a:pPr>
            <a:r>
              <a:rPr lang="de-DE" dirty="0"/>
              <a:t>Sie erhalten eine Nachricht auf Ihr Handy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D232DBE-550A-4524-96AC-9A4C80199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264" y="3883599"/>
            <a:ext cx="1499890" cy="2339009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DE08C869-C038-42FF-AAA4-359094F98B77}"/>
              </a:ext>
            </a:extLst>
          </p:cNvPr>
          <p:cNvSpPr/>
          <p:nvPr/>
        </p:nvSpPr>
        <p:spPr>
          <a:xfrm>
            <a:off x="2524609" y="4076767"/>
            <a:ext cx="2440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Funk-Türschlossantrieb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1642766-A5CC-40E7-ACC1-3734E1FC57CF}"/>
              </a:ext>
            </a:extLst>
          </p:cNvPr>
          <p:cNvSpPr txBox="1"/>
          <p:nvPr/>
        </p:nvSpPr>
        <p:spPr>
          <a:xfrm>
            <a:off x="2524609" y="4684627"/>
            <a:ext cx="54390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- Tür öffnen, verriegeln und entriegeln per</a:t>
            </a:r>
          </a:p>
          <a:p>
            <a:r>
              <a:rPr lang="de-DE" dirty="0"/>
              <a:t>  Tastendruck</a:t>
            </a:r>
          </a:p>
          <a:p>
            <a:r>
              <a:rPr lang="de-DE" dirty="0"/>
              <a:t>-  Ihr Türschloss ist auch weiterhin voll</a:t>
            </a:r>
          </a:p>
          <a:p>
            <a:r>
              <a:rPr lang="de-DE" dirty="0"/>
              <a:t>   funktionsfähig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7157559" y="6123484"/>
            <a:ext cx="19864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Bilder: www.myhomematic.de/</a:t>
            </a:r>
          </a:p>
        </p:txBody>
      </p:sp>
    </p:spTree>
    <p:extLst>
      <p:ext uri="{BB962C8B-B14F-4D97-AF65-F5344CB8AC3E}">
        <p14:creationId xmlns:p14="http://schemas.microsoft.com/office/powerpoint/2010/main" val="2577697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07.06.2017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17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2753874" y="116300"/>
            <a:ext cx="36362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OpenHAB - Programm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3469166" y="670298"/>
            <a:ext cx="22056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/>
              <a:t>Live - </a:t>
            </a:r>
            <a:r>
              <a:rPr lang="de-DE" sz="3000" b="1" dirty="0" err="1"/>
              <a:t>Coding</a:t>
            </a:r>
            <a:endParaRPr lang="de-DE" sz="3000" b="1" dirty="0"/>
          </a:p>
        </p:txBody>
      </p:sp>
    </p:spTree>
    <p:extLst>
      <p:ext uri="{BB962C8B-B14F-4D97-AF65-F5344CB8AC3E}">
        <p14:creationId xmlns:p14="http://schemas.microsoft.com/office/powerpoint/2010/main" val="3715821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07.06.2017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18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603734" y="116300"/>
            <a:ext cx="51367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Gegenüberstellung der Systeme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504767"/>
              </p:ext>
            </p:extLst>
          </p:nvPr>
        </p:nvGraphicFramePr>
        <p:xfrm>
          <a:off x="647998" y="1278246"/>
          <a:ext cx="7884000" cy="4723928"/>
        </p:xfrm>
        <a:graphic>
          <a:graphicData uri="http://schemas.openxmlformats.org/drawingml/2006/table">
            <a:tbl>
              <a:tblPr firstRow="1" firstCol="1" bandCol="1">
                <a:tableStyleId>{91EBBBCC-DAD2-459C-BE2E-F6DE35CF9A28}</a:tableStyleId>
              </a:tblPr>
              <a:tblGrid>
                <a:gridCol w="1311431">
                  <a:extLst>
                    <a:ext uri="{9D8B030D-6E8A-4147-A177-3AD203B41FA5}">
                      <a16:colId xmlns:a16="http://schemas.microsoft.com/office/drawing/2014/main" val="1601678116"/>
                    </a:ext>
                  </a:extLst>
                </a:gridCol>
                <a:gridCol w="3063833">
                  <a:extLst>
                    <a:ext uri="{9D8B030D-6E8A-4147-A177-3AD203B41FA5}">
                      <a16:colId xmlns:a16="http://schemas.microsoft.com/office/drawing/2014/main" val="4020795703"/>
                    </a:ext>
                  </a:extLst>
                </a:gridCol>
                <a:gridCol w="3508736">
                  <a:extLst>
                    <a:ext uri="{9D8B030D-6E8A-4147-A177-3AD203B41FA5}">
                      <a16:colId xmlns:a16="http://schemas.microsoft.com/office/drawing/2014/main" val="2444339589"/>
                    </a:ext>
                  </a:extLst>
                </a:gridCol>
              </a:tblGrid>
              <a:tr h="456964">
                <a:tc>
                  <a:txBody>
                    <a:bodyPr/>
                    <a:lstStyle/>
                    <a:p>
                      <a:r>
                        <a:rPr lang="de-DE" dirty="0"/>
                        <a:t>System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Vorteile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Nachteile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866842"/>
                  </a:ext>
                </a:extLst>
              </a:tr>
              <a:tr h="456964">
                <a:tc rowSpan="3">
                  <a:txBody>
                    <a:bodyPr/>
                    <a:lstStyle/>
                    <a:p>
                      <a:pPr algn="l"/>
                      <a:r>
                        <a:rPr lang="de-DE" sz="3000" dirty="0"/>
                        <a:t>KNX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Dezentraler Aufbau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µ-Prozessor macht die Geräte teurer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8430032"/>
                  </a:ext>
                </a:extLst>
              </a:tr>
              <a:tr h="456964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150" dirty="0"/>
                        <a:t>Einheitliche Übertragung/ Kommunikation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Linienkoppler &amp; Bereichskoppler nötig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466357"/>
                  </a:ext>
                </a:extLst>
              </a:tr>
              <a:tr h="456964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b="1" dirty="0"/>
                        <a:t>4</a:t>
                      </a:r>
                      <a:r>
                        <a:rPr lang="de-DE" sz="2200" dirty="0"/>
                        <a:t> Möglichkeiten der Übertragungsverfahren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Programmierung erfordert Softwarekenntnisse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0422648"/>
                  </a:ext>
                </a:extLst>
              </a:tr>
              <a:tr h="456964">
                <a:tc rowSpan="3">
                  <a:txBody>
                    <a:bodyPr/>
                    <a:lstStyle/>
                    <a:p>
                      <a:pPr algn="l"/>
                      <a:r>
                        <a:rPr lang="de-DE" sz="3000" dirty="0"/>
                        <a:t>Home-Matic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Schwerpunkt im Funk-Bereich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Komplexe Programme nur über CCU realisierbar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5428597"/>
                  </a:ext>
                </a:extLst>
              </a:tr>
              <a:tr h="456964">
                <a:tc vMerge="1">
                  <a:txBody>
                    <a:bodyPr/>
                    <a:lstStyle/>
                    <a:p>
                      <a:endParaRPr lang="de-DE" sz="3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Bidirektionale Protokolle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6273043"/>
                  </a:ext>
                </a:extLst>
              </a:tr>
              <a:tr h="456964">
                <a:tc vMerge="1">
                  <a:txBody>
                    <a:bodyPr/>
                    <a:lstStyle/>
                    <a:p>
                      <a:endParaRPr lang="de-DE" sz="3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dirty="0"/>
                        <a:t>Direktverknüpfungen arbeiten ohne CCU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245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3533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07.06.2017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19</a:t>
            </a:fld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337497"/>
              </p:ext>
            </p:extLst>
          </p:nvPr>
        </p:nvGraphicFramePr>
        <p:xfrm>
          <a:off x="647999" y="1278968"/>
          <a:ext cx="7884000" cy="2316244"/>
        </p:xfrm>
        <a:graphic>
          <a:graphicData uri="http://schemas.openxmlformats.org/drawingml/2006/table">
            <a:tbl>
              <a:tblPr firstRow="1" firstCol="1" bandCol="1">
                <a:tableStyleId>{91EBBBCC-DAD2-459C-BE2E-F6DE35CF9A28}</a:tableStyleId>
              </a:tblPr>
              <a:tblGrid>
                <a:gridCol w="1311431">
                  <a:extLst>
                    <a:ext uri="{9D8B030D-6E8A-4147-A177-3AD203B41FA5}">
                      <a16:colId xmlns:a16="http://schemas.microsoft.com/office/drawing/2014/main" val="971112448"/>
                    </a:ext>
                  </a:extLst>
                </a:gridCol>
                <a:gridCol w="3063833">
                  <a:extLst>
                    <a:ext uri="{9D8B030D-6E8A-4147-A177-3AD203B41FA5}">
                      <a16:colId xmlns:a16="http://schemas.microsoft.com/office/drawing/2014/main" val="38358610"/>
                    </a:ext>
                  </a:extLst>
                </a:gridCol>
                <a:gridCol w="3508736">
                  <a:extLst>
                    <a:ext uri="{9D8B030D-6E8A-4147-A177-3AD203B41FA5}">
                      <a16:colId xmlns:a16="http://schemas.microsoft.com/office/drawing/2014/main" val="2147010737"/>
                    </a:ext>
                  </a:extLst>
                </a:gridCol>
              </a:tblGrid>
              <a:tr h="456964">
                <a:tc>
                  <a:txBody>
                    <a:bodyPr/>
                    <a:lstStyle/>
                    <a:p>
                      <a:r>
                        <a:rPr lang="de-DE" dirty="0"/>
                        <a:t>System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Vorteile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Nachteile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2148851"/>
                  </a:ext>
                </a:extLst>
              </a:tr>
              <a:tr h="456964">
                <a:tc rowSpan="2">
                  <a:txBody>
                    <a:bodyPr/>
                    <a:lstStyle/>
                    <a:p>
                      <a:pPr algn="l"/>
                      <a:r>
                        <a:rPr lang="de-DE" sz="3000" dirty="0"/>
                        <a:t>Home-Matic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dirty="0"/>
                        <a:t>Übertragungsverfahren kombinierbar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dirty="0"/>
                        <a:t>Wenige Bausätze,               kein „Bastelsystem“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42946"/>
                  </a:ext>
                </a:extLst>
              </a:tr>
              <a:tr h="456964">
                <a:tc vMerge="1">
                  <a:txBody>
                    <a:bodyPr/>
                    <a:lstStyle/>
                    <a:p>
                      <a:endParaRPr lang="de-DE" sz="3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Über den Web-Browser ‚weltweiter‘ Zugriff auf das System möglich </a:t>
                      </a:r>
                      <a:endParaRPr lang="de-DE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dirty="0"/>
                        <a:t>Keine Kompatibilität zu anderen Systemen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2646163"/>
                  </a:ext>
                </a:extLst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1603734" y="116300"/>
            <a:ext cx="51367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Gegenüberstellung der Systeme</a:t>
            </a:r>
          </a:p>
        </p:txBody>
      </p:sp>
    </p:spTree>
    <p:extLst>
      <p:ext uri="{BB962C8B-B14F-4D97-AF65-F5344CB8AC3E}">
        <p14:creationId xmlns:p14="http://schemas.microsoft.com/office/powerpoint/2010/main" val="157750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07.06.2017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2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041246" y="504000"/>
            <a:ext cx="17965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/>
              <a:t>Agenda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642619" y="1260021"/>
            <a:ext cx="71399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de-DE" sz="2600" dirty="0"/>
              <a:t>Die Systeme – wie funktionieren sie?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647998" y="3050257"/>
            <a:ext cx="543142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de-DE" sz="2600" dirty="0"/>
              <a:t>Möglichkeiten der Hausautomation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647998" y="4078702"/>
            <a:ext cx="370062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de-DE" sz="2600" dirty="0"/>
              <a:t>OpenHAB – Programm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642619" y="5105706"/>
            <a:ext cx="493782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de-DE" sz="2600" dirty="0"/>
              <a:t>Gegenüberstellung der Systeme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642619" y="5632231"/>
            <a:ext cx="127214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de-DE" sz="2600" dirty="0"/>
              <a:t>Fazit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647998" y="1756969"/>
            <a:ext cx="166904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de-DE" sz="2600" dirty="0"/>
              <a:t>KNX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47998" y="2130039"/>
            <a:ext cx="269670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de-DE" sz="2600" dirty="0"/>
              <a:t>HomeMatic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647998" y="2515709"/>
            <a:ext cx="241123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de-DE" sz="2600" dirty="0"/>
              <a:t>  OpenHAB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642619" y="3548159"/>
            <a:ext cx="33179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de-DE" sz="2600" dirty="0"/>
              <a:t>Produktgruppen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642619" y="4571145"/>
            <a:ext cx="265002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de-DE" sz="2600" dirty="0"/>
              <a:t>Live </a:t>
            </a:r>
            <a:r>
              <a:rPr lang="de-DE" sz="2600" dirty="0" err="1"/>
              <a:t>Coding</a:t>
            </a:r>
            <a:endParaRPr lang="de-DE" sz="2600" dirty="0"/>
          </a:p>
        </p:txBody>
      </p:sp>
    </p:spTree>
    <p:extLst>
      <p:ext uri="{BB962C8B-B14F-4D97-AF65-F5344CB8AC3E}">
        <p14:creationId xmlns:p14="http://schemas.microsoft.com/office/powerpoint/2010/main" val="1014979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07.06.2017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20</a:t>
            </a:fld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5023262" y="3135086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3496504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8327024"/>
                  </a:ext>
                </a:extLst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277485"/>
              </p:ext>
            </p:extLst>
          </p:nvPr>
        </p:nvGraphicFramePr>
        <p:xfrm>
          <a:off x="647999" y="1252355"/>
          <a:ext cx="7884000" cy="2894892"/>
        </p:xfrm>
        <a:graphic>
          <a:graphicData uri="http://schemas.openxmlformats.org/drawingml/2006/table">
            <a:tbl>
              <a:tblPr firstRow="1" firstCol="1" bandCol="1">
                <a:tableStyleId>{91EBBBCC-DAD2-459C-BE2E-F6DE35CF9A28}</a:tableStyleId>
              </a:tblPr>
              <a:tblGrid>
                <a:gridCol w="1311431">
                  <a:extLst>
                    <a:ext uri="{9D8B030D-6E8A-4147-A177-3AD203B41FA5}">
                      <a16:colId xmlns:a16="http://schemas.microsoft.com/office/drawing/2014/main" val="756561910"/>
                    </a:ext>
                  </a:extLst>
                </a:gridCol>
                <a:gridCol w="3063833">
                  <a:extLst>
                    <a:ext uri="{9D8B030D-6E8A-4147-A177-3AD203B41FA5}">
                      <a16:colId xmlns:a16="http://schemas.microsoft.com/office/drawing/2014/main" val="3557741199"/>
                    </a:ext>
                  </a:extLst>
                </a:gridCol>
                <a:gridCol w="3508736">
                  <a:extLst>
                    <a:ext uri="{9D8B030D-6E8A-4147-A177-3AD203B41FA5}">
                      <a16:colId xmlns:a16="http://schemas.microsoft.com/office/drawing/2014/main" val="1666945453"/>
                    </a:ext>
                  </a:extLst>
                </a:gridCol>
              </a:tblGrid>
              <a:tr h="456964">
                <a:tc>
                  <a:txBody>
                    <a:bodyPr/>
                    <a:lstStyle/>
                    <a:p>
                      <a:r>
                        <a:rPr lang="de-DE" dirty="0"/>
                        <a:t>System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Vorteile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Nachteile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4126515"/>
                  </a:ext>
                </a:extLst>
              </a:tr>
              <a:tr h="456964">
                <a:tc rowSpan="3">
                  <a:txBody>
                    <a:bodyPr/>
                    <a:lstStyle/>
                    <a:p>
                      <a:pPr algn="l"/>
                      <a:r>
                        <a:rPr lang="de-DE" sz="3000" dirty="0"/>
                        <a:t>Open-HAB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Integrationsplattform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269508"/>
                  </a:ext>
                </a:extLst>
              </a:tr>
              <a:tr h="456964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Herstellerneutral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5863808"/>
                  </a:ext>
                </a:extLst>
              </a:tr>
              <a:tr h="456964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Hardware-/ protokollunabhängig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  <a:p>
                      <a:endParaRPr lang="de-DE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0586099"/>
                  </a:ext>
                </a:extLst>
              </a:tr>
              <a:tr h="456964">
                <a:tc>
                  <a:txBody>
                    <a:bodyPr/>
                    <a:lstStyle/>
                    <a:p>
                      <a:pPr algn="l"/>
                      <a:endParaRPr lang="de-DE" sz="3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Kein </a:t>
                      </a:r>
                      <a:r>
                        <a:rPr lang="de-DE" sz="2200"/>
                        <a:t>Internetverbindung notwendig </a:t>
                      </a:r>
                      <a:endParaRPr lang="de-DE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8290755"/>
                  </a:ext>
                </a:extLst>
              </a:tr>
            </a:tbl>
          </a:graphicData>
        </a:graphic>
      </p:graphicFrame>
      <p:sp>
        <p:nvSpPr>
          <p:cNvPr id="10" name="Textfeld 9"/>
          <p:cNvSpPr txBox="1"/>
          <p:nvPr/>
        </p:nvSpPr>
        <p:spPr>
          <a:xfrm>
            <a:off x="1603734" y="116300"/>
            <a:ext cx="51367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Gegenüberstellung der Systeme</a:t>
            </a:r>
          </a:p>
        </p:txBody>
      </p:sp>
    </p:spTree>
    <p:extLst>
      <p:ext uri="{BB962C8B-B14F-4D97-AF65-F5344CB8AC3E}">
        <p14:creationId xmlns:p14="http://schemas.microsoft.com/office/powerpoint/2010/main" val="6488004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F435B85-7021-4E64-87C1-65D280E46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07.06.2017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BD22903-C388-445C-AE6A-94253CC3E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21</a:t>
            </a:fld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5F8B42D-6A30-4914-83EE-749DA3E6C8EC}"/>
              </a:ext>
            </a:extLst>
          </p:cNvPr>
          <p:cNvSpPr txBox="1"/>
          <p:nvPr/>
        </p:nvSpPr>
        <p:spPr>
          <a:xfrm>
            <a:off x="647998" y="1224296"/>
            <a:ext cx="8127867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500" b="1" dirty="0"/>
              <a:t>Abb.1:</a:t>
            </a:r>
            <a:r>
              <a:rPr lang="de-DE" sz="1500" dirty="0"/>
              <a:t> </a:t>
            </a:r>
            <a:r>
              <a:rPr lang="de-DE" sz="1500" dirty="0">
                <a:hlinkClick r:id="rId2"/>
              </a:rPr>
              <a:t>http://www.myhomematic.de/product_info.php?products_id=210</a:t>
            </a:r>
            <a:endParaRPr lang="de-DE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500" b="1" dirty="0"/>
              <a:t>Abb.2: </a:t>
            </a:r>
            <a:r>
              <a:rPr lang="de-DE" sz="1500" dirty="0">
                <a:hlinkClick r:id="rId3"/>
              </a:rPr>
              <a:t>http://www.myhomematic.de/product_info.php?products_id=565</a:t>
            </a:r>
            <a:endParaRPr lang="de-DE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500" b="1" dirty="0"/>
              <a:t>Abb.3: </a:t>
            </a:r>
            <a:r>
              <a:rPr lang="de-DE" sz="1500" dirty="0">
                <a:hlinkClick r:id="rId4"/>
              </a:rPr>
              <a:t>http://www.myhomematic.de/product_info.php?products_id=582</a:t>
            </a:r>
            <a:endParaRPr lang="de-DE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500" b="1" dirty="0"/>
              <a:t>Abb.4:</a:t>
            </a:r>
            <a:r>
              <a:rPr lang="de-DE" sz="1500" dirty="0"/>
              <a:t> </a:t>
            </a:r>
            <a:r>
              <a:rPr lang="de-DE" sz="1500" dirty="0">
                <a:hlinkClick r:id="rId5"/>
              </a:rPr>
              <a:t>http://www.myhomematic.de/product_info.php?products_id=214</a:t>
            </a:r>
            <a:endParaRPr lang="de-DE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500" b="1" dirty="0"/>
              <a:t>Abb.5: </a:t>
            </a:r>
            <a:r>
              <a:rPr lang="de-DE" sz="1500" dirty="0">
                <a:hlinkClick r:id="rId6"/>
              </a:rPr>
              <a:t>http://www.myhomematic.de/product_info.php?products_id=569</a:t>
            </a:r>
            <a:endParaRPr lang="de-DE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500" b="1" dirty="0"/>
              <a:t>Abb.6: </a:t>
            </a:r>
            <a:r>
              <a:rPr lang="de-DE" sz="1500" dirty="0">
                <a:hlinkClick r:id="rId7"/>
              </a:rPr>
              <a:t>http://www.myhomematic.de/product_info.php?products_id=427</a:t>
            </a:r>
            <a:endParaRPr lang="de-DE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500" b="1" dirty="0"/>
              <a:t>Abb.7:</a:t>
            </a:r>
            <a:r>
              <a:rPr lang="de-DE" sz="1500" dirty="0"/>
              <a:t> </a:t>
            </a:r>
            <a:r>
              <a:rPr lang="de-DE" sz="1500" dirty="0">
                <a:hlinkClick r:id="rId8"/>
              </a:rPr>
              <a:t>http://www.myhomematic.de/product_info.php?products_id=191</a:t>
            </a:r>
            <a:endParaRPr lang="de-DE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500" u="sng" dirty="0">
                <a:hlinkClick r:id="rId9"/>
              </a:rPr>
              <a:t>https://www.openhab.org/</a:t>
            </a:r>
            <a:r>
              <a:rPr lang="de-DE" sz="1500" dirty="0"/>
              <a:t>	20.05.17; 18:21 Uhr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500" u="sng" dirty="0">
                <a:hlinkClick r:id="rId10"/>
              </a:rPr>
              <a:t>http://www.homematic.com/</a:t>
            </a:r>
            <a:r>
              <a:rPr lang="de-DE" sz="1500" dirty="0"/>
              <a:t>		21.05.17; 07:43 Uhr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500" u="sng" dirty="0">
                <a:hlinkClick r:id="rId11"/>
              </a:rPr>
              <a:t>http://www.eq-3.de/produkte/homematic.html</a:t>
            </a:r>
            <a:r>
              <a:rPr lang="de-DE" sz="1500" dirty="0"/>
              <a:t>	 21.05.17; 08:58 Uhr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500" u="sng" dirty="0">
                <a:hlinkClick r:id="rId12"/>
              </a:rPr>
              <a:t>https://www.homematic-inside.de</a:t>
            </a:r>
            <a:r>
              <a:rPr lang="de-DE" sz="1500" dirty="0"/>
              <a:t>	 21.05.17; 09:31 Uhr</a:t>
            </a:r>
          </a:p>
          <a:p>
            <a:endParaRPr lang="de-DE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500" b="1" dirty="0"/>
          </a:p>
        </p:txBody>
      </p:sp>
      <p:sp>
        <p:nvSpPr>
          <p:cNvPr id="6" name="Textfeld 5"/>
          <p:cNvSpPr txBox="1"/>
          <p:nvPr/>
        </p:nvSpPr>
        <p:spPr>
          <a:xfrm>
            <a:off x="3869724" y="116300"/>
            <a:ext cx="14045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Quellen</a:t>
            </a:r>
          </a:p>
        </p:txBody>
      </p:sp>
    </p:spTree>
    <p:extLst>
      <p:ext uri="{BB962C8B-B14F-4D97-AF65-F5344CB8AC3E}">
        <p14:creationId xmlns:p14="http://schemas.microsoft.com/office/powerpoint/2010/main" val="3916756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84179-97E7-4643-B5B7-BA9089E040D3}" type="datetime1">
              <a:rPr lang="de-DE" smtClean="0"/>
              <a:t>07.06.2017</a:t>
            </a:fld>
            <a:r>
              <a:rPr lang="de-DE" dirty="0"/>
              <a:t>	     Nadine Schwenke, Anna Blankenstein, Fabian </a:t>
            </a:r>
            <a:r>
              <a:rPr lang="de-DE" dirty="0" err="1"/>
              <a:t>Nawrath</a:t>
            </a:r>
            <a:r>
              <a:rPr lang="de-DE" dirty="0"/>
              <a:t>, Maximilian </a:t>
            </a:r>
            <a:r>
              <a:rPr lang="de-DE" dirty="0" err="1"/>
              <a:t>Bröer</a:t>
            </a:r>
            <a:r>
              <a:rPr lang="de-DE" dirty="0"/>
              <a:t>       Praxismodul 2	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3</a:t>
            </a:fld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900680" y="116300"/>
            <a:ext cx="59078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Die Systeme – wie funktionieren sie?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4172098" y="670298"/>
            <a:ext cx="8595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/>
              <a:t>KNX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647998" y="1224296"/>
            <a:ext cx="278544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/>
              <a:t>Ist ein Bussystem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47998" y="2024515"/>
            <a:ext cx="540994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/>
              <a:t>Einheitliches Übertragungsverfahren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647998" y="2763179"/>
            <a:ext cx="334213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/>
              <a:t>Übertragungsmedien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647998" y="3255622"/>
            <a:ext cx="2688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de-DE" sz="2400" dirty="0"/>
              <a:t>Ethernet (IP)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647998" y="3748065"/>
            <a:ext cx="4502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de-DE" sz="2400" dirty="0"/>
              <a:t>230 V Versorgungsnetz (PL)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647998" y="4674803"/>
            <a:ext cx="3789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de-DE" sz="2400" dirty="0"/>
              <a:t>Zweidrahtleitung (TP)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647998" y="4209730"/>
            <a:ext cx="3697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de-DE" sz="2400" dirty="0"/>
              <a:t>Funkverbindung (RF)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647998" y="5440837"/>
            <a:ext cx="419114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Programmierung über ETS</a:t>
            </a:r>
          </a:p>
        </p:txBody>
      </p:sp>
    </p:spTree>
    <p:extLst>
      <p:ext uri="{BB962C8B-B14F-4D97-AF65-F5344CB8AC3E}">
        <p14:creationId xmlns:p14="http://schemas.microsoft.com/office/powerpoint/2010/main" val="3077861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3" grpId="0"/>
      <p:bldP spid="14" grpId="0"/>
      <p:bldP spid="16" grpId="0"/>
      <p:bldP spid="17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07.06.2017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4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900680" y="116300"/>
            <a:ext cx="59078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Die Systeme – wie funktionieren sie?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4172098" y="670298"/>
            <a:ext cx="8595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/>
              <a:t>KNX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647998" y="1224296"/>
            <a:ext cx="309584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/>
              <a:t>Dezentraler Aufbau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647998" y="1716739"/>
            <a:ext cx="6204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de-DE" sz="2400" dirty="0"/>
              <a:t>Erfordert eindeutig geregelten Buszugriff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647998" y="2843628"/>
            <a:ext cx="752449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Jeder Teilnehmer verfügt über eigenen µ-Prozessor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641842" y="2178404"/>
            <a:ext cx="5054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de-DE" sz="2400" dirty="0"/>
              <a:t>Zugriff erfolgt ereignisgesteuert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47998" y="3568937"/>
            <a:ext cx="52537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Datenaustausch über Telegramme</a:t>
            </a: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35683" y="4151405"/>
            <a:ext cx="5272633" cy="1840200"/>
          </a:xfrm>
          <a:prstGeom prst="rect">
            <a:avLst/>
          </a:prstGeom>
          <a:ln>
            <a:noFill/>
          </a:ln>
        </p:spPr>
      </p:pic>
      <p:sp>
        <p:nvSpPr>
          <p:cNvPr id="14" name="Textfeld 13"/>
          <p:cNvSpPr txBox="1"/>
          <p:nvPr/>
        </p:nvSpPr>
        <p:spPr>
          <a:xfrm>
            <a:off x="1935683" y="5869290"/>
            <a:ext cx="19800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http://www.knx.org/fileadmin/</a:t>
            </a:r>
          </a:p>
        </p:txBody>
      </p:sp>
    </p:spTree>
    <p:extLst>
      <p:ext uri="{BB962C8B-B14F-4D97-AF65-F5344CB8AC3E}">
        <p14:creationId xmlns:p14="http://schemas.microsoft.com/office/powerpoint/2010/main" val="4607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1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07.06.2017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5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900680" y="116300"/>
            <a:ext cx="59078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Die Systeme – wie funktionieren sie?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4172098" y="670298"/>
            <a:ext cx="8595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/>
              <a:t>KNX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900680" y="1224296"/>
            <a:ext cx="196598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Adressen 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900680" y="1716739"/>
            <a:ext cx="3787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sz="2400" dirty="0"/>
              <a:t>Physikalische Adressen</a:t>
            </a:r>
          </a:p>
        </p:txBody>
      </p:sp>
      <p:pic>
        <p:nvPicPr>
          <p:cNvPr id="13" name="Grafik 12" descr="Ein Bild, das Screenshot enthält.&#10;&#10;Mit sehr hoher Zuverlässigkeit generierte Beschreibu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628" y="2582605"/>
            <a:ext cx="5352470" cy="159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49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07.06.2017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6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900680" y="116300"/>
            <a:ext cx="59078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Die Systeme – wie funktionieren sie?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4172098" y="670298"/>
            <a:ext cx="8595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/>
              <a:t>KNX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900680" y="1224296"/>
            <a:ext cx="45876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Maximale Größe des Systems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900680" y="1714465"/>
            <a:ext cx="2535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15 Bereiche 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900680" y="2172044"/>
            <a:ext cx="4009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1 Bereich fasst maximal:</a:t>
            </a:r>
          </a:p>
        </p:txBody>
      </p:sp>
      <p:pic>
        <p:nvPicPr>
          <p:cNvPr id="13" name="Grafik 12" descr="Ein Bild, das Screenshot enthält.&#10;&#10;Mit sehr hoher Zuverlässigkeit generierte Beschreibu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8470" y="3245416"/>
            <a:ext cx="5394570" cy="3098534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903543" y="2637478"/>
            <a:ext cx="3871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sz="2400" dirty="0"/>
              <a:t>15 Linien + 1 Hauptlinie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903543" y="3095885"/>
            <a:ext cx="3516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sz="2400" dirty="0"/>
              <a:t>1 Linie fasst maximal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903543" y="3554292"/>
            <a:ext cx="2717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sz="2400" dirty="0"/>
              <a:t>63 Teilnehmer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5488346" y="6213145"/>
            <a:ext cx="17283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http://www.e-volution.de/</a:t>
            </a:r>
          </a:p>
        </p:txBody>
      </p:sp>
    </p:spTree>
    <p:extLst>
      <p:ext uri="{BB962C8B-B14F-4D97-AF65-F5344CB8AC3E}">
        <p14:creationId xmlns:p14="http://schemas.microsoft.com/office/powerpoint/2010/main" val="1566830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07.06.2017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7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900680" y="116300"/>
            <a:ext cx="59078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Die Systeme – wie funktionieren sie?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3546911" y="670298"/>
            <a:ext cx="20501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/>
              <a:t>HomeMatic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896869" y="1224296"/>
            <a:ext cx="404597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Hausautomationssystem 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900680" y="1716739"/>
            <a:ext cx="1989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Aktoren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900680" y="2178404"/>
            <a:ext cx="2219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Sensoren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900680" y="2645603"/>
            <a:ext cx="3123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Zentraleinheiten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896869" y="3202268"/>
            <a:ext cx="568739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Übertragungsverfahren kombinierbar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900680" y="3694711"/>
            <a:ext cx="3772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Bus-Protokoll (RS-485)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900680" y="4153719"/>
            <a:ext cx="6013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Funk-Protokoll (bidirektional, SRD-Band)</a:t>
            </a:r>
          </a:p>
        </p:txBody>
      </p:sp>
    </p:spTree>
    <p:extLst>
      <p:ext uri="{BB962C8B-B14F-4D97-AF65-F5344CB8AC3E}">
        <p14:creationId xmlns:p14="http://schemas.microsoft.com/office/powerpoint/2010/main" val="691290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07.06.2017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8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900680" y="116300"/>
            <a:ext cx="59078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Die Systeme – wie funktionieren sie?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3546911" y="670298"/>
            <a:ext cx="20501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/>
              <a:t>HomeMatic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900680" y="1224296"/>
            <a:ext cx="379565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Die Zentraleinheit: CCU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900680" y="3010873"/>
            <a:ext cx="648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Verfügt (als Einzige) über den Bus-Anschluss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900680" y="2179876"/>
            <a:ext cx="63809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Integriert eigenen Webserver</a:t>
            </a:r>
          </a:p>
          <a:p>
            <a:pPr marL="1257300" lvl="2" indent="-342900">
              <a:buFont typeface="Symbol" panose="05050102010706020507" pitchFamily="18" charset="2"/>
              <a:buChar char="-"/>
            </a:pPr>
            <a:r>
              <a:rPr lang="de-DE" sz="2400" dirty="0"/>
              <a:t>Programmierbar über den Webbrowser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900680" y="3472538"/>
            <a:ext cx="7410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57300" lvl="2" indent="-342900">
              <a:buFont typeface="Symbol" panose="05050102010706020507" pitchFamily="18" charset="2"/>
              <a:buChar char="-"/>
            </a:pPr>
            <a:r>
              <a:rPr lang="de-DE" sz="2400" dirty="0"/>
              <a:t>Bei drahtgebundenen Komponenten notwendig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900680" y="4196852"/>
            <a:ext cx="692061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Funkverbindungen auch über Adapter möglich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900680" y="4689295"/>
            <a:ext cx="38252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LAN-Adapter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USB-Adapter </a:t>
            </a:r>
          </a:p>
          <a:p>
            <a:pPr lvl="1"/>
            <a:r>
              <a:rPr lang="de-DE" sz="2400" dirty="0"/>
              <a:t>	=&gt; Direktverknüpfung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901705" y="1718211"/>
            <a:ext cx="6919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Steuer, Kontroll- &amp; Konfigurationsmöglichkeiten</a:t>
            </a:r>
          </a:p>
        </p:txBody>
      </p:sp>
    </p:spTree>
    <p:extLst>
      <p:ext uri="{BB962C8B-B14F-4D97-AF65-F5344CB8AC3E}">
        <p14:creationId xmlns:p14="http://schemas.microsoft.com/office/powerpoint/2010/main" val="13904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  <p:bldP spid="13" grpId="0"/>
      <p:bldP spid="14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07.06.2017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9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900680" y="116300"/>
            <a:ext cx="59078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Die Systeme – wie funktionieren sie?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3700607" y="670298"/>
            <a:ext cx="17427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/>
              <a:t>OpenHAB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900680" y="1224296"/>
            <a:ext cx="355161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Integrationsplattform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906941" y="3092038"/>
            <a:ext cx="6530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Schafft eine einheitliche Benutzeroberfläche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900680" y="1716739"/>
            <a:ext cx="7504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Integriert verschiedenste Systeme und Technologien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900680" y="2178404"/>
            <a:ext cx="3207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Herstellerneutral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900680" y="2635221"/>
            <a:ext cx="5614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Hardware- und protokoll-unabhängig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2438249" y="4469261"/>
            <a:ext cx="33393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i="1" dirty="0">
                <a:solidFill>
                  <a:srgbClr val="FF0000"/>
                </a:solidFill>
              </a:rPr>
              <a:t>*Bild von der GUI ?*</a:t>
            </a:r>
          </a:p>
        </p:txBody>
      </p:sp>
    </p:spTree>
    <p:extLst>
      <p:ext uri="{BB962C8B-B14F-4D97-AF65-F5344CB8AC3E}">
        <p14:creationId xmlns:p14="http://schemas.microsoft.com/office/powerpoint/2010/main" val="4098217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HSHL_PowerPoint_Master_Vorlage(4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HSHL_PowerPoint_Master_Vorlage(4)</Template>
  <TotalTime>0</TotalTime>
  <Words>939</Words>
  <Application>Microsoft Office PowerPoint</Application>
  <PresentationFormat>Bildschirmpräsentation (4:3)</PresentationFormat>
  <Paragraphs>250</Paragraphs>
  <Slides>21</Slides>
  <Notes>2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8" baseType="lpstr">
      <vt:lpstr>Arial</vt:lpstr>
      <vt:lpstr>Calibri</vt:lpstr>
      <vt:lpstr>Courier New</vt:lpstr>
      <vt:lpstr>Source Sans Pro</vt:lpstr>
      <vt:lpstr>Symbol</vt:lpstr>
      <vt:lpstr>Wingdings</vt:lpstr>
      <vt:lpstr>HSHL_PowerPoint_Master_Vorlage(4)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Hochschule Hamm-Lippstadt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Schlüter, Ute</dc:creator>
  <cp:lastModifiedBy>Anna Blankenstein</cp:lastModifiedBy>
  <cp:revision>91</cp:revision>
  <dcterms:created xsi:type="dcterms:W3CDTF">2017-02-02T09:32:57Z</dcterms:created>
  <dcterms:modified xsi:type="dcterms:W3CDTF">2017-06-07T13:51:11Z</dcterms:modified>
</cp:coreProperties>
</file>