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50e3a537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50e3a537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50e3a537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1:06 минута) – объяснение решения задачи через map reduce 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Разобрать кейс, что делать и что будет если ключа с конкретным значением так много, что он не может влезть на одну машинку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необходимо «усложнить» ключ, чтобы от него получались разные значения хеша. После учесть это на стадии reduce и все равно собрать эти счетчики в один общий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2a50e3a537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a50e3a5378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g2a50e3a5378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a50e3a5378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g2a50e3a5378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a50e3a5378_3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a50e3a5378_3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a50e3a5378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2a50e3a5378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a50e3a5378_3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2a50e3a5378_3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atic.googleusercontent.com/media/research.google.com/en/archive/gfs-sosp2003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841811" y="1536174"/>
            <a:ext cx="6508377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Scale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(LSML)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 курсе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381895" y="257117"/>
            <a:ext cx="56800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Визуализация решения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381896" y="2603351"/>
            <a:ext cx="1764255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381895" y="2947596"/>
            <a:ext cx="1764255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381896" y="3293820"/>
            <a:ext cx="1764255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81895" y="3638065"/>
            <a:ext cx="1764255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785307" y="2220486"/>
            <a:ext cx="957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22"/>
          <p:cNvCxnSpPr>
            <a:stCxn id="169" idx="3"/>
            <a:endCxn id="175" idx="1"/>
          </p:cNvCxnSpPr>
          <p:nvPr/>
        </p:nvCxnSpPr>
        <p:spPr>
          <a:xfrm rot="10800000" flipH="1">
            <a:off x="2146151" y="2761974"/>
            <a:ext cx="632700" cy="1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p22"/>
          <p:cNvCxnSpPr>
            <a:endCxn id="177" idx="1"/>
          </p:cNvCxnSpPr>
          <p:nvPr/>
        </p:nvCxnSpPr>
        <p:spPr>
          <a:xfrm>
            <a:off x="2146125" y="3100126"/>
            <a:ext cx="632700" cy="4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8" name="Google Shape;178;p22"/>
          <p:cNvCxnSpPr>
            <a:endCxn id="179" idx="1"/>
          </p:cNvCxnSpPr>
          <p:nvPr/>
        </p:nvCxnSpPr>
        <p:spPr>
          <a:xfrm rot="10800000" flipH="1">
            <a:off x="2146124" y="3810186"/>
            <a:ext cx="632700" cy="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5" name="Google Shape;175;p22"/>
          <p:cNvSpPr/>
          <p:nvPr/>
        </p:nvSpPr>
        <p:spPr>
          <a:xfrm>
            <a:off x="2778825" y="2589817"/>
            <a:ext cx="1764255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count.py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3288856" y="2220485"/>
            <a:ext cx="744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scrpit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2778825" y="2970903"/>
            <a:ext cx="1764255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count.py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2778824" y="3638063"/>
            <a:ext cx="1764255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count.py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2"/>
          <p:cNvCxnSpPr>
            <a:endCxn id="182" idx="1"/>
          </p:cNvCxnSpPr>
          <p:nvPr/>
        </p:nvCxnSpPr>
        <p:spPr>
          <a:xfrm>
            <a:off x="4543120" y="2744011"/>
            <a:ext cx="57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22"/>
          <p:cNvCxnSpPr>
            <a:endCxn id="184" idx="1"/>
          </p:cNvCxnSpPr>
          <p:nvPr/>
        </p:nvCxnSpPr>
        <p:spPr>
          <a:xfrm>
            <a:off x="4543041" y="3125096"/>
            <a:ext cx="56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5" name="Google Shape;185;p22"/>
          <p:cNvCxnSpPr>
            <a:endCxn id="186" idx="1"/>
          </p:cNvCxnSpPr>
          <p:nvPr/>
        </p:nvCxnSpPr>
        <p:spPr>
          <a:xfrm>
            <a:off x="4543041" y="3792256"/>
            <a:ext cx="56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2" name="Google Shape;182;p22"/>
          <p:cNvSpPr/>
          <p:nvPr/>
        </p:nvSpPr>
        <p:spPr>
          <a:xfrm>
            <a:off x="5113120" y="2571888"/>
            <a:ext cx="925618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1.txt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5104041" y="2952973"/>
            <a:ext cx="925618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2.txt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104041" y="3620133"/>
            <a:ext cx="925618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N.txt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2"/>
          <p:cNvCxnSpPr>
            <a:stCxn id="182" idx="3"/>
          </p:cNvCxnSpPr>
          <p:nvPr/>
        </p:nvCxnSpPr>
        <p:spPr>
          <a:xfrm rot="10800000" flipH="1">
            <a:off x="6038738" y="2129911"/>
            <a:ext cx="835500" cy="61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8" name="Google Shape;188;p22"/>
          <p:cNvSpPr/>
          <p:nvPr/>
        </p:nvSpPr>
        <p:spPr>
          <a:xfrm>
            <a:off x="6874136" y="1741602"/>
            <a:ext cx="1764255" cy="830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17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128</a:t>
            </a:r>
            <a:endParaRPr/>
          </a:p>
        </p:txBody>
      </p:sp>
      <p:cxnSp>
        <p:nvCxnSpPr>
          <p:cNvPr id="189" name="Google Shape;189;p22"/>
          <p:cNvCxnSpPr>
            <a:stCxn id="184" idx="3"/>
          </p:cNvCxnSpPr>
          <p:nvPr/>
        </p:nvCxnSpPr>
        <p:spPr>
          <a:xfrm rot="10800000" flipH="1">
            <a:off x="6029659" y="3073796"/>
            <a:ext cx="835500" cy="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0" name="Google Shape;190;p22"/>
          <p:cNvSpPr/>
          <p:nvPr/>
        </p:nvSpPr>
        <p:spPr>
          <a:xfrm>
            <a:off x="6865057" y="2685365"/>
            <a:ext cx="1764255" cy="830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3</a:t>
            </a:r>
            <a:endParaRPr/>
          </a:p>
        </p:txBody>
      </p:sp>
      <p:cxnSp>
        <p:nvCxnSpPr>
          <p:cNvPr id="191" name="Google Shape;191;p22"/>
          <p:cNvCxnSpPr>
            <a:stCxn id="186" idx="3"/>
          </p:cNvCxnSpPr>
          <p:nvPr/>
        </p:nvCxnSpPr>
        <p:spPr>
          <a:xfrm>
            <a:off x="6029659" y="3792256"/>
            <a:ext cx="835500" cy="19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2" name="Google Shape;192;p22"/>
          <p:cNvSpPr/>
          <p:nvPr/>
        </p:nvSpPr>
        <p:spPr>
          <a:xfrm>
            <a:off x="6865057" y="3594708"/>
            <a:ext cx="1764255" cy="830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100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42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8735209" y="1516828"/>
            <a:ext cx="441064" cy="329184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9261986" y="2922007"/>
            <a:ext cx="901964" cy="3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K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6777318" y="5034579"/>
            <a:ext cx="40663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Хотим быстро искать ключи-слова в файлах N.txt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921223" y="2446577"/>
            <a:ext cx="925618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1.txt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912144" y="2827662"/>
            <a:ext cx="925618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2.txt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912144" y="3494822"/>
            <a:ext cx="925618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N.txt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Google Shape;205;p23"/>
          <p:cNvCxnSpPr>
            <a:stCxn id="202" idx="3"/>
            <a:endCxn id="206" idx="1"/>
          </p:cNvCxnSpPr>
          <p:nvPr/>
        </p:nvCxnSpPr>
        <p:spPr>
          <a:xfrm rot="10800000" flipH="1">
            <a:off x="1846841" y="2031300"/>
            <a:ext cx="835500" cy="58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6" name="Google Shape;206;p23"/>
          <p:cNvSpPr/>
          <p:nvPr/>
        </p:nvSpPr>
        <p:spPr>
          <a:xfrm>
            <a:off x="2682239" y="1616291"/>
            <a:ext cx="1764255" cy="830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128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17</a:t>
            </a:r>
            <a:endParaRPr/>
          </a:p>
        </p:txBody>
      </p:sp>
      <p:cxnSp>
        <p:nvCxnSpPr>
          <p:cNvPr id="207" name="Google Shape;207;p23"/>
          <p:cNvCxnSpPr>
            <a:stCxn id="203" idx="3"/>
            <a:endCxn id="208" idx="1"/>
          </p:cNvCxnSpPr>
          <p:nvPr/>
        </p:nvCxnSpPr>
        <p:spPr>
          <a:xfrm rot="10800000" flipH="1">
            <a:off x="1837762" y="2975185"/>
            <a:ext cx="835500" cy="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8" name="Google Shape;208;p23"/>
          <p:cNvSpPr/>
          <p:nvPr/>
        </p:nvSpPr>
        <p:spPr>
          <a:xfrm>
            <a:off x="2673160" y="2560054"/>
            <a:ext cx="1764255" cy="830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7</a:t>
            </a:r>
            <a:endParaRPr/>
          </a:p>
        </p:txBody>
      </p:sp>
      <p:cxnSp>
        <p:nvCxnSpPr>
          <p:cNvPr id="209" name="Google Shape;209;p23"/>
          <p:cNvCxnSpPr>
            <a:stCxn id="204" idx="3"/>
            <a:endCxn id="210" idx="1"/>
          </p:cNvCxnSpPr>
          <p:nvPr/>
        </p:nvCxnSpPr>
        <p:spPr>
          <a:xfrm>
            <a:off x="1837762" y="3666945"/>
            <a:ext cx="835500" cy="217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0" name="Google Shape;210;p23"/>
          <p:cNvSpPr/>
          <p:nvPr/>
        </p:nvSpPr>
        <p:spPr>
          <a:xfrm>
            <a:off x="2673160" y="3469397"/>
            <a:ext cx="1764255" cy="830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42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100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63232" y="1595476"/>
            <a:ext cx="219773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Отсортированные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файлы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381895" y="257117"/>
            <a:ext cx="3323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Визуализация решения</a:t>
            </a:r>
            <a:endParaRPr/>
          </a:p>
        </p:txBody>
      </p:sp>
      <p:cxnSp>
        <p:nvCxnSpPr>
          <p:cNvPr id="213" name="Google Shape;213;p23"/>
          <p:cNvCxnSpPr>
            <a:stCxn id="214" idx="1"/>
            <a:endCxn id="206" idx="3"/>
          </p:cNvCxnSpPr>
          <p:nvPr/>
        </p:nvCxnSpPr>
        <p:spPr>
          <a:xfrm flipH="1">
            <a:off x="4446371" y="1968681"/>
            <a:ext cx="221400" cy="6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4" name="Google Shape;214;p23"/>
          <p:cNvSpPr/>
          <p:nvPr/>
        </p:nvSpPr>
        <p:spPr>
          <a:xfrm>
            <a:off x="4667771" y="1796558"/>
            <a:ext cx="925618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3"/>
          <p:cNvCxnSpPr>
            <a:stCxn id="216" idx="1"/>
            <a:endCxn id="208" idx="3"/>
          </p:cNvCxnSpPr>
          <p:nvPr/>
        </p:nvCxnSpPr>
        <p:spPr>
          <a:xfrm flipH="1">
            <a:off x="4437371" y="2974125"/>
            <a:ext cx="2304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6" name="Google Shape;216;p23"/>
          <p:cNvSpPr/>
          <p:nvPr/>
        </p:nvSpPr>
        <p:spPr>
          <a:xfrm>
            <a:off x="4667771" y="2802002"/>
            <a:ext cx="925618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Log(N)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23"/>
          <p:cNvCxnSpPr>
            <a:stCxn id="218" idx="1"/>
            <a:endCxn id="210" idx="3"/>
          </p:cNvCxnSpPr>
          <p:nvPr/>
        </p:nvCxnSpPr>
        <p:spPr>
          <a:xfrm flipH="1">
            <a:off x="4437371" y="3845918"/>
            <a:ext cx="230400" cy="3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8" name="Google Shape;218;p23"/>
          <p:cNvSpPr/>
          <p:nvPr/>
        </p:nvSpPr>
        <p:spPr>
          <a:xfrm>
            <a:off x="4667771" y="3673795"/>
            <a:ext cx="925618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Log(N)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6013525" y="1032734"/>
            <a:ext cx="1129553" cy="380820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6306519" y="2129382"/>
            <a:ext cx="625620" cy="6256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6507120" y="2215444"/>
            <a:ext cx="221277" cy="4733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6306519" y="1282666"/>
            <a:ext cx="625620" cy="6256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6507120" y="1368728"/>
            <a:ext cx="221277" cy="4733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6306519" y="2974125"/>
            <a:ext cx="625620" cy="6256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6507120" y="3060187"/>
            <a:ext cx="221277" cy="4733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6306519" y="3818868"/>
            <a:ext cx="625620" cy="6256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6507120" y="3904930"/>
            <a:ext cx="221277" cy="47336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23"/>
          <p:cNvCxnSpPr>
            <a:stCxn id="219" idx="3"/>
          </p:cNvCxnSpPr>
          <p:nvPr/>
        </p:nvCxnSpPr>
        <p:spPr>
          <a:xfrm>
            <a:off x="7143078" y="2936838"/>
            <a:ext cx="1172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9" name="Google Shape;229;p23"/>
          <p:cNvSpPr/>
          <p:nvPr/>
        </p:nvSpPr>
        <p:spPr>
          <a:xfrm>
            <a:off x="7242701" y="2545388"/>
            <a:ext cx="925618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sort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23"/>
          <p:cNvCxnSpPr/>
          <p:nvPr/>
        </p:nvCxnSpPr>
        <p:spPr>
          <a:xfrm>
            <a:off x="6928998" y="1616291"/>
            <a:ext cx="1131533" cy="1796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23"/>
          <p:cNvCxnSpPr>
            <a:stCxn id="220" idx="3"/>
          </p:cNvCxnSpPr>
          <p:nvPr/>
        </p:nvCxnSpPr>
        <p:spPr>
          <a:xfrm rot="10800000" flipH="1">
            <a:off x="6932139" y="1807992"/>
            <a:ext cx="1128300" cy="63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2" name="Google Shape;232;p23"/>
          <p:cNvSpPr/>
          <p:nvPr/>
        </p:nvSpPr>
        <p:spPr>
          <a:xfrm>
            <a:off x="8093568" y="1075132"/>
            <a:ext cx="625620" cy="13862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8304507" y="1161194"/>
            <a:ext cx="210939" cy="116245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23"/>
          <p:cNvCxnSpPr>
            <a:stCxn id="232" idx="3"/>
          </p:cNvCxnSpPr>
          <p:nvPr/>
        </p:nvCxnSpPr>
        <p:spPr>
          <a:xfrm>
            <a:off x="8719188" y="1768269"/>
            <a:ext cx="546900" cy="140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23"/>
          <p:cNvCxnSpPr>
            <a:stCxn id="224" idx="3"/>
          </p:cNvCxnSpPr>
          <p:nvPr/>
        </p:nvCxnSpPr>
        <p:spPr>
          <a:xfrm rot="10800000" flipH="1">
            <a:off x="6932139" y="3219135"/>
            <a:ext cx="2334000" cy="6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23"/>
          <p:cNvCxnSpPr/>
          <p:nvPr/>
        </p:nvCxnSpPr>
        <p:spPr>
          <a:xfrm flipH="1">
            <a:off x="8963842" y="805447"/>
            <a:ext cx="588949" cy="47721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7" name="Google Shape;237;p23"/>
          <p:cNvSpPr/>
          <p:nvPr/>
        </p:nvSpPr>
        <p:spPr>
          <a:xfrm>
            <a:off x="9356868" y="2631766"/>
            <a:ext cx="625620" cy="13862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9564208" y="2731825"/>
            <a:ext cx="210939" cy="116245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9552791" y="32561"/>
            <a:ext cx="179652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Окно данных, помещающееся в RAM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7194291" y="4055131"/>
            <a:ext cx="30497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Итеративно решаем задачу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Sort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7835575" y="1282675"/>
            <a:ext cx="1128300" cy="217500"/>
          </a:xfrm>
          <a:prstGeom prst="rect">
            <a:avLst/>
          </a:prstGeom>
          <a:solidFill>
            <a:srgbClr val="FF0000">
              <a:alpha val="42750"/>
            </a:srgbClr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/>
          <p:nvPr/>
        </p:nvSpPr>
        <p:spPr>
          <a:xfrm>
            <a:off x="419549" y="1289590"/>
            <a:ext cx="1871830" cy="380820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a: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a: 12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aa: 100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128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42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17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100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220135" y="109404"/>
            <a:ext cx="21977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Конечный отсортированный файл по ключам</a:t>
            </a:r>
            <a:endParaRPr/>
          </a:p>
        </p:txBody>
      </p:sp>
      <p:cxnSp>
        <p:nvCxnSpPr>
          <p:cNvPr id="249" name="Google Shape;249;p24"/>
          <p:cNvCxnSpPr>
            <a:stCxn id="247" idx="3"/>
          </p:cNvCxnSpPr>
          <p:nvPr/>
        </p:nvCxnSpPr>
        <p:spPr>
          <a:xfrm>
            <a:off x="2291379" y="3193694"/>
            <a:ext cx="443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0" name="Google Shape;250;p24"/>
          <p:cNvSpPr txBox="1"/>
          <p:nvPr/>
        </p:nvSpPr>
        <p:spPr>
          <a:xfrm>
            <a:off x="1866452" y="2547362"/>
            <a:ext cx="60995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нам осталось выполнить для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ответа?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/>
          <p:nvPr/>
        </p:nvSpPr>
        <p:spPr>
          <a:xfrm>
            <a:off x="419549" y="1289590"/>
            <a:ext cx="1871830" cy="380820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a: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a: 12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aa: 100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128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42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17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100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220135" y="109404"/>
            <a:ext cx="21977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Конечный отсортированный файл по ключам</a:t>
            </a:r>
            <a:endParaRPr/>
          </a:p>
        </p:txBody>
      </p:sp>
      <p:cxnSp>
        <p:nvCxnSpPr>
          <p:cNvPr id="258" name="Google Shape;258;p25"/>
          <p:cNvCxnSpPr>
            <a:stCxn id="256" idx="3"/>
            <a:endCxn id="259" idx="1"/>
          </p:cNvCxnSpPr>
          <p:nvPr/>
        </p:nvCxnSpPr>
        <p:spPr>
          <a:xfrm>
            <a:off x="2291379" y="3193694"/>
            <a:ext cx="452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0" name="Google Shape;260;p25"/>
          <p:cNvSpPr/>
          <p:nvPr/>
        </p:nvSpPr>
        <p:spPr>
          <a:xfrm>
            <a:off x="220135" y="1461713"/>
            <a:ext cx="2490792" cy="640743"/>
          </a:xfrm>
          <a:prstGeom prst="rect">
            <a:avLst/>
          </a:prstGeom>
          <a:solidFill>
            <a:srgbClr val="FF0000">
              <a:alpha val="42745"/>
            </a:srgbClr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25"/>
          <p:cNvCxnSpPr>
            <a:endCxn id="260" idx="3"/>
          </p:cNvCxnSpPr>
          <p:nvPr/>
        </p:nvCxnSpPr>
        <p:spPr>
          <a:xfrm rot="10800000">
            <a:off x="2710927" y="1782085"/>
            <a:ext cx="77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2" name="Google Shape;262;p25"/>
          <p:cNvSpPr txBox="1"/>
          <p:nvPr/>
        </p:nvSpPr>
        <p:spPr>
          <a:xfrm>
            <a:off x="3485478" y="1305030"/>
            <a:ext cx="333487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Проходимся по файлу окном возможного размера и «схлопываем» счетчики по одинаковым словам в итоговое значение</a:t>
            </a:r>
            <a:endParaRPr/>
          </a:p>
        </p:txBody>
      </p:sp>
      <p:sp>
        <p:nvSpPr>
          <p:cNvPr id="259" name="Google Shape;259;p25"/>
          <p:cNvSpPr/>
          <p:nvPr/>
        </p:nvSpPr>
        <p:spPr>
          <a:xfrm>
            <a:off x="6820348" y="1289589"/>
            <a:ext cx="1871830" cy="380820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a: 22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aa: 100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173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124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9556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2800"/>
              <a:t>Google Big Table / Google File System</a:t>
            </a:r>
            <a:endParaRPr sz="2800"/>
          </a:p>
        </p:txBody>
      </p:sp>
      <p:pic>
        <p:nvPicPr>
          <p:cNvPr id="269" name="Google Shape;2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613" y="1066788"/>
            <a:ext cx="5868770" cy="321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>
            <a:hlinkClick r:id="rId4"/>
          </p:cNvPr>
          <p:cNvSpPr txBox="1"/>
          <p:nvPr/>
        </p:nvSpPr>
        <p:spPr>
          <a:xfrm>
            <a:off x="838200" y="5122625"/>
            <a:ext cx="683200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https://</a:t>
            </a:r>
            <a:r>
              <a:rPr lang="en" sz="1100" dirty="0" err="1"/>
              <a:t>static.googleusercontent.com</a:t>
            </a:r>
            <a:r>
              <a:rPr lang="en" sz="1100" dirty="0"/>
              <a:t>/media/</a:t>
            </a:r>
            <a:r>
              <a:rPr lang="en" sz="1100" dirty="0" err="1"/>
              <a:t>research.google.com</a:t>
            </a:r>
            <a:r>
              <a:rPr lang="en" sz="1100" dirty="0"/>
              <a:t>/</a:t>
            </a:r>
            <a:r>
              <a:rPr lang="en" sz="1100" dirty="0" err="1"/>
              <a:t>en</a:t>
            </a:r>
            <a:r>
              <a:rPr lang="en" sz="1100" dirty="0"/>
              <a:t>//archive/gfs-sosp2003.pdf</a:t>
            </a:r>
            <a:endParaRPr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/>
        </p:nvSpPr>
        <p:spPr>
          <a:xfrm>
            <a:off x="527125" y="570155"/>
            <a:ext cx="6895651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Полученный нами алгоритм обработки большого файла и есть Map Reduce.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Он состоит из нескольких стадий с простыми действиями внутри.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итог – через этот паттерн работы с данными можно обрабатывать более сложные запросы к данным: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Время нахождения пользователя на сайте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Кол-во посещенных пользователем сайтов определенного класса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Подсчет стат значений на большом числе данных (мат. ожидание, дисперсия), если нужные формулы возможно перевести в итеративный формат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/>
        </p:nvSpPr>
        <p:spPr>
          <a:xfrm>
            <a:off x="143001" y="164725"/>
            <a:ext cx="203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Reduce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509385" y="1684252"/>
            <a:ext cx="1387800" cy="3410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2860322" y="1686952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2860322" y="2633619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2860324" y="3580287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2860327" y="4459725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28"/>
          <p:cNvCxnSpPr>
            <a:stCxn id="283" idx="3"/>
            <a:endCxn id="284" idx="2"/>
          </p:cNvCxnSpPr>
          <p:nvPr/>
        </p:nvCxnSpPr>
        <p:spPr>
          <a:xfrm rot="10800000" flipH="1">
            <a:off x="1897185" y="2004502"/>
            <a:ext cx="963000" cy="138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28"/>
          <p:cNvCxnSpPr>
            <a:stCxn id="283" idx="3"/>
            <a:endCxn id="285" idx="2"/>
          </p:cNvCxnSpPr>
          <p:nvPr/>
        </p:nvCxnSpPr>
        <p:spPr>
          <a:xfrm rot="10800000" flipH="1">
            <a:off x="1897185" y="2951002"/>
            <a:ext cx="963000" cy="43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28"/>
          <p:cNvCxnSpPr>
            <a:stCxn id="283" idx="3"/>
            <a:endCxn id="286" idx="2"/>
          </p:cNvCxnSpPr>
          <p:nvPr/>
        </p:nvCxnSpPr>
        <p:spPr>
          <a:xfrm>
            <a:off x="1897185" y="3389302"/>
            <a:ext cx="963000" cy="508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1" name="Google Shape;291;p28"/>
          <p:cNvCxnSpPr>
            <a:stCxn id="283" idx="3"/>
            <a:endCxn id="287" idx="2"/>
          </p:cNvCxnSpPr>
          <p:nvPr/>
        </p:nvCxnSpPr>
        <p:spPr>
          <a:xfrm>
            <a:off x="1897185" y="3389302"/>
            <a:ext cx="963000" cy="138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2" name="Google Shape;292;p28"/>
          <p:cNvSpPr txBox="1"/>
          <p:nvPr/>
        </p:nvSpPr>
        <p:spPr>
          <a:xfrm>
            <a:off x="143010" y="623017"/>
            <a:ext cx="2197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Большой файл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раскидывается между машинами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28"/>
          <p:cNvCxnSpPr>
            <a:stCxn id="284" idx="6"/>
          </p:cNvCxnSpPr>
          <p:nvPr/>
        </p:nvCxnSpPr>
        <p:spPr>
          <a:xfrm>
            <a:off x="3495122" y="2004352"/>
            <a:ext cx="116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4" name="Google Shape;294;p28"/>
          <p:cNvCxnSpPr>
            <a:stCxn id="285" idx="6"/>
            <a:endCxn id="295" idx="1"/>
          </p:cNvCxnSpPr>
          <p:nvPr/>
        </p:nvCxnSpPr>
        <p:spPr>
          <a:xfrm>
            <a:off x="3495122" y="2951019"/>
            <a:ext cx="116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6" name="Google Shape;296;p28"/>
          <p:cNvCxnSpPr>
            <a:endCxn id="297" idx="1"/>
          </p:cNvCxnSpPr>
          <p:nvPr/>
        </p:nvCxnSpPr>
        <p:spPr>
          <a:xfrm>
            <a:off x="3495127" y="3897667"/>
            <a:ext cx="116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8" name="Google Shape;298;p28"/>
          <p:cNvCxnSpPr>
            <a:endCxn id="299" idx="1"/>
          </p:cNvCxnSpPr>
          <p:nvPr/>
        </p:nvCxnSpPr>
        <p:spPr>
          <a:xfrm>
            <a:off x="3495127" y="4777104"/>
            <a:ext cx="1164600" cy="6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0" name="Google Shape;300;p28"/>
          <p:cNvSpPr txBox="1"/>
          <p:nvPr/>
        </p:nvSpPr>
        <p:spPr>
          <a:xfrm>
            <a:off x="3088925" y="623750"/>
            <a:ext cx="1790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стадия предобработки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28"/>
          <p:cNvCxnSpPr/>
          <p:nvPr/>
        </p:nvCxnSpPr>
        <p:spPr>
          <a:xfrm>
            <a:off x="1897172" y="5806277"/>
            <a:ext cx="50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2" name="Google Shape;302;p28"/>
          <p:cNvSpPr/>
          <p:nvPr/>
        </p:nvSpPr>
        <p:spPr>
          <a:xfrm>
            <a:off x="676177" y="5372929"/>
            <a:ext cx="1054200" cy="8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Текст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2650627" y="5377579"/>
            <a:ext cx="1054200" cy="8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Отдельные части текста на машинах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4659727" y="5377579"/>
            <a:ext cx="1054200" cy="8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Данные вида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b="1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key: value</a:t>
            </a:r>
            <a:endParaRPr sz="13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Google Shape;305;p28"/>
          <p:cNvCxnSpPr/>
          <p:nvPr/>
        </p:nvCxnSpPr>
        <p:spPr>
          <a:xfrm>
            <a:off x="3928922" y="5806277"/>
            <a:ext cx="50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6" name="Google Shape;306;p28"/>
          <p:cNvSpPr/>
          <p:nvPr/>
        </p:nvSpPr>
        <p:spPr>
          <a:xfrm>
            <a:off x="4659727" y="1575654"/>
            <a:ext cx="1054200" cy="8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k_1: v_1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k_s: v_s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4659727" y="2522304"/>
            <a:ext cx="1054200" cy="8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k_t: v_t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k_n: v_n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4659727" y="3468967"/>
            <a:ext cx="1054200" cy="8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4659727" y="4415604"/>
            <a:ext cx="1054200" cy="8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2582075" y="1361150"/>
            <a:ext cx="119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машины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7569722" y="1685514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7569722" y="2632181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7569724" y="3578849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7569727" y="4458287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28"/>
          <p:cNvCxnSpPr>
            <a:endCxn id="308" idx="2"/>
          </p:cNvCxnSpPr>
          <p:nvPr/>
        </p:nvCxnSpPr>
        <p:spPr>
          <a:xfrm rot="10800000" flipH="1">
            <a:off x="5919722" y="2002914"/>
            <a:ext cx="1650000" cy="94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3" name="Google Shape;313;p28"/>
          <p:cNvCxnSpPr>
            <a:endCxn id="311" idx="2"/>
          </p:cNvCxnSpPr>
          <p:nvPr/>
        </p:nvCxnSpPr>
        <p:spPr>
          <a:xfrm>
            <a:off x="5919727" y="2037587"/>
            <a:ext cx="1650000" cy="273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4" name="Google Shape;314;p28"/>
          <p:cNvCxnSpPr>
            <a:endCxn id="310" idx="2"/>
          </p:cNvCxnSpPr>
          <p:nvPr/>
        </p:nvCxnSpPr>
        <p:spPr>
          <a:xfrm>
            <a:off x="5913124" y="2018249"/>
            <a:ext cx="1656600" cy="187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5" name="Google Shape;315;p28"/>
          <p:cNvCxnSpPr>
            <a:endCxn id="309" idx="2"/>
          </p:cNvCxnSpPr>
          <p:nvPr/>
        </p:nvCxnSpPr>
        <p:spPr>
          <a:xfrm>
            <a:off x="5906822" y="2018081"/>
            <a:ext cx="1662900" cy="93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6" name="Google Shape;316;p28"/>
          <p:cNvCxnSpPr>
            <a:endCxn id="308" idx="2"/>
          </p:cNvCxnSpPr>
          <p:nvPr/>
        </p:nvCxnSpPr>
        <p:spPr>
          <a:xfrm rot="10800000" flipH="1">
            <a:off x="5890622" y="2002914"/>
            <a:ext cx="16791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7" name="Google Shape;317;p28"/>
          <p:cNvCxnSpPr>
            <a:endCxn id="311" idx="2"/>
          </p:cNvCxnSpPr>
          <p:nvPr/>
        </p:nvCxnSpPr>
        <p:spPr>
          <a:xfrm>
            <a:off x="5938927" y="2950187"/>
            <a:ext cx="1630800" cy="1825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8" name="Google Shape;318;p28"/>
          <p:cNvCxnSpPr>
            <a:endCxn id="310" idx="2"/>
          </p:cNvCxnSpPr>
          <p:nvPr/>
        </p:nvCxnSpPr>
        <p:spPr>
          <a:xfrm>
            <a:off x="5938924" y="2956649"/>
            <a:ext cx="1630800" cy="93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9" name="Google Shape;319;p28"/>
          <p:cNvCxnSpPr>
            <a:endCxn id="309" idx="2"/>
          </p:cNvCxnSpPr>
          <p:nvPr/>
        </p:nvCxnSpPr>
        <p:spPr>
          <a:xfrm>
            <a:off x="5919722" y="2949581"/>
            <a:ext cx="16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0" name="Google Shape;320;p28"/>
          <p:cNvSpPr txBox="1"/>
          <p:nvPr/>
        </p:nvSpPr>
        <p:spPr>
          <a:xfrm>
            <a:off x="5834825" y="692175"/>
            <a:ext cx="1790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Shuffle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стадия сортировки данных по ключам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5800000" y="5472175"/>
            <a:ext cx="366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ключи k_i попадают на одну машину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k_i ключи отсортированы (идут подряд)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p28"/>
          <p:cNvCxnSpPr/>
          <p:nvPr/>
        </p:nvCxnSpPr>
        <p:spPr>
          <a:xfrm>
            <a:off x="8615897" y="3389302"/>
            <a:ext cx="103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3" name="Google Shape;323;p28"/>
          <p:cNvSpPr txBox="1"/>
          <p:nvPr/>
        </p:nvSpPr>
        <p:spPr>
          <a:xfrm>
            <a:off x="8238650" y="623750"/>
            <a:ext cx="1790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стадия трансформации данных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9652098" y="5377575"/>
            <a:ext cx="1820700" cy="8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“Схлопываем” наши счетчики и получаем результат</a:t>
            </a:r>
            <a:endParaRPr sz="1300" b="1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8"/>
          <p:cNvSpPr/>
          <p:nvPr/>
        </p:nvSpPr>
        <p:spPr>
          <a:xfrm>
            <a:off x="9896152" y="2960604"/>
            <a:ext cx="1054200" cy="8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milk: 124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7330025" y="1361150"/>
            <a:ext cx="119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машины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"/>
          <p:cNvSpPr txBox="1"/>
          <p:nvPr/>
        </p:nvSpPr>
        <p:spPr>
          <a:xfrm>
            <a:off x="255250" y="235950"/>
            <a:ext cx="58830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Заметки по использованию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предобработка, реализованная фами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Shuffle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процесс, на который пользователь может влиять только через опр набор условий, влияющих на сортировку. Реализована не юзером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трансформация, реализованная вами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итог - эту схему работы с данными удобно масштабировать. Большой объем данных сможем обрабатывать за адекватное время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 обработки данных можно превратить в несколько последовательных M-R задач, где данные перетекают из одной задачи в последующие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/>
        </p:nvSpPr>
        <p:spPr>
          <a:xfrm>
            <a:off x="310101" y="176321"/>
            <a:ext cx="115293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Парадигма Map-Reduce на примере Word Count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310101" y="1041620"/>
            <a:ext cx="11529300" cy="52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Шаг Map:</a:t>
            </a:r>
            <a:endParaRPr sz="2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(K1, V1) 🡪 List(K2, V2)</a:t>
            </a:r>
            <a:br>
              <a:rPr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ru-RU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(#строки, “Deer Bear”) 🡪 [(“Deer”, 1), (“Bear”, 1)]</a:t>
            </a:r>
            <a:endParaRPr sz="2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Шаг Shuffle (или Sort):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Shuffle делит данные по </a:t>
            </a:r>
            <a:r>
              <a:rPr lang="ru-RU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hash(key) % N </a:t>
            </a:r>
            <a:r>
              <a:rPr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lang="ru-RU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частей</a:t>
            </a:r>
            <a:br>
              <a:rPr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Sort сортирует данные по </a:t>
            </a:r>
            <a:r>
              <a:rPr lang="ru-RU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 делит на </a:t>
            </a:r>
            <a:r>
              <a:rPr lang="ru-RU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частей (по границам </a:t>
            </a:r>
            <a:r>
              <a:rPr lang="ru-RU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Шаг Reduce: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(K1, (V1, V2, …)) 🡪 List(K3, V3)</a:t>
            </a:r>
            <a:br>
              <a:rPr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(“Bear”, (1, 1)) 🡪 [(“Bear”, 2)]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/>
        </p:nvSpPr>
        <p:spPr>
          <a:xfrm>
            <a:off x="255250" y="235950"/>
            <a:ext cx="588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 shuffle и hash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255247" y="1320602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255247" y="2267269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1"/>
          <p:cNvSpPr/>
          <p:nvPr/>
        </p:nvSpPr>
        <p:spPr>
          <a:xfrm>
            <a:off x="255249" y="3213937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1"/>
          <p:cNvSpPr/>
          <p:nvPr/>
        </p:nvSpPr>
        <p:spPr>
          <a:xfrm>
            <a:off x="255252" y="4093375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173200" y="4861800"/>
            <a:ext cx="79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штук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-23000" y="936950"/>
            <a:ext cx="119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машины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1093500" y="1476450"/>
            <a:ext cx="2846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k_1 -&gt; hash(k_1) % N = 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5118897" y="1320602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5118897" y="2267269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5118899" y="3213937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5118902" y="4093375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5036850" y="4861800"/>
            <a:ext cx="79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штук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4840650" y="936950"/>
            <a:ext cx="119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машины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5753700" y="1232475"/>
            <a:ext cx="30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5753700" y="2120675"/>
            <a:ext cx="30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5753700" y="3008875"/>
            <a:ext cx="30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1"/>
          <p:cNvSpPr txBox="1"/>
          <p:nvPr/>
        </p:nvSpPr>
        <p:spPr>
          <a:xfrm>
            <a:off x="5753700" y="3897075"/>
            <a:ext cx="30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31"/>
          <p:cNvCxnSpPr>
            <a:stCxn id="351" idx="3"/>
            <a:endCxn id="353" idx="1"/>
          </p:cNvCxnSpPr>
          <p:nvPr/>
        </p:nvCxnSpPr>
        <p:spPr>
          <a:xfrm>
            <a:off x="3939900" y="1638000"/>
            <a:ext cx="1272000" cy="72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3" name="Google Shape;363;p31"/>
          <p:cNvSpPr txBox="1"/>
          <p:nvPr/>
        </p:nvSpPr>
        <p:spPr>
          <a:xfrm>
            <a:off x="1168300" y="2355400"/>
            <a:ext cx="579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k_1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1168300" y="3302050"/>
            <a:ext cx="2880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k_s -&gt; hash(k_s) % N = 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31"/>
          <p:cNvCxnSpPr>
            <a:stCxn id="363" idx="3"/>
            <a:endCxn id="353" idx="2"/>
          </p:cNvCxnSpPr>
          <p:nvPr/>
        </p:nvCxnSpPr>
        <p:spPr>
          <a:xfrm>
            <a:off x="1748200" y="2516950"/>
            <a:ext cx="3370800" cy="6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6" name="Google Shape;366;p31"/>
          <p:cNvCxnSpPr>
            <a:stCxn id="364" idx="3"/>
            <a:endCxn id="353" idx="3"/>
          </p:cNvCxnSpPr>
          <p:nvPr/>
        </p:nvCxnSpPr>
        <p:spPr>
          <a:xfrm rot="10800000" flipH="1">
            <a:off x="4049200" y="2809000"/>
            <a:ext cx="1162800" cy="65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7" name="Google Shape;367;p31"/>
          <p:cNvSpPr/>
          <p:nvPr/>
        </p:nvSpPr>
        <p:spPr>
          <a:xfrm>
            <a:off x="6597894" y="2271916"/>
            <a:ext cx="625500" cy="625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1"/>
          <p:cNvSpPr/>
          <p:nvPr/>
        </p:nvSpPr>
        <p:spPr>
          <a:xfrm>
            <a:off x="6798495" y="2357978"/>
            <a:ext cx="221400" cy="47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31"/>
          <p:cNvCxnSpPr>
            <a:stCxn id="353" idx="6"/>
            <a:endCxn id="367" idx="1"/>
          </p:cNvCxnSpPr>
          <p:nvPr/>
        </p:nvCxnSpPr>
        <p:spPr>
          <a:xfrm>
            <a:off x="5753697" y="2584669"/>
            <a:ext cx="84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0" name="Google Shape;370;p31"/>
          <p:cNvSpPr txBox="1"/>
          <p:nvPr/>
        </p:nvSpPr>
        <p:spPr>
          <a:xfrm>
            <a:off x="7403600" y="2338375"/>
            <a:ext cx="366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ключи k_i попадают на одну машину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k_i ключи отсортированы (идут подряд)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381895" y="257117"/>
            <a:ext cx="56800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Темы</a:t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381895" y="1905506"/>
            <a:ext cx="8681421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&amp; Apache Spark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Онлайн Обучение и линейные модели, vopal wabbit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Градиентный бустинг для больших данных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Рекомендательные системы, их работа поверх больших данных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Трюки с хэшированием данных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биг даты на примере больших компаний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нейросетей поверх больших данных, их оптимизации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/>
        </p:nvSpPr>
        <p:spPr>
          <a:xfrm>
            <a:off x="255250" y="235950"/>
            <a:ext cx="67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 shuffle и hash. Проблемы, которые возникают на этом этапе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275525" y="754725"/>
            <a:ext cx="6705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делать, если ключ k_i собрался со всех машин на одну после сортировки, и теперь под его хранение не хватает места?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/>
        </p:nvSpPr>
        <p:spPr>
          <a:xfrm>
            <a:off x="255250" y="235950"/>
            <a:ext cx="670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 shuffle и hash. Проблемы, которые возникают на этом этапе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33"/>
          <p:cNvSpPr txBox="1"/>
          <p:nvPr/>
        </p:nvSpPr>
        <p:spPr>
          <a:xfrm>
            <a:off x="275525" y="754725"/>
            <a:ext cx="670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делать, если ключ k_i собрался со всех машин на одну после сортировки, и теперь под его хранение не хватает места?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Ответ - “усложнить” ключ и решать задачу через 2 таски M-R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33"/>
          <p:cNvCxnSpPr>
            <a:stCxn id="386" idx="3"/>
            <a:endCxn id="387" idx="1"/>
          </p:cNvCxnSpPr>
          <p:nvPr/>
        </p:nvCxnSpPr>
        <p:spPr>
          <a:xfrm>
            <a:off x="1793202" y="3697779"/>
            <a:ext cx="100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6" name="Google Shape;386;p33"/>
          <p:cNvSpPr/>
          <p:nvPr/>
        </p:nvSpPr>
        <p:spPr>
          <a:xfrm>
            <a:off x="739002" y="3269079"/>
            <a:ext cx="1054200" cy="8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Map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3"/>
          <p:cNvSpPr/>
          <p:nvPr/>
        </p:nvSpPr>
        <p:spPr>
          <a:xfrm>
            <a:off x="2800302" y="3269079"/>
            <a:ext cx="1054200" cy="8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k_1: v_1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33"/>
          <p:cNvSpPr txBox="1"/>
          <p:nvPr/>
        </p:nvSpPr>
        <p:spPr>
          <a:xfrm>
            <a:off x="2045200" y="2883838"/>
            <a:ext cx="2564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k_1 - проблемный ключ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3"/>
          <p:cNvSpPr/>
          <p:nvPr/>
        </p:nvSpPr>
        <p:spPr>
          <a:xfrm>
            <a:off x="4861600" y="3269088"/>
            <a:ext cx="2491200" cy="8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k_(1, random_number[0, 10]): v_1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33"/>
          <p:cNvCxnSpPr>
            <a:stCxn id="387" idx="3"/>
            <a:endCxn id="389" idx="1"/>
          </p:cNvCxnSpPr>
          <p:nvPr/>
        </p:nvCxnSpPr>
        <p:spPr>
          <a:xfrm>
            <a:off x="3854502" y="3697779"/>
            <a:ext cx="100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1" name="Google Shape;391;p33"/>
          <p:cNvSpPr txBox="1"/>
          <p:nvPr/>
        </p:nvSpPr>
        <p:spPr>
          <a:xfrm>
            <a:off x="4839500" y="2191138"/>
            <a:ext cx="2564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теперь это набор разных ключей, на shuffle он разойдется по разным машинам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33"/>
          <p:cNvCxnSpPr>
            <a:stCxn id="389" idx="3"/>
          </p:cNvCxnSpPr>
          <p:nvPr/>
        </p:nvCxnSpPr>
        <p:spPr>
          <a:xfrm>
            <a:off x="7352800" y="3697788"/>
            <a:ext cx="1112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3" name="Google Shape;393;p33"/>
          <p:cNvSpPr/>
          <p:nvPr/>
        </p:nvSpPr>
        <p:spPr>
          <a:xfrm>
            <a:off x="8491200" y="3269088"/>
            <a:ext cx="2653800" cy="857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k_(1, random_number[0, 10]) -&gt; k_1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3"/>
          <p:cNvSpPr txBox="1"/>
          <p:nvPr/>
        </p:nvSpPr>
        <p:spPr>
          <a:xfrm>
            <a:off x="8535900" y="2157163"/>
            <a:ext cx="2564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Запускаем вторую задачу M-R, где занимаемся “схлопыванием” этих ключей в общий счетчик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/>
        </p:nvSpPr>
        <p:spPr>
          <a:xfrm>
            <a:off x="255250" y="235950"/>
            <a:ext cx="10497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и его составляющие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проект Apache для распределенных вычислений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YARN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планировщик задач и система для менеджмента ресурсов кластера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Hadoop Distributed File System (HDFS)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распределенная файловая система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Hadoop Mapreduce 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- система для вычислений в парадигме M-R, движок обработки запросов к данным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/>
        </p:nvSpPr>
        <p:spPr>
          <a:xfrm>
            <a:off x="152400" y="152400"/>
            <a:ext cx="8788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HDFS: распределенная файловая система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Способ хранения данных на кластере, имеет следующие важные свойства: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Произвольная вместимость - возможность подключения новых машин в систему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/>
        </p:nvSpPr>
        <p:spPr>
          <a:xfrm>
            <a:off x="152400" y="152400"/>
            <a:ext cx="8788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HDFS: распределенная файловая система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Способ хранения данных на кластере, имеет следующие важные свойства: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Произвольная вместимость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Устойчивость к сбоям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6"/>
          <p:cNvSpPr txBox="1"/>
          <p:nvPr/>
        </p:nvSpPr>
        <p:spPr>
          <a:xfrm>
            <a:off x="279075" y="1898775"/>
            <a:ext cx="10776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Для пункта 2 разберем задачу: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 = 0.1% - вер-ть, что одна машина выйдет из строя в течение дня (данные на ней будут потеряны)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? - какова вер-ть, что хотя бы 1 из 1000 машин выйдет из строя?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"/>
          <p:cNvSpPr txBox="1"/>
          <p:nvPr/>
        </p:nvSpPr>
        <p:spPr>
          <a:xfrm>
            <a:off x="152400" y="152400"/>
            <a:ext cx="8788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HDFS: распределенная файловая система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Способ хранения данных на кластере, имеет следующие важные свойства: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Произвольная вместимость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Устойчивость к сбоям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7"/>
          <p:cNvSpPr txBox="1"/>
          <p:nvPr/>
        </p:nvSpPr>
        <p:spPr>
          <a:xfrm>
            <a:off x="279075" y="1898775"/>
            <a:ext cx="10776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Для пункта 2 разберем задачу: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 = 0.1% - вер-ть, что одна машина выйдет из строя в течение дня (данные на ней будут потеряны)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? - какова вер-ть, что хотя бы 1 из 1000 машин выйдет из строя?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1 - (1 - p)^1000 </a:t>
            </a:r>
            <a:r>
              <a:rPr lang="ru-RU" sz="1200" b="1">
                <a:solidFill>
                  <a:srgbClr val="333333"/>
                </a:solidFill>
                <a:highlight>
                  <a:srgbClr val="FFFFFF"/>
                </a:highlight>
              </a:rPr>
              <a:t>≈ </a:t>
            </a:r>
            <a:r>
              <a:rPr lang="ru-RU" sz="18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0.63</a:t>
            </a:r>
            <a:endParaRPr sz="2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/>
        </p:nvSpPr>
        <p:spPr>
          <a:xfrm>
            <a:off x="152400" y="152400"/>
            <a:ext cx="8788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HDFS: распределенная файловая система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Способ хранения данных на кластере, имеет следующие важные свойства: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Произвольная вместимость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Устойчивость к сбоям - </a:t>
            </a:r>
            <a:r>
              <a:rPr lang="ru-RU" sz="18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репликация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частей файла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829000" y="2386050"/>
            <a:ext cx="10608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8"/>
          <p:cNvSpPr/>
          <p:nvPr/>
        </p:nvSpPr>
        <p:spPr>
          <a:xfrm>
            <a:off x="4780147" y="2503152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4780147" y="3353393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8"/>
          <p:cNvSpPr/>
          <p:nvPr/>
        </p:nvSpPr>
        <p:spPr>
          <a:xfrm>
            <a:off x="4780149" y="4203662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8"/>
          <p:cNvSpPr/>
          <p:nvPr/>
        </p:nvSpPr>
        <p:spPr>
          <a:xfrm>
            <a:off x="4780152" y="5053900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8"/>
          <p:cNvSpPr txBox="1"/>
          <p:nvPr/>
        </p:nvSpPr>
        <p:spPr>
          <a:xfrm>
            <a:off x="4501900" y="2080588"/>
            <a:ext cx="119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машины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8"/>
          <p:cNvSpPr txBox="1"/>
          <p:nvPr/>
        </p:nvSpPr>
        <p:spPr>
          <a:xfrm>
            <a:off x="763750" y="1777125"/>
            <a:ext cx="119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Большой файл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829000" y="3222220"/>
            <a:ext cx="10608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829000" y="4058390"/>
            <a:ext cx="10608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8"/>
          <p:cNvSpPr/>
          <p:nvPr/>
        </p:nvSpPr>
        <p:spPr>
          <a:xfrm>
            <a:off x="829000" y="4894560"/>
            <a:ext cx="10608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7" name="Google Shape;437;p38"/>
          <p:cNvCxnSpPr>
            <a:stCxn id="427" idx="3"/>
            <a:endCxn id="428" idx="2"/>
          </p:cNvCxnSpPr>
          <p:nvPr/>
        </p:nvCxnSpPr>
        <p:spPr>
          <a:xfrm>
            <a:off x="1889800" y="2804100"/>
            <a:ext cx="2890200" cy="1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8" name="Google Shape;438;p38"/>
          <p:cNvCxnSpPr>
            <a:stCxn id="434" idx="3"/>
            <a:endCxn id="429" idx="2"/>
          </p:cNvCxnSpPr>
          <p:nvPr/>
        </p:nvCxnSpPr>
        <p:spPr>
          <a:xfrm>
            <a:off x="1889800" y="3640270"/>
            <a:ext cx="2890200" cy="3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9" name="Google Shape;439;p38"/>
          <p:cNvCxnSpPr>
            <a:stCxn id="435" idx="3"/>
            <a:endCxn id="430" idx="2"/>
          </p:cNvCxnSpPr>
          <p:nvPr/>
        </p:nvCxnSpPr>
        <p:spPr>
          <a:xfrm>
            <a:off x="1889800" y="4476440"/>
            <a:ext cx="2890200" cy="4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0" name="Google Shape;440;p38"/>
          <p:cNvCxnSpPr>
            <a:stCxn id="436" idx="3"/>
            <a:endCxn id="431" idx="2"/>
          </p:cNvCxnSpPr>
          <p:nvPr/>
        </p:nvCxnSpPr>
        <p:spPr>
          <a:xfrm>
            <a:off x="1889800" y="5312610"/>
            <a:ext cx="2890500" cy="5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1" name="Google Shape;441;p38"/>
          <p:cNvSpPr/>
          <p:nvPr/>
        </p:nvSpPr>
        <p:spPr>
          <a:xfrm rot="2826415">
            <a:off x="4780209" y="2503203"/>
            <a:ext cx="634704" cy="634704"/>
          </a:xfrm>
          <a:prstGeom prst="plus">
            <a:avLst>
              <a:gd name="adj" fmla="val 43264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9"/>
          <p:cNvSpPr txBox="1"/>
          <p:nvPr/>
        </p:nvSpPr>
        <p:spPr>
          <a:xfrm>
            <a:off x="152400" y="152400"/>
            <a:ext cx="8788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HDFS: распределенная файловая система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Способ хранения данных на кластере, имеет следующие важные свойства: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Произвольная вместимость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Устойчивость к сбоям - </a:t>
            </a:r>
            <a:r>
              <a:rPr lang="ru-RU" sz="18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репликация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частей файла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829000" y="2386050"/>
            <a:ext cx="10608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4780147" y="2503152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4780147" y="3353393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9"/>
          <p:cNvSpPr/>
          <p:nvPr/>
        </p:nvSpPr>
        <p:spPr>
          <a:xfrm>
            <a:off x="4780149" y="4203662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4780152" y="5053900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9"/>
          <p:cNvSpPr txBox="1"/>
          <p:nvPr/>
        </p:nvSpPr>
        <p:spPr>
          <a:xfrm>
            <a:off x="4501900" y="2080588"/>
            <a:ext cx="119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машины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9"/>
          <p:cNvSpPr txBox="1"/>
          <p:nvPr/>
        </p:nvSpPr>
        <p:spPr>
          <a:xfrm>
            <a:off x="763750" y="1777125"/>
            <a:ext cx="119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Большой файл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829000" y="3222220"/>
            <a:ext cx="10608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9"/>
          <p:cNvSpPr/>
          <p:nvPr/>
        </p:nvSpPr>
        <p:spPr>
          <a:xfrm>
            <a:off x="829000" y="4058390"/>
            <a:ext cx="10608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829000" y="4894560"/>
            <a:ext cx="10608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8" name="Google Shape;458;p39"/>
          <p:cNvCxnSpPr>
            <a:stCxn id="448" idx="3"/>
            <a:endCxn id="449" idx="2"/>
          </p:cNvCxnSpPr>
          <p:nvPr/>
        </p:nvCxnSpPr>
        <p:spPr>
          <a:xfrm>
            <a:off x="1889800" y="2804100"/>
            <a:ext cx="2890200" cy="1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9" name="Google Shape;459;p39"/>
          <p:cNvCxnSpPr>
            <a:stCxn id="455" idx="3"/>
            <a:endCxn id="450" idx="2"/>
          </p:cNvCxnSpPr>
          <p:nvPr/>
        </p:nvCxnSpPr>
        <p:spPr>
          <a:xfrm>
            <a:off x="1889800" y="3640270"/>
            <a:ext cx="2890200" cy="3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0" name="Google Shape;460;p39"/>
          <p:cNvCxnSpPr>
            <a:stCxn id="456" idx="3"/>
            <a:endCxn id="451" idx="2"/>
          </p:cNvCxnSpPr>
          <p:nvPr/>
        </p:nvCxnSpPr>
        <p:spPr>
          <a:xfrm>
            <a:off x="1889800" y="4476440"/>
            <a:ext cx="2890200" cy="4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1" name="Google Shape;461;p39"/>
          <p:cNvCxnSpPr>
            <a:stCxn id="457" idx="3"/>
            <a:endCxn id="452" idx="2"/>
          </p:cNvCxnSpPr>
          <p:nvPr/>
        </p:nvCxnSpPr>
        <p:spPr>
          <a:xfrm>
            <a:off x="1889800" y="5312610"/>
            <a:ext cx="2890500" cy="5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2" name="Google Shape;462;p39"/>
          <p:cNvSpPr/>
          <p:nvPr/>
        </p:nvSpPr>
        <p:spPr>
          <a:xfrm rot="2826415">
            <a:off x="4780209" y="2503203"/>
            <a:ext cx="634704" cy="634704"/>
          </a:xfrm>
          <a:prstGeom prst="plus">
            <a:avLst>
              <a:gd name="adj" fmla="val 43264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9"/>
          <p:cNvSpPr txBox="1"/>
          <p:nvPr/>
        </p:nvSpPr>
        <p:spPr>
          <a:xfrm>
            <a:off x="2632825" y="1870650"/>
            <a:ext cx="1191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Делаем 3 копии этой части файла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p39"/>
          <p:cNvCxnSpPr>
            <a:stCxn id="448" idx="3"/>
            <a:endCxn id="450" idx="2"/>
          </p:cNvCxnSpPr>
          <p:nvPr/>
        </p:nvCxnSpPr>
        <p:spPr>
          <a:xfrm>
            <a:off x="1889800" y="2804100"/>
            <a:ext cx="2890200" cy="86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5" name="Google Shape;465;p39"/>
          <p:cNvCxnSpPr>
            <a:stCxn id="448" idx="3"/>
            <a:endCxn id="452" idx="2"/>
          </p:cNvCxnSpPr>
          <p:nvPr/>
        </p:nvCxnSpPr>
        <p:spPr>
          <a:xfrm>
            <a:off x="1889800" y="2804100"/>
            <a:ext cx="2890500" cy="256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6" name="Google Shape;466;p39"/>
          <p:cNvSpPr txBox="1"/>
          <p:nvPr/>
        </p:nvSpPr>
        <p:spPr>
          <a:xfrm>
            <a:off x="5451625" y="2403700"/>
            <a:ext cx="30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9"/>
          <p:cNvSpPr txBox="1"/>
          <p:nvPr/>
        </p:nvSpPr>
        <p:spPr>
          <a:xfrm>
            <a:off x="5451625" y="3291900"/>
            <a:ext cx="30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9"/>
          <p:cNvSpPr txBox="1"/>
          <p:nvPr/>
        </p:nvSpPr>
        <p:spPr>
          <a:xfrm>
            <a:off x="5451625" y="4180100"/>
            <a:ext cx="30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9"/>
          <p:cNvSpPr txBox="1"/>
          <p:nvPr/>
        </p:nvSpPr>
        <p:spPr>
          <a:xfrm>
            <a:off x="5451625" y="5068300"/>
            <a:ext cx="30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9"/>
          <p:cNvSpPr/>
          <p:nvPr/>
        </p:nvSpPr>
        <p:spPr>
          <a:xfrm>
            <a:off x="5958175" y="2474525"/>
            <a:ext cx="1022100" cy="3214200"/>
          </a:xfrm>
          <a:prstGeom prst="rightBrace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9"/>
          <p:cNvSpPr txBox="1"/>
          <p:nvPr/>
        </p:nvSpPr>
        <p:spPr>
          <a:xfrm>
            <a:off x="7073600" y="3920075"/>
            <a:ext cx="1022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Node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9"/>
          <p:cNvSpPr/>
          <p:nvPr/>
        </p:nvSpPr>
        <p:spPr>
          <a:xfrm>
            <a:off x="4780152" y="5904150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9"/>
          <p:cNvSpPr/>
          <p:nvPr/>
        </p:nvSpPr>
        <p:spPr>
          <a:xfrm>
            <a:off x="5958175" y="5862825"/>
            <a:ext cx="1022100" cy="785100"/>
          </a:xfrm>
          <a:prstGeom prst="rightBrace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9"/>
          <p:cNvSpPr txBox="1"/>
          <p:nvPr/>
        </p:nvSpPr>
        <p:spPr>
          <a:xfrm>
            <a:off x="7047875" y="5862825"/>
            <a:ext cx="47655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Node - машина с метаданными о местоположении всех частей всех файлов на машинах в хранилище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9"/>
          <p:cNvSpPr txBox="1"/>
          <p:nvPr/>
        </p:nvSpPr>
        <p:spPr>
          <a:xfrm>
            <a:off x="3534875" y="6093825"/>
            <a:ext cx="119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1 - 0, 1, 3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 txBox="1"/>
          <p:nvPr/>
        </p:nvSpPr>
        <p:spPr>
          <a:xfrm>
            <a:off x="152400" y="152400"/>
            <a:ext cx="87882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HDFS: распределенная файловая система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Способ хранения данных на кластере, имеет следующие важные свойства: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Произвольная вместимость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Устойчивость к сбоям - </a:t>
            </a:r>
            <a:r>
              <a:rPr lang="ru-RU" sz="1800" b="1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репликация</a:t>
            </a: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частей файла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0"/>
          <p:cNvSpPr/>
          <p:nvPr/>
        </p:nvSpPr>
        <p:spPr>
          <a:xfrm>
            <a:off x="829000" y="2386050"/>
            <a:ext cx="10608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4780147" y="2503152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0"/>
          <p:cNvSpPr/>
          <p:nvPr/>
        </p:nvSpPr>
        <p:spPr>
          <a:xfrm>
            <a:off x="4780147" y="3353393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40"/>
          <p:cNvSpPr/>
          <p:nvPr/>
        </p:nvSpPr>
        <p:spPr>
          <a:xfrm>
            <a:off x="4780149" y="4203662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40"/>
          <p:cNvSpPr/>
          <p:nvPr/>
        </p:nvSpPr>
        <p:spPr>
          <a:xfrm>
            <a:off x="4780152" y="5053900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0"/>
          <p:cNvSpPr txBox="1"/>
          <p:nvPr/>
        </p:nvSpPr>
        <p:spPr>
          <a:xfrm>
            <a:off x="4501900" y="2080588"/>
            <a:ext cx="119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машины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0"/>
          <p:cNvSpPr txBox="1"/>
          <p:nvPr/>
        </p:nvSpPr>
        <p:spPr>
          <a:xfrm>
            <a:off x="763750" y="1777125"/>
            <a:ext cx="119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Большой файл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829000" y="3222220"/>
            <a:ext cx="10608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0"/>
          <p:cNvSpPr/>
          <p:nvPr/>
        </p:nvSpPr>
        <p:spPr>
          <a:xfrm>
            <a:off x="829000" y="4058390"/>
            <a:ext cx="10608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0"/>
          <p:cNvSpPr/>
          <p:nvPr/>
        </p:nvSpPr>
        <p:spPr>
          <a:xfrm>
            <a:off x="829000" y="4894560"/>
            <a:ext cx="10608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4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" name="Google Shape;492;p40"/>
          <p:cNvCxnSpPr>
            <a:stCxn id="482" idx="3"/>
            <a:endCxn id="483" idx="2"/>
          </p:cNvCxnSpPr>
          <p:nvPr/>
        </p:nvCxnSpPr>
        <p:spPr>
          <a:xfrm>
            <a:off x="1889800" y="2804100"/>
            <a:ext cx="2890200" cy="1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3" name="Google Shape;493;p40"/>
          <p:cNvCxnSpPr>
            <a:stCxn id="489" idx="3"/>
            <a:endCxn id="484" idx="2"/>
          </p:cNvCxnSpPr>
          <p:nvPr/>
        </p:nvCxnSpPr>
        <p:spPr>
          <a:xfrm>
            <a:off x="1889800" y="3640270"/>
            <a:ext cx="2890200" cy="3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4" name="Google Shape;494;p40"/>
          <p:cNvCxnSpPr>
            <a:stCxn id="490" idx="3"/>
            <a:endCxn id="485" idx="2"/>
          </p:cNvCxnSpPr>
          <p:nvPr/>
        </p:nvCxnSpPr>
        <p:spPr>
          <a:xfrm>
            <a:off x="1889800" y="4476440"/>
            <a:ext cx="2890200" cy="4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5" name="Google Shape;495;p40"/>
          <p:cNvCxnSpPr>
            <a:stCxn id="491" idx="3"/>
            <a:endCxn id="486" idx="2"/>
          </p:cNvCxnSpPr>
          <p:nvPr/>
        </p:nvCxnSpPr>
        <p:spPr>
          <a:xfrm>
            <a:off x="1889800" y="5312610"/>
            <a:ext cx="2890500" cy="5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6" name="Google Shape;496;p40"/>
          <p:cNvSpPr/>
          <p:nvPr/>
        </p:nvSpPr>
        <p:spPr>
          <a:xfrm rot="2826415">
            <a:off x="4780209" y="2503203"/>
            <a:ext cx="634704" cy="634704"/>
          </a:xfrm>
          <a:prstGeom prst="plus">
            <a:avLst>
              <a:gd name="adj" fmla="val 43264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0"/>
          <p:cNvSpPr txBox="1"/>
          <p:nvPr/>
        </p:nvSpPr>
        <p:spPr>
          <a:xfrm>
            <a:off x="2632825" y="1870650"/>
            <a:ext cx="11913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Делаем 3 копии этой части файла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Google Shape;498;p40"/>
          <p:cNvCxnSpPr>
            <a:stCxn id="482" idx="3"/>
            <a:endCxn id="484" idx="2"/>
          </p:cNvCxnSpPr>
          <p:nvPr/>
        </p:nvCxnSpPr>
        <p:spPr>
          <a:xfrm>
            <a:off x="1889800" y="2804100"/>
            <a:ext cx="2890200" cy="866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9" name="Google Shape;499;p40"/>
          <p:cNvCxnSpPr>
            <a:stCxn id="482" idx="3"/>
            <a:endCxn id="486" idx="2"/>
          </p:cNvCxnSpPr>
          <p:nvPr/>
        </p:nvCxnSpPr>
        <p:spPr>
          <a:xfrm>
            <a:off x="1889800" y="2804100"/>
            <a:ext cx="2890500" cy="256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0" name="Google Shape;500;p40"/>
          <p:cNvSpPr txBox="1"/>
          <p:nvPr/>
        </p:nvSpPr>
        <p:spPr>
          <a:xfrm>
            <a:off x="5451625" y="2403700"/>
            <a:ext cx="30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5451625" y="3291900"/>
            <a:ext cx="30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5451625" y="4180100"/>
            <a:ext cx="30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5451625" y="5068300"/>
            <a:ext cx="302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0"/>
          <p:cNvSpPr/>
          <p:nvPr/>
        </p:nvSpPr>
        <p:spPr>
          <a:xfrm>
            <a:off x="5958175" y="2474525"/>
            <a:ext cx="1022100" cy="3214200"/>
          </a:xfrm>
          <a:prstGeom prst="rightBrace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7073600" y="3920075"/>
            <a:ext cx="1022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Node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4780152" y="5904150"/>
            <a:ext cx="634800" cy="6348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0"/>
          <p:cNvSpPr/>
          <p:nvPr/>
        </p:nvSpPr>
        <p:spPr>
          <a:xfrm>
            <a:off x="5958175" y="5862825"/>
            <a:ext cx="1022100" cy="785100"/>
          </a:xfrm>
          <a:prstGeom prst="rightBrace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40"/>
          <p:cNvSpPr txBox="1"/>
          <p:nvPr/>
        </p:nvSpPr>
        <p:spPr>
          <a:xfrm>
            <a:off x="7047875" y="5862825"/>
            <a:ext cx="47655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Node - машина с метаданными о местоположении всех частей всех файлов на машинах в хранилище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0"/>
          <p:cNvSpPr txBox="1"/>
          <p:nvPr/>
        </p:nvSpPr>
        <p:spPr>
          <a:xfrm>
            <a:off x="3534875" y="6093825"/>
            <a:ext cx="1191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1 - 0, 1, 3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0"/>
          <p:cNvSpPr txBox="1"/>
          <p:nvPr/>
        </p:nvSpPr>
        <p:spPr>
          <a:xfrm>
            <a:off x="152400" y="5904150"/>
            <a:ext cx="3421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Файлы в хранилище бьются на блоки, всегда одинакового размера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обычно это 128/256 Мб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1"/>
          <p:cNvSpPr/>
          <p:nvPr/>
        </p:nvSpPr>
        <p:spPr>
          <a:xfrm>
            <a:off x="353375" y="2386050"/>
            <a:ext cx="10608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HDFS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с блоками файла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8" name="Google Shape;518;p41"/>
          <p:cNvCxnSpPr/>
          <p:nvPr/>
        </p:nvCxnSpPr>
        <p:spPr>
          <a:xfrm>
            <a:off x="1414175" y="2804100"/>
            <a:ext cx="64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9" name="Google Shape;519;p41"/>
          <p:cNvSpPr txBox="1"/>
          <p:nvPr/>
        </p:nvSpPr>
        <p:spPr>
          <a:xfrm>
            <a:off x="2063075" y="2642550"/>
            <a:ext cx="79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1"/>
          <p:cNvSpPr/>
          <p:nvPr/>
        </p:nvSpPr>
        <p:spPr>
          <a:xfrm>
            <a:off x="3410950" y="2386050"/>
            <a:ext cx="11781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HDFS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с результатом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1" name="Google Shape;521;p41"/>
          <p:cNvCxnSpPr/>
          <p:nvPr/>
        </p:nvCxnSpPr>
        <p:spPr>
          <a:xfrm>
            <a:off x="2730850" y="2804100"/>
            <a:ext cx="64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2" name="Google Shape;522;p41"/>
          <p:cNvCxnSpPr/>
          <p:nvPr/>
        </p:nvCxnSpPr>
        <p:spPr>
          <a:xfrm>
            <a:off x="4625075" y="2804100"/>
            <a:ext cx="64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3" name="Google Shape;523;p41"/>
          <p:cNvSpPr txBox="1"/>
          <p:nvPr/>
        </p:nvSpPr>
        <p:spPr>
          <a:xfrm>
            <a:off x="5310000" y="2642550"/>
            <a:ext cx="79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shuffle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8357950" y="2386050"/>
            <a:ext cx="1178100" cy="83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HDFS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с результатом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5" name="Google Shape;525;p41"/>
          <p:cNvCxnSpPr/>
          <p:nvPr/>
        </p:nvCxnSpPr>
        <p:spPr>
          <a:xfrm>
            <a:off x="6107100" y="2804100"/>
            <a:ext cx="64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6" name="Google Shape;526;p41"/>
          <p:cNvSpPr txBox="1"/>
          <p:nvPr/>
        </p:nvSpPr>
        <p:spPr>
          <a:xfrm>
            <a:off x="6828050" y="2642550"/>
            <a:ext cx="79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7" name="Google Shape;527;p41"/>
          <p:cNvCxnSpPr/>
          <p:nvPr/>
        </p:nvCxnSpPr>
        <p:spPr>
          <a:xfrm>
            <a:off x="7667100" y="2804100"/>
            <a:ext cx="648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8" name="Google Shape;528;p41"/>
          <p:cNvSpPr txBox="1"/>
          <p:nvPr/>
        </p:nvSpPr>
        <p:spPr>
          <a:xfrm>
            <a:off x="152400" y="152400"/>
            <a:ext cx="989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Основная проблема работы с MapReduce - много чтений и записи на диски, не используется RAM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381895" y="257117"/>
            <a:ext cx="56800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Формула Оценки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997199" y="2537730"/>
            <a:ext cx="10197600" cy="8912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72" r="-122" b="-111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089698" y="2044005"/>
            <a:ext cx="4012603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LSML #1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Введение в Hadoop и Map Reduce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770964" y="658108"/>
            <a:ext cx="950258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Задача Word Count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 нас есть огромный текстовый файл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Хотим посчитать частоты слов в тексте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посчитать?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Разделим на кусочки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Обработаем каждый на отдельном ядре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Сложим счетчики слов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770964" y="658108"/>
            <a:ext cx="579478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Наивное решение в питоне: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= {} – наш словарь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word in text: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dict[word]++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770964" y="658108"/>
            <a:ext cx="579478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Наивное решение в питоне: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= {} – наш словарь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word in text: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dict[word]++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770964" y="3198167"/>
            <a:ext cx="57947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проблемы есть в данном решении?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770964" y="658108"/>
            <a:ext cx="579478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Наивное решение в питоне: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= {} – наш словарь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word in text: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dict[word]++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770964" y="3198167"/>
            <a:ext cx="579478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Какие проблемы есть в данном решении?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 – переменная в RAM и может получиться большого размера по мере обработки файла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770964" y="4891840"/>
            <a:ext cx="57947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можно улучшить эту программу?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381895" y="257117"/>
            <a:ext cx="56800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Визуализация решения</a:t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>
            <a:off x="381896" y="2603351"/>
            <a:ext cx="1764255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381895" y="2947596"/>
            <a:ext cx="1764255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381896" y="3293820"/>
            <a:ext cx="1764255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381895" y="3638065"/>
            <a:ext cx="1764255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785307" y="2220486"/>
            <a:ext cx="957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1"/>
          <p:cNvCxnSpPr>
            <a:stCxn id="138" idx="3"/>
            <a:endCxn id="144" idx="1"/>
          </p:cNvCxnSpPr>
          <p:nvPr/>
        </p:nvCxnSpPr>
        <p:spPr>
          <a:xfrm rot="10800000" flipH="1">
            <a:off x="2146151" y="2761974"/>
            <a:ext cx="632700" cy="1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21"/>
          <p:cNvCxnSpPr>
            <a:endCxn id="146" idx="1"/>
          </p:cNvCxnSpPr>
          <p:nvPr/>
        </p:nvCxnSpPr>
        <p:spPr>
          <a:xfrm>
            <a:off x="2146125" y="3100126"/>
            <a:ext cx="632700" cy="4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147;p21"/>
          <p:cNvCxnSpPr>
            <a:endCxn id="148" idx="1"/>
          </p:cNvCxnSpPr>
          <p:nvPr/>
        </p:nvCxnSpPr>
        <p:spPr>
          <a:xfrm rot="10800000" flipH="1">
            <a:off x="2146124" y="3810186"/>
            <a:ext cx="632700" cy="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21"/>
          <p:cNvSpPr/>
          <p:nvPr/>
        </p:nvSpPr>
        <p:spPr>
          <a:xfrm>
            <a:off x="2778825" y="2589817"/>
            <a:ext cx="1764255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count.py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3288856" y="2220485"/>
            <a:ext cx="7441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scrpit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2778825" y="2970903"/>
            <a:ext cx="1764255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count.py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2778824" y="3638063"/>
            <a:ext cx="1764255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count.py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21"/>
          <p:cNvCxnSpPr>
            <a:endCxn id="151" idx="1"/>
          </p:cNvCxnSpPr>
          <p:nvPr/>
        </p:nvCxnSpPr>
        <p:spPr>
          <a:xfrm>
            <a:off x="4543120" y="2744011"/>
            <a:ext cx="57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2" name="Google Shape;152;p21"/>
          <p:cNvCxnSpPr>
            <a:endCxn id="153" idx="1"/>
          </p:cNvCxnSpPr>
          <p:nvPr/>
        </p:nvCxnSpPr>
        <p:spPr>
          <a:xfrm>
            <a:off x="4543041" y="3125096"/>
            <a:ext cx="56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4" name="Google Shape;154;p21"/>
          <p:cNvCxnSpPr>
            <a:endCxn id="155" idx="1"/>
          </p:cNvCxnSpPr>
          <p:nvPr/>
        </p:nvCxnSpPr>
        <p:spPr>
          <a:xfrm>
            <a:off x="4543041" y="3792256"/>
            <a:ext cx="56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1" name="Google Shape;151;p21"/>
          <p:cNvSpPr/>
          <p:nvPr/>
        </p:nvSpPr>
        <p:spPr>
          <a:xfrm>
            <a:off x="5113120" y="2571888"/>
            <a:ext cx="925618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1.txt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5104041" y="2952973"/>
            <a:ext cx="925618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2.txt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5104041" y="3620133"/>
            <a:ext cx="925618" cy="344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N.txt</a:t>
            </a:r>
            <a:endParaRPr sz="1800">
              <a:solidFill>
                <a:schemeClr val="lt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21"/>
          <p:cNvCxnSpPr>
            <a:stCxn id="151" idx="3"/>
          </p:cNvCxnSpPr>
          <p:nvPr/>
        </p:nvCxnSpPr>
        <p:spPr>
          <a:xfrm rot="10800000" flipH="1">
            <a:off x="6038738" y="2129911"/>
            <a:ext cx="835500" cy="614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7" name="Google Shape;157;p21"/>
          <p:cNvSpPr/>
          <p:nvPr/>
        </p:nvSpPr>
        <p:spPr>
          <a:xfrm>
            <a:off x="6874136" y="1741602"/>
            <a:ext cx="1764255" cy="830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17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128</a:t>
            </a:r>
            <a:endParaRPr/>
          </a:p>
        </p:txBody>
      </p:sp>
      <p:cxnSp>
        <p:nvCxnSpPr>
          <p:cNvPr id="158" name="Google Shape;158;p21"/>
          <p:cNvCxnSpPr>
            <a:stCxn id="153" idx="3"/>
          </p:cNvCxnSpPr>
          <p:nvPr/>
        </p:nvCxnSpPr>
        <p:spPr>
          <a:xfrm rot="10800000" flipH="1">
            <a:off x="6029659" y="3073796"/>
            <a:ext cx="835500" cy="5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9" name="Google Shape;159;p21"/>
          <p:cNvSpPr/>
          <p:nvPr/>
        </p:nvSpPr>
        <p:spPr>
          <a:xfrm>
            <a:off x="6865057" y="2685365"/>
            <a:ext cx="1764255" cy="830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7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3</a:t>
            </a:r>
            <a:endParaRPr/>
          </a:p>
        </p:txBody>
      </p:sp>
      <p:cxnSp>
        <p:nvCxnSpPr>
          <p:cNvPr id="160" name="Google Shape;160;p21"/>
          <p:cNvCxnSpPr>
            <a:stCxn id="155" idx="3"/>
          </p:cNvCxnSpPr>
          <p:nvPr/>
        </p:nvCxnSpPr>
        <p:spPr>
          <a:xfrm>
            <a:off x="6029659" y="3792256"/>
            <a:ext cx="835500" cy="19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1" name="Google Shape;161;p21"/>
          <p:cNvSpPr/>
          <p:nvPr/>
        </p:nvSpPr>
        <p:spPr>
          <a:xfrm>
            <a:off x="6865057" y="3594708"/>
            <a:ext cx="1764255" cy="8302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100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card: 42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8735209" y="1516828"/>
            <a:ext cx="441064" cy="329184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9261986" y="2922007"/>
            <a:ext cx="901964" cy="3954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milk: 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</Words>
  <Application>Microsoft Macintosh PowerPoint</Application>
  <PresentationFormat>Широкоэкранный</PresentationFormat>
  <Paragraphs>322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Google Big Table / Google File System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Анищенко Илья</cp:lastModifiedBy>
  <cp:revision>1</cp:revision>
  <dcterms:modified xsi:type="dcterms:W3CDTF">2025-01-20T18:23:58Z</dcterms:modified>
</cp:coreProperties>
</file>