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 id="2147483852" r:id="rId2"/>
  </p:sldMasterIdLst>
  <p:notesMasterIdLst>
    <p:notesMasterId r:id="rId15"/>
  </p:notesMasterIdLst>
  <p:sldIdLst>
    <p:sldId id="256" r:id="rId3"/>
    <p:sldId id="257" r:id="rId4"/>
    <p:sldId id="266" r:id="rId5"/>
    <p:sldId id="258" r:id="rId6"/>
    <p:sldId id="259" r:id="rId7"/>
    <p:sldId id="260" r:id="rId8"/>
    <p:sldId id="261" r:id="rId9"/>
    <p:sldId id="262" r:id="rId10"/>
    <p:sldId id="263" r:id="rId11"/>
    <p:sldId id="264" r:id="rId12"/>
    <p:sldId id="265"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78"/>
    <p:restoredTop sz="70295"/>
  </p:normalViewPr>
  <p:slideViewPr>
    <p:cSldViewPr snapToGrid="0">
      <p:cViewPr varScale="1">
        <p:scale>
          <a:sx n="111" d="100"/>
          <a:sy n="111" d="100"/>
        </p:scale>
        <p:origin x="1144"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044A8-6BC1-EF43-8772-8FB4293FFAAE}" type="datetimeFigureOut">
              <a:rPr lang="en-SE" smtClean="0"/>
              <a:t>2023-11-04</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3B2ED-0E29-1445-9605-A112F59A64AB}" type="slidenum">
              <a:rPr lang="en-SE" smtClean="0"/>
              <a:t>‹#›</a:t>
            </a:fld>
            <a:endParaRPr lang="en-SE"/>
          </a:p>
        </p:txBody>
      </p:sp>
    </p:spTree>
    <p:extLst>
      <p:ext uri="{BB962C8B-B14F-4D97-AF65-F5344CB8AC3E}">
        <p14:creationId xmlns:p14="http://schemas.microsoft.com/office/powerpoint/2010/main" val="1827568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a:p>
        </p:txBody>
      </p:sp>
      <p:sp>
        <p:nvSpPr>
          <p:cNvPr id="4" name="Slide Number Placeholder 3"/>
          <p:cNvSpPr>
            <a:spLocks noGrp="1"/>
          </p:cNvSpPr>
          <p:nvPr>
            <p:ph type="sldNum" sz="quarter" idx="5"/>
          </p:nvPr>
        </p:nvSpPr>
        <p:spPr/>
        <p:txBody>
          <a:bodyPr/>
          <a:lstStyle/>
          <a:p>
            <a:fld id="{4593B2ED-0E29-1445-9605-A112F59A64AB}" type="slidenum">
              <a:rPr lang="en-SE" smtClean="0"/>
              <a:t>1</a:t>
            </a:fld>
            <a:endParaRPr lang="en-SE"/>
          </a:p>
        </p:txBody>
      </p:sp>
    </p:spTree>
    <p:extLst>
      <p:ext uri="{BB962C8B-B14F-4D97-AF65-F5344CB8AC3E}">
        <p14:creationId xmlns:p14="http://schemas.microsoft.com/office/powerpoint/2010/main" val="2635828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10</a:t>
            </a:fld>
            <a:endParaRPr lang="en-SE"/>
          </a:p>
        </p:txBody>
      </p:sp>
    </p:spTree>
    <p:extLst>
      <p:ext uri="{BB962C8B-B14F-4D97-AF65-F5344CB8AC3E}">
        <p14:creationId xmlns:p14="http://schemas.microsoft.com/office/powerpoint/2010/main" val="3653204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11</a:t>
            </a:fld>
            <a:endParaRPr lang="en-SE"/>
          </a:p>
        </p:txBody>
      </p:sp>
    </p:spTree>
    <p:extLst>
      <p:ext uri="{BB962C8B-B14F-4D97-AF65-F5344CB8AC3E}">
        <p14:creationId xmlns:p14="http://schemas.microsoft.com/office/powerpoint/2010/main" val="249721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12</a:t>
            </a:fld>
            <a:endParaRPr lang="en-SE"/>
          </a:p>
        </p:txBody>
      </p:sp>
    </p:spTree>
    <p:extLst>
      <p:ext uri="{BB962C8B-B14F-4D97-AF65-F5344CB8AC3E}">
        <p14:creationId xmlns:p14="http://schemas.microsoft.com/office/powerpoint/2010/main" val="421883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2</a:t>
            </a:fld>
            <a:endParaRPr lang="en-SE"/>
          </a:p>
        </p:txBody>
      </p:sp>
    </p:spTree>
    <p:extLst>
      <p:ext uri="{BB962C8B-B14F-4D97-AF65-F5344CB8AC3E}">
        <p14:creationId xmlns:p14="http://schemas.microsoft.com/office/powerpoint/2010/main" val="413251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Lexer:</a:t>
            </a:r>
          </a:p>
          <a:p>
            <a:r>
              <a:rPr lang="en-SE" dirty="0"/>
              <a:t>Also named scanner, or tokenizer.</a:t>
            </a:r>
          </a:p>
          <a:p>
            <a:r>
              <a:rPr lang="en-SE" dirty="0"/>
              <a:t>Input is text and output is tokens</a:t>
            </a:r>
          </a:p>
          <a:p>
            <a:r>
              <a:rPr lang="en-SE" dirty="0"/>
              <a:t>Divides text into the smallest meaningful parts. Just like our language, an ‘f’ doesn’t mean anything, but put together with other characters followed by a space or </a:t>
            </a:r>
            <a:r>
              <a:rPr lang="en-GB" dirty="0"/>
              <a:t>punctuation</a:t>
            </a:r>
            <a:r>
              <a:rPr lang="en-SE" dirty="0"/>
              <a:t>, it produces a word.</a:t>
            </a:r>
          </a:p>
          <a:p>
            <a:endParaRPr lang="en-SE" dirty="0"/>
          </a:p>
          <a:p>
            <a:r>
              <a:rPr lang="en-SE" dirty="0"/>
              <a:t>Parser:</a:t>
            </a:r>
          </a:p>
          <a:p>
            <a:r>
              <a:rPr lang="en-SE" dirty="0"/>
              <a:t>Input is tokens and output is an untyped AST.</a:t>
            </a:r>
          </a:p>
          <a:p>
            <a:r>
              <a:rPr lang="en-SE" dirty="0"/>
              <a:t>This phase does semantic analysis. It checks that the tokens follow our language’s grammar and constructs larger building blocks.</a:t>
            </a:r>
          </a:p>
          <a:p>
            <a:r>
              <a:rPr lang="en-SE" dirty="0"/>
              <a:t>An AST is a tree structure that stores nodes containing information of the element it represents, and relationships to other nodes. For example, a node can be a binary expression that stores what operation it represents and have connections to the left and right node. Those node might be literal nodes, that stores information of what value it is, or maybe another binary node.</a:t>
            </a:r>
          </a:p>
          <a:p>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Type checker:</a:t>
            </a:r>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Input is an untyped AST and output is an typed AST.</a:t>
            </a:r>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This phase does semantic analysis, such declaration checks, scope checks and type checks.</a:t>
            </a:r>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After this, everything should be validated and the compiler should be able to generate an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Code generator: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Input is an typed AST and output is some sort of code.</a:t>
            </a:r>
          </a:p>
          <a:p>
            <a:r>
              <a:rPr lang="en-SE" dirty="0"/>
              <a:t>This code can be several different things.</a:t>
            </a:r>
          </a:p>
        </p:txBody>
      </p:sp>
      <p:sp>
        <p:nvSpPr>
          <p:cNvPr id="4" name="Slide Number Placeholder 3"/>
          <p:cNvSpPr>
            <a:spLocks noGrp="1"/>
          </p:cNvSpPr>
          <p:nvPr>
            <p:ph type="sldNum" sz="quarter" idx="5"/>
          </p:nvPr>
        </p:nvSpPr>
        <p:spPr/>
        <p:txBody>
          <a:bodyPr/>
          <a:lstStyle/>
          <a:p>
            <a:fld id="{4593B2ED-0E29-1445-9605-A112F59A64AB}" type="slidenum">
              <a:rPr lang="en-SE" smtClean="0"/>
              <a:t>3</a:t>
            </a:fld>
            <a:endParaRPr lang="en-SE"/>
          </a:p>
        </p:txBody>
      </p:sp>
    </p:spTree>
    <p:extLst>
      <p:ext uri="{BB962C8B-B14F-4D97-AF65-F5344CB8AC3E}">
        <p14:creationId xmlns:p14="http://schemas.microsoft.com/office/powerpoint/2010/main" val="42014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4</a:t>
            </a:fld>
            <a:endParaRPr lang="en-SE"/>
          </a:p>
        </p:txBody>
      </p:sp>
    </p:spTree>
    <p:extLst>
      <p:ext uri="{BB962C8B-B14F-4D97-AF65-F5344CB8AC3E}">
        <p14:creationId xmlns:p14="http://schemas.microsoft.com/office/powerpoint/2010/main" val="208756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5</a:t>
            </a:fld>
            <a:endParaRPr lang="en-SE"/>
          </a:p>
        </p:txBody>
      </p:sp>
    </p:spTree>
    <p:extLst>
      <p:ext uri="{BB962C8B-B14F-4D97-AF65-F5344CB8AC3E}">
        <p14:creationId xmlns:p14="http://schemas.microsoft.com/office/powerpoint/2010/main" val="2104469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We’ll also do a JIT compiler</a:t>
            </a:r>
          </a:p>
        </p:txBody>
      </p:sp>
      <p:sp>
        <p:nvSpPr>
          <p:cNvPr id="4" name="Slide Number Placeholder 3"/>
          <p:cNvSpPr>
            <a:spLocks noGrp="1"/>
          </p:cNvSpPr>
          <p:nvPr>
            <p:ph type="sldNum" sz="quarter" idx="5"/>
          </p:nvPr>
        </p:nvSpPr>
        <p:spPr/>
        <p:txBody>
          <a:bodyPr/>
          <a:lstStyle/>
          <a:p>
            <a:fld id="{4593B2ED-0E29-1445-9605-A112F59A64AB}" type="slidenum">
              <a:rPr lang="en-SE" smtClean="0"/>
              <a:t>6</a:t>
            </a:fld>
            <a:endParaRPr lang="en-SE"/>
          </a:p>
        </p:txBody>
      </p:sp>
    </p:spTree>
    <p:extLst>
      <p:ext uri="{BB962C8B-B14F-4D97-AF65-F5344CB8AC3E}">
        <p14:creationId xmlns:p14="http://schemas.microsoft.com/office/powerpoint/2010/main" val="245771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This lets us touch the most amount of areas, except for producing an executable. However, nothing is hindering us from adding it in later.</a:t>
            </a:r>
          </a:p>
        </p:txBody>
      </p:sp>
      <p:sp>
        <p:nvSpPr>
          <p:cNvPr id="4" name="Slide Number Placeholder 3"/>
          <p:cNvSpPr>
            <a:spLocks noGrp="1"/>
          </p:cNvSpPr>
          <p:nvPr>
            <p:ph type="sldNum" sz="quarter" idx="5"/>
          </p:nvPr>
        </p:nvSpPr>
        <p:spPr/>
        <p:txBody>
          <a:bodyPr/>
          <a:lstStyle/>
          <a:p>
            <a:fld id="{4593B2ED-0E29-1445-9605-A112F59A64AB}" type="slidenum">
              <a:rPr lang="en-SE" smtClean="0"/>
              <a:t>7</a:t>
            </a:fld>
            <a:endParaRPr lang="en-SE"/>
          </a:p>
        </p:txBody>
      </p:sp>
    </p:spTree>
    <p:extLst>
      <p:ext uri="{BB962C8B-B14F-4D97-AF65-F5344CB8AC3E}">
        <p14:creationId xmlns:p14="http://schemas.microsoft.com/office/powerpoint/2010/main" val="24987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8</a:t>
            </a:fld>
            <a:endParaRPr lang="en-SE"/>
          </a:p>
        </p:txBody>
      </p:sp>
    </p:spTree>
    <p:extLst>
      <p:ext uri="{BB962C8B-B14F-4D97-AF65-F5344CB8AC3E}">
        <p14:creationId xmlns:p14="http://schemas.microsoft.com/office/powerpoint/2010/main" val="3432409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9</a:t>
            </a:fld>
            <a:endParaRPr lang="en-SE"/>
          </a:p>
        </p:txBody>
      </p:sp>
    </p:spTree>
    <p:extLst>
      <p:ext uri="{BB962C8B-B14F-4D97-AF65-F5344CB8AC3E}">
        <p14:creationId xmlns:p14="http://schemas.microsoft.com/office/powerpoint/2010/main" val="325629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33" y="0"/>
            <a:ext cx="12192000" cy="55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2749600" y="1718900"/>
            <a:ext cx="6692800" cy="2412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48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GB"/>
              <a:t>Click to edit Master title style</a:t>
            </a:r>
            <a:endParaRPr/>
          </a:p>
        </p:txBody>
      </p:sp>
      <p:sp>
        <p:nvSpPr>
          <p:cNvPr id="11" name="Google Shape;11;p2"/>
          <p:cNvSpPr txBox="1">
            <a:spLocks noGrp="1"/>
          </p:cNvSpPr>
          <p:nvPr>
            <p:ph type="subTitle" idx="1"/>
          </p:nvPr>
        </p:nvSpPr>
        <p:spPr>
          <a:xfrm>
            <a:off x="4066800" y="4823600"/>
            <a:ext cx="4058400" cy="9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00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GB"/>
              <a:t>Click to edit Master subtitle style</a:t>
            </a:r>
            <a:endParaRPr/>
          </a:p>
        </p:txBody>
      </p:sp>
      <p:sp>
        <p:nvSpPr>
          <p:cNvPr id="12" name="Google Shape;12;p2"/>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859721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Tree>
    <p:extLst>
      <p:ext uri="{BB962C8B-B14F-4D97-AF65-F5344CB8AC3E}">
        <p14:creationId xmlns:p14="http://schemas.microsoft.com/office/powerpoint/2010/main" val="162882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71"/>
        <p:cNvGrpSpPr/>
        <p:nvPr/>
      </p:nvGrpSpPr>
      <p:grpSpPr>
        <a:xfrm>
          <a:off x="0" y="0"/>
          <a:ext cx="0" cy="0"/>
          <a:chOff x="0" y="0"/>
          <a:chExt cx="0" cy="0"/>
        </a:xfrm>
      </p:grpSpPr>
    </p:spTree>
    <p:extLst>
      <p:ext uri="{BB962C8B-B14F-4D97-AF65-F5344CB8AC3E}">
        <p14:creationId xmlns:p14="http://schemas.microsoft.com/office/powerpoint/2010/main" val="141119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582651" y="2542251"/>
            <a:ext cx="5258000" cy="148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4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en-GB"/>
              <a:t>Click to edit Master title style</a:t>
            </a:r>
            <a:endParaRPr/>
          </a:p>
        </p:txBody>
      </p:sp>
      <p:sp>
        <p:nvSpPr>
          <p:cNvPr id="15" name="Google Shape;15;p3"/>
          <p:cNvSpPr txBox="1">
            <a:spLocks noGrp="1"/>
          </p:cNvSpPr>
          <p:nvPr>
            <p:ph type="title" idx="2" hasCustomPrompt="1"/>
          </p:nvPr>
        </p:nvSpPr>
        <p:spPr>
          <a:xfrm>
            <a:off x="7642551" y="2542251"/>
            <a:ext cx="2966800" cy="1487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lvl1pPr>
            <a:lvl2pPr lvl="1" rtl="0">
              <a:spcBef>
                <a:spcPts val="0"/>
              </a:spcBef>
              <a:spcAft>
                <a:spcPts val="0"/>
              </a:spcAft>
              <a:buSzPts val="9600"/>
              <a:buNone/>
              <a:defRPr sz="12800"/>
            </a:lvl2pPr>
            <a:lvl3pPr lvl="2" rtl="0">
              <a:spcBef>
                <a:spcPts val="0"/>
              </a:spcBef>
              <a:spcAft>
                <a:spcPts val="0"/>
              </a:spcAft>
              <a:buSzPts val="9600"/>
              <a:buNone/>
              <a:defRPr sz="12800"/>
            </a:lvl3pPr>
            <a:lvl4pPr lvl="3" rtl="0">
              <a:spcBef>
                <a:spcPts val="0"/>
              </a:spcBef>
              <a:spcAft>
                <a:spcPts val="0"/>
              </a:spcAft>
              <a:buSzPts val="9600"/>
              <a:buNone/>
              <a:defRPr sz="12800"/>
            </a:lvl4pPr>
            <a:lvl5pPr lvl="4" rtl="0">
              <a:spcBef>
                <a:spcPts val="0"/>
              </a:spcBef>
              <a:spcAft>
                <a:spcPts val="0"/>
              </a:spcAft>
              <a:buSzPts val="9600"/>
              <a:buNone/>
              <a:defRPr sz="12800"/>
            </a:lvl5pPr>
            <a:lvl6pPr lvl="5" rtl="0">
              <a:spcBef>
                <a:spcPts val="0"/>
              </a:spcBef>
              <a:spcAft>
                <a:spcPts val="0"/>
              </a:spcAft>
              <a:buSzPts val="9600"/>
              <a:buNone/>
              <a:defRPr sz="12800"/>
            </a:lvl6pPr>
            <a:lvl7pPr lvl="6" rtl="0">
              <a:spcBef>
                <a:spcPts val="0"/>
              </a:spcBef>
              <a:spcAft>
                <a:spcPts val="0"/>
              </a:spcAft>
              <a:buSzPts val="9600"/>
              <a:buNone/>
              <a:defRPr sz="12800"/>
            </a:lvl7pPr>
            <a:lvl8pPr lvl="7" rtl="0">
              <a:spcBef>
                <a:spcPts val="0"/>
              </a:spcBef>
              <a:spcAft>
                <a:spcPts val="0"/>
              </a:spcAft>
              <a:buSzPts val="9600"/>
              <a:buNone/>
              <a:defRPr sz="12800"/>
            </a:lvl8pPr>
            <a:lvl9pPr lvl="8" rtl="0">
              <a:spcBef>
                <a:spcPts val="0"/>
              </a:spcBef>
              <a:spcAft>
                <a:spcPts val="0"/>
              </a:spcAft>
              <a:buSzPts val="9600"/>
              <a:buNone/>
              <a:defRPr sz="12800"/>
            </a:lvl9pPr>
          </a:lstStyle>
          <a:p>
            <a:r>
              <a:t>xx%</a:t>
            </a:r>
          </a:p>
        </p:txBody>
      </p:sp>
      <p:sp>
        <p:nvSpPr>
          <p:cNvPr id="16" name="Google Shape;16;p3"/>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
        <p:nvSpPr>
          <p:cNvPr id="17" name="Google Shape;17;p3"/>
          <p:cNvSpPr/>
          <p:nvPr/>
        </p:nvSpPr>
        <p:spPr>
          <a:xfrm>
            <a:off x="15433" y="0"/>
            <a:ext cx="4064800" cy="55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p:nvPr/>
        </p:nvSpPr>
        <p:spPr>
          <a:xfrm>
            <a:off x="4079067" y="0"/>
            <a:ext cx="8112800" cy="55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0382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960000" y="719333"/>
            <a:ext cx="10272000" cy="13288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GB"/>
              <a:t>Click to edit Master title style</a:t>
            </a:r>
            <a:endParaRPr/>
          </a:p>
        </p:txBody>
      </p:sp>
      <p:sp>
        <p:nvSpPr>
          <p:cNvPr id="21" name="Google Shape;21;p4"/>
          <p:cNvSpPr txBox="1">
            <a:spLocks noGrp="1"/>
          </p:cNvSpPr>
          <p:nvPr>
            <p:ph type="body" idx="1"/>
          </p:nvPr>
        </p:nvSpPr>
        <p:spPr>
          <a:xfrm>
            <a:off x="960000" y="2412933"/>
            <a:ext cx="10272000" cy="344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pPr lvl="0"/>
            <a:r>
              <a:rPr lang="en-GB"/>
              <a:t>Click to edit Master text styles</a:t>
            </a:r>
          </a:p>
        </p:txBody>
      </p:sp>
      <p:sp>
        <p:nvSpPr>
          <p:cNvPr id="22" name="Google Shape;22;p4"/>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73021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grpSp>
        <p:nvGrpSpPr>
          <p:cNvPr id="24" name="Google Shape;24;p5"/>
          <p:cNvGrpSpPr/>
          <p:nvPr/>
        </p:nvGrpSpPr>
        <p:grpSpPr>
          <a:xfrm>
            <a:off x="528666" y="227233"/>
            <a:ext cx="11146835" cy="5864596"/>
            <a:chOff x="1054783" y="1029605"/>
            <a:chExt cx="7587010" cy="3902100"/>
          </a:xfrm>
        </p:grpSpPr>
        <p:sp>
          <p:nvSpPr>
            <p:cNvPr id="25" name="Google Shape;25;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 name="Google Shape;27;p5"/>
          <p:cNvSpPr txBox="1">
            <a:spLocks noGrp="1"/>
          </p:cNvSpPr>
          <p:nvPr>
            <p:ph type="subTitle" idx="1"/>
          </p:nvPr>
        </p:nvSpPr>
        <p:spPr>
          <a:xfrm>
            <a:off x="1076833" y="3700933"/>
            <a:ext cx="4554400" cy="19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GB"/>
              <a:t>Click to edit Master subtitle style</a:t>
            </a:r>
            <a:endParaRPr/>
          </a:p>
        </p:txBody>
      </p:sp>
      <p:sp>
        <p:nvSpPr>
          <p:cNvPr id="28" name="Google Shape;28;p5"/>
          <p:cNvSpPr txBox="1">
            <a:spLocks noGrp="1"/>
          </p:cNvSpPr>
          <p:nvPr>
            <p:ph type="subTitle" idx="2"/>
          </p:nvPr>
        </p:nvSpPr>
        <p:spPr>
          <a:xfrm>
            <a:off x="6562696" y="3700933"/>
            <a:ext cx="4554400" cy="19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GB"/>
              <a:t>Click to edit Master subtitle style</a:t>
            </a:r>
            <a:endParaRPr/>
          </a:p>
        </p:txBody>
      </p:sp>
      <p:sp>
        <p:nvSpPr>
          <p:cNvPr id="29" name="Google Shape;29;p5"/>
          <p:cNvSpPr txBox="1">
            <a:spLocks noGrp="1"/>
          </p:cNvSpPr>
          <p:nvPr>
            <p:ph type="subTitle" idx="3"/>
          </p:nvPr>
        </p:nvSpPr>
        <p:spPr>
          <a:xfrm>
            <a:off x="1076840" y="3204467"/>
            <a:ext cx="4554400" cy="56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933">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9pPr>
          </a:lstStyle>
          <a:p>
            <a:r>
              <a:rPr lang="en-GB"/>
              <a:t>Click to edit Master subtitle style</a:t>
            </a:r>
            <a:endParaRPr/>
          </a:p>
        </p:txBody>
      </p:sp>
      <p:sp>
        <p:nvSpPr>
          <p:cNvPr id="30" name="Google Shape;30;p5"/>
          <p:cNvSpPr txBox="1">
            <a:spLocks noGrp="1"/>
          </p:cNvSpPr>
          <p:nvPr>
            <p:ph type="subTitle" idx="4"/>
          </p:nvPr>
        </p:nvSpPr>
        <p:spPr>
          <a:xfrm>
            <a:off x="6562696" y="3204467"/>
            <a:ext cx="4554400" cy="56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933">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9pPr>
          </a:lstStyle>
          <a:p>
            <a:r>
              <a:rPr lang="en-GB"/>
              <a:t>Click to edit Master subtitle style</a:t>
            </a:r>
            <a:endParaRPr/>
          </a:p>
        </p:txBody>
      </p:sp>
      <p:sp>
        <p:nvSpPr>
          <p:cNvPr id="31" name="Google Shape;31;p5"/>
          <p:cNvSpPr txBox="1">
            <a:spLocks noGrp="1"/>
          </p:cNvSpPr>
          <p:nvPr>
            <p:ph type="title"/>
          </p:nvPr>
        </p:nvSpPr>
        <p:spPr>
          <a:xfrm>
            <a:off x="959984" y="612171"/>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GB"/>
              <a:t>Click to edit Master title style</a:t>
            </a:r>
            <a:endParaRPr/>
          </a:p>
        </p:txBody>
      </p:sp>
      <p:sp>
        <p:nvSpPr>
          <p:cNvPr id="32" name="Google Shape;32;p5"/>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90532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960000" y="719333"/>
            <a:ext cx="102720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GB"/>
              <a:t>Click to edit Master title style</a:t>
            </a:r>
            <a:endParaRPr/>
          </a:p>
        </p:txBody>
      </p:sp>
    </p:spTree>
    <p:extLst>
      <p:ext uri="{BB962C8B-B14F-4D97-AF65-F5344CB8AC3E}">
        <p14:creationId xmlns:p14="http://schemas.microsoft.com/office/powerpoint/2010/main" val="376704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5"/>
        <p:cNvGrpSpPr/>
        <p:nvPr/>
      </p:nvGrpSpPr>
      <p:grpSpPr>
        <a:xfrm>
          <a:off x="0" y="0"/>
          <a:ext cx="0" cy="0"/>
          <a:chOff x="0" y="0"/>
          <a:chExt cx="0" cy="0"/>
        </a:xfrm>
      </p:grpSpPr>
      <p:grpSp>
        <p:nvGrpSpPr>
          <p:cNvPr id="36" name="Google Shape;36;p7"/>
          <p:cNvGrpSpPr/>
          <p:nvPr/>
        </p:nvGrpSpPr>
        <p:grpSpPr>
          <a:xfrm>
            <a:off x="528666" y="227233"/>
            <a:ext cx="11146835" cy="5864596"/>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 name="Google Shape;39;p7"/>
          <p:cNvSpPr txBox="1">
            <a:spLocks noGrp="1"/>
          </p:cNvSpPr>
          <p:nvPr>
            <p:ph type="title"/>
          </p:nvPr>
        </p:nvSpPr>
        <p:spPr>
          <a:xfrm>
            <a:off x="960000" y="634000"/>
            <a:ext cx="10272000" cy="74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267"/>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GB"/>
              <a:t>Click to edit Master title style</a:t>
            </a:r>
            <a:endParaRPr/>
          </a:p>
        </p:txBody>
      </p:sp>
      <p:sp>
        <p:nvSpPr>
          <p:cNvPr id="40" name="Google Shape;40;p7"/>
          <p:cNvSpPr txBox="1">
            <a:spLocks noGrp="1"/>
          </p:cNvSpPr>
          <p:nvPr>
            <p:ph type="body" idx="1"/>
          </p:nvPr>
        </p:nvSpPr>
        <p:spPr>
          <a:xfrm>
            <a:off x="960000" y="1659033"/>
            <a:ext cx="4923200" cy="3940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accent4"/>
              </a:buClr>
              <a:buSzPts val="1200"/>
              <a:buAutoNum type="arabicPeriod"/>
              <a:defRPr/>
            </a:lvl1pPr>
            <a:lvl2pPr marL="1219170" lvl="1" indent="-406390" rtl="0">
              <a:spcBef>
                <a:spcPts val="0"/>
              </a:spcBef>
              <a:spcAft>
                <a:spcPts val="0"/>
              </a:spcAft>
              <a:buClr>
                <a:srgbClr val="E76A28"/>
              </a:buClr>
              <a:buSzPts val="1200"/>
              <a:buFont typeface="Nunito Light"/>
              <a:buAutoNum type="alphaLcPeriod"/>
              <a:defRPr/>
            </a:lvl2pPr>
            <a:lvl3pPr marL="1828754" lvl="2" indent="-406390" rtl="0">
              <a:spcBef>
                <a:spcPts val="0"/>
              </a:spcBef>
              <a:spcAft>
                <a:spcPts val="0"/>
              </a:spcAft>
              <a:buClr>
                <a:srgbClr val="E76A28"/>
              </a:buClr>
              <a:buSzPts val="1200"/>
              <a:buFont typeface="Nunito Light"/>
              <a:buAutoNum type="romanLcPeriod"/>
              <a:defRPr/>
            </a:lvl3pPr>
            <a:lvl4pPr marL="2438339" lvl="3" indent="-406390" rtl="0">
              <a:spcBef>
                <a:spcPts val="0"/>
              </a:spcBef>
              <a:spcAft>
                <a:spcPts val="0"/>
              </a:spcAft>
              <a:buClr>
                <a:srgbClr val="E76A28"/>
              </a:buClr>
              <a:buSzPts val="1200"/>
              <a:buFont typeface="Nunito Light"/>
              <a:buAutoNum type="arabicPeriod"/>
              <a:defRPr/>
            </a:lvl4pPr>
            <a:lvl5pPr marL="3047924" lvl="4" indent="-406390" rtl="0">
              <a:spcBef>
                <a:spcPts val="0"/>
              </a:spcBef>
              <a:spcAft>
                <a:spcPts val="0"/>
              </a:spcAft>
              <a:buClr>
                <a:srgbClr val="E76A28"/>
              </a:buClr>
              <a:buSzPts val="1200"/>
              <a:buFont typeface="Nunito Light"/>
              <a:buAutoNum type="alphaLcPeriod"/>
              <a:defRPr/>
            </a:lvl5pPr>
            <a:lvl6pPr marL="3657509" lvl="5" indent="-406390" rtl="0">
              <a:spcBef>
                <a:spcPts val="0"/>
              </a:spcBef>
              <a:spcAft>
                <a:spcPts val="0"/>
              </a:spcAft>
              <a:buClr>
                <a:srgbClr val="999999"/>
              </a:buClr>
              <a:buSzPts val="1200"/>
              <a:buFont typeface="Nunito Light"/>
              <a:buAutoNum type="romanLcPeriod"/>
              <a:defRPr/>
            </a:lvl6pPr>
            <a:lvl7pPr marL="4267093" lvl="6" indent="-406390" rtl="0">
              <a:spcBef>
                <a:spcPts val="0"/>
              </a:spcBef>
              <a:spcAft>
                <a:spcPts val="0"/>
              </a:spcAft>
              <a:buClr>
                <a:srgbClr val="999999"/>
              </a:buClr>
              <a:buSzPts val="1200"/>
              <a:buFont typeface="Nunito Light"/>
              <a:buAutoNum type="arabicPeriod"/>
              <a:defRPr/>
            </a:lvl7pPr>
            <a:lvl8pPr marL="4876678" lvl="7" indent="-406390" rtl="0">
              <a:spcBef>
                <a:spcPts val="0"/>
              </a:spcBef>
              <a:spcAft>
                <a:spcPts val="0"/>
              </a:spcAft>
              <a:buClr>
                <a:srgbClr val="999999"/>
              </a:buClr>
              <a:buSzPts val="1200"/>
              <a:buFont typeface="Nunito Light"/>
              <a:buAutoNum type="alphaLcPeriod"/>
              <a:defRPr/>
            </a:lvl8pPr>
            <a:lvl9pPr marL="5486263" lvl="8" indent="-406390" rtl="0">
              <a:spcBef>
                <a:spcPts val="0"/>
              </a:spcBef>
              <a:spcAft>
                <a:spcPts val="0"/>
              </a:spcAft>
              <a:buClr>
                <a:srgbClr val="999999"/>
              </a:buClr>
              <a:buSzPts val="1200"/>
              <a:buFont typeface="Nunito Light"/>
              <a:buAutoNum type="romanLcPeriod"/>
              <a:defRPr/>
            </a:lvl9pPr>
          </a:lstStyle>
          <a:p>
            <a:pPr lvl="0"/>
            <a:r>
              <a:rPr lang="en-GB"/>
              <a:t>Click to edit Master text styles</a:t>
            </a:r>
          </a:p>
        </p:txBody>
      </p:sp>
      <p:sp>
        <p:nvSpPr>
          <p:cNvPr id="41" name="Google Shape;41;p7"/>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09501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grpSp>
        <p:nvGrpSpPr>
          <p:cNvPr id="43" name="Google Shape;43;p8"/>
          <p:cNvGrpSpPr/>
          <p:nvPr/>
        </p:nvGrpSpPr>
        <p:grpSpPr>
          <a:xfrm>
            <a:off x="528666" y="227233"/>
            <a:ext cx="11146835" cy="5864596"/>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 name="Google Shape;46;p8"/>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
        <p:nvSpPr>
          <p:cNvPr id="47" name="Google Shape;47;p8"/>
          <p:cNvSpPr txBox="1">
            <a:spLocks noGrp="1"/>
          </p:cNvSpPr>
          <p:nvPr>
            <p:ph type="title"/>
          </p:nvPr>
        </p:nvSpPr>
        <p:spPr>
          <a:xfrm>
            <a:off x="3735600" y="2557405"/>
            <a:ext cx="7496400" cy="329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GB"/>
              <a:t>Click to edit Master title style</a:t>
            </a:r>
            <a:endParaRPr/>
          </a:p>
        </p:txBody>
      </p:sp>
    </p:spTree>
    <p:extLst>
      <p:ext uri="{BB962C8B-B14F-4D97-AF65-F5344CB8AC3E}">
        <p14:creationId xmlns:p14="http://schemas.microsoft.com/office/powerpoint/2010/main" val="157330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8"/>
        <p:cNvGrpSpPr/>
        <p:nvPr/>
      </p:nvGrpSpPr>
      <p:grpSpPr>
        <a:xfrm>
          <a:off x="0" y="0"/>
          <a:ext cx="0" cy="0"/>
          <a:chOff x="0" y="0"/>
          <a:chExt cx="0" cy="0"/>
        </a:xfrm>
      </p:grpSpPr>
      <p:grpSp>
        <p:nvGrpSpPr>
          <p:cNvPr id="49" name="Google Shape;49;p9"/>
          <p:cNvGrpSpPr/>
          <p:nvPr/>
        </p:nvGrpSpPr>
        <p:grpSpPr>
          <a:xfrm>
            <a:off x="528666" y="227233"/>
            <a:ext cx="11146835" cy="5864596"/>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9"/>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
        <p:nvSpPr>
          <p:cNvPr id="53" name="Google Shape;53;p9"/>
          <p:cNvSpPr txBox="1">
            <a:spLocks noGrp="1"/>
          </p:cNvSpPr>
          <p:nvPr>
            <p:ph type="title"/>
          </p:nvPr>
        </p:nvSpPr>
        <p:spPr>
          <a:xfrm rot="515">
            <a:off x="3209200" y="2164085"/>
            <a:ext cx="8008800" cy="804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GB"/>
              <a:t>Click to edit Master title style</a:t>
            </a:r>
            <a:endParaRPr/>
          </a:p>
        </p:txBody>
      </p:sp>
      <p:sp>
        <p:nvSpPr>
          <p:cNvPr id="54" name="Google Shape;54;p9"/>
          <p:cNvSpPr txBox="1">
            <a:spLocks noGrp="1"/>
          </p:cNvSpPr>
          <p:nvPr>
            <p:ph type="subTitle" idx="1"/>
          </p:nvPr>
        </p:nvSpPr>
        <p:spPr>
          <a:xfrm>
            <a:off x="4877600" y="3070728"/>
            <a:ext cx="6340400" cy="196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GB"/>
              <a:t>Click to edit Master subtitle style</a:t>
            </a:r>
            <a:endParaRPr/>
          </a:p>
        </p:txBody>
      </p:sp>
    </p:spTree>
    <p:extLst>
      <p:ext uri="{BB962C8B-B14F-4D97-AF65-F5344CB8AC3E}">
        <p14:creationId xmlns:p14="http://schemas.microsoft.com/office/powerpoint/2010/main" val="392190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5"/>
        <p:cNvGrpSpPr/>
        <p:nvPr/>
      </p:nvGrpSpPr>
      <p:grpSpPr>
        <a:xfrm>
          <a:off x="0" y="0"/>
          <a:ext cx="0" cy="0"/>
          <a:chOff x="0" y="0"/>
          <a:chExt cx="0" cy="0"/>
        </a:xfrm>
      </p:grpSpPr>
      <p:grpSp>
        <p:nvGrpSpPr>
          <p:cNvPr id="56" name="Google Shape;56;p10"/>
          <p:cNvGrpSpPr/>
          <p:nvPr/>
        </p:nvGrpSpPr>
        <p:grpSpPr>
          <a:xfrm>
            <a:off x="528666" y="227233"/>
            <a:ext cx="11146835" cy="5864596"/>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10"/>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
        <p:nvSpPr>
          <p:cNvPr id="60" name="Google Shape;60;p10"/>
          <p:cNvSpPr txBox="1">
            <a:spLocks noGrp="1"/>
          </p:cNvSpPr>
          <p:nvPr>
            <p:ph type="title"/>
          </p:nvPr>
        </p:nvSpPr>
        <p:spPr>
          <a:xfrm>
            <a:off x="960000" y="2978500"/>
            <a:ext cx="10272000" cy="82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en-GB"/>
              <a:t>Click to edit Master title style</a:t>
            </a:r>
            <a:endParaRPr/>
          </a:p>
        </p:txBody>
      </p:sp>
    </p:spTree>
    <p:extLst>
      <p:ext uri="{BB962C8B-B14F-4D97-AF65-F5344CB8AC3E}">
        <p14:creationId xmlns:p14="http://schemas.microsoft.com/office/powerpoint/2010/main" val="119099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19333"/>
            <a:ext cx="10272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extLst>
      <p:ext uri="{BB962C8B-B14F-4D97-AF65-F5344CB8AC3E}">
        <p14:creationId xmlns:p14="http://schemas.microsoft.com/office/powerpoint/2010/main" val="1286012985"/>
      </p:ext>
    </p:extLst>
  </p:cSld>
  <p:clrMap bg1="lt1" tx1="dk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0" name="Google Shape;70;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06538389"/>
      </p:ext>
    </p:extLst>
  </p:cSld>
  <p:clrMap bg1="lt1" tx1="dk1" bg2="dk2" tx2="lt2" accent1="accent1" accent2="accent2" accent3="accent3" accent4="accent4" accent5="accent5" accent6="accent6" hlink="hlink" folHlink="folHlink"/>
  <p:sldLayoutIdLst>
    <p:sldLayoutId id="214748385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C011-94A2-679F-E726-2306803300CE}"/>
              </a:ext>
            </a:extLst>
          </p:cNvPr>
          <p:cNvSpPr>
            <a:spLocks noGrp="1"/>
          </p:cNvSpPr>
          <p:nvPr>
            <p:ph type="title"/>
          </p:nvPr>
        </p:nvSpPr>
        <p:spPr>
          <a:xfrm>
            <a:off x="960000" y="1900432"/>
            <a:ext cx="10272000" cy="3071617"/>
          </a:xfrm>
        </p:spPr>
        <p:txBody>
          <a:bodyPr wrap="square" anchor="t">
            <a:noAutofit/>
          </a:bodyPr>
          <a:lstStyle/>
          <a:p>
            <a:pPr algn="ctr"/>
            <a:r>
              <a:rPr lang="en-SE" sz="6600" dirty="0"/>
              <a:t>Coding a programming language</a:t>
            </a:r>
          </a:p>
        </p:txBody>
      </p:sp>
    </p:spTree>
    <p:extLst>
      <p:ext uri="{BB962C8B-B14F-4D97-AF65-F5344CB8AC3E}">
        <p14:creationId xmlns:p14="http://schemas.microsoft.com/office/powerpoint/2010/main" val="398267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Development environment</a:t>
            </a:r>
          </a:p>
        </p:txBody>
      </p:sp>
      <p:sp>
        <p:nvSpPr>
          <p:cNvPr id="6" name="Title 46">
            <a:extLst>
              <a:ext uri="{FF2B5EF4-FFF2-40B4-BE49-F238E27FC236}">
                <a16:creationId xmlns:a16="http://schemas.microsoft.com/office/drawing/2014/main" id="{E03EFA91-7BF3-886D-00BB-B6DA6BBFAE20}"/>
              </a:ext>
            </a:extLst>
          </p:cNvPr>
          <p:cNvSpPr txBox="1">
            <a:spLocks/>
          </p:cNvSpPr>
          <p:nvPr/>
        </p:nvSpPr>
        <p:spPr>
          <a:xfrm>
            <a:off x="1040000" y="835873"/>
            <a:ext cx="4548000" cy="3090583"/>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SE" dirty="0"/>
              <a:t>Clang</a:t>
            </a:r>
          </a:p>
          <a:p>
            <a:pPr marL="457200" indent="-457200">
              <a:buFont typeface="Arial" panose="020B0604020202020204" pitchFamily="34" charset="0"/>
              <a:buChar char="•"/>
            </a:pPr>
            <a:r>
              <a:rPr lang="en-SE" dirty="0"/>
              <a:t>C99</a:t>
            </a:r>
          </a:p>
          <a:p>
            <a:pPr marL="457200" indent="-457200">
              <a:buFont typeface="Arial" panose="020B0604020202020204" pitchFamily="34" charset="0"/>
              <a:buChar char="•"/>
            </a:pPr>
            <a:r>
              <a:rPr lang="en-SE" dirty="0"/>
              <a:t>Clion</a:t>
            </a:r>
          </a:p>
          <a:p>
            <a:pPr marL="457200" indent="-457200">
              <a:buFont typeface="Arial" panose="020B0604020202020204" pitchFamily="34" charset="0"/>
              <a:buChar char="•"/>
            </a:pPr>
            <a:r>
              <a:rPr lang="en-SE" dirty="0"/>
              <a:t>C</a:t>
            </a:r>
            <a:r>
              <a:rPr lang="en-GB" dirty="0"/>
              <a:t>m</a:t>
            </a:r>
            <a:r>
              <a:rPr lang="en-SE" dirty="0"/>
              <a:t>ake</a:t>
            </a:r>
          </a:p>
          <a:p>
            <a:pPr marL="457200" indent="-457200">
              <a:buFont typeface="Arial" panose="020B0604020202020204" pitchFamily="34" charset="0"/>
              <a:buChar char="•"/>
            </a:pPr>
            <a:r>
              <a:rPr lang="en-SE" dirty="0"/>
              <a:t>Git</a:t>
            </a:r>
          </a:p>
          <a:p>
            <a:pPr marL="457200" indent="-457200">
              <a:buFont typeface="Arial" panose="020B0604020202020204" pitchFamily="34" charset="0"/>
              <a:buChar char="•"/>
            </a:pPr>
            <a:r>
              <a:rPr lang="en-SE" dirty="0"/>
              <a:t>Docker</a:t>
            </a:r>
          </a:p>
          <a:p>
            <a:pPr marL="457200" indent="-457200">
              <a:buFont typeface="Arial" panose="020B0604020202020204" pitchFamily="34" charset="0"/>
              <a:buChar char="•"/>
            </a:pPr>
            <a:endParaRPr lang="en-SE" dirty="0"/>
          </a:p>
        </p:txBody>
      </p:sp>
      <p:sp>
        <p:nvSpPr>
          <p:cNvPr id="13" name="Title 46">
            <a:extLst>
              <a:ext uri="{FF2B5EF4-FFF2-40B4-BE49-F238E27FC236}">
                <a16:creationId xmlns:a16="http://schemas.microsoft.com/office/drawing/2014/main" id="{C3F13664-BE2A-DB2D-5ACA-B7767B76D87B}"/>
              </a:ext>
            </a:extLst>
          </p:cNvPr>
          <p:cNvSpPr txBox="1">
            <a:spLocks/>
          </p:cNvSpPr>
          <p:nvPr/>
        </p:nvSpPr>
        <p:spPr>
          <a:xfrm>
            <a:off x="7157870" y="201850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Development</a:t>
            </a:r>
          </a:p>
        </p:txBody>
      </p:sp>
      <p:sp>
        <p:nvSpPr>
          <p:cNvPr id="2" name="Title 46">
            <a:extLst>
              <a:ext uri="{FF2B5EF4-FFF2-40B4-BE49-F238E27FC236}">
                <a16:creationId xmlns:a16="http://schemas.microsoft.com/office/drawing/2014/main" id="{3F07D39F-889F-58B5-8BFD-A279E151E7BA}"/>
              </a:ext>
            </a:extLst>
          </p:cNvPr>
          <p:cNvSpPr txBox="1">
            <a:spLocks/>
          </p:cNvSpPr>
          <p:nvPr/>
        </p:nvSpPr>
        <p:spPr>
          <a:xfrm>
            <a:off x="1040000" y="3842163"/>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GB" dirty="0" err="1"/>
              <a:t>GoogleTest</a:t>
            </a:r>
            <a:endParaRPr lang="en-GB" dirty="0"/>
          </a:p>
          <a:p>
            <a:pPr marL="457200" indent="-457200">
              <a:buFont typeface="Arial" panose="020B0604020202020204" pitchFamily="34" charset="0"/>
              <a:buChar char="•"/>
            </a:pPr>
            <a:r>
              <a:rPr lang="en-SE" dirty="0"/>
              <a:t>LLVM libFuzzer</a:t>
            </a:r>
            <a:endParaRPr lang="en-GB" dirty="0"/>
          </a:p>
        </p:txBody>
      </p:sp>
      <p:sp>
        <p:nvSpPr>
          <p:cNvPr id="8" name="Title 46">
            <a:extLst>
              <a:ext uri="{FF2B5EF4-FFF2-40B4-BE49-F238E27FC236}">
                <a16:creationId xmlns:a16="http://schemas.microsoft.com/office/drawing/2014/main" id="{BF29955D-6A34-BF19-B81F-93BE060E05D3}"/>
              </a:ext>
            </a:extLst>
          </p:cNvPr>
          <p:cNvSpPr txBox="1">
            <a:spLocks/>
          </p:cNvSpPr>
          <p:nvPr/>
        </p:nvSpPr>
        <p:spPr>
          <a:xfrm>
            <a:off x="7276404" y="4064398"/>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Testing</a:t>
            </a:r>
          </a:p>
        </p:txBody>
      </p:sp>
      <p:sp>
        <p:nvSpPr>
          <p:cNvPr id="3" name="Title 46">
            <a:extLst>
              <a:ext uri="{FF2B5EF4-FFF2-40B4-BE49-F238E27FC236}">
                <a16:creationId xmlns:a16="http://schemas.microsoft.com/office/drawing/2014/main" id="{E1D7216F-D1C2-E813-BDF1-FCDED4529E9D}"/>
              </a:ext>
            </a:extLst>
          </p:cNvPr>
          <p:cNvSpPr txBox="1">
            <a:spLocks/>
          </p:cNvSpPr>
          <p:nvPr/>
        </p:nvSpPr>
        <p:spPr>
          <a:xfrm>
            <a:off x="1040000" y="4876894"/>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GB" dirty="0"/>
              <a:t>Google Benchmark</a:t>
            </a:r>
          </a:p>
          <a:p>
            <a:pPr marL="457200" indent="-457200">
              <a:buFont typeface="Arial" panose="020B0604020202020204" pitchFamily="34" charset="0"/>
              <a:buChar char="•"/>
            </a:pPr>
            <a:r>
              <a:rPr lang="en-SE" dirty="0"/>
              <a:t>Perf/Instruments</a:t>
            </a:r>
          </a:p>
        </p:txBody>
      </p:sp>
      <p:sp>
        <p:nvSpPr>
          <p:cNvPr id="5" name="Title 46">
            <a:extLst>
              <a:ext uri="{FF2B5EF4-FFF2-40B4-BE49-F238E27FC236}">
                <a16:creationId xmlns:a16="http://schemas.microsoft.com/office/drawing/2014/main" id="{D716F4F1-E1B6-4A41-B28B-DDE43788D597}"/>
              </a:ext>
            </a:extLst>
          </p:cNvPr>
          <p:cNvSpPr txBox="1">
            <a:spLocks/>
          </p:cNvSpPr>
          <p:nvPr/>
        </p:nvSpPr>
        <p:spPr>
          <a:xfrm>
            <a:off x="7276404" y="5084394"/>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Profiling</a:t>
            </a:r>
          </a:p>
        </p:txBody>
      </p:sp>
      <p:grpSp>
        <p:nvGrpSpPr>
          <p:cNvPr id="9" name="Group 8">
            <a:extLst>
              <a:ext uri="{FF2B5EF4-FFF2-40B4-BE49-F238E27FC236}">
                <a16:creationId xmlns:a16="http://schemas.microsoft.com/office/drawing/2014/main" id="{1A6E30E9-02DE-1AB9-A293-2DCB51308484}"/>
              </a:ext>
            </a:extLst>
          </p:cNvPr>
          <p:cNvGrpSpPr/>
          <p:nvPr/>
        </p:nvGrpSpPr>
        <p:grpSpPr>
          <a:xfrm>
            <a:off x="887599" y="4976410"/>
            <a:ext cx="6270271" cy="1043426"/>
            <a:chOff x="887599" y="878546"/>
            <a:chExt cx="6270271" cy="3047910"/>
          </a:xfrm>
        </p:grpSpPr>
        <p:sp>
          <p:nvSpPr>
            <p:cNvPr id="10" name="Rectangle 9">
              <a:extLst>
                <a:ext uri="{FF2B5EF4-FFF2-40B4-BE49-F238E27FC236}">
                  <a16:creationId xmlns:a16="http://schemas.microsoft.com/office/drawing/2014/main" id="{0563F90F-98DD-10E3-F10C-AC141E5538BA}"/>
                </a:ext>
              </a:extLst>
            </p:cNvPr>
            <p:cNvSpPr/>
            <p:nvPr/>
          </p:nvSpPr>
          <p:spPr>
            <a:xfrm>
              <a:off x="887599" y="878546"/>
              <a:ext cx="4260133" cy="30479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cxnSp>
          <p:nvCxnSpPr>
            <p:cNvPr id="11" name="Straight Arrow Connector 10">
              <a:extLst>
                <a:ext uri="{FF2B5EF4-FFF2-40B4-BE49-F238E27FC236}">
                  <a16:creationId xmlns:a16="http://schemas.microsoft.com/office/drawing/2014/main" id="{E58E3203-8B8A-A76D-0E79-59658209EADA}"/>
                </a:ext>
              </a:extLst>
            </p:cNvPr>
            <p:cNvCxnSpPr>
              <a:cxnSpLocks/>
              <a:stCxn id="10" idx="3"/>
            </p:cNvCxnSpPr>
            <p:nvPr/>
          </p:nvCxnSpPr>
          <p:spPr>
            <a:xfrm>
              <a:off x="5147732" y="2402501"/>
              <a:ext cx="20101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30504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Development environment</a:t>
            </a:r>
          </a:p>
        </p:txBody>
      </p:sp>
      <p:sp>
        <p:nvSpPr>
          <p:cNvPr id="6" name="Title 46">
            <a:extLst>
              <a:ext uri="{FF2B5EF4-FFF2-40B4-BE49-F238E27FC236}">
                <a16:creationId xmlns:a16="http://schemas.microsoft.com/office/drawing/2014/main" id="{E03EFA91-7BF3-886D-00BB-B6DA6BBFAE20}"/>
              </a:ext>
            </a:extLst>
          </p:cNvPr>
          <p:cNvSpPr txBox="1">
            <a:spLocks/>
          </p:cNvSpPr>
          <p:nvPr/>
        </p:nvSpPr>
        <p:spPr>
          <a:xfrm>
            <a:off x="1040000" y="835873"/>
            <a:ext cx="4548000" cy="3090583"/>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SE" dirty="0"/>
              <a:t>Clang</a:t>
            </a:r>
          </a:p>
          <a:p>
            <a:pPr marL="457200" indent="-457200">
              <a:buFont typeface="Arial" panose="020B0604020202020204" pitchFamily="34" charset="0"/>
              <a:buChar char="•"/>
            </a:pPr>
            <a:r>
              <a:rPr lang="en-SE" dirty="0"/>
              <a:t>C99</a:t>
            </a:r>
          </a:p>
          <a:p>
            <a:pPr marL="457200" indent="-457200">
              <a:buFont typeface="Arial" panose="020B0604020202020204" pitchFamily="34" charset="0"/>
              <a:buChar char="•"/>
            </a:pPr>
            <a:r>
              <a:rPr lang="en-SE" dirty="0"/>
              <a:t>Clion</a:t>
            </a:r>
          </a:p>
          <a:p>
            <a:pPr marL="457200" indent="-457200">
              <a:buFont typeface="Arial" panose="020B0604020202020204" pitchFamily="34" charset="0"/>
              <a:buChar char="•"/>
            </a:pPr>
            <a:r>
              <a:rPr lang="en-SE" dirty="0"/>
              <a:t>C</a:t>
            </a:r>
            <a:r>
              <a:rPr lang="en-GB" dirty="0"/>
              <a:t>m</a:t>
            </a:r>
            <a:r>
              <a:rPr lang="en-SE" dirty="0"/>
              <a:t>ake</a:t>
            </a:r>
          </a:p>
          <a:p>
            <a:pPr marL="457200" indent="-457200">
              <a:buFont typeface="Arial" panose="020B0604020202020204" pitchFamily="34" charset="0"/>
              <a:buChar char="•"/>
            </a:pPr>
            <a:r>
              <a:rPr lang="en-SE" dirty="0"/>
              <a:t>Git</a:t>
            </a:r>
          </a:p>
          <a:p>
            <a:pPr marL="457200" indent="-457200">
              <a:buFont typeface="Arial" panose="020B0604020202020204" pitchFamily="34" charset="0"/>
              <a:buChar char="•"/>
            </a:pPr>
            <a:r>
              <a:rPr lang="en-SE" dirty="0"/>
              <a:t>Docker</a:t>
            </a:r>
          </a:p>
          <a:p>
            <a:pPr marL="457200" indent="-457200">
              <a:buFont typeface="Arial" panose="020B0604020202020204" pitchFamily="34" charset="0"/>
              <a:buChar char="•"/>
            </a:pPr>
            <a:endParaRPr lang="en-SE" dirty="0"/>
          </a:p>
        </p:txBody>
      </p:sp>
      <p:sp>
        <p:nvSpPr>
          <p:cNvPr id="13" name="Title 46">
            <a:extLst>
              <a:ext uri="{FF2B5EF4-FFF2-40B4-BE49-F238E27FC236}">
                <a16:creationId xmlns:a16="http://schemas.microsoft.com/office/drawing/2014/main" id="{C3F13664-BE2A-DB2D-5ACA-B7767B76D87B}"/>
              </a:ext>
            </a:extLst>
          </p:cNvPr>
          <p:cNvSpPr txBox="1">
            <a:spLocks/>
          </p:cNvSpPr>
          <p:nvPr/>
        </p:nvSpPr>
        <p:spPr>
          <a:xfrm>
            <a:off x="7157870" y="201850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Development</a:t>
            </a:r>
          </a:p>
        </p:txBody>
      </p:sp>
      <p:sp>
        <p:nvSpPr>
          <p:cNvPr id="2" name="Title 46">
            <a:extLst>
              <a:ext uri="{FF2B5EF4-FFF2-40B4-BE49-F238E27FC236}">
                <a16:creationId xmlns:a16="http://schemas.microsoft.com/office/drawing/2014/main" id="{3F07D39F-889F-58B5-8BFD-A279E151E7BA}"/>
              </a:ext>
            </a:extLst>
          </p:cNvPr>
          <p:cNvSpPr txBox="1">
            <a:spLocks/>
          </p:cNvSpPr>
          <p:nvPr/>
        </p:nvSpPr>
        <p:spPr>
          <a:xfrm>
            <a:off x="1040000" y="3842163"/>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GB" dirty="0" err="1"/>
              <a:t>GoogleTest</a:t>
            </a:r>
            <a:endParaRPr lang="en-GB" dirty="0"/>
          </a:p>
          <a:p>
            <a:pPr marL="457200" indent="-457200">
              <a:buFont typeface="Arial" panose="020B0604020202020204" pitchFamily="34" charset="0"/>
              <a:buChar char="•"/>
            </a:pPr>
            <a:r>
              <a:rPr lang="en-SE" dirty="0"/>
              <a:t>LLVM libFuzzer</a:t>
            </a:r>
            <a:endParaRPr lang="en-GB" dirty="0"/>
          </a:p>
        </p:txBody>
      </p:sp>
      <p:sp>
        <p:nvSpPr>
          <p:cNvPr id="8" name="Title 46">
            <a:extLst>
              <a:ext uri="{FF2B5EF4-FFF2-40B4-BE49-F238E27FC236}">
                <a16:creationId xmlns:a16="http://schemas.microsoft.com/office/drawing/2014/main" id="{BF29955D-6A34-BF19-B81F-93BE060E05D3}"/>
              </a:ext>
            </a:extLst>
          </p:cNvPr>
          <p:cNvSpPr txBox="1">
            <a:spLocks/>
          </p:cNvSpPr>
          <p:nvPr/>
        </p:nvSpPr>
        <p:spPr>
          <a:xfrm>
            <a:off x="7276404" y="4064398"/>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Testing</a:t>
            </a:r>
          </a:p>
        </p:txBody>
      </p:sp>
      <p:sp>
        <p:nvSpPr>
          <p:cNvPr id="3" name="Title 46">
            <a:extLst>
              <a:ext uri="{FF2B5EF4-FFF2-40B4-BE49-F238E27FC236}">
                <a16:creationId xmlns:a16="http://schemas.microsoft.com/office/drawing/2014/main" id="{E1D7216F-D1C2-E813-BDF1-FCDED4529E9D}"/>
              </a:ext>
            </a:extLst>
          </p:cNvPr>
          <p:cNvSpPr txBox="1">
            <a:spLocks/>
          </p:cNvSpPr>
          <p:nvPr/>
        </p:nvSpPr>
        <p:spPr>
          <a:xfrm>
            <a:off x="1040000" y="4876894"/>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GB" dirty="0"/>
              <a:t>Google Benchmark</a:t>
            </a:r>
          </a:p>
          <a:p>
            <a:pPr marL="457200" indent="-457200">
              <a:buFont typeface="Arial" panose="020B0604020202020204" pitchFamily="34" charset="0"/>
              <a:buChar char="•"/>
            </a:pPr>
            <a:r>
              <a:rPr lang="en-SE" dirty="0"/>
              <a:t>Perf/Instruments</a:t>
            </a:r>
          </a:p>
        </p:txBody>
      </p:sp>
      <p:sp>
        <p:nvSpPr>
          <p:cNvPr id="5" name="Title 46">
            <a:extLst>
              <a:ext uri="{FF2B5EF4-FFF2-40B4-BE49-F238E27FC236}">
                <a16:creationId xmlns:a16="http://schemas.microsoft.com/office/drawing/2014/main" id="{D716F4F1-E1B6-4A41-B28B-DDE43788D597}"/>
              </a:ext>
            </a:extLst>
          </p:cNvPr>
          <p:cNvSpPr txBox="1">
            <a:spLocks/>
          </p:cNvSpPr>
          <p:nvPr/>
        </p:nvSpPr>
        <p:spPr>
          <a:xfrm>
            <a:off x="7276404" y="5084394"/>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Profiling</a:t>
            </a:r>
          </a:p>
        </p:txBody>
      </p:sp>
      <p:sp>
        <p:nvSpPr>
          <p:cNvPr id="4" name="Title 46">
            <a:extLst>
              <a:ext uri="{FF2B5EF4-FFF2-40B4-BE49-F238E27FC236}">
                <a16:creationId xmlns:a16="http://schemas.microsoft.com/office/drawing/2014/main" id="{E0B51834-E976-3BC2-E9B1-2543EC1A6CCC}"/>
              </a:ext>
            </a:extLst>
          </p:cNvPr>
          <p:cNvSpPr txBox="1">
            <a:spLocks/>
          </p:cNvSpPr>
          <p:nvPr/>
        </p:nvSpPr>
        <p:spPr>
          <a:xfrm>
            <a:off x="1040000" y="5911625"/>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SE" dirty="0"/>
              <a:t>Github Actions</a:t>
            </a:r>
          </a:p>
        </p:txBody>
      </p:sp>
      <p:sp>
        <p:nvSpPr>
          <p:cNvPr id="9" name="Title 46">
            <a:extLst>
              <a:ext uri="{FF2B5EF4-FFF2-40B4-BE49-F238E27FC236}">
                <a16:creationId xmlns:a16="http://schemas.microsoft.com/office/drawing/2014/main" id="{AABBC217-EA07-769E-BDA8-DDD6DD417360}"/>
              </a:ext>
            </a:extLst>
          </p:cNvPr>
          <p:cNvSpPr txBox="1">
            <a:spLocks/>
          </p:cNvSpPr>
          <p:nvPr/>
        </p:nvSpPr>
        <p:spPr>
          <a:xfrm>
            <a:off x="7276404" y="592467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CI/CD</a:t>
            </a:r>
          </a:p>
        </p:txBody>
      </p:sp>
      <p:grpSp>
        <p:nvGrpSpPr>
          <p:cNvPr id="12" name="Group 11">
            <a:extLst>
              <a:ext uri="{FF2B5EF4-FFF2-40B4-BE49-F238E27FC236}">
                <a16:creationId xmlns:a16="http://schemas.microsoft.com/office/drawing/2014/main" id="{C6CA99DB-A2FA-4912-18B6-1C64AB676852}"/>
              </a:ext>
            </a:extLst>
          </p:cNvPr>
          <p:cNvGrpSpPr/>
          <p:nvPr/>
        </p:nvGrpSpPr>
        <p:grpSpPr>
          <a:xfrm>
            <a:off x="887599" y="5975475"/>
            <a:ext cx="6270271" cy="717196"/>
            <a:chOff x="887599" y="878546"/>
            <a:chExt cx="6270271" cy="3047910"/>
          </a:xfrm>
        </p:grpSpPr>
        <p:sp>
          <p:nvSpPr>
            <p:cNvPr id="14" name="Rectangle 13">
              <a:extLst>
                <a:ext uri="{FF2B5EF4-FFF2-40B4-BE49-F238E27FC236}">
                  <a16:creationId xmlns:a16="http://schemas.microsoft.com/office/drawing/2014/main" id="{6D2C681A-0C49-0BF8-003C-CF6BA9E6EB90}"/>
                </a:ext>
              </a:extLst>
            </p:cNvPr>
            <p:cNvSpPr/>
            <p:nvPr/>
          </p:nvSpPr>
          <p:spPr>
            <a:xfrm>
              <a:off x="887599" y="878546"/>
              <a:ext cx="4260133" cy="30479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cxnSp>
          <p:nvCxnSpPr>
            <p:cNvPr id="15" name="Straight Arrow Connector 14">
              <a:extLst>
                <a:ext uri="{FF2B5EF4-FFF2-40B4-BE49-F238E27FC236}">
                  <a16:creationId xmlns:a16="http://schemas.microsoft.com/office/drawing/2014/main" id="{A10793D6-6FDC-6C1B-9E5F-78F587CAC0C3}"/>
                </a:ext>
              </a:extLst>
            </p:cNvPr>
            <p:cNvCxnSpPr>
              <a:cxnSpLocks/>
              <a:stCxn id="14" idx="3"/>
            </p:cNvCxnSpPr>
            <p:nvPr/>
          </p:nvCxnSpPr>
          <p:spPr>
            <a:xfrm>
              <a:off x="5147732" y="2402501"/>
              <a:ext cx="20101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2211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Episode 1</a:t>
            </a:r>
          </a:p>
        </p:txBody>
      </p:sp>
      <p:sp>
        <p:nvSpPr>
          <p:cNvPr id="10" name="Title 46">
            <a:extLst>
              <a:ext uri="{FF2B5EF4-FFF2-40B4-BE49-F238E27FC236}">
                <a16:creationId xmlns:a16="http://schemas.microsoft.com/office/drawing/2014/main" id="{155FCCF3-9020-7B5F-6D9A-984AFADE8492}"/>
              </a:ext>
            </a:extLst>
          </p:cNvPr>
          <p:cNvSpPr txBox="1">
            <a:spLocks/>
          </p:cNvSpPr>
          <p:nvPr/>
        </p:nvSpPr>
        <p:spPr>
          <a:xfrm>
            <a:off x="643468" y="1111599"/>
            <a:ext cx="11159067" cy="13437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SE" dirty="0"/>
              <a:t>Lets compile the most simplest program:</a:t>
            </a:r>
          </a:p>
        </p:txBody>
      </p:sp>
      <p:graphicFrame>
        <p:nvGraphicFramePr>
          <p:cNvPr id="19" name="Table 18">
            <a:extLst>
              <a:ext uri="{FF2B5EF4-FFF2-40B4-BE49-F238E27FC236}">
                <a16:creationId xmlns:a16="http://schemas.microsoft.com/office/drawing/2014/main" id="{5E9570C4-BFA8-405A-19AF-91563B17B0D9}"/>
              </a:ext>
            </a:extLst>
          </p:cNvPr>
          <p:cNvGraphicFramePr>
            <a:graphicFrameLocks noGrp="1"/>
          </p:cNvGraphicFramePr>
          <p:nvPr>
            <p:extLst>
              <p:ext uri="{D42A27DB-BD31-4B8C-83A1-F6EECF244321}">
                <p14:modId xmlns:p14="http://schemas.microsoft.com/office/powerpoint/2010/main" val="1863861735"/>
              </p:ext>
            </p:extLst>
          </p:nvPr>
        </p:nvGraphicFramePr>
        <p:xfrm>
          <a:off x="2586513" y="2455333"/>
          <a:ext cx="7018973" cy="741680"/>
        </p:xfrm>
        <a:graphic>
          <a:graphicData uri="http://schemas.openxmlformats.org/drawingml/2006/table">
            <a:tbl>
              <a:tblPr firstRow="1" bandRow="1"/>
              <a:tblGrid>
                <a:gridCol w="339419">
                  <a:extLst>
                    <a:ext uri="{9D8B030D-6E8A-4147-A177-3AD203B41FA5}">
                      <a16:colId xmlns:a16="http://schemas.microsoft.com/office/drawing/2014/main" val="876392475"/>
                    </a:ext>
                  </a:extLst>
                </a:gridCol>
                <a:gridCol w="6679554">
                  <a:extLst>
                    <a:ext uri="{9D8B030D-6E8A-4147-A177-3AD203B41FA5}">
                      <a16:colId xmlns:a16="http://schemas.microsoft.com/office/drawing/2014/main" val="4276942065"/>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SE" sz="1600" b="0" i="1"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b="0" i="1" dirty="0" err="1">
                          <a:latin typeface="Verdana" panose="020B0604030504040204" pitchFamily="34" charset="0"/>
                          <a:ea typeface="Verdana" panose="020B0604030504040204" pitchFamily="34" charset="0"/>
                          <a:cs typeface="Verdana" panose="020B0604030504040204" pitchFamily="34" charset="0"/>
                        </a:rPr>
                        <a:t>example.nox</a:t>
                      </a:r>
                      <a:endParaRPr lang="en-SE" sz="1600" b="0" i="1"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0353602"/>
                  </a:ext>
                </a:extLst>
              </a:tr>
              <a:tr h="370840">
                <a:tc>
                  <a:txBody>
                    <a:bodyPr/>
                    <a:lstStyle/>
                    <a:p>
                      <a:pPr algn="r"/>
                      <a:r>
                        <a:rPr lang="en-SE" sz="1600" b="0" i="0" dirty="0">
                          <a:latin typeface="Verdana" panose="020B0604030504040204" pitchFamily="34" charset="0"/>
                          <a:ea typeface="Verdana" panose="020B0604030504040204" pitchFamily="34" charset="0"/>
                          <a:cs typeface="Verdana" panose="020B060403050404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E" sz="1600" b="0" i="0" dirty="0">
                          <a:solidFill>
                            <a:srgbClr val="00B0F0"/>
                          </a:solidFill>
                          <a:latin typeface="Andale Mono" panose="020B0509000000000004" pitchFamily="49" charset="0"/>
                          <a:ea typeface="Verdana" panose="020B0604030504040204" pitchFamily="34" charset="0"/>
                          <a:cs typeface="Verdana" panose="020B0604030504040204" pitchFamily="34" charset="0"/>
                        </a:rPr>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4414353"/>
                  </a:ext>
                </a:extLst>
              </a:tr>
            </a:tbl>
          </a:graphicData>
        </a:graphic>
      </p:graphicFrame>
      <p:sp>
        <p:nvSpPr>
          <p:cNvPr id="20" name="Title 46">
            <a:extLst>
              <a:ext uri="{FF2B5EF4-FFF2-40B4-BE49-F238E27FC236}">
                <a16:creationId xmlns:a16="http://schemas.microsoft.com/office/drawing/2014/main" id="{AA1608CB-CA24-40D1-63B9-2EAE19583A68}"/>
              </a:ext>
            </a:extLst>
          </p:cNvPr>
          <p:cNvSpPr txBox="1">
            <a:spLocks/>
          </p:cNvSpPr>
          <p:nvPr/>
        </p:nvSpPr>
        <p:spPr>
          <a:xfrm>
            <a:off x="643468" y="3429000"/>
            <a:ext cx="11159067" cy="13437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SE" dirty="0"/>
              <a:t>A program with just a number literal.</a:t>
            </a:r>
          </a:p>
        </p:txBody>
      </p:sp>
      <p:sp>
        <p:nvSpPr>
          <p:cNvPr id="21" name="Title 46">
            <a:extLst>
              <a:ext uri="{FF2B5EF4-FFF2-40B4-BE49-F238E27FC236}">
                <a16:creationId xmlns:a16="http://schemas.microsoft.com/office/drawing/2014/main" id="{097F2442-B2FD-3F8E-4775-6C9D047B05CE}"/>
              </a:ext>
            </a:extLst>
          </p:cNvPr>
          <p:cNvSpPr txBox="1">
            <a:spLocks/>
          </p:cNvSpPr>
          <p:nvPr/>
        </p:nvSpPr>
        <p:spPr>
          <a:xfrm>
            <a:off x="516465" y="4772734"/>
            <a:ext cx="11159067" cy="13437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SE" dirty="0"/>
              <a:t>Let us build a full interpreted and JIT-compiled programming language that evaluates this program!</a:t>
            </a:r>
          </a:p>
        </p:txBody>
      </p:sp>
    </p:spTree>
    <p:extLst>
      <p:ext uri="{BB962C8B-B14F-4D97-AF65-F5344CB8AC3E}">
        <p14:creationId xmlns:p14="http://schemas.microsoft.com/office/powerpoint/2010/main" val="21685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Why?</a:t>
            </a:r>
          </a:p>
        </p:txBody>
      </p:sp>
      <p:sp>
        <p:nvSpPr>
          <p:cNvPr id="134" name="Title 46">
            <a:extLst>
              <a:ext uri="{FF2B5EF4-FFF2-40B4-BE49-F238E27FC236}">
                <a16:creationId xmlns:a16="http://schemas.microsoft.com/office/drawing/2014/main" id="{F9154B20-0531-AFCC-C7C1-614CF740EA23}"/>
              </a:ext>
            </a:extLst>
          </p:cNvPr>
          <p:cNvSpPr txBox="1">
            <a:spLocks/>
          </p:cNvSpPr>
          <p:nvPr/>
        </p:nvSpPr>
        <p:spPr>
          <a:xfrm>
            <a:off x="643468" y="1111599"/>
            <a:ext cx="11159067" cy="13437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SE" dirty="0"/>
              <a:t>All programmers use a programming language, and it’s important to understand how your tool works.</a:t>
            </a:r>
          </a:p>
        </p:txBody>
      </p:sp>
      <p:sp>
        <p:nvSpPr>
          <p:cNvPr id="136" name="Title 46">
            <a:extLst>
              <a:ext uri="{FF2B5EF4-FFF2-40B4-BE49-F238E27FC236}">
                <a16:creationId xmlns:a16="http://schemas.microsoft.com/office/drawing/2014/main" id="{B8D1B4DE-D621-B8E1-2C68-D630AD5394B1}"/>
              </a:ext>
            </a:extLst>
          </p:cNvPr>
          <p:cNvSpPr txBox="1">
            <a:spLocks/>
          </p:cNvSpPr>
          <p:nvPr/>
        </p:nvSpPr>
        <p:spPr>
          <a:xfrm>
            <a:off x="643467" y="2455333"/>
            <a:ext cx="11159067" cy="13437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SE" dirty="0"/>
              <a:t>You’ll get a better understanding on how the CPU works and how to optimize code.</a:t>
            </a:r>
          </a:p>
        </p:txBody>
      </p:sp>
      <p:sp>
        <p:nvSpPr>
          <p:cNvPr id="137" name="Title 46">
            <a:extLst>
              <a:ext uri="{FF2B5EF4-FFF2-40B4-BE49-F238E27FC236}">
                <a16:creationId xmlns:a16="http://schemas.microsoft.com/office/drawing/2014/main" id="{93966A28-E451-63A8-D918-8CC688ADBB00}"/>
              </a:ext>
            </a:extLst>
          </p:cNvPr>
          <p:cNvSpPr txBox="1">
            <a:spLocks/>
          </p:cNvSpPr>
          <p:nvPr/>
        </p:nvSpPr>
        <p:spPr>
          <a:xfrm>
            <a:off x="596466" y="3799067"/>
            <a:ext cx="11159067" cy="13437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SE" dirty="0"/>
              <a:t>You’ll learn how to parse text efficiently and correctly, which is something that’s needed basically in every application.</a:t>
            </a:r>
          </a:p>
        </p:txBody>
      </p:sp>
    </p:spTree>
    <p:extLst>
      <p:ext uri="{BB962C8B-B14F-4D97-AF65-F5344CB8AC3E}">
        <p14:creationId xmlns:p14="http://schemas.microsoft.com/office/powerpoint/2010/main" val="2869388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46">
            <a:extLst>
              <a:ext uri="{FF2B5EF4-FFF2-40B4-BE49-F238E27FC236}">
                <a16:creationId xmlns:a16="http://schemas.microsoft.com/office/drawing/2014/main" id="{CC01B431-3421-4C5C-E599-32506EB3A305}"/>
              </a:ext>
            </a:extLst>
          </p:cNvPr>
          <p:cNvSpPr txBox="1">
            <a:spLocks/>
          </p:cNvSpPr>
          <p:nvPr/>
        </p:nvSpPr>
        <p:spPr>
          <a:xfrm>
            <a:off x="4685579" y="1385908"/>
            <a:ext cx="2980842" cy="768000"/>
          </a:xfrm>
          <a:prstGeom prst="rect">
            <a:avLst/>
          </a:prstGeom>
          <a:ln w="50800">
            <a:solidFill>
              <a:schemeClr val="dk1"/>
            </a:solidFill>
            <a:bevel/>
          </a:ln>
          <a:effectLst>
            <a:softEdge rad="0"/>
          </a:effectLst>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Lexer</a:t>
            </a:r>
          </a:p>
        </p:txBody>
      </p:sp>
      <p:sp>
        <p:nvSpPr>
          <p:cNvPr id="102" name="Title 46">
            <a:extLst>
              <a:ext uri="{FF2B5EF4-FFF2-40B4-BE49-F238E27FC236}">
                <a16:creationId xmlns:a16="http://schemas.microsoft.com/office/drawing/2014/main" id="{E6090A8A-95EE-8434-C2ED-2A0AC1C84ED8}"/>
              </a:ext>
            </a:extLst>
          </p:cNvPr>
          <p:cNvSpPr txBox="1">
            <a:spLocks/>
          </p:cNvSpPr>
          <p:nvPr/>
        </p:nvSpPr>
        <p:spPr>
          <a:xfrm>
            <a:off x="567159" y="1385908"/>
            <a:ext cx="2446401"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Source</a:t>
            </a:r>
          </a:p>
        </p:txBody>
      </p:sp>
      <p:cxnSp>
        <p:nvCxnSpPr>
          <p:cNvPr id="103" name="Straight Arrow Connector 102">
            <a:extLst>
              <a:ext uri="{FF2B5EF4-FFF2-40B4-BE49-F238E27FC236}">
                <a16:creationId xmlns:a16="http://schemas.microsoft.com/office/drawing/2014/main" id="{7219F498-CE47-8AA8-23B5-93001C88F678}"/>
              </a:ext>
            </a:extLst>
          </p:cNvPr>
          <p:cNvCxnSpPr>
            <a:cxnSpLocks/>
          </p:cNvCxnSpPr>
          <p:nvPr/>
        </p:nvCxnSpPr>
        <p:spPr>
          <a:xfrm>
            <a:off x="3449925" y="1740992"/>
            <a:ext cx="53776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F131CC40-E040-74EC-EA70-EAF6DF3DEC9F}"/>
              </a:ext>
            </a:extLst>
          </p:cNvPr>
          <p:cNvCxnSpPr>
            <a:cxnSpLocks/>
          </p:cNvCxnSpPr>
          <p:nvPr/>
        </p:nvCxnSpPr>
        <p:spPr>
          <a:xfrm>
            <a:off x="8102786" y="1713097"/>
            <a:ext cx="5377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itle 46">
            <a:extLst>
              <a:ext uri="{FF2B5EF4-FFF2-40B4-BE49-F238E27FC236}">
                <a16:creationId xmlns:a16="http://schemas.microsoft.com/office/drawing/2014/main" id="{E16291B6-D830-A8A2-F4F4-BEB13BA88E1E}"/>
              </a:ext>
            </a:extLst>
          </p:cNvPr>
          <p:cNvSpPr txBox="1">
            <a:spLocks/>
          </p:cNvSpPr>
          <p:nvPr/>
        </p:nvSpPr>
        <p:spPr>
          <a:xfrm>
            <a:off x="9038956" y="1385908"/>
            <a:ext cx="2621272"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Tokens</a:t>
            </a:r>
          </a:p>
        </p:txBody>
      </p:sp>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Frontend pipeline</a:t>
            </a:r>
          </a:p>
        </p:txBody>
      </p:sp>
      <p:sp>
        <p:nvSpPr>
          <p:cNvPr id="7" name="Title 46">
            <a:extLst>
              <a:ext uri="{FF2B5EF4-FFF2-40B4-BE49-F238E27FC236}">
                <a16:creationId xmlns:a16="http://schemas.microsoft.com/office/drawing/2014/main" id="{120532E5-B06B-0A7A-7E58-E40FD00CDF27}"/>
              </a:ext>
            </a:extLst>
          </p:cNvPr>
          <p:cNvSpPr txBox="1">
            <a:spLocks/>
          </p:cNvSpPr>
          <p:nvPr/>
        </p:nvSpPr>
        <p:spPr>
          <a:xfrm>
            <a:off x="4685579" y="2647131"/>
            <a:ext cx="2980842" cy="768000"/>
          </a:xfrm>
          <a:prstGeom prst="rect">
            <a:avLst/>
          </a:prstGeom>
          <a:ln w="50800">
            <a:solidFill>
              <a:schemeClr val="dk1"/>
            </a:solidFill>
            <a:bevel/>
          </a:ln>
          <a:effectLst>
            <a:softEdge rad="0"/>
          </a:effectLst>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Parser</a:t>
            </a:r>
          </a:p>
        </p:txBody>
      </p:sp>
      <p:sp>
        <p:nvSpPr>
          <p:cNvPr id="8" name="Title 46">
            <a:extLst>
              <a:ext uri="{FF2B5EF4-FFF2-40B4-BE49-F238E27FC236}">
                <a16:creationId xmlns:a16="http://schemas.microsoft.com/office/drawing/2014/main" id="{01FEB50B-DB39-E37B-9879-BA044B26497E}"/>
              </a:ext>
            </a:extLst>
          </p:cNvPr>
          <p:cNvSpPr txBox="1">
            <a:spLocks/>
          </p:cNvSpPr>
          <p:nvPr/>
        </p:nvSpPr>
        <p:spPr>
          <a:xfrm>
            <a:off x="567159" y="2647131"/>
            <a:ext cx="2446401"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Tokens</a:t>
            </a:r>
          </a:p>
        </p:txBody>
      </p:sp>
      <p:cxnSp>
        <p:nvCxnSpPr>
          <p:cNvPr id="9" name="Straight Arrow Connector 8">
            <a:extLst>
              <a:ext uri="{FF2B5EF4-FFF2-40B4-BE49-F238E27FC236}">
                <a16:creationId xmlns:a16="http://schemas.microsoft.com/office/drawing/2014/main" id="{9CD36D95-5DC3-5E80-BD84-195C85D45CB4}"/>
              </a:ext>
            </a:extLst>
          </p:cNvPr>
          <p:cNvCxnSpPr>
            <a:cxnSpLocks/>
          </p:cNvCxnSpPr>
          <p:nvPr/>
        </p:nvCxnSpPr>
        <p:spPr>
          <a:xfrm>
            <a:off x="3449925" y="3002215"/>
            <a:ext cx="53776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3FE6B90-A1F0-8E26-178C-F51395CB3DED}"/>
              </a:ext>
            </a:extLst>
          </p:cNvPr>
          <p:cNvCxnSpPr>
            <a:cxnSpLocks/>
          </p:cNvCxnSpPr>
          <p:nvPr/>
        </p:nvCxnSpPr>
        <p:spPr>
          <a:xfrm>
            <a:off x="8102786" y="2974320"/>
            <a:ext cx="5377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itle 46">
            <a:extLst>
              <a:ext uri="{FF2B5EF4-FFF2-40B4-BE49-F238E27FC236}">
                <a16:creationId xmlns:a16="http://schemas.microsoft.com/office/drawing/2014/main" id="{01FBB825-F9F7-8B2C-DC46-7DD85FD7ED31}"/>
              </a:ext>
            </a:extLst>
          </p:cNvPr>
          <p:cNvSpPr txBox="1">
            <a:spLocks/>
          </p:cNvSpPr>
          <p:nvPr/>
        </p:nvSpPr>
        <p:spPr>
          <a:xfrm>
            <a:off x="9038956" y="2647131"/>
            <a:ext cx="2621272"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Untyped AST</a:t>
            </a:r>
          </a:p>
        </p:txBody>
      </p:sp>
      <p:sp>
        <p:nvSpPr>
          <p:cNvPr id="22" name="Title 46">
            <a:extLst>
              <a:ext uri="{FF2B5EF4-FFF2-40B4-BE49-F238E27FC236}">
                <a16:creationId xmlns:a16="http://schemas.microsoft.com/office/drawing/2014/main" id="{F884CF3C-D3B6-E697-A54C-5CED1C64AE0C}"/>
              </a:ext>
            </a:extLst>
          </p:cNvPr>
          <p:cNvSpPr txBox="1">
            <a:spLocks/>
          </p:cNvSpPr>
          <p:nvPr/>
        </p:nvSpPr>
        <p:spPr>
          <a:xfrm>
            <a:off x="4739091" y="3908354"/>
            <a:ext cx="2980842" cy="768000"/>
          </a:xfrm>
          <a:prstGeom prst="rect">
            <a:avLst/>
          </a:prstGeom>
          <a:ln w="50800">
            <a:solidFill>
              <a:schemeClr val="dk1"/>
            </a:solidFill>
            <a:bevel/>
          </a:ln>
          <a:effectLst>
            <a:softEdge rad="0"/>
          </a:effectLst>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Type Checker</a:t>
            </a:r>
          </a:p>
        </p:txBody>
      </p:sp>
      <p:sp>
        <p:nvSpPr>
          <p:cNvPr id="23" name="Title 46">
            <a:extLst>
              <a:ext uri="{FF2B5EF4-FFF2-40B4-BE49-F238E27FC236}">
                <a16:creationId xmlns:a16="http://schemas.microsoft.com/office/drawing/2014/main" id="{48D1FBFA-DAAB-EF8D-A07F-FD2D67CEBA90}"/>
              </a:ext>
            </a:extLst>
          </p:cNvPr>
          <p:cNvSpPr txBox="1">
            <a:spLocks/>
          </p:cNvSpPr>
          <p:nvPr/>
        </p:nvSpPr>
        <p:spPr>
          <a:xfrm>
            <a:off x="620671" y="3908354"/>
            <a:ext cx="2446401"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Untyped AST</a:t>
            </a:r>
          </a:p>
        </p:txBody>
      </p:sp>
      <p:cxnSp>
        <p:nvCxnSpPr>
          <p:cNvPr id="24" name="Straight Arrow Connector 23">
            <a:extLst>
              <a:ext uri="{FF2B5EF4-FFF2-40B4-BE49-F238E27FC236}">
                <a16:creationId xmlns:a16="http://schemas.microsoft.com/office/drawing/2014/main" id="{853C9815-F1C4-6F9D-FAEF-98B4868DF8FB}"/>
              </a:ext>
            </a:extLst>
          </p:cNvPr>
          <p:cNvCxnSpPr>
            <a:cxnSpLocks/>
          </p:cNvCxnSpPr>
          <p:nvPr/>
        </p:nvCxnSpPr>
        <p:spPr>
          <a:xfrm>
            <a:off x="3503437" y="4263438"/>
            <a:ext cx="53776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F4BE57E-3802-2F5C-0D10-2C6CE5B11481}"/>
              </a:ext>
            </a:extLst>
          </p:cNvPr>
          <p:cNvCxnSpPr>
            <a:cxnSpLocks/>
          </p:cNvCxnSpPr>
          <p:nvPr/>
        </p:nvCxnSpPr>
        <p:spPr>
          <a:xfrm>
            <a:off x="8156298" y="4235543"/>
            <a:ext cx="5377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itle 46">
            <a:extLst>
              <a:ext uri="{FF2B5EF4-FFF2-40B4-BE49-F238E27FC236}">
                <a16:creationId xmlns:a16="http://schemas.microsoft.com/office/drawing/2014/main" id="{9D2744D0-31AE-EE36-E71A-8C06C9C3A03F}"/>
              </a:ext>
            </a:extLst>
          </p:cNvPr>
          <p:cNvSpPr txBox="1">
            <a:spLocks/>
          </p:cNvSpPr>
          <p:nvPr/>
        </p:nvSpPr>
        <p:spPr>
          <a:xfrm>
            <a:off x="9092468" y="3908354"/>
            <a:ext cx="2621272"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Typed AST</a:t>
            </a:r>
          </a:p>
        </p:txBody>
      </p:sp>
      <p:sp>
        <p:nvSpPr>
          <p:cNvPr id="27" name="Title 46">
            <a:extLst>
              <a:ext uri="{FF2B5EF4-FFF2-40B4-BE49-F238E27FC236}">
                <a16:creationId xmlns:a16="http://schemas.microsoft.com/office/drawing/2014/main" id="{7BE82B7E-B2ED-487D-260D-98B200663624}"/>
              </a:ext>
            </a:extLst>
          </p:cNvPr>
          <p:cNvSpPr txBox="1">
            <a:spLocks/>
          </p:cNvSpPr>
          <p:nvPr/>
        </p:nvSpPr>
        <p:spPr>
          <a:xfrm>
            <a:off x="4739091" y="5168557"/>
            <a:ext cx="2980842" cy="768000"/>
          </a:xfrm>
          <a:prstGeom prst="rect">
            <a:avLst/>
          </a:prstGeom>
          <a:ln w="50800">
            <a:solidFill>
              <a:schemeClr val="dk1"/>
            </a:solidFill>
            <a:bevel/>
          </a:ln>
          <a:effectLst>
            <a:softEdge rad="0"/>
          </a:effectLst>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Code generator</a:t>
            </a:r>
          </a:p>
        </p:txBody>
      </p:sp>
      <p:sp>
        <p:nvSpPr>
          <p:cNvPr id="28" name="Title 46">
            <a:extLst>
              <a:ext uri="{FF2B5EF4-FFF2-40B4-BE49-F238E27FC236}">
                <a16:creationId xmlns:a16="http://schemas.microsoft.com/office/drawing/2014/main" id="{CA98B787-A3EE-501F-C41D-2C52825EFC1E}"/>
              </a:ext>
            </a:extLst>
          </p:cNvPr>
          <p:cNvSpPr txBox="1">
            <a:spLocks/>
          </p:cNvSpPr>
          <p:nvPr/>
        </p:nvSpPr>
        <p:spPr>
          <a:xfrm>
            <a:off x="620671" y="5168557"/>
            <a:ext cx="2446401"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Typed AST</a:t>
            </a:r>
          </a:p>
        </p:txBody>
      </p:sp>
      <p:cxnSp>
        <p:nvCxnSpPr>
          <p:cNvPr id="29" name="Straight Arrow Connector 28">
            <a:extLst>
              <a:ext uri="{FF2B5EF4-FFF2-40B4-BE49-F238E27FC236}">
                <a16:creationId xmlns:a16="http://schemas.microsoft.com/office/drawing/2014/main" id="{459B633F-2E6E-3D11-2043-106E0FCC8D84}"/>
              </a:ext>
            </a:extLst>
          </p:cNvPr>
          <p:cNvCxnSpPr>
            <a:cxnSpLocks/>
          </p:cNvCxnSpPr>
          <p:nvPr/>
        </p:nvCxnSpPr>
        <p:spPr>
          <a:xfrm>
            <a:off x="3503437" y="5523641"/>
            <a:ext cx="53776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01D4B21-DBEE-5270-8DAC-0551B1A7CF49}"/>
              </a:ext>
            </a:extLst>
          </p:cNvPr>
          <p:cNvCxnSpPr>
            <a:cxnSpLocks/>
          </p:cNvCxnSpPr>
          <p:nvPr/>
        </p:nvCxnSpPr>
        <p:spPr>
          <a:xfrm>
            <a:off x="8156298" y="5495746"/>
            <a:ext cx="5377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itle 46">
            <a:extLst>
              <a:ext uri="{FF2B5EF4-FFF2-40B4-BE49-F238E27FC236}">
                <a16:creationId xmlns:a16="http://schemas.microsoft.com/office/drawing/2014/main" id="{C4D2C7F0-B630-9987-EB62-2E36F6F4E714}"/>
              </a:ext>
            </a:extLst>
          </p:cNvPr>
          <p:cNvSpPr txBox="1">
            <a:spLocks/>
          </p:cNvSpPr>
          <p:nvPr/>
        </p:nvSpPr>
        <p:spPr>
          <a:xfrm>
            <a:off x="9124930" y="5168557"/>
            <a:ext cx="2271516"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Code?</a:t>
            </a:r>
          </a:p>
        </p:txBody>
      </p:sp>
    </p:spTree>
    <p:extLst>
      <p:ext uri="{BB962C8B-B14F-4D97-AF65-F5344CB8AC3E}">
        <p14:creationId xmlns:p14="http://schemas.microsoft.com/office/powerpoint/2010/main" val="876891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nodeType="click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additive="base">
                                        <p:cTn id="11" dur="500"/>
                                        <p:tgtEl>
                                          <p:spTgt spid="103"/>
                                        </p:tgtEl>
                                        <p:attrNameLst>
                                          <p:attrName>ppt_x</p:attrName>
                                        </p:attrNameLst>
                                      </p:cBhvr>
                                      <p:tavLst>
                                        <p:tav tm="0">
                                          <p:val>
                                            <p:strVal val="#ppt_x-#ppt_w*1.125000"/>
                                          </p:val>
                                        </p:tav>
                                        <p:tav tm="100000">
                                          <p:val>
                                            <p:strVal val="#ppt_x"/>
                                          </p:val>
                                        </p:tav>
                                      </p:tavLst>
                                    </p:anim>
                                    <p:animEffect transition="in" filter="wipe(right)">
                                      <p:cBhvr>
                                        <p:cTn id="12" dur="500"/>
                                        <p:tgtEl>
                                          <p:spTgt spid="10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104"/>
                                        </p:tgtEl>
                                        <p:attrNameLst>
                                          <p:attrName>style.visibility</p:attrName>
                                        </p:attrNameLst>
                                      </p:cBhvr>
                                      <p:to>
                                        <p:strVal val="visible"/>
                                      </p:to>
                                    </p:set>
                                    <p:anim calcmode="lin" valueType="num">
                                      <p:cBhvr additive="base">
                                        <p:cTn id="20" dur="500"/>
                                        <p:tgtEl>
                                          <p:spTgt spid="104"/>
                                        </p:tgtEl>
                                        <p:attrNameLst>
                                          <p:attrName>ppt_x</p:attrName>
                                        </p:attrNameLst>
                                      </p:cBhvr>
                                      <p:tavLst>
                                        <p:tav tm="0">
                                          <p:val>
                                            <p:strVal val="#ppt_x-#ppt_w*1.125000"/>
                                          </p:val>
                                        </p:tav>
                                        <p:tav tm="100000">
                                          <p:val>
                                            <p:strVal val="#ppt_x"/>
                                          </p:val>
                                        </p:tav>
                                      </p:tavLst>
                                    </p:anim>
                                    <p:animEffect transition="in" filter="wipe(right)">
                                      <p:cBhvr>
                                        <p:cTn id="21" dur="500"/>
                                        <p:tgtEl>
                                          <p:spTgt spid="104"/>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p:tgtEl>
                                          <p:spTgt spid="9"/>
                                        </p:tgtEl>
                                        <p:attrNameLst>
                                          <p:attrName>ppt_x</p:attrName>
                                        </p:attrNameLst>
                                      </p:cBhvr>
                                      <p:tavLst>
                                        <p:tav tm="0">
                                          <p:val>
                                            <p:strVal val="#ppt_x-#ppt_w*1.125000"/>
                                          </p:val>
                                        </p:tav>
                                        <p:tav tm="100000">
                                          <p:val>
                                            <p:strVal val="#ppt_x"/>
                                          </p:val>
                                        </p:tav>
                                      </p:tavLst>
                                    </p:anim>
                                    <p:animEffect transition="in" filter="wipe(right)">
                                      <p:cBhvr>
                                        <p:cTn id="34" dur="500"/>
                                        <p:tgtEl>
                                          <p:spTgt spid="9"/>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p:tgtEl>
                                          <p:spTgt spid="10"/>
                                        </p:tgtEl>
                                        <p:attrNameLst>
                                          <p:attrName>ppt_x</p:attrName>
                                        </p:attrNameLst>
                                      </p:cBhvr>
                                      <p:tavLst>
                                        <p:tav tm="0">
                                          <p:val>
                                            <p:strVal val="#ppt_x-#ppt_w*1.125000"/>
                                          </p:val>
                                        </p:tav>
                                        <p:tav tm="100000">
                                          <p:val>
                                            <p:strVal val="#ppt_x"/>
                                          </p:val>
                                        </p:tav>
                                      </p:tavLst>
                                    </p:anim>
                                    <p:animEffect transition="in" filter="wipe(right)">
                                      <p:cBhvr>
                                        <p:cTn id="43" dur="500"/>
                                        <p:tgtEl>
                                          <p:spTgt spid="1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p:tgtEl>
                                          <p:spTgt spid="24"/>
                                        </p:tgtEl>
                                        <p:attrNameLst>
                                          <p:attrName>ppt_x</p:attrName>
                                        </p:attrNameLst>
                                      </p:cBhvr>
                                      <p:tavLst>
                                        <p:tav tm="0">
                                          <p:val>
                                            <p:strVal val="#ppt_x-#ppt_w*1.125000"/>
                                          </p:val>
                                        </p:tav>
                                        <p:tav tm="100000">
                                          <p:val>
                                            <p:strVal val="#ppt_x"/>
                                          </p:val>
                                        </p:tav>
                                      </p:tavLst>
                                    </p:anim>
                                    <p:animEffect transition="in" filter="wipe(right)">
                                      <p:cBhvr>
                                        <p:cTn id="56" dur="500"/>
                                        <p:tgtEl>
                                          <p:spTgt spid="24"/>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2" presetClass="entr" presetSubtype="8"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p:tgtEl>
                                          <p:spTgt spid="25"/>
                                        </p:tgtEl>
                                        <p:attrNameLst>
                                          <p:attrName>ppt_x</p:attrName>
                                        </p:attrNameLst>
                                      </p:cBhvr>
                                      <p:tavLst>
                                        <p:tav tm="0">
                                          <p:val>
                                            <p:strVal val="#ppt_x-#ppt_w*1.125000"/>
                                          </p:val>
                                        </p:tav>
                                        <p:tav tm="100000">
                                          <p:val>
                                            <p:strVal val="#ppt_x"/>
                                          </p:val>
                                        </p:tav>
                                      </p:tavLst>
                                    </p:anim>
                                    <p:animEffect transition="in" filter="wipe(right)">
                                      <p:cBhvr>
                                        <p:cTn id="65" dur="500"/>
                                        <p:tgtEl>
                                          <p:spTgt spid="25"/>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2" presetClass="entr" presetSubtype="8"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p:tgtEl>
                                          <p:spTgt spid="29"/>
                                        </p:tgtEl>
                                        <p:attrNameLst>
                                          <p:attrName>ppt_x</p:attrName>
                                        </p:attrNameLst>
                                      </p:cBhvr>
                                      <p:tavLst>
                                        <p:tav tm="0">
                                          <p:val>
                                            <p:strVal val="#ppt_x-#ppt_w*1.125000"/>
                                          </p:val>
                                        </p:tav>
                                        <p:tav tm="100000">
                                          <p:val>
                                            <p:strVal val="#ppt_x"/>
                                          </p:val>
                                        </p:tav>
                                      </p:tavLst>
                                    </p:anim>
                                    <p:animEffect transition="in" filter="wipe(right)">
                                      <p:cBhvr>
                                        <p:cTn id="78" dur="500"/>
                                        <p:tgtEl>
                                          <p:spTgt spid="29"/>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2" presetClass="entr" presetSubtype="8" fill="hold" nodeType="click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additive="base">
                                        <p:cTn id="86" dur="500"/>
                                        <p:tgtEl>
                                          <p:spTgt spid="30"/>
                                        </p:tgtEl>
                                        <p:attrNameLst>
                                          <p:attrName>ppt_x</p:attrName>
                                        </p:attrNameLst>
                                      </p:cBhvr>
                                      <p:tavLst>
                                        <p:tav tm="0">
                                          <p:val>
                                            <p:strVal val="#ppt_x-#ppt_w*1.125000"/>
                                          </p:val>
                                        </p:tav>
                                        <p:tav tm="100000">
                                          <p:val>
                                            <p:strVal val="#ppt_x"/>
                                          </p:val>
                                        </p:tav>
                                      </p:tavLst>
                                    </p:anim>
                                    <p:animEffect transition="in" filter="wipe(righ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102" grpId="0"/>
      <p:bldP spid="105" grpId="0"/>
      <p:bldP spid="7" grpId="0" animBg="1"/>
      <p:bldP spid="8" grpId="0"/>
      <p:bldP spid="11" grpId="0"/>
      <p:bldP spid="22" grpId="0" animBg="1"/>
      <p:bldP spid="23" grpId="0"/>
      <p:bldP spid="26" grpId="0"/>
      <p:bldP spid="27" grpId="0" animBg="1"/>
      <p:bldP spid="28"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D725DB65-0B6E-8BA6-6940-523B1955DB54}"/>
              </a:ext>
            </a:extLst>
          </p:cNvPr>
          <p:cNvSpPr/>
          <p:nvPr/>
        </p:nvSpPr>
        <p:spPr>
          <a:xfrm>
            <a:off x="8322268" y="2225116"/>
            <a:ext cx="3557133" cy="35390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sp>
        <p:nvSpPr>
          <p:cNvPr id="24" name="Rounded Rectangle 23">
            <a:extLst>
              <a:ext uri="{FF2B5EF4-FFF2-40B4-BE49-F238E27FC236}">
                <a16:creationId xmlns:a16="http://schemas.microsoft.com/office/drawing/2014/main" id="{409A46C2-D355-82EB-C768-B15D8E680C30}"/>
              </a:ext>
            </a:extLst>
          </p:cNvPr>
          <p:cNvSpPr/>
          <p:nvPr/>
        </p:nvSpPr>
        <p:spPr>
          <a:xfrm>
            <a:off x="341900" y="2262954"/>
            <a:ext cx="3557133" cy="35390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E" dirty="0"/>
          </a:p>
        </p:txBody>
      </p:sp>
      <p:sp>
        <p:nvSpPr>
          <p:cNvPr id="125" name="Title 46">
            <a:extLst>
              <a:ext uri="{FF2B5EF4-FFF2-40B4-BE49-F238E27FC236}">
                <a16:creationId xmlns:a16="http://schemas.microsoft.com/office/drawing/2014/main" id="{5F8CF08A-7D27-C912-D170-BF8DA8D4104F}"/>
              </a:ext>
            </a:extLst>
          </p:cNvPr>
          <p:cNvSpPr txBox="1">
            <a:spLocks/>
          </p:cNvSpPr>
          <p:nvPr/>
        </p:nvSpPr>
        <p:spPr>
          <a:xfrm>
            <a:off x="4960242" y="954495"/>
            <a:ext cx="2271516"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Code?</a:t>
            </a:r>
          </a:p>
        </p:txBody>
      </p:sp>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Backend pipeline</a:t>
            </a:r>
          </a:p>
        </p:txBody>
      </p:sp>
      <p:sp>
        <p:nvSpPr>
          <p:cNvPr id="2" name="Title 46">
            <a:extLst>
              <a:ext uri="{FF2B5EF4-FFF2-40B4-BE49-F238E27FC236}">
                <a16:creationId xmlns:a16="http://schemas.microsoft.com/office/drawing/2014/main" id="{47310D28-BE4E-D50E-B0F4-9C53896BA9D4}"/>
              </a:ext>
            </a:extLst>
          </p:cNvPr>
          <p:cNvSpPr txBox="1">
            <a:spLocks/>
          </p:cNvSpPr>
          <p:nvPr/>
        </p:nvSpPr>
        <p:spPr>
          <a:xfrm>
            <a:off x="405267" y="2490495"/>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Byte code</a:t>
            </a:r>
          </a:p>
        </p:txBody>
      </p:sp>
      <p:sp>
        <p:nvSpPr>
          <p:cNvPr id="3" name="Title 46">
            <a:extLst>
              <a:ext uri="{FF2B5EF4-FFF2-40B4-BE49-F238E27FC236}">
                <a16:creationId xmlns:a16="http://schemas.microsoft.com/office/drawing/2014/main" id="{2D75C347-ADB7-DF67-D0DD-140E339CF98E}"/>
              </a:ext>
            </a:extLst>
          </p:cNvPr>
          <p:cNvSpPr txBox="1">
            <a:spLocks/>
          </p:cNvSpPr>
          <p:nvPr/>
        </p:nvSpPr>
        <p:spPr>
          <a:xfrm>
            <a:off x="8385635" y="2496722"/>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Machine code</a:t>
            </a:r>
          </a:p>
        </p:txBody>
      </p:sp>
      <p:sp>
        <p:nvSpPr>
          <p:cNvPr id="5" name="Title 46">
            <a:extLst>
              <a:ext uri="{FF2B5EF4-FFF2-40B4-BE49-F238E27FC236}">
                <a16:creationId xmlns:a16="http://schemas.microsoft.com/office/drawing/2014/main" id="{5379D433-8281-18F5-00E3-F803EBC4D31F}"/>
              </a:ext>
            </a:extLst>
          </p:cNvPr>
          <p:cNvSpPr txBox="1">
            <a:spLocks/>
          </p:cNvSpPr>
          <p:nvPr/>
        </p:nvSpPr>
        <p:spPr>
          <a:xfrm>
            <a:off x="405267" y="3541006"/>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Interpreter</a:t>
            </a:r>
          </a:p>
        </p:txBody>
      </p:sp>
      <p:sp>
        <p:nvSpPr>
          <p:cNvPr id="6" name="Title 46">
            <a:extLst>
              <a:ext uri="{FF2B5EF4-FFF2-40B4-BE49-F238E27FC236}">
                <a16:creationId xmlns:a16="http://schemas.microsoft.com/office/drawing/2014/main" id="{1551F69B-1514-F61D-8E0D-6623F6711A2C}"/>
              </a:ext>
            </a:extLst>
          </p:cNvPr>
          <p:cNvSpPr txBox="1">
            <a:spLocks/>
          </p:cNvSpPr>
          <p:nvPr/>
        </p:nvSpPr>
        <p:spPr>
          <a:xfrm>
            <a:off x="8385635" y="3547233"/>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Linker</a:t>
            </a:r>
          </a:p>
        </p:txBody>
      </p:sp>
      <p:sp>
        <p:nvSpPr>
          <p:cNvPr id="8" name="Title 46">
            <a:extLst>
              <a:ext uri="{FF2B5EF4-FFF2-40B4-BE49-F238E27FC236}">
                <a16:creationId xmlns:a16="http://schemas.microsoft.com/office/drawing/2014/main" id="{1C124B7D-EE45-5EFF-6AED-85EEB981FE80}"/>
              </a:ext>
            </a:extLst>
          </p:cNvPr>
          <p:cNvSpPr txBox="1">
            <a:spLocks/>
          </p:cNvSpPr>
          <p:nvPr/>
        </p:nvSpPr>
        <p:spPr>
          <a:xfrm>
            <a:off x="405267" y="4597744"/>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Runnable program</a:t>
            </a:r>
          </a:p>
        </p:txBody>
      </p:sp>
      <p:sp>
        <p:nvSpPr>
          <p:cNvPr id="9" name="Title 46">
            <a:extLst>
              <a:ext uri="{FF2B5EF4-FFF2-40B4-BE49-F238E27FC236}">
                <a16:creationId xmlns:a16="http://schemas.microsoft.com/office/drawing/2014/main" id="{CAE90B24-023F-9CC2-7CDD-C5F1669896A0}"/>
              </a:ext>
            </a:extLst>
          </p:cNvPr>
          <p:cNvSpPr txBox="1">
            <a:spLocks/>
          </p:cNvSpPr>
          <p:nvPr/>
        </p:nvSpPr>
        <p:spPr>
          <a:xfrm>
            <a:off x="8385635" y="460397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Executable</a:t>
            </a:r>
          </a:p>
        </p:txBody>
      </p:sp>
      <p:cxnSp>
        <p:nvCxnSpPr>
          <p:cNvPr id="12" name="Elbow Connector 11">
            <a:extLst>
              <a:ext uri="{FF2B5EF4-FFF2-40B4-BE49-F238E27FC236}">
                <a16:creationId xmlns:a16="http://schemas.microsoft.com/office/drawing/2014/main" id="{B2D8011C-D5B9-256E-DC85-02D97B5B89C1}"/>
              </a:ext>
            </a:extLst>
          </p:cNvPr>
          <p:cNvCxnSpPr>
            <a:cxnSpLocks/>
            <a:stCxn id="125" idx="1"/>
            <a:endCxn id="24" idx="0"/>
          </p:cNvCxnSpPr>
          <p:nvPr/>
        </p:nvCxnSpPr>
        <p:spPr>
          <a:xfrm rot="10800000" flipV="1">
            <a:off x="2120468" y="1338494"/>
            <a:ext cx="2839775" cy="92445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EE0F029-78D0-C597-96B6-DDF6BA47DA2D}"/>
              </a:ext>
            </a:extLst>
          </p:cNvPr>
          <p:cNvCxnSpPr>
            <a:cxnSpLocks/>
            <a:stCxn id="125" idx="2"/>
            <a:endCxn id="11" idx="0"/>
          </p:cNvCxnSpPr>
          <p:nvPr/>
        </p:nvCxnSpPr>
        <p:spPr>
          <a:xfrm>
            <a:off x="6096000" y="1722495"/>
            <a:ext cx="5098" cy="5026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Elbow Connector 19">
            <a:extLst>
              <a:ext uri="{FF2B5EF4-FFF2-40B4-BE49-F238E27FC236}">
                <a16:creationId xmlns:a16="http://schemas.microsoft.com/office/drawing/2014/main" id="{C865D4F1-94AB-2246-9390-64858A1E9E69}"/>
              </a:ext>
            </a:extLst>
          </p:cNvPr>
          <p:cNvCxnSpPr>
            <a:cxnSpLocks/>
            <a:stCxn id="125" idx="3"/>
          </p:cNvCxnSpPr>
          <p:nvPr/>
        </p:nvCxnSpPr>
        <p:spPr>
          <a:xfrm>
            <a:off x="7231758" y="1338495"/>
            <a:ext cx="2839773" cy="88662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11" name="Rounded Rectangle 10">
            <a:extLst>
              <a:ext uri="{FF2B5EF4-FFF2-40B4-BE49-F238E27FC236}">
                <a16:creationId xmlns:a16="http://schemas.microsoft.com/office/drawing/2014/main" id="{5CCF08BD-E573-638E-CC44-C14773583A9A}"/>
              </a:ext>
            </a:extLst>
          </p:cNvPr>
          <p:cNvSpPr/>
          <p:nvPr/>
        </p:nvSpPr>
        <p:spPr>
          <a:xfrm>
            <a:off x="4322531" y="2225115"/>
            <a:ext cx="3557133" cy="35390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sp>
        <p:nvSpPr>
          <p:cNvPr id="13" name="Title 46">
            <a:extLst>
              <a:ext uri="{FF2B5EF4-FFF2-40B4-BE49-F238E27FC236}">
                <a16:creationId xmlns:a16="http://schemas.microsoft.com/office/drawing/2014/main" id="{43243E11-D8AA-F039-45B9-4F7250C0FEC5}"/>
              </a:ext>
            </a:extLst>
          </p:cNvPr>
          <p:cNvSpPr txBox="1">
            <a:spLocks/>
          </p:cNvSpPr>
          <p:nvPr/>
        </p:nvSpPr>
        <p:spPr>
          <a:xfrm>
            <a:off x="4322531" y="2490494"/>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IR code</a:t>
            </a:r>
          </a:p>
        </p:txBody>
      </p:sp>
      <p:sp>
        <p:nvSpPr>
          <p:cNvPr id="15" name="Title 46">
            <a:extLst>
              <a:ext uri="{FF2B5EF4-FFF2-40B4-BE49-F238E27FC236}">
                <a16:creationId xmlns:a16="http://schemas.microsoft.com/office/drawing/2014/main" id="{760AC13A-DF23-298C-C3D8-42B3F487FE38}"/>
              </a:ext>
            </a:extLst>
          </p:cNvPr>
          <p:cNvSpPr txBox="1">
            <a:spLocks/>
          </p:cNvSpPr>
          <p:nvPr/>
        </p:nvSpPr>
        <p:spPr>
          <a:xfrm>
            <a:off x="4322531" y="3541005"/>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Other phases</a:t>
            </a:r>
          </a:p>
        </p:txBody>
      </p:sp>
      <p:sp>
        <p:nvSpPr>
          <p:cNvPr id="16" name="Title 46">
            <a:extLst>
              <a:ext uri="{FF2B5EF4-FFF2-40B4-BE49-F238E27FC236}">
                <a16:creationId xmlns:a16="http://schemas.microsoft.com/office/drawing/2014/main" id="{AE5452FF-8410-74F3-5B24-62C221AB187B}"/>
              </a:ext>
            </a:extLst>
          </p:cNvPr>
          <p:cNvSpPr txBox="1">
            <a:spLocks/>
          </p:cNvSpPr>
          <p:nvPr/>
        </p:nvSpPr>
        <p:spPr>
          <a:xfrm>
            <a:off x="4322531" y="4597743"/>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Byte code Machine code</a:t>
            </a:r>
          </a:p>
        </p:txBody>
      </p:sp>
    </p:spTree>
    <p:extLst>
      <p:ext uri="{BB962C8B-B14F-4D97-AF65-F5344CB8AC3E}">
        <p14:creationId xmlns:p14="http://schemas.microsoft.com/office/powerpoint/2010/main" val="3483551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p:tgtEl>
                                          <p:spTgt spid="24"/>
                                        </p:tgtEl>
                                        <p:attrNameLst>
                                          <p:attrName>ppt_x</p:attrName>
                                        </p:attrNameLst>
                                      </p:cBhvr>
                                      <p:tavLst>
                                        <p:tav tm="0">
                                          <p:val>
                                            <p:strVal val="#ppt_x+#ppt_w*1.125000"/>
                                          </p:val>
                                        </p:tav>
                                        <p:tav tm="100000">
                                          <p:val>
                                            <p:strVal val="#ppt_x"/>
                                          </p:val>
                                        </p:tav>
                                      </p:tavLst>
                                    </p:anim>
                                    <p:animEffect transition="in" filter="wipe(left)">
                                      <p:cBhvr>
                                        <p:cTn id="12" dur="500"/>
                                        <p:tgtEl>
                                          <p:spTgt spid="24"/>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ppt_x</p:attrName>
                                        </p:attrNameLst>
                                      </p:cBhvr>
                                      <p:tavLst>
                                        <p:tav tm="0">
                                          <p:val>
                                            <p:strVal val="#ppt_x+#ppt_w*1.125000"/>
                                          </p:val>
                                        </p:tav>
                                        <p:tav tm="100000">
                                          <p:val>
                                            <p:strVal val="#ppt_x"/>
                                          </p:val>
                                        </p:tav>
                                      </p:tavLst>
                                    </p:anim>
                                    <p:animEffect transition="in" filter="wipe(left)">
                                      <p:cBhvr>
                                        <p:cTn id="16" dur="500"/>
                                        <p:tgtEl>
                                          <p:spTgt spid="2"/>
                                        </p:tgtEl>
                                      </p:cBhvr>
                                    </p:animEffect>
                                  </p:childTnLst>
                                </p:cTn>
                              </p:par>
                              <p:par>
                                <p:cTn id="17" presetID="1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ppt_x</p:attrName>
                                        </p:attrNameLst>
                                      </p:cBhvr>
                                      <p:tavLst>
                                        <p:tav tm="0">
                                          <p:val>
                                            <p:strVal val="#ppt_x+#ppt_w*1.125000"/>
                                          </p:val>
                                        </p:tav>
                                        <p:tav tm="100000">
                                          <p:val>
                                            <p:strVal val="#ppt_x"/>
                                          </p:val>
                                        </p:tav>
                                      </p:tavLst>
                                    </p:anim>
                                    <p:animEffect transition="in" filter="wipe(left)">
                                      <p:cBhvr>
                                        <p:cTn id="20" dur="500"/>
                                        <p:tgtEl>
                                          <p:spTgt spid="5"/>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ppt_x</p:attrName>
                                        </p:attrNameLst>
                                      </p:cBhvr>
                                      <p:tavLst>
                                        <p:tav tm="0">
                                          <p:val>
                                            <p:strVal val="#ppt_x-#ppt_w*1.125000"/>
                                          </p:val>
                                        </p:tav>
                                        <p:tav tm="100000">
                                          <p:val>
                                            <p:strVal val="#ppt_x"/>
                                          </p:val>
                                        </p:tav>
                                      </p:tavLst>
                                    </p:anim>
                                    <p:animEffect transition="in" filter="wipe(right)">
                                      <p:cBhvr>
                                        <p:cTn id="30" dur="500"/>
                                        <p:tgtEl>
                                          <p:spTgt spid="20"/>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p:tgtEl>
                                          <p:spTgt spid="25"/>
                                        </p:tgtEl>
                                        <p:attrNameLst>
                                          <p:attrName>ppt_x</p:attrName>
                                        </p:attrNameLst>
                                      </p:cBhvr>
                                      <p:tavLst>
                                        <p:tav tm="0">
                                          <p:val>
                                            <p:strVal val="#ppt_x-#ppt_w*1.125000"/>
                                          </p:val>
                                        </p:tav>
                                        <p:tav tm="100000">
                                          <p:val>
                                            <p:strVal val="#ppt_x"/>
                                          </p:val>
                                        </p:tav>
                                      </p:tavLst>
                                    </p:anim>
                                    <p:animEffect transition="in" filter="wipe(right)">
                                      <p:cBhvr>
                                        <p:cTn id="34" dur="500"/>
                                        <p:tgtEl>
                                          <p:spTgt spid="2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ppt_x</p:attrName>
                                        </p:attrNameLst>
                                      </p:cBhvr>
                                      <p:tavLst>
                                        <p:tav tm="0">
                                          <p:val>
                                            <p:strVal val="#ppt_x-#ppt_w*1.125000"/>
                                          </p:val>
                                        </p:tav>
                                        <p:tav tm="100000">
                                          <p:val>
                                            <p:strVal val="#ppt_x"/>
                                          </p:val>
                                        </p:tav>
                                      </p:tavLst>
                                    </p:anim>
                                    <p:animEffect transition="in" filter="wipe(right)">
                                      <p:cBhvr>
                                        <p:cTn id="38" dur="500"/>
                                        <p:tgtEl>
                                          <p:spTgt spid="3"/>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p:tgtEl>
                                          <p:spTgt spid="6"/>
                                        </p:tgtEl>
                                        <p:attrNameLst>
                                          <p:attrName>ppt_x</p:attrName>
                                        </p:attrNameLst>
                                      </p:cBhvr>
                                      <p:tavLst>
                                        <p:tav tm="0">
                                          <p:val>
                                            <p:strVal val="#ppt_x-#ppt_w*1.125000"/>
                                          </p:val>
                                        </p:tav>
                                        <p:tav tm="100000">
                                          <p:val>
                                            <p:strVal val="#ppt_x"/>
                                          </p:val>
                                        </p:tav>
                                      </p:tavLst>
                                    </p:anim>
                                    <p:animEffect transition="in" filter="wipe(right)">
                                      <p:cBhvr>
                                        <p:cTn id="42" dur="500"/>
                                        <p:tgtEl>
                                          <p:spTgt spid="6"/>
                                        </p:tgtEl>
                                      </p:cBhvr>
                                    </p:animEffect>
                                  </p:childTnLst>
                                </p:cTn>
                              </p:par>
                              <p:par>
                                <p:cTn id="43" presetID="1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p:tgtEl>
                                          <p:spTgt spid="9"/>
                                        </p:tgtEl>
                                        <p:attrNameLst>
                                          <p:attrName>ppt_x</p:attrName>
                                        </p:attrNameLst>
                                      </p:cBhvr>
                                      <p:tavLst>
                                        <p:tav tm="0">
                                          <p:val>
                                            <p:strVal val="#ppt_x-#ppt_w*1.125000"/>
                                          </p:val>
                                        </p:tav>
                                        <p:tav tm="100000">
                                          <p:val>
                                            <p:strVal val="#ppt_x"/>
                                          </p:val>
                                        </p:tav>
                                      </p:tavLst>
                                    </p:anim>
                                    <p:animEffect transition="in" filter="wipe(righ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p:tgtEl>
                                          <p:spTgt spid="14"/>
                                        </p:tgtEl>
                                        <p:attrNameLst>
                                          <p:attrName>ppt_y</p:attrName>
                                        </p:attrNameLst>
                                      </p:cBhvr>
                                      <p:tavLst>
                                        <p:tav tm="0">
                                          <p:val>
                                            <p:strVal val="#ppt_y-#ppt_h*1.125000"/>
                                          </p:val>
                                        </p:tav>
                                        <p:tav tm="100000">
                                          <p:val>
                                            <p:strVal val="#ppt_y"/>
                                          </p:val>
                                        </p:tav>
                                      </p:tavLst>
                                    </p:anim>
                                    <p:animEffect transition="in" filter="wipe(down)">
                                      <p:cBhvr>
                                        <p:cTn id="52" dur="500"/>
                                        <p:tgtEl>
                                          <p:spTgt spid="14"/>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p:tgtEl>
                                          <p:spTgt spid="11"/>
                                        </p:tgtEl>
                                        <p:attrNameLst>
                                          <p:attrName>ppt_y</p:attrName>
                                        </p:attrNameLst>
                                      </p:cBhvr>
                                      <p:tavLst>
                                        <p:tav tm="0">
                                          <p:val>
                                            <p:strVal val="#ppt_y-#ppt_h*1.125000"/>
                                          </p:val>
                                        </p:tav>
                                        <p:tav tm="100000">
                                          <p:val>
                                            <p:strVal val="#ppt_y"/>
                                          </p:val>
                                        </p:tav>
                                      </p:tavLst>
                                    </p:anim>
                                    <p:animEffect transition="in" filter="wipe(down)">
                                      <p:cBhvr>
                                        <p:cTn id="56" dur="500"/>
                                        <p:tgtEl>
                                          <p:spTgt spid="11"/>
                                        </p:tgtEl>
                                      </p:cBhvr>
                                    </p:animEffect>
                                  </p:childTnLst>
                                </p:cTn>
                              </p:par>
                              <p:par>
                                <p:cTn id="57" presetID="12" presetClass="entr" presetSubtype="1"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p:tgtEl>
                                          <p:spTgt spid="13"/>
                                        </p:tgtEl>
                                        <p:attrNameLst>
                                          <p:attrName>ppt_y</p:attrName>
                                        </p:attrNameLst>
                                      </p:cBhvr>
                                      <p:tavLst>
                                        <p:tav tm="0">
                                          <p:val>
                                            <p:strVal val="#ppt_y-#ppt_h*1.125000"/>
                                          </p:val>
                                        </p:tav>
                                        <p:tav tm="100000">
                                          <p:val>
                                            <p:strVal val="#ppt_y"/>
                                          </p:val>
                                        </p:tav>
                                      </p:tavLst>
                                    </p:anim>
                                    <p:animEffect transition="in" filter="wipe(down)">
                                      <p:cBhvr>
                                        <p:cTn id="60" dur="500"/>
                                        <p:tgtEl>
                                          <p:spTgt spid="13"/>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p:tgtEl>
                                          <p:spTgt spid="15"/>
                                        </p:tgtEl>
                                        <p:attrNameLst>
                                          <p:attrName>ppt_y</p:attrName>
                                        </p:attrNameLst>
                                      </p:cBhvr>
                                      <p:tavLst>
                                        <p:tav tm="0">
                                          <p:val>
                                            <p:strVal val="#ppt_y-#ppt_h*1.125000"/>
                                          </p:val>
                                        </p:tav>
                                        <p:tav tm="100000">
                                          <p:val>
                                            <p:strVal val="#ppt_y"/>
                                          </p:val>
                                        </p:tav>
                                      </p:tavLst>
                                    </p:anim>
                                    <p:animEffect transition="in" filter="wipe(down)">
                                      <p:cBhvr>
                                        <p:cTn id="64" dur="500"/>
                                        <p:tgtEl>
                                          <p:spTgt spid="15"/>
                                        </p:tgtEl>
                                      </p:cBhvr>
                                    </p:animEffect>
                                  </p:childTnLst>
                                </p:cTn>
                              </p:par>
                              <p:par>
                                <p:cTn id="65" presetID="12" presetClass="entr" presetSubtype="1"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p:tgtEl>
                                          <p:spTgt spid="16"/>
                                        </p:tgtEl>
                                        <p:attrNameLst>
                                          <p:attrName>ppt_y</p:attrName>
                                        </p:attrNameLst>
                                      </p:cBhvr>
                                      <p:tavLst>
                                        <p:tav tm="0">
                                          <p:val>
                                            <p:strVal val="#ppt_y-#ppt_h*1.125000"/>
                                          </p:val>
                                        </p:tav>
                                        <p:tav tm="100000">
                                          <p:val>
                                            <p:strVal val="#ppt_y"/>
                                          </p:val>
                                        </p:tav>
                                      </p:tavLst>
                                    </p:anim>
                                    <p:animEffect transition="in" filter="wipe(down)">
                                      <p:cBhvr>
                                        <p:cTn id="6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 grpId="0"/>
      <p:bldP spid="3" grpId="0"/>
      <p:bldP spid="5" grpId="0"/>
      <p:bldP spid="6" grpId="0"/>
      <p:bldP spid="8" grpId="0"/>
      <p:bldP spid="9" grpId="0"/>
      <p:bldP spid="11" grpId="0" animBg="1"/>
      <p:bldP spid="13"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Our backend pipeline</a:t>
            </a:r>
          </a:p>
        </p:txBody>
      </p:sp>
      <p:sp>
        <p:nvSpPr>
          <p:cNvPr id="2" name="Title 46">
            <a:extLst>
              <a:ext uri="{FF2B5EF4-FFF2-40B4-BE49-F238E27FC236}">
                <a16:creationId xmlns:a16="http://schemas.microsoft.com/office/drawing/2014/main" id="{47310D28-BE4E-D50E-B0F4-9C53896BA9D4}"/>
              </a:ext>
            </a:extLst>
          </p:cNvPr>
          <p:cNvSpPr txBox="1">
            <a:spLocks/>
          </p:cNvSpPr>
          <p:nvPr/>
        </p:nvSpPr>
        <p:spPr>
          <a:xfrm>
            <a:off x="4380800" y="1271295"/>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Byte code</a:t>
            </a:r>
          </a:p>
        </p:txBody>
      </p:sp>
      <p:sp>
        <p:nvSpPr>
          <p:cNvPr id="5" name="Title 46">
            <a:extLst>
              <a:ext uri="{FF2B5EF4-FFF2-40B4-BE49-F238E27FC236}">
                <a16:creationId xmlns:a16="http://schemas.microsoft.com/office/drawing/2014/main" id="{5379D433-8281-18F5-00E3-F803EBC4D31F}"/>
              </a:ext>
            </a:extLst>
          </p:cNvPr>
          <p:cNvSpPr txBox="1">
            <a:spLocks/>
          </p:cNvSpPr>
          <p:nvPr/>
        </p:nvSpPr>
        <p:spPr>
          <a:xfrm>
            <a:off x="4380800" y="2321806"/>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Interpreter</a:t>
            </a:r>
          </a:p>
        </p:txBody>
      </p:sp>
      <p:sp>
        <p:nvSpPr>
          <p:cNvPr id="8" name="Title 46">
            <a:extLst>
              <a:ext uri="{FF2B5EF4-FFF2-40B4-BE49-F238E27FC236}">
                <a16:creationId xmlns:a16="http://schemas.microsoft.com/office/drawing/2014/main" id="{1C124B7D-EE45-5EFF-6AED-85EEB981FE80}"/>
              </a:ext>
            </a:extLst>
          </p:cNvPr>
          <p:cNvSpPr txBox="1">
            <a:spLocks/>
          </p:cNvSpPr>
          <p:nvPr/>
        </p:nvSpPr>
        <p:spPr>
          <a:xfrm>
            <a:off x="4380800" y="3378544"/>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Runnable program</a:t>
            </a:r>
          </a:p>
        </p:txBody>
      </p:sp>
    </p:spTree>
    <p:extLst>
      <p:ext uri="{BB962C8B-B14F-4D97-AF65-F5344CB8AC3E}">
        <p14:creationId xmlns:p14="http://schemas.microsoft.com/office/powerpoint/2010/main" val="905252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Our backend pipeline</a:t>
            </a:r>
          </a:p>
        </p:txBody>
      </p:sp>
      <p:sp>
        <p:nvSpPr>
          <p:cNvPr id="2" name="Title 46">
            <a:extLst>
              <a:ext uri="{FF2B5EF4-FFF2-40B4-BE49-F238E27FC236}">
                <a16:creationId xmlns:a16="http://schemas.microsoft.com/office/drawing/2014/main" id="{47310D28-BE4E-D50E-B0F4-9C53896BA9D4}"/>
              </a:ext>
            </a:extLst>
          </p:cNvPr>
          <p:cNvSpPr txBox="1">
            <a:spLocks/>
          </p:cNvSpPr>
          <p:nvPr/>
        </p:nvSpPr>
        <p:spPr>
          <a:xfrm>
            <a:off x="4380800" y="1271295"/>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Byte code</a:t>
            </a:r>
          </a:p>
        </p:txBody>
      </p:sp>
      <p:sp>
        <p:nvSpPr>
          <p:cNvPr id="5" name="Title 46">
            <a:extLst>
              <a:ext uri="{FF2B5EF4-FFF2-40B4-BE49-F238E27FC236}">
                <a16:creationId xmlns:a16="http://schemas.microsoft.com/office/drawing/2014/main" id="{5379D433-8281-18F5-00E3-F803EBC4D31F}"/>
              </a:ext>
            </a:extLst>
          </p:cNvPr>
          <p:cNvSpPr txBox="1">
            <a:spLocks/>
          </p:cNvSpPr>
          <p:nvPr/>
        </p:nvSpPr>
        <p:spPr>
          <a:xfrm>
            <a:off x="4380800" y="2321806"/>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Interpreter</a:t>
            </a:r>
          </a:p>
        </p:txBody>
      </p:sp>
      <p:sp>
        <p:nvSpPr>
          <p:cNvPr id="8" name="Title 46">
            <a:extLst>
              <a:ext uri="{FF2B5EF4-FFF2-40B4-BE49-F238E27FC236}">
                <a16:creationId xmlns:a16="http://schemas.microsoft.com/office/drawing/2014/main" id="{1C124B7D-EE45-5EFF-6AED-85EEB981FE80}"/>
              </a:ext>
            </a:extLst>
          </p:cNvPr>
          <p:cNvSpPr txBox="1">
            <a:spLocks/>
          </p:cNvSpPr>
          <p:nvPr/>
        </p:nvSpPr>
        <p:spPr>
          <a:xfrm>
            <a:off x="4380800" y="4422828"/>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Runnable program</a:t>
            </a:r>
          </a:p>
        </p:txBody>
      </p:sp>
      <p:sp>
        <p:nvSpPr>
          <p:cNvPr id="4" name="Title 46">
            <a:extLst>
              <a:ext uri="{FF2B5EF4-FFF2-40B4-BE49-F238E27FC236}">
                <a16:creationId xmlns:a16="http://schemas.microsoft.com/office/drawing/2014/main" id="{1E67AB0F-213F-DAB6-EF6C-FF431A88BD34}"/>
              </a:ext>
            </a:extLst>
          </p:cNvPr>
          <p:cNvSpPr txBox="1">
            <a:spLocks/>
          </p:cNvSpPr>
          <p:nvPr/>
        </p:nvSpPr>
        <p:spPr>
          <a:xfrm>
            <a:off x="4380800" y="3372317"/>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JIT compiler</a:t>
            </a:r>
          </a:p>
        </p:txBody>
      </p:sp>
    </p:spTree>
    <p:extLst>
      <p:ext uri="{BB962C8B-B14F-4D97-AF65-F5344CB8AC3E}">
        <p14:creationId xmlns:p14="http://schemas.microsoft.com/office/powerpoint/2010/main" val="2867456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Our backend pipeline</a:t>
            </a:r>
          </a:p>
        </p:txBody>
      </p:sp>
      <p:sp>
        <p:nvSpPr>
          <p:cNvPr id="2" name="Title 46">
            <a:extLst>
              <a:ext uri="{FF2B5EF4-FFF2-40B4-BE49-F238E27FC236}">
                <a16:creationId xmlns:a16="http://schemas.microsoft.com/office/drawing/2014/main" id="{47310D28-BE4E-D50E-B0F4-9C53896BA9D4}"/>
              </a:ext>
            </a:extLst>
          </p:cNvPr>
          <p:cNvSpPr txBox="1">
            <a:spLocks/>
          </p:cNvSpPr>
          <p:nvPr/>
        </p:nvSpPr>
        <p:spPr>
          <a:xfrm>
            <a:off x="977203" y="1271295"/>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Byte code</a:t>
            </a:r>
          </a:p>
        </p:txBody>
      </p:sp>
      <p:sp>
        <p:nvSpPr>
          <p:cNvPr id="5" name="Title 46">
            <a:extLst>
              <a:ext uri="{FF2B5EF4-FFF2-40B4-BE49-F238E27FC236}">
                <a16:creationId xmlns:a16="http://schemas.microsoft.com/office/drawing/2014/main" id="{5379D433-8281-18F5-00E3-F803EBC4D31F}"/>
              </a:ext>
            </a:extLst>
          </p:cNvPr>
          <p:cNvSpPr txBox="1">
            <a:spLocks/>
          </p:cNvSpPr>
          <p:nvPr/>
        </p:nvSpPr>
        <p:spPr>
          <a:xfrm>
            <a:off x="977203" y="2321806"/>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Interpreter</a:t>
            </a:r>
          </a:p>
        </p:txBody>
      </p:sp>
      <p:sp>
        <p:nvSpPr>
          <p:cNvPr id="8" name="Title 46">
            <a:extLst>
              <a:ext uri="{FF2B5EF4-FFF2-40B4-BE49-F238E27FC236}">
                <a16:creationId xmlns:a16="http://schemas.microsoft.com/office/drawing/2014/main" id="{1C124B7D-EE45-5EFF-6AED-85EEB981FE80}"/>
              </a:ext>
            </a:extLst>
          </p:cNvPr>
          <p:cNvSpPr txBox="1">
            <a:spLocks/>
          </p:cNvSpPr>
          <p:nvPr/>
        </p:nvSpPr>
        <p:spPr>
          <a:xfrm>
            <a:off x="977203" y="4422828"/>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Runnable program</a:t>
            </a:r>
          </a:p>
        </p:txBody>
      </p:sp>
      <p:sp>
        <p:nvSpPr>
          <p:cNvPr id="4" name="Title 46">
            <a:extLst>
              <a:ext uri="{FF2B5EF4-FFF2-40B4-BE49-F238E27FC236}">
                <a16:creationId xmlns:a16="http://schemas.microsoft.com/office/drawing/2014/main" id="{1E67AB0F-213F-DAB6-EF6C-FF431A88BD34}"/>
              </a:ext>
            </a:extLst>
          </p:cNvPr>
          <p:cNvSpPr txBox="1">
            <a:spLocks/>
          </p:cNvSpPr>
          <p:nvPr/>
        </p:nvSpPr>
        <p:spPr>
          <a:xfrm>
            <a:off x="977203" y="3372317"/>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JIT compiler</a:t>
            </a:r>
          </a:p>
        </p:txBody>
      </p:sp>
      <p:sp>
        <p:nvSpPr>
          <p:cNvPr id="3" name="Rectangle 2">
            <a:extLst>
              <a:ext uri="{FF2B5EF4-FFF2-40B4-BE49-F238E27FC236}">
                <a16:creationId xmlns:a16="http://schemas.microsoft.com/office/drawing/2014/main" id="{0339DEED-DBAD-F76C-AEB5-ED501679EFDC}"/>
              </a:ext>
            </a:extLst>
          </p:cNvPr>
          <p:cNvSpPr/>
          <p:nvPr/>
        </p:nvSpPr>
        <p:spPr>
          <a:xfrm rot="1639448">
            <a:off x="5698675" y="2759982"/>
            <a:ext cx="5653217" cy="1200329"/>
          </a:xfrm>
          <a:prstGeom prst="rect">
            <a:avLst/>
          </a:prstGeom>
          <a:noFill/>
        </p:spPr>
        <p:txBody>
          <a:bodyPr wrap="square" lIns="91440" tIns="45720" rIns="91440" bIns="45720">
            <a:spAutoFit/>
          </a:bodyPr>
          <a:lstStyle/>
          <a:p>
            <a:pPr algn="ctr"/>
            <a:r>
              <a:rPr lang="en-GB"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ASSEMBLY</a:t>
            </a:r>
          </a:p>
        </p:txBody>
      </p:sp>
    </p:spTree>
    <p:extLst>
      <p:ext uri="{BB962C8B-B14F-4D97-AF65-F5344CB8AC3E}">
        <p14:creationId xmlns:p14="http://schemas.microsoft.com/office/powerpoint/2010/main" val="2025238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Development environment</a:t>
            </a:r>
          </a:p>
        </p:txBody>
      </p:sp>
      <p:sp>
        <p:nvSpPr>
          <p:cNvPr id="6" name="Title 46">
            <a:extLst>
              <a:ext uri="{FF2B5EF4-FFF2-40B4-BE49-F238E27FC236}">
                <a16:creationId xmlns:a16="http://schemas.microsoft.com/office/drawing/2014/main" id="{E03EFA91-7BF3-886D-00BB-B6DA6BBFAE20}"/>
              </a:ext>
            </a:extLst>
          </p:cNvPr>
          <p:cNvSpPr txBox="1">
            <a:spLocks/>
          </p:cNvSpPr>
          <p:nvPr/>
        </p:nvSpPr>
        <p:spPr>
          <a:xfrm>
            <a:off x="1040000" y="835873"/>
            <a:ext cx="4548000" cy="3090583"/>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SE" dirty="0"/>
              <a:t>Clang</a:t>
            </a:r>
          </a:p>
          <a:p>
            <a:pPr marL="457200" indent="-457200">
              <a:buFont typeface="Arial" panose="020B0604020202020204" pitchFamily="34" charset="0"/>
              <a:buChar char="•"/>
            </a:pPr>
            <a:r>
              <a:rPr lang="en-SE" dirty="0"/>
              <a:t>C99</a:t>
            </a:r>
          </a:p>
          <a:p>
            <a:pPr marL="457200" indent="-457200">
              <a:buFont typeface="Arial" panose="020B0604020202020204" pitchFamily="34" charset="0"/>
              <a:buChar char="•"/>
            </a:pPr>
            <a:r>
              <a:rPr lang="en-SE" dirty="0"/>
              <a:t>Clion</a:t>
            </a:r>
          </a:p>
          <a:p>
            <a:pPr marL="457200" indent="-457200">
              <a:buFont typeface="Arial" panose="020B0604020202020204" pitchFamily="34" charset="0"/>
              <a:buChar char="•"/>
            </a:pPr>
            <a:r>
              <a:rPr lang="en-SE" dirty="0"/>
              <a:t>C</a:t>
            </a:r>
            <a:r>
              <a:rPr lang="en-GB" dirty="0"/>
              <a:t>m</a:t>
            </a:r>
            <a:r>
              <a:rPr lang="en-SE" dirty="0"/>
              <a:t>ake</a:t>
            </a:r>
          </a:p>
          <a:p>
            <a:pPr marL="457200" indent="-457200">
              <a:buFont typeface="Arial" panose="020B0604020202020204" pitchFamily="34" charset="0"/>
              <a:buChar char="•"/>
            </a:pPr>
            <a:r>
              <a:rPr lang="en-SE" dirty="0"/>
              <a:t>Git</a:t>
            </a:r>
          </a:p>
          <a:p>
            <a:pPr marL="457200" indent="-457200">
              <a:buFont typeface="Arial" panose="020B0604020202020204" pitchFamily="34" charset="0"/>
              <a:buChar char="•"/>
            </a:pPr>
            <a:r>
              <a:rPr lang="en-SE" dirty="0"/>
              <a:t>Docker</a:t>
            </a:r>
          </a:p>
          <a:p>
            <a:pPr marL="457200" indent="-457200">
              <a:buFont typeface="Arial" panose="020B0604020202020204" pitchFamily="34" charset="0"/>
              <a:buChar char="•"/>
            </a:pPr>
            <a:endParaRPr lang="en-SE" dirty="0"/>
          </a:p>
        </p:txBody>
      </p:sp>
      <p:sp>
        <p:nvSpPr>
          <p:cNvPr id="13" name="Title 46">
            <a:extLst>
              <a:ext uri="{FF2B5EF4-FFF2-40B4-BE49-F238E27FC236}">
                <a16:creationId xmlns:a16="http://schemas.microsoft.com/office/drawing/2014/main" id="{C3F13664-BE2A-DB2D-5ACA-B7767B76D87B}"/>
              </a:ext>
            </a:extLst>
          </p:cNvPr>
          <p:cNvSpPr txBox="1">
            <a:spLocks/>
          </p:cNvSpPr>
          <p:nvPr/>
        </p:nvSpPr>
        <p:spPr>
          <a:xfrm>
            <a:off x="7157870" y="201850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Development</a:t>
            </a:r>
          </a:p>
        </p:txBody>
      </p:sp>
      <p:grpSp>
        <p:nvGrpSpPr>
          <p:cNvPr id="34" name="Group 33">
            <a:extLst>
              <a:ext uri="{FF2B5EF4-FFF2-40B4-BE49-F238E27FC236}">
                <a16:creationId xmlns:a16="http://schemas.microsoft.com/office/drawing/2014/main" id="{94DDBD01-8CC7-7988-34BE-681846DFD8DF}"/>
              </a:ext>
            </a:extLst>
          </p:cNvPr>
          <p:cNvGrpSpPr/>
          <p:nvPr/>
        </p:nvGrpSpPr>
        <p:grpSpPr>
          <a:xfrm>
            <a:off x="887599" y="912411"/>
            <a:ext cx="6270271" cy="3090582"/>
            <a:chOff x="887599" y="878546"/>
            <a:chExt cx="6270271" cy="3047910"/>
          </a:xfrm>
        </p:grpSpPr>
        <p:sp>
          <p:nvSpPr>
            <p:cNvPr id="35" name="Rectangle 34">
              <a:extLst>
                <a:ext uri="{FF2B5EF4-FFF2-40B4-BE49-F238E27FC236}">
                  <a16:creationId xmlns:a16="http://schemas.microsoft.com/office/drawing/2014/main" id="{7E626411-0AA3-794C-2F52-391826EA2AA2}"/>
                </a:ext>
              </a:extLst>
            </p:cNvPr>
            <p:cNvSpPr/>
            <p:nvPr/>
          </p:nvSpPr>
          <p:spPr>
            <a:xfrm>
              <a:off x="887599" y="878546"/>
              <a:ext cx="4260133" cy="30479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cxnSp>
          <p:nvCxnSpPr>
            <p:cNvPr id="36" name="Straight Arrow Connector 35">
              <a:extLst>
                <a:ext uri="{FF2B5EF4-FFF2-40B4-BE49-F238E27FC236}">
                  <a16:creationId xmlns:a16="http://schemas.microsoft.com/office/drawing/2014/main" id="{0483A98C-CEE4-80B7-1AF3-848A739AE461}"/>
                </a:ext>
              </a:extLst>
            </p:cNvPr>
            <p:cNvCxnSpPr>
              <a:cxnSpLocks/>
              <a:stCxn id="35" idx="3"/>
            </p:cNvCxnSpPr>
            <p:nvPr/>
          </p:nvCxnSpPr>
          <p:spPr>
            <a:xfrm>
              <a:off x="5147732" y="2402501"/>
              <a:ext cx="20101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68353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Development environment</a:t>
            </a:r>
          </a:p>
        </p:txBody>
      </p:sp>
      <p:sp>
        <p:nvSpPr>
          <p:cNvPr id="6" name="Title 46">
            <a:extLst>
              <a:ext uri="{FF2B5EF4-FFF2-40B4-BE49-F238E27FC236}">
                <a16:creationId xmlns:a16="http://schemas.microsoft.com/office/drawing/2014/main" id="{E03EFA91-7BF3-886D-00BB-B6DA6BBFAE20}"/>
              </a:ext>
            </a:extLst>
          </p:cNvPr>
          <p:cNvSpPr txBox="1">
            <a:spLocks/>
          </p:cNvSpPr>
          <p:nvPr/>
        </p:nvSpPr>
        <p:spPr>
          <a:xfrm>
            <a:off x="1040000" y="835873"/>
            <a:ext cx="4548000" cy="3090583"/>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SE" dirty="0"/>
              <a:t>Clang</a:t>
            </a:r>
          </a:p>
          <a:p>
            <a:pPr marL="457200" indent="-457200">
              <a:buFont typeface="Arial" panose="020B0604020202020204" pitchFamily="34" charset="0"/>
              <a:buChar char="•"/>
            </a:pPr>
            <a:r>
              <a:rPr lang="en-SE" dirty="0"/>
              <a:t>C99</a:t>
            </a:r>
          </a:p>
          <a:p>
            <a:pPr marL="457200" indent="-457200">
              <a:buFont typeface="Arial" panose="020B0604020202020204" pitchFamily="34" charset="0"/>
              <a:buChar char="•"/>
            </a:pPr>
            <a:r>
              <a:rPr lang="en-SE" dirty="0"/>
              <a:t>Clion</a:t>
            </a:r>
          </a:p>
          <a:p>
            <a:pPr marL="457200" indent="-457200">
              <a:buFont typeface="Arial" panose="020B0604020202020204" pitchFamily="34" charset="0"/>
              <a:buChar char="•"/>
            </a:pPr>
            <a:r>
              <a:rPr lang="en-SE" dirty="0"/>
              <a:t>C</a:t>
            </a:r>
            <a:r>
              <a:rPr lang="en-GB" dirty="0"/>
              <a:t>m</a:t>
            </a:r>
            <a:r>
              <a:rPr lang="en-SE" dirty="0"/>
              <a:t>ake</a:t>
            </a:r>
          </a:p>
          <a:p>
            <a:pPr marL="457200" indent="-457200">
              <a:buFont typeface="Arial" panose="020B0604020202020204" pitchFamily="34" charset="0"/>
              <a:buChar char="•"/>
            </a:pPr>
            <a:r>
              <a:rPr lang="en-SE" dirty="0"/>
              <a:t>Git</a:t>
            </a:r>
          </a:p>
          <a:p>
            <a:pPr marL="457200" indent="-457200">
              <a:buFont typeface="Arial" panose="020B0604020202020204" pitchFamily="34" charset="0"/>
              <a:buChar char="•"/>
            </a:pPr>
            <a:r>
              <a:rPr lang="en-SE" dirty="0"/>
              <a:t>Docker</a:t>
            </a:r>
          </a:p>
          <a:p>
            <a:pPr marL="457200" indent="-457200">
              <a:buFont typeface="Arial" panose="020B0604020202020204" pitchFamily="34" charset="0"/>
              <a:buChar char="•"/>
            </a:pPr>
            <a:endParaRPr lang="en-SE" dirty="0"/>
          </a:p>
        </p:txBody>
      </p:sp>
      <p:sp>
        <p:nvSpPr>
          <p:cNvPr id="13" name="Title 46">
            <a:extLst>
              <a:ext uri="{FF2B5EF4-FFF2-40B4-BE49-F238E27FC236}">
                <a16:creationId xmlns:a16="http://schemas.microsoft.com/office/drawing/2014/main" id="{C3F13664-BE2A-DB2D-5ACA-B7767B76D87B}"/>
              </a:ext>
            </a:extLst>
          </p:cNvPr>
          <p:cNvSpPr txBox="1">
            <a:spLocks/>
          </p:cNvSpPr>
          <p:nvPr/>
        </p:nvSpPr>
        <p:spPr>
          <a:xfrm>
            <a:off x="7157870" y="201850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Development</a:t>
            </a:r>
          </a:p>
        </p:txBody>
      </p:sp>
      <p:sp>
        <p:nvSpPr>
          <p:cNvPr id="2" name="Title 46">
            <a:extLst>
              <a:ext uri="{FF2B5EF4-FFF2-40B4-BE49-F238E27FC236}">
                <a16:creationId xmlns:a16="http://schemas.microsoft.com/office/drawing/2014/main" id="{3F07D39F-889F-58B5-8BFD-A279E151E7BA}"/>
              </a:ext>
            </a:extLst>
          </p:cNvPr>
          <p:cNvSpPr txBox="1">
            <a:spLocks/>
          </p:cNvSpPr>
          <p:nvPr/>
        </p:nvSpPr>
        <p:spPr>
          <a:xfrm>
            <a:off x="1040000" y="3842163"/>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GB" dirty="0" err="1"/>
              <a:t>GoogleTest</a:t>
            </a:r>
            <a:endParaRPr lang="en-GB" dirty="0"/>
          </a:p>
          <a:p>
            <a:pPr marL="457200" indent="-457200">
              <a:buFont typeface="Arial" panose="020B0604020202020204" pitchFamily="34" charset="0"/>
              <a:buChar char="•"/>
            </a:pPr>
            <a:r>
              <a:rPr lang="en-SE" dirty="0"/>
              <a:t>LLVM libFuzzer</a:t>
            </a:r>
            <a:endParaRPr lang="en-GB" dirty="0"/>
          </a:p>
        </p:txBody>
      </p:sp>
      <p:sp>
        <p:nvSpPr>
          <p:cNvPr id="8" name="Title 46">
            <a:extLst>
              <a:ext uri="{FF2B5EF4-FFF2-40B4-BE49-F238E27FC236}">
                <a16:creationId xmlns:a16="http://schemas.microsoft.com/office/drawing/2014/main" id="{BF29955D-6A34-BF19-B81F-93BE060E05D3}"/>
              </a:ext>
            </a:extLst>
          </p:cNvPr>
          <p:cNvSpPr txBox="1">
            <a:spLocks/>
          </p:cNvSpPr>
          <p:nvPr/>
        </p:nvSpPr>
        <p:spPr>
          <a:xfrm>
            <a:off x="7276404" y="4064398"/>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Testing</a:t>
            </a:r>
          </a:p>
        </p:txBody>
      </p:sp>
      <p:grpSp>
        <p:nvGrpSpPr>
          <p:cNvPr id="22" name="Group 21">
            <a:extLst>
              <a:ext uri="{FF2B5EF4-FFF2-40B4-BE49-F238E27FC236}">
                <a16:creationId xmlns:a16="http://schemas.microsoft.com/office/drawing/2014/main" id="{C0BA9007-EC0D-C881-A84D-5586EC4B789D}"/>
              </a:ext>
            </a:extLst>
          </p:cNvPr>
          <p:cNvGrpSpPr/>
          <p:nvPr/>
        </p:nvGrpSpPr>
        <p:grpSpPr>
          <a:xfrm>
            <a:off x="887599" y="3943476"/>
            <a:ext cx="6270271" cy="1043426"/>
            <a:chOff x="887599" y="878546"/>
            <a:chExt cx="6270271" cy="3047910"/>
          </a:xfrm>
        </p:grpSpPr>
        <p:sp>
          <p:nvSpPr>
            <p:cNvPr id="23" name="Rectangle 22">
              <a:extLst>
                <a:ext uri="{FF2B5EF4-FFF2-40B4-BE49-F238E27FC236}">
                  <a16:creationId xmlns:a16="http://schemas.microsoft.com/office/drawing/2014/main" id="{DE7767CF-1A04-BE1F-6F41-59ED25AE6FC5}"/>
                </a:ext>
              </a:extLst>
            </p:cNvPr>
            <p:cNvSpPr/>
            <p:nvPr/>
          </p:nvSpPr>
          <p:spPr>
            <a:xfrm>
              <a:off x="887599" y="878546"/>
              <a:ext cx="4260133" cy="30479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cxnSp>
          <p:nvCxnSpPr>
            <p:cNvPr id="24" name="Straight Arrow Connector 23">
              <a:extLst>
                <a:ext uri="{FF2B5EF4-FFF2-40B4-BE49-F238E27FC236}">
                  <a16:creationId xmlns:a16="http://schemas.microsoft.com/office/drawing/2014/main" id="{52138B00-5454-84DD-119A-A5AF2F3E998A}"/>
                </a:ext>
              </a:extLst>
            </p:cNvPr>
            <p:cNvCxnSpPr>
              <a:cxnSpLocks/>
              <a:stCxn id="23" idx="3"/>
            </p:cNvCxnSpPr>
            <p:nvPr/>
          </p:nvCxnSpPr>
          <p:spPr>
            <a:xfrm>
              <a:off x="5147732" y="2402501"/>
              <a:ext cx="20101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91296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tailEnd type="triangl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Operating System Design Pitch Deck Infographics by Slidesgo</Template>
  <TotalTime>1264</TotalTime>
  <Words>518</Words>
  <Application>Microsoft Macintosh PowerPoint</Application>
  <PresentationFormat>Widescreen</PresentationFormat>
  <Paragraphs>132</Paragraphs>
  <Slides>12</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Andale Mono</vt:lpstr>
      <vt:lpstr>Arial</vt:lpstr>
      <vt:lpstr>Calibri</vt:lpstr>
      <vt:lpstr>Nunito Light</vt:lpstr>
      <vt:lpstr>Proxima Nova</vt:lpstr>
      <vt:lpstr>Proxima Nova Semibold</vt:lpstr>
      <vt:lpstr>Quantico</vt:lpstr>
      <vt:lpstr>Source Code Pro</vt:lpstr>
      <vt:lpstr>Verdana</vt:lpstr>
      <vt:lpstr>New Operating System Design Pitch Deck  Infographics by Slidesgo</vt:lpstr>
      <vt:lpstr>Slidesgo Final Pages</vt:lpstr>
      <vt:lpstr>Coding a programming language</vt:lpstr>
      <vt:lpstr>Why?</vt:lpstr>
      <vt:lpstr>Frontend pipeline</vt:lpstr>
      <vt:lpstr>Backend pipeline</vt:lpstr>
      <vt:lpstr>Our backend pipeline</vt:lpstr>
      <vt:lpstr>Our backend pipeline</vt:lpstr>
      <vt:lpstr>Our backend pipeline</vt:lpstr>
      <vt:lpstr>Development environment</vt:lpstr>
      <vt:lpstr>Development environment</vt:lpstr>
      <vt:lpstr>Development environment</vt:lpstr>
      <vt:lpstr>Development environment</vt:lpstr>
      <vt:lpstr>Episode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a programming language</dc:title>
  <dc:creator>Ted Bergman Klein</dc:creator>
  <cp:lastModifiedBy>Ted Bergman Klein</cp:lastModifiedBy>
  <cp:revision>3</cp:revision>
  <dcterms:created xsi:type="dcterms:W3CDTF">2023-11-03T21:04:23Z</dcterms:created>
  <dcterms:modified xsi:type="dcterms:W3CDTF">2023-11-04T18:11:59Z</dcterms:modified>
</cp:coreProperties>
</file>