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5"/>
  </p:notesMasterIdLst>
  <p:sldIdLst>
    <p:sldId id="325" r:id="rId2"/>
    <p:sldId id="767" r:id="rId3"/>
    <p:sldId id="768" r:id="rId4"/>
    <p:sldId id="769" r:id="rId5"/>
    <p:sldId id="770" r:id="rId6"/>
    <p:sldId id="771" r:id="rId7"/>
    <p:sldId id="772" r:id="rId8"/>
    <p:sldId id="773" r:id="rId9"/>
    <p:sldId id="750" r:id="rId10"/>
    <p:sldId id="335" r:id="rId11"/>
    <p:sldId id="765" r:id="rId12"/>
    <p:sldId id="752" r:id="rId13"/>
    <p:sldId id="774" r:id="rId14"/>
    <p:sldId id="759" r:id="rId15"/>
    <p:sldId id="761" r:id="rId16"/>
    <p:sldId id="760" r:id="rId17"/>
    <p:sldId id="753" r:id="rId18"/>
    <p:sldId id="748" r:id="rId19"/>
    <p:sldId id="766" r:id="rId20"/>
    <p:sldId id="338" r:id="rId21"/>
    <p:sldId id="755" r:id="rId22"/>
    <p:sldId id="762" r:id="rId23"/>
    <p:sldId id="763" r:id="rId24"/>
    <p:sldId id="756" r:id="rId25"/>
    <p:sldId id="764" r:id="rId26"/>
    <p:sldId id="749" r:id="rId27"/>
    <p:sldId id="775" r:id="rId28"/>
    <p:sldId id="776" r:id="rId29"/>
    <p:sldId id="777" r:id="rId30"/>
    <p:sldId id="778" r:id="rId31"/>
    <p:sldId id="779" r:id="rId32"/>
    <p:sldId id="780" r:id="rId33"/>
    <p:sldId id="781" r:id="rId34"/>
  </p:sldIdLst>
  <p:sldSz cx="9144000" cy="6858000" type="screen4x3"/>
  <p:notesSz cx="6858000" cy="9144000"/>
  <p:defaultTextStyle>
    <a:defPPr>
      <a:defRPr lang="es-ES_tradnl"/>
    </a:defPPr>
    <a:lvl1pPr algn="l" rtl="0" eaLnBrk="0" fontAlgn="base" hangingPunct="0">
      <a:spcBef>
        <a:spcPct val="0"/>
      </a:spcBef>
      <a:spcAft>
        <a:spcPct val="0"/>
      </a:spcAft>
      <a:defRPr sz="2800" kern="1200">
        <a:solidFill>
          <a:schemeClr val="tx1"/>
        </a:solidFill>
        <a:latin typeface="Verdana" pitchFamily="34" charset="0"/>
        <a:ea typeface="ヒラギノ明朝 Pro W3" charset="-128"/>
        <a:cs typeface="+mn-cs"/>
      </a:defRPr>
    </a:lvl1pPr>
    <a:lvl2pPr marL="457200" algn="l" rtl="0" eaLnBrk="0" fontAlgn="base" hangingPunct="0">
      <a:spcBef>
        <a:spcPct val="0"/>
      </a:spcBef>
      <a:spcAft>
        <a:spcPct val="0"/>
      </a:spcAft>
      <a:defRPr sz="2800" kern="1200">
        <a:solidFill>
          <a:schemeClr val="tx1"/>
        </a:solidFill>
        <a:latin typeface="Verdana" pitchFamily="34" charset="0"/>
        <a:ea typeface="ヒラギノ明朝 Pro W3" charset="-128"/>
        <a:cs typeface="+mn-cs"/>
      </a:defRPr>
    </a:lvl2pPr>
    <a:lvl3pPr marL="914400" algn="l" rtl="0" eaLnBrk="0" fontAlgn="base" hangingPunct="0">
      <a:spcBef>
        <a:spcPct val="0"/>
      </a:spcBef>
      <a:spcAft>
        <a:spcPct val="0"/>
      </a:spcAft>
      <a:defRPr sz="2800" kern="1200">
        <a:solidFill>
          <a:schemeClr val="tx1"/>
        </a:solidFill>
        <a:latin typeface="Verdana" pitchFamily="34" charset="0"/>
        <a:ea typeface="ヒラギノ明朝 Pro W3" charset="-128"/>
        <a:cs typeface="+mn-cs"/>
      </a:defRPr>
    </a:lvl3pPr>
    <a:lvl4pPr marL="1371600" algn="l" rtl="0" eaLnBrk="0" fontAlgn="base" hangingPunct="0">
      <a:spcBef>
        <a:spcPct val="0"/>
      </a:spcBef>
      <a:spcAft>
        <a:spcPct val="0"/>
      </a:spcAft>
      <a:defRPr sz="2800" kern="1200">
        <a:solidFill>
          <a:schemeClr val="tx1"/>
        </a:solidFill>
        <a:latin typeface="Verdana" pitchFamily="34" charset="0"/>
        <a:ea typeface="ヒラギノ明朝 Pro W3" charset="-128"/>
        <a:cs typeface="+mn-cs"/>
      </a:defRPr>
    </a:lvl4pPr>
    <a:lvl5pPr marL="1828800" algn="l" rtl="0" eaLnBrk="0" fontAlgn="base" hangingPunct="0">
      <a:spcBef>
        <a:spcPct val="0"/>
      </a:spcBef>
      <a:spcAft>
        <a:spcPct val="0"/>
      </a:spcAft>
      <a:defRPr sz="2800" kern="1200">
        <a:solidFill>
          <a:schemeClr val="tx1"/>
        </a:solidFill>
        <a:latin typeface="Verdana" pitchFamily="34" charset="0"/>
        <a:ea typeface="ヒラギノ明朝 Pro W3" charset="-128"/>
        <a:cs typeface="+mn-cs"/>
      </a:defRPr>
    </a:lvl5pPr>
    <a:lvl6pPr marL="2286000" algn="l" defTabSz="914400" rtl="0" eaLnBrk="1" latinLnBrk="0" hangingPunct="1">
      <a:defRPr sz="2800" kern="1200">
        <a:solidFill>
          <a:schemeClr val="tx1"/>
        </a:solidFill>
        <a:latin typeface="Verdana" pitchFamily="34" charset="0"/>
        <a:ea typeface="ヒラギノ明朝 Pro W3" charset="-128"/>
        <a:cs typeface="+mn-cs"/>
      </a:defRPr>
    </a:lvl6pPr>
    <a:lvl7pPr marL="2743200" algn="l" defTabSz="914400" rtl="0" eaLnBrk="1" latinLnBrk="0" hangingPunct="1">
      <a:defRPr sz="2800" kern="1200">
        <a:solidFill>
          <a:schemeClr val="tx1"/>
        </a:solidFill>
        <a:latin typeface="Verdana" pitchFamily="34" charset="0"/>
        <a:ea typeface="ヒラギノ明朝 Pro W3" charset="-128"/>
        <a:cs typeface="+mn-cs"/>
      </a:defRPr>
    </a:lvl7pPr>
    <a:lvl8pPr marL="3200400" algn="l" defTabSz="914400" rtl="0" eaLnBrk="1" latinLnBrk="0" hangingPunct="1">
      <a:defRPr sz="2800" kern="1200">
        <a:solidFill>
          <a:schemeClr val="tx1"/>
        </a:solidFill>
        <a:latin typeface="Verdana" pitchFamily="34" charset="0"/>
        <a:ea typeface="ヒラギノ明朝 Pro W3" charset="-128"/>
        <a:cs typeface="+mn-cs"/>
      </a:defRPr>
    </a:lvl8pPr>
    <a:lvl9pPr marL="3657600" algn="l" defTabSz="914400" rtl="0" eaLnBrk="1" latinLnBrk="0" hangingPunct="1">
      <a:defRPr sz="2800" kern="1200">
        <a:solidFill>
          <a:schemeClr val="tx1"/>
        </a:solidFill>
        <a:latin typeface="Verdana" pitchFamily="34" charset="0"/>
        <a:ea typeface="ヒラギノ明朝 Pro W3"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66FF33"/>
    <a:srgbClr val="3366FF"/>
    <a:srgbClr val="FF0066"/>
    <a:srgbClr val="99CCFF"/>
    <a:srgbClr val="00CCFF"/>
    <a:srgbClr val="000000"/>
    <a:srgbClr val="5F5F5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5" autoAdjust="0"/>
    <p:restoredTop sz="94660" autoAdjust="0"/>
  </p:normalViewPr>
  <p:slideViewPr>
    <p:cSldViewPr>
      <p:cViewPr>
        <p:scale>
          <a:sx n="75" d="100"/>
          <a:sy n="75" d="100"/>
        </p:scale>
        <p:origin x="-936" y="5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75" d="100"/>
        <a:sy n="75" d="100"/>
      </p:scale>
      <p:origin x="0" y="133758"/>
    </p:cViewPr>
  </p:sorterViewPr>
  <p:notesViewPr>
    <p:cSldViewPr>
      <p:cViewPr>
        <p:scale>
          <a:sx n="100" d="100"/>
          <a:sy n="100" d="100"/>
        </p:scale>
        <p:origin x="-108" y="325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22.xml"/><Relationship Id="rId1"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6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es-MX"/>
          </a:p>
        </p:txBody>
      </p:sp>
      <p:sp>
        <p:nvSpPr>
          <p:cNvPr id="466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s-MX"/>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6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MX" noProof="0" smtClean="0"/>
              <a:t>Haga clic para modificar el estilo de texto del patrón</a:t>
            </a:r>
          </a:p>
          <a:p>
            <a:pPr lvl="1"/>
            <a:r>
              <a:rPr lang="es-MX" noProof="0" smtClean="0"/>
              <a:t>Segundo nivel</a:t>
            </a:r>
          </a:p>
          <a:p>
            <a:pPr lvl="2"/>
            <a:r>
              <a:rPr lang="es-MX" noProof="0" smtClean="0"/>
              <a:t>Tercer nivel</a:t>
            </a:r>
          </a:p>
          <a:p>
            <a:pPr lvl="3"/>
            <a:r>
              <a:rPr lang="es-MX" noProof="0" smtClean="0"/>
              <a:t>Cuarto nivel</a:t>
            </a:r>
          </a:p>
          <a:p>
            <a:pPr lvl="4"/>
            <a:r>
              <a:rPr lang="es-MX" noProof="0" smtClean="0"/>
              <a:t>Quinto nivel</a:t>
            </a:r>
          </a:p>
        </p:txBody>
      </p:sp>
      <p:sp>
        <p:nvSpPr>
          <p:cNvPr id="466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s-MX"/>
          </a:p>
        </p:txBody>
      </p:sp>
      <p:sp>
        <p:nvSpPr>
          <p:cNvPr id="466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C1C8866D-F638-4EE0-8DED-9F667CF1BFA4}" type="slidenum">
              <a:rPr lang="es-MX"/>
              <a:pPr>
                <a:defRPr/>
              </a:pPr>
              <a:t>‹Nº›</a:t>
            </a:fld>
            <a:endParaRPr lang="es-MX"/>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86F78637-3666-4754-9057-F7E266D395CA}" type="slidenum">
              <a:rPr lang="es-MX" altLang="es-MX" smtClean="0">
                <a:ea typeface="ヒラギノ明朝 Pro W3" charset="-128"/>
              </a:rPr>
              <a:pPr/>
              <a:t>1</a:t>
            </a:fld>
            <a:endParaRPr lang="es-MX" altLang="es-MX" smtClean="0">
              <a:ea typeface="ヒラギノ明朝 Pro W3" charset="-128"/>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s-MX" altLang="es-MX"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6439B33-2AF9-4DE7-B526-03254837AE54}" type="slidenum">
              <a:rPr lang="es-MX" altLang="es-MX" smtClean="0">
                <a:ea typeface="ヒラギノ明朝 Pro W3" charset="-128"/>
              </a:rPr>
              <a:pPr/>
              <a:t>11</a:t>
            </a:fld>
            <a:endParaRPr lang="es-MX" altLang="es-MX" smtClean="0">
              <a:ea typeface="ヒラギノ明朝 Pro W3" charset="-128"/>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a:tabLst>
                <a:tab pos="895350" algn="l"/>
                <a:tab pos="1076325" algn="l"/>
              </a:tabLst>
            </a:pPr>
            <a:r>
              <a:rPr lang="es-MX" altLang="es-MX" smtClean="0"/>
              <a:t>En 1982, David Farber desarrollo un marco conceptual para sistemas distribuidos. Para esto se usó el acrónimo SUMURU, significando “Single User, Multiple User, Remote Utility. Este concepto definido en 1982 es apropiado hoy.</a:t>
            </a:r>
          </a:p>
          <a:p>
            <a:pPr>
              <a:tabLst>
                <a:tab pos="895350" algn="l"/>
                <a:tab pos="1076325" algn="l"/>
              </a:tabLst>
            </a:pPr>
            <a:r>
              <a:rPr lang="es-MX" altLang="es-MX" smtClean="0"/>
              <a:t>El esquema, que incluye procesadores, redes, servicios, y estándares, se puede sumarizar como sigue:</a:t>
            </a:r>
          </a:p>
          <a:p>
            <a:pPr>
              <a:tabLst>
                <a:tab pos="895350" algn="l"/>
                <a:tab pos="1076325" algn="l"/>
              </a:tabLst>
            </a:pPr>
            <a:r>
              <a:rPr lang="es-MX" altLang="es-MX" smtClean="0"/>
              <a:t>	-	Componentes</a:t>
            </a:r>
          </a:p>
          <a:p>
            <a:pPr>
              <a:tabLst>
                <a:tab pos="895350" algn="l"/>
                <a:tab pos="1076325" algn="l"/>
              </a:tabLst>
            </a:pPr>
            <a:r>
              <a:rPr lang="es-MX" altLang="es-MX" smtClean="0"/>
              <a:t>	-	Procesadores.................</a:t>
            </a:r>
          </a:p>
          <a:p>
            <a:pPr>
              <a:tabLst>
                <a:tab pos="895350" algn="l"/>
                <a:tab pos="1076325" algn="l"/>
              </a:tabLst>
            </a:pPr>
            <a:r>
              <a:rPr lang="es-MX" altLang="es-MX" smtClean="0"/>
              <a:t>	-	Servicios......</a:t>
            </a:r>
          </a:p>
          <a:p>
            <a:pPr>
              <a:tabLst>
                <a:tab pos="895350" algn="l"/>
                <a:tab pos="1076325" algn="l"/>
              </a:tabLst>
            </a:pPr>
            <a:r>
              <a:rPr lang="es-MX" altLang="es-MX" smtClean="0"/>
              <a:t>	-	Redes.....</a:t>
            </a:r>
          </a:p>
          <a:p>
            <a:pPr>
              <a:tabLst>
                <a:tab pos="895350" algn="l"/>
                <a:tab pos="1076325" algn="l"/>
              </a:tabLst>
            </a:pPr>
            <a:r>
              <a:rPr lang="es-MX" altLang="es-MX" smtClean="0"/>
              <a:t>	-	Estándares........</a:t>
            </a:r>
          </a:p>
          <a:p>
            <a:pPr>
              <a:tabLst>
                <a:tab pos="895350" algn="l"/>
                <a:tab pos="1076325" algn="l"/>
              </a:tabLst>
            </a:pPr>
            <a:endParaRPr lang="es-MX" altLang="es-MX"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p:spPr>
        <p:txBody>
          <a:bodyPr/>
          <a:lstStyle/>
          <a:p>
            <a:endParaRPr lang="es-ES" altLang="es-MX" smtClean="0"/>
          </a:p>
        </p:txBody>
      </p:sp>
      <p:sp>
        <p:nvSpPr>
          <p:cNvPr id="30724" name="3 Marcador de número de diapositiva"/>
          <p:cNvSpPr>
            <a:spLocks noGrp="1"/>
          </p:cNvSpPr>
          <p:nvPr>
            <p:ph type="sldNum" sz="quarter" idx="5"/>
          </p:nvPr>
        </p:nvSpPr>
        <p:spPr>
          <a:noFill/>
        </p:spPr>
        <p:txBody>
          <a:bodyPr/>
          <a:lstStyle/>
          <a:p>
            <a:fld id="{CD3F04C4-E0E5-49CC-BB18-B13B16586599}" type="slidenum">
              <a:rPr lang="es-MX" altLang="es-MX" smtClean="0">
                <a:ea typeface="ヒラギノ明朝 Pro W3" charset="-128"/>
              </a:rPr>
              <a:pPr/>
              <a:t>12</a:t>
            </a:fld>
            <a:endParaRPr lang="es-MX" altLang="es-MX" smtClean="0">
              <a:ea typeface="ヒラギノ明朝 Pro W3"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p:spPr>
        <p:txBody>
          <a:bodyPr/>
          <a:lstStyle/>
          <a:p>
            <a:endParaRPr lang="es-ES" altLang="es-MX" smtClean="0"/>
          </a:p>
        </p:txBody>
      </p:sp>
      <p:sp>
        <p:nvSpPr>
          <p:cNvPr id="31748" name="3 Marcador de número de diapositiva"/>
          <p:cNvSpPr>
            <a:spLocks noGrp="1"/>
          </p:cNvSpPr>
          <p:nvPr>
            <p:ph type="sldNum" sz="quarter" idx="5"/>
          </p:nvPr>
        </p:nvSpPr>
        <p:spPr>
          <a:noFill/>
        </p:spPr>
        <p:txBody>
          <a:bodyPr/>
          <a:lstStyle/>
          <a:p>
            <a:fld id="{844126F0-9922-44A5-B992-CD2110FD460F}" type="slidenum">
              <a:rPr lang="es-MX" altLang="es-MX" smtClean="0">
                <a:ea typeface="ヒラギノ明朝 Pro W3" charset="-128"/>
              </a:rPr>
              <a:pPr/>
              <a:t>14</a:t>
            </a:fld>
            <a:endParaRPr lang="es-MX" altLang="es-MX" smtClean="0">
              <a:ea typeface="ヒラギノ明朝 Pro W3"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a:ln/>
        </p:spPr>
      </p:sp>
      <p:sp>
        <p:nvSpPr>
          <p:cNvPr id="32771" name="2 Marcador de notas"/>
          <p:cNvSpPr>
            <a:spLocks noGrp="1"/>
          </p:cNvSpPr>
          <p:nvPr>
            <p:ph type="body" idx="1"/>
          </p:nvPr>
        </p:nvSpPr>
        <p:spPr>
          <a:noFill/>
          <a:ln/>
        </p:spPr>
        <p:txBody>
          <a:bodyPr/>
          <a:lstStyle/>
          <a:p>
            <a:endParaRPr lang="es-ES" altLang="es-MX" smtClean="0"/>
          </a:p>
        </p:txBody>
      </p:sp>
      <p:sp>
        <p:nvSpPr>
          <p:cNvPr id="32772" name="3 Marcador de número de diapositiva"/>
          <p:cNvSpPr>
            <a:spLocks noGrp="1"/>
          </p:cNvSpPr>
          <p:nvPr>
            <p:ph type="sldNum" sz="quarter" idx="5"/>
          </p:nvPr>
        </p:nvSpPr>
        <p:spPr>
          <a:noFill/>
        </p:spPr>
        <p:txBody>
          <a:bodyPr/>
          <a:lstStyle/>
          <a:p>
            <a:fld id="{4FFD44A3-451E-47C1-8BB6-D8A236586273}" type="slidenum">
              <a:rPr lang="es-MX" altLang="es-MX" smtClean="0">
                <a:ea typeface="ヒラギノ明朝 Pro W3" charset="-128"/>
              </a:rPr>
              <a:pPr/>
              <a:t>15</a:t>
            </a:fld>
            <a:endParaRPr lang="es-MX" altLang="es-MX" smtClean="0">
              <a:ea typeface="ヒラギノ明朝 Pro W3"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ln/>
        </p:spPr>
      </p:sp>
      <p:sp>
        <p:nvSpPr>
          <p:cNvPr id="33795" name="2 Marcador de notas"/>
          <p:cNvSpPr>
            <a:spLocks noGrp="1"/>
          </p:cNvSpPr>
          <p:nvPr>
            <p:ph type="body" idx="1"/>
          </p:nvPr>
        </p:nvSpPr>
        <p:spPr>
          <a:noFill/>
          <a:ln/>
        </p:spPr>
        <p:txBody>
          <a:bodyPr/>
          <a:lstStyle/>
          <a:p>
            <a:endParaRPr lang="es-ES" altLang="es-MX" smtClean="0"/>
          </a:p>
        </p:txBody>
      </p:sp>
      <p:sp>
        <p:nvSpPr>
          <p:cNvPr id="33796" name="3 Marcador de número de diapositiva"/>
          <p:cNvSpPr>
            <a:spLocks noGrp="1"/>
          </p:cNvSpPr>
          <p:nvPr>
            <p:ph type="sldNum" sz="quarter" idx="5"/>
          </p:nvPr>
        </p:nvSpPr>
        <p:spPr>
          <a:noFill/>
        </p:spPr>
        <p:txBody>
          <a:bodyPr/>
          <a:lstStyle/>
          <a:p>
            <a:fld id="{700DD52D-EA72-44E9-B311-C3F10A3A0EE2}" type="slidenum">
              <a:rPr lang="es-MX" altLang="es-MX" smtClean="0">
                <a:ea typeface="ヒラギノ明朝 Pro W3" charset="-128"/>
              </a:rPr>
              <a:pPr/>
              <a:t>16</a:t>
            </a:fld>
            <a:endParaRPr lang="es-MX" altLang="es-MX" smtClean="0">
              <a:ea typeface="ヒラギノ明朝 Pro W3"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p:spPr>
        <p:txBody>
          <a:bodyPr/>
          <a:lstStyle/>
          <a:p>
            <a:endParaRPr lang="es-ES" altLang="es-MX" smtClean="0"/>
          </a:p>
        </p:txBody>
      </p:sp>
      <p:sp>
        <p:nvSpPr>
          <p:cNvPr id="34820" name="3 Marcador de número de diapositiva"/>
          <p:cNvSpPr>
            <a:spLocks noGrp="1"/>
          </p:cNvSpPr>
          <p:nvPr>
            <p:ph type="sldNum" sz="quarter" idx="5"/>
          </p:nvPr>
        </p:nvSpPr>
        <p:spPr>
          <a:noFill/>
        </p:spPr>
        <p:txBody>
          <a:bodyPr/>
          <a:lstStyle/>
          <a:p>
            <a:fld id="{A6DDC4C4-7DB5-451E-A42F-5D2F7067F59E}" type="slidenum">
              <a:rPr lang="es-MX" altLang="es-MX" smtClean="0">
                <a:ea typeface="ヒラギノ明朝 Pro W3" charset="-128"/>
              </a:rPr>
              <a:pPr/>
              <a:t>17</a:t>
            </a:fld>
            <a:endParaRPr lang="es-MX" altLang="es-MX" smtClean="0">
              <a:ea typeface="ヒラギノ明朝 Pro W3"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p:spPr>
        <p:txBody>
          <a:bodyPr/>
          <a:lstStyle/>
          <a:p>
            <a:endParaRPr lang="es-ES" altLang="es-MX" smtClean="0"/>
          </a:p>
        </p:txBody>
      </p:sp>
      <p:sp>
        <p:nvSpPr>
          <p:cNvPr id="35844" name="3 Marcador de número de diapositiva"/>
          <p:cNvSpPr>
            <a:spLocks noGrp="1"/>
          </p:cNvSpPr>
          <p:nvPr>
            <p:ph type="sldNum" sz="quarter" idx="5"/>
          </p:nvPr>
        </p:nvSpPr>
        <p:spPr>
          <a:noFill/>
        </p:spPr>
        <p:txBody>
          <a:bodyPr/>
          <a:lstStyle/>
          <a:p>
            <a:fld id="{309914A3-3751-4C3B-B90E-D1DF0E1FF6F1}" type="slidenum">
              <a:rPr lang="es-MX" altLang="es-MX" smtClean="0">
                <a:ea typeface="ヒラギノ明朝 Pro W3" charset="-128"/>
              </a:rPr>
              <a:pPr/>
              <a:t>18</a:t>
            </a:fld>
            <a:endParaRPr lang="es-MX" altLang="es-MX" smtClean="0">
              <a:ea typeface="ヒラギノ明朝 Pro W3"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a:ln/>
        </p:spPr>
      </p:sp>
      <p:sp>
        <p:nvSpPr>
          <p:cNvPr id="36867" name="2 Marcador de notas"/>
          <p:cNvSpPr>
            <a:spLocks noGrp="1"/>
          </p:cNvSpPr>
          <p:nvPr>
            <p:ph type="body" idx="1"/>
          </p:nvPr>
        </p:nvSpPr>
        <p:spPr>
          <a:noFill/>
          <a:ln/>
        </p:spPr>
        <p:txBody>
          <a:bodyPr/>
          <a:lstStyle/>
          <a:p>
            <a:endParaRPr lang="es-ES" altLang="es-MX" smtClean="0"/>
          </a:p>
        </p:txBody>
      </p:sp>
      <p:sp>
        <p:nvSpPr>
          <p:cNvPr id="36868" name="3 Marcador de número de diapositiva"/>
          <p:cNvSpPr>
            <a:spLocks noGrp="1"/>
          </p:cNvSpPr>
          <p:nvPr>
            <p:ph type="sldNum" sz="quarter" idx="5"/>
          </p:nvPr>
        </p:nvSpPr>
        <p:spPr>
          <a:noFill/>
        </p:spPr>
        <p:txBody>
          <a:bodyPr/>
          <a:lstStyle/>
          <a:p>
            <a:fld id="{BFC9F4CC-37FE-46D5-AD33-9C3A2559ECAA}" type="slidenum">
              <a:rPr lang="es-MX" altLang="es-MX" smtClean="0">
                <a:ea typeface="ヒラギノ明朝 Pro W3" charset="-128"/>
              </a:rPr>
              <a:pPr/>
              <a:t>19</a:t>
            </a:fld>
            <a:endParaRPr lang="es-MX" altLang="es-MX" smtClean="0">
              <a:ea typeface="ヒラギノ明朝 Pro W3"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94DA2F1-16DB-4E27-9308-997A5E6036BE}" type="slidenum">
              <a:rPr lang="es-MX" altLang="es-MX" smtClean="0">
                <a:ea typeface="ヒラギノ明朝 Pro W3" charset="-128"/>
              </a:rPr>
              <a:pPr/>
              <a:t>20</a:t>
            </a:fld>
            <a:endParaRPr lang="es-MX" altLang="es-MX" smtClean="0">
              <a:ea typeface="ヒラギノ明朝 Pro W3" charset="-128"/>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s-MX" altLang="es-MX" smtClean="0"/>
              <a:t>Otra forma de proceso distribuido es la red de área local, tan común en las empresas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D41BE0A-D851-4723-BEB9-608CEF3A5F80}" type="slidenum">
              <a:rPr lang="es-MX" smtClean="0"/>
              <a:pPr/>
              <a:t>2</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D41BE0A-D851-4723-BEB9-608CEF3A5F80}" type="slidenum">
              <a:rPr lang="es-MX" smtClean="0"/>
              <a:pPr/>
              <a:t>3</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D41BE0A-D851-4723-BEB9-608CEF3A5F80}" type="slidenum">
              <a:rPr lang="es-MX" smtClean="0"/>
              <a:pPr/>
              <a:t>4</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D41BE0A-D851-4723-BEB9-608CEF3A5F80}" type="slidenum">
              <a:rPr lang="es-MX" smtClean="0"/>
              <a:pPr/>
              <a:t>6</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4D41BE0A-D851-4723-BEB9-608CEF3A5F80}" type="slidenum">
              <a:rPr lang="es-MX" smtClean="0"/>
              <a:pPr/>
              <a:t>7</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4D41BE0A-D851-4723-BEB9-608CEF3A5F80}" type="slidenum">
              <a:rPr lang="es-MX" smtClean="0"/>
              <a:pPr/>
              <a:t>8</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a:ln/>
        </p:spPr>
      </p:sp>
      <p:sp>
        <p:nvSpPr>
          <p:cNvPr id="27651" name="2 Marcador de notas"/>
          <p:cNvSpPr>
            <a:spLocks noGrp="1"/>
          </p:cNvSpPr>
          <p:nvPr>
            <p:ph type="body" idx="1"/>
          </p:nvPr>
        </p:nvSpPr>
        <p:spPr>
          <a:noFill/>
          <a:ln/>
        </p:spPr>
        <p:txBody>
          <a:bodyPr/>
          <a:lstStyle/>
          <a:p>
            <a:endParaRPr lang="es-ES" altLang="es-MX" smtClean="0"/>
          </a:p>
        </p:txBody>
      </p:sp>
      <p:sp>
        <p:nvSpPr>
          <p:cNvPr id="27652" name="3 Marcador de número de diapositiva"/>
          <p:cNvSpPr>
            <a:spLocks noGrp="1"/>
          </p:cNvSpPr>
          <p:nvPr>
            <p:ph type="sldNum" sz="quarter" idx="5"/>
          </p:nvPr>
        </p:nvSpPr>
        <p:spPr>
          <a:noFill/>
        </p:spPr>
        <p:txBody>
          <a:bodyPr/>
          <a:lstStyle/>
          <a:p>
            <a:fld id="{6996C607-DE79-437E-A559-B78A91A01394}" type="slidenum">
              <a:rPr lang="es-MX" altLang="es-MX" smtClean="0">
                <a:ea typeface="ヒラギノ明朝 Pro W3" charset="-128"/>
              </a:rPr>
              <a:pPr/>
              <a:t>9</a:t>
            </a:fld>
            <a:endParaRPr lang="es-MX" altLang="es-MX" smtClean="0">
              <a:ea typeface="ヒラギノ明朝 Pro W3"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4420019-7C6C-495B-B59F-38F1EA53EB9C}" type="slidenum">
              <a:rPr lang="es-MX" altLang="es-MX" smtClean="0">
                <a:ea typeface="ヒラギノ明朝 Pro W3" charset="-128"/>
              </a:rPr>
              <a:pPr/>
              <a:t>10</a:t>
            </a:fld>
            <a:endParaRPr lang="es-MX" altLang="es-MX" smtClean="0">
              <a:ea typeface="ヒラギノ明朝 Pro W3"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a:tabLst>
                <a:tab pos="895350" algn="l"/>
                <a:tab pos="1076325" algn="l"/>
              </a:tabLst>
            </a:pPr>
            <a:r>
              <a:rPr lang="es-MX" altLang="es-MX" smtClean="0"/>
              <a:t>En 1982, David Farber desarrollo un marco conceptual para sistemas distribuidos. Para esto se usó el acrónimo SUMURU, significando “Single User, Multiple User, Remote Utility. Este concepto definido en 1982 es apropiado hoy.</a:t>
            </a:r>
          </a:p>
          <a:p>
            <a:pPr>
              <a:tabLst>
                <a:tab pos="895350" algn="l"/>
                <a:tab pos="1076325" algn="l"/>
              </a:tabLst>
            </a:pPr>
            <a:r>
              <a:rPr lang="es-MX" altLang="es-MX" smtClean="0"/>
              <a:t>El esquema, que incluye procesadores, redes, servicios, y estándares, se puede sumarizar como sigue:</a:t>
            </a:r>
          </a:p>
          <a:p>
            <a:pPr>
              <a:tabLst>
                <a:tab pos="895350" algn="l"/>
                <a:tab pos="1076325" algn="l"/>
              </a:tabLst>
            </a:pPr>
            <a:r>
              <a:rPr lang="es-MX" altLang="es-MX" smtClean="0"/>
              <a:t>	-	Componentes</a:t>
            </a:r>
          </a:p>
          <a:p>
            <a:pPr>
              <a:tabLst>
                <a:tab pos="895350" algn="l"/>
                <a:tab pos="1076325" algn="l"/>
              </a:tabLst>
            </a:pPr>
            <a:r>
              <a:rPr lang="es-MX" altLang="es-MX" smtClean="0"/>
              <a:t>	-	Procesadores.................</a:t>
            </a:r>
          </a:p>
          <a:p>
            <a:pPr>
              <a:tabLst>
                <a:tab pos="895350" algn="l"/>
                <a:tab pos="1076325" algn="l"/>
              </a:tabLst>
            </a:pPr>
            <a:r>
              <a:rPr lang="es-MX" altLang="es-MX" smtClean="0"/>
              <a:t>	-	Servicios......</a:t>
            </a:r>
          </a:p>
          <a:p>
            <a:pPr>
              <a:tabLst>
                <a:tab pos="895350" algn="l"/>
                <a:tab pos="1076325" algn="l"/>
              </a:tabLst>
            </a:pPr>
            <a:r>
              <a:rPr lang="es-MX" altLang="es-MX" smtClean="0"/>
              <a:t>	-	Redes.....</a:t>
            </a:r>
          </a:p>
          <a:p>
            <a:pPr>
              <a:tabLst>
                <a:tab pos="895350" algn="l"/>
                <a:tab pos="1076325" algn="l"/>
              </a:tabLst>
            </a:pPr>
            <a:r>
              <a:rPr lang="es-MX" altLang="es-MX" smtClean="0"/>
              <a:t>	-	Estándares........</a:t>
            </a:r>
          </a:p>
          <a:p>
            <a:pPr>
              <a:tabLst>
                <a:tab pos="895350" algn="l"/>
                <a:tab pos="1076325" algn="l"/>
              </a:tabLst>
            </a:pPr>
            <a:endParaRPr lang="es-MX" altLang="es-MX"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864259" name="Rectangle 3"/>
          <p:cNvSpPr>
            <a:spLocks noGrp="1" noChangeArrowheads="1"/>
          </p:cNvSpPr>
          <p:nvPr>
            <p:ph type="ctrTitle"/>
          </p:nvPr>
        </p:nvSpPr>
        <p:spPr>
          <a:xfrm>
            <a:off x="685800" y="2286000"/>
            <a:ext cx="7772400" cy="1143000"/>
          </a:xfrm>
        </p:spPr>
        <p:txBody>
          <a:bodyPr/>
          <a:lstStyle>
            <a:lvl1pPr>
              <a:defRPr/>
            </a:lvl1pPr>
          </a:lstStyle>
          <a:p>
            <a:r>
              <a:rPr lang="de-DE" altLang="ja-JP"/>
              <a:t>Clic para editar título</a:t>
            </a:r>
          </a:p>
        </p:txBody>
      </p:sp>
      <p:sp>
        <p:nvSpPr>
          <p:cNvPr id="864260" name="Rectangle 4"/>
          <p:cNvSpPr>
            <a:spLocks noGrp="1" noChangeArrowheads="1"/>
          </p:cNvSpPr>
          <p:nvPr>
            <p:ph type="subTitle" idx="1"/>
          </p:nvPr>
        </p:nvSpPr>
        <p:spPr>
          <a:xfrm>
            <a:off x="1371600" y="3886200"/>
            <a:ext cx="6400800" cy="1752600"/>
          </a:xfrm>
        </p:spPr>
        <p:txBody>
          <a:bodyPr/>
          <a:lstStyle>
            <a:lvl1pPr marL="0" indent="0" algn="ctr">
              <a:defRPr/>
            </a:lvl1pPr>
          </a:lstStyle>
          <a:p>
            <a:r>
              <a:rPr lang="de-DE" altLang="ja-JP"/>
              <a:t>Haga clic para modificar el estilo de subtítulo del patrón</a:t>
            </a:r>
          </a:p>
        </p:txBody>
      </p:sp>
      <p:sp>
        <p:nvSpPr>
          <p:cNvPr id="5"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de-DE" altLang="ja-JP"/>
          </a:p>
        </p:txBody>
      </p:sp>
      <p:sp>
        <p:nvSpPr>
          <p:cNvPr id="6"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de-DE" altLang="ja-JP"/>
          </a:p>
        </p:txBody>
      </p:sp>
      <p:sp>
        <p:nvSpPr>
          <p:cNvPr id="7" name="Rectangle 7"/>
          <p:cNvSpPr>
            <a:spLocks noGrp="1" noChangeArrowheads="1"/>
          </p:cNvSpPr>
          <p:nvPr>
            <p:ph type="sldNum" sz="quarter" idx="12"/>
          </p:nvPr>
        </p:nvSpPr>
        <p:spPr>
          <a:xfrm>
            <a:off x="6553200" y="6248400"/>
            <a:ext cx="1905000" cy="457200"/>
          </a:xfrm>
        </p:spPr>
        <p:txBody>
          <a:bodyPr/>
          <a:lstStyle>
            <a:lvl1pPr>
              <a:defRPr/>
            </a:lvl1pPr>
          </a:lstStyle>
          <a:p>
            <a:pPr>
              <a:defRPr/>
            </a:pPr>
            <a:fld id="{F8F73F61-8EDB-44E2-BE51-BC9F4BAF56DE}" type="slidenum">
              <a:rPr lang="de-DE" altLang="ja-JP"/>
              <a:pPr>
                <a:defRPr/>
              </a:pPr>
              <a:t>‹Nº›</a:t>
            </a:fld>
            <a:endParaRPr lang="de-DE"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6" name="Rectangle 6"/>
          <p:cNvSpPr>
            <a:spLocks noGrp="1" noChangeArrowheads="1"/>
          </p:cNvSpPr>
          <p:nvPr>
            <p:ph type="sldNum" sz="quarter" idx="12"/>
          </p:nvPr>
        </p:nvSpPr>
        <p:spPr>
          <a:ln/>
        </p:spPr>
        <p:txBody>
          <a:bodyPr/>
          <a:lstStyle>
            <a:lvl1pPr>
              <a:defRPr/>
            </a:lvl1pPr>
          </a:lstStyle>
          <a:p>
            <a:pPr>
              <a:defRPr/>
            </a:pPr>
            <a:fld id="{B74F202F-BE3C-49EA-B894-8016764195B4}" type="slidenum">
              <a:rPr lang="es-ES_tradnl" altLang="ja-JP"/>
              <a:pPr>
                <a:defRPr/>
              </a:pPr>
              <a:t>‹Nº›</a:t>
            </a:fld>
            <a:endParaRPr lang="es-ES_tradnl"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6388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6" name="Rectangle 6"/>
          <p:cNvSpPr>
            <a:spLocks noGrp="1" noChangeArrowheads="1"/>
          </p:cNvSpPr>
          <p:nvPr>
            <p:ph type="sldNum" sz="quarter" idx="12"/>
          </p:nvPr>
        </p:nvSpPr>
        <p:spPr>
          <a:ln/>
        </p:spPr>
        <p:txBody>
          <a:bodyPr/>
          <a:lstStyle>
            <a:lvl1pPr>
              <a:defRPr/>
            </a:lvl1pPr>
          </a:lstStyle>
          <a:p>
            <a:pPr>
              <a:defRPr/>
            </a:pPr>
            <a:fld id="{B6E61EFF-1DF8-42FF-A591-94353C2E13E3}" type="slidenum">
              <a:rPr lang="es-ES_tradnl" altLang="ja-JP"/>
              <a:pPr>
                <a:defRPr/>
              </a:pPr>
              <a:t>‹Nº›</a:t>
            </a:fld>
            <a:endParaRPr lang="es-ES_tradnl"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6" name="Rectangle 6"/>
          <p:cNvSpPr>
            <a:spLocks noGrp="1" noChangeArrowheads="1"/>
          </p:cNvSpPr>
          <p:nvPr>
            <p:ph type="sldNum" sz="quarter" idx="12"/>
          </p:nvPr>
        </p:nvSpPr>
        <p:spPr>
          <a:ln/>
        </p:spPr>
        <p:txBody>
          <a:bodyPr/>
          <a:lstStyle>
            <a:lvl1pPr>
              <a:defRPr/>
            </a:lvl1pPr>
          </a:lstStyle>
          <a:p>
            <a:pPr>
              <a:defRPr/>
            </a:pPr>
            <a:fld id="{D5A4DF6D-5813-425B-9087-45C04CD15B43}" type="slidenum">
              <a:rPr lang="es-ES_tradnl" altLang="ja-JP"/>
              <a:pPr>
                <a:defRPr/>
              </a:pPr>
              <a:t>‹Nº›</a:t>
            </a:fld>
            <a:endParaRPr lang="es-ES_tradnl"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6" name="Rectangle 6"/>
          <p:cNvSpPr>
            <a:spLocks noGrp="1" noChangeArrowheads="1"/>
          </p:cNvSpPr>
          <p:nvPr>
            <p:ph type="sldNum" sz="quarter" idx="12"/>
          </p:nvPr>
        </p:nvSpPr>
        <p:spPr>
          <a:ln/>
        </p:spPr>
        <p:txBody>
          <a:bodyPr/>
          <a:lstStyle>
            <a:lvl1pPr>
              <a:defRPr/>
            </a:lvl1pPr>
          </a:lstStyle>
          <a:p>
            <a:pPr>
              <a:defRPr/>
            </a:pPr>
            <a:fld id="{630B4D23-9412-4F90-8675-0FB243E59D5C}" type="slidenum">
              <a:rPr lang="es-ES_tradnl" altLang="ja-JP"/>
              <a:pPr>
                <a:defRPr/>
              </a:pPr>
              <a:t>‹Nº›</a:t>
            </a:fld>
            <a:endParaRPr lang="es-ES_tradnl"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7" name="Rectangle 6"/>
          <p:cNvSpPr>
            <a:spLocks noGrp="1" noChangeArrowheads="1"/>
          </p:cNvSpPr>
          <p:nvPr>
            <p:ph type="sldNum" sz="quarter" idx="12"/>
          </p:nvPr>
        </p:nvSpPr>
        <p:spPr>
          <a:ln/>
        </p:spPr>
        <p:txBody>
          <a:bodyPr/>
          <a:lstStyle>
            <a:lvl1pPr>
              <a:defRPr/>
            </a:lvl1pPr>
          </a:lstStyle>
          <a:p>
            <a:pPr>
              <a:defRPr/>
            </a:pPr>
            <a:fld id="{6F20C6D4-F3EF-439A-91F3-576A7F46BEE5}" type="slidenum">
              <a:rPr lang="es-ES_tradnl" altLang="ja-JP"/>
              <a:pPr>
                <a:defRPr/>
              </a:pPr>
              <a:t>‹Nº›</a:t>
            </a:fld>
            <a:endParaRPr lang="es-ES_tradnl"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9" name="Rectangle 6"/>
          <p:cNvSpPr>
            <a:spLocks noGrp="1" noChangeArrowheads="1"/>
          </p:cNvSpPr>
          <p:nvPr>
            <p:ph type="sldNum" sz="quarter" idx="12"/>
          </p:nvPr>
        </p:nvSpPr>
        <p:spPr>
          <a:ln/>
        </p:spPr>
        <p:txBody>
          <a:bodyPr/>
          <a:lstStyle>
            <a:lvl1pPr>
              <a:defRPr/>
            </a:lvl1pPr>
          </a:lstStyle>
          <a:p>
            <a:pPr>
              <a:defRPr/>
            </a:pPr>
            <a:fld id="{9D0FED6E-ADE3-4429-8F44-0B20C6551F19}" type="slidenum">
              <a:rPr lang="es-ES_tradnl" altLang="ja-JP"/>
              <a:pPr>
                <a:defRPr/>
              </a:pPr>
              <a:t>‹Nº›</a:t>
            </a:fld>
            <a:endParaRPr lang="es-ES_tradnl"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5" name="Rectangle 6"/>
          <p:cNvSpPr>
            <a:spLocks noGrp="1" noChangeArrowheads="1"/>
          </p:cNvSpPr>
          <p:nvPr>
            <p:ph type="sldNum" sz="quarter" idx="12"/>
          </p:nvPr>
        </p:nvSpPr>
        <p:spPr>
          <a:ln/>
        </p:spPr>
        <p:txBody>
          <a:bodyPr/>
          <a:lstStyle>
            <a:lvl1pPr>
              <a:defRPr/>
            </a:lvl1pPr>
          </a:lstStyle>
          <a:p>
            <a:pPr>
              <a:defRPr/>
            </a:pPr>
            <a:fld id="{8BC00DA1-1C80-41A9-B744-5D0ABAC00A1D}" type="slidenum">
              <a:rPr lang="es-ES_tradnl" altLang="ja-JP"/>
              <a:pPr>
                <a:defRPr/>
              </a:pPr>
              <a:t>‹Nº›</a:t>
            </a:fld>
            <a:endParaRPr lang="es-ES_tradnl"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4" name="Rectangle 6"/>
          <p:cNvSpPr>
            <a:spLocks noGrp="1" noChangeArrowheads="1"/>
          </p:cNvSpPr>
          <p:nvPr>
            <p:ph type="sldNum" sz="quarter" idx="12"/>
          </p:nvPr>
        </p:nvSpPr>
        <p:spPr>
          <a:ln/>
        </p:spPr>
        <p:txBody>
          <a:bodyPr/>
          <a:lstStyle>
            <a:lvl1pPr>
              <a:defRPr/>
            </a:lvl1pPr>
          </a:lstStyle>
          <a:p>
            <a:pPr>
              <a:defRPr/>
            </a:pPr>
            <a:fld id="{600FFB79-917B-4C8E-9E88-2BF0106135F6}" type="slidenum">
              <a:rPr lang="es-ES_tradnl" altLang="ja-JP"/>
              <a:pPr>
                <a:defRPr/>
              </a:pPr>
              <a:t>‹Nº›</a:t>
            </a:fld>
            <a:endParaRPr lang="es-ES_tradnl"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7" name="Rectangle 6"/>
          <p:cNvSpPr>
            <a:spLocks noGrp="1" noChangeArrowheads="1"/>
          </p:cNvSpPr>
          <p:nvPr>
            <p:ph type="sldNum" sz="quarter" idx="12"/>
          </p:nvPr>
        </p:nvSpPr>
        <p:spPr>
          <a:ln/>
        </p:spPr>
        <p:txBody>
          <a:bodyPr/>
          <a:lstStyle>
            <a:lvl1pPr>
              <a:defRPr/>
            </a:lvl1pPr>
          </a:lstStyle>
          <a:p>
            <a:pPr>
              <a:defRPr/>
            </a:pPr>
            <a:fld id="{7A6E862C-345B-4E80-9535-BE8CF152CBD3}" type="slidenum">
              <a:rPr lang="es-ES_tradnl" altLang="ja-JP"/>
              <a:pPr>
                <a:defRPr/>
              </a:pPr>
              <a:t>‹Nº›</a:t>
            </a:fld>
            <a:endParaRPr lang="es-ES_tradnl"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ltLang="ja-JP"/>
          </a:p>
        </p:txBody>
      </p:sp>
      <p:sp>
        <p:nvSpPr>
          <p:cNvPr id="7" name="Rectangle 6"/>
          <p:cNvSpPr>
            <a:spLocks noGrp="1" noChangeArrowheads="1"/>
          </p:cNvSpPr>
          <p:nvPr>
            <p:ph type="sldNum" sz="quarter" idx="12"/>
          </p:nvPr>
        </p:nvSpPr>
        <p:spPr>
          <a:ln/>
        </p:spPr>
        <p:txBody>
          <a:bodyPr/>
          <a:lstStyle>
            <a:lvl1pPr>
              <a:defRPr/>
            </a:lvl1pPr>
          </a:lstStyle>
          <a:p>
            <a:pPr>
              <a:defRPr/>
            </a:pPr>
            <a:fld id="{E646CC2D-5468-4A57-8CD3-BDEB7471D54E}" type="slidenum">
              <a:rPr lang="es-ES_tradnl" altLang="ja-JP"/>
              <a:pPr>
                <a:defRPr/>
              </a:pPr>
              <a:t>‹Nº›</a:t>
            </a:fld>
            <a:endParaRPr lang="es-ES_tradnl"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a:stretch>
            <a:fillRect/>
          </a:stretch>
        </p:blipFill>
        <p:spPr bwMode="auto">
          <a:xfrm>
            <a:off x="0" y="1588"/>
            <a:ext cx="9144000" cy="68564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685800" y="1981200"/>
            <a:ext cx="77724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ltLang="ja-JP" smtClean="0"/>
              <a:t>Haga clic para modificar el estilo de texto del patrón</a:t>
            </a:r>
          </a:p>
          <a:p>
            <a:pPr lvl="1"/>
            <a:r>
              <a:rPr lang="es-ES_tradnl" altLang="ja-JP" smtClean="0"/>
              <a:t>Segundo nivel</a:t>
            </a:r>
          </a:p>
          <a:p>
            <a:pPr lvl="2"/>
            <a:r>
              <a:rPr lang="es-ES_tradnl" altLang="ja-JP" smtClean="0"/>
              <a:t>Tercer nivel</a:t>
            </a:r>
          </a:p>
          <a:p>
            <a:pPr lvl="3"/>
            <a:r>
              <a:rPr lang="es-ES_tradnl" altLang="ja-JP" smtClean="0"/>
              <a:t>Cuarto nivel</a:t>
            </a:r>
          </a:p>
          <a:p>
            <a:pPr lvl="4"/>
            <a:r>
              <a:rPr lang="es-ES_tradnl" altLang="ja-JP" smtClean="0"/>
              <a:t>Quinto nivel</a:t>
            </a:r>
          </a:p>
        </p:txBody>
      </p:sp>
      <p:sp>
        <p:nvSpPr>
          <p:cNvPr id="863236"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400">
                <a:latin typeface="+mn-lt"/>
                <a:ea typeface="ＭＳ 明朝" charset="-128"/>
              </a:defRPr>
            </a:lvl1pPr>
          </a:lstStyle>
          <a:p>
            <a:pPr>
              <a:defRPr/>
            </a:pPr>
            <a:endParaRPr lang="es-ES_tradnl" altLang="ja-JP"/>
          </a:p>
        </p:txBody>
      </p:sp>
      <p:sp>
        <p:nvSpPr>
          <p:cNvPr id="863237" name="Rectangle 5"/>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mn-lt"/>
                <a:ea typeface="ＭＳ 明朝" charset="-128"/>
              </a:defRPr>
            </a:lvl1pPr>
          </a:lstStyle>
          <a:p>
            <a:pPr>
              <a:defRPr/>
            </a:pPr>
            <a:endParaRPr lang="es-ES_tradnl" altLang="ja-JP"/>
          </a:p>
        </p:txBody>
      </p:sp>
      <p:sp>
        <p:nvSpPr>
          <p:cNvPr id="863238"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mn-lt"/>
                <a:ea typeface="ＭＳ 明朝" charset="-128"/>
              </a:defRPr>
            </a:lvl1pPr>
          </a:lstStyle>
          <a:p>
            <a:pPr>
              <a:defRPr/>
            </a:pPr>
            <a:fld id="{84F72DF5-0AC0-4ADD-9A04-CE21133C2116}" type="slidenum">
              <a:rPr lang="es-ES_tradnl" altLang="ja-JP"/>
              <a:pPr>
                <a:defRPr/>
              </a:pPr>
              <a:t>‹Nº›</a:t>
            </a:fld>
            <a:endParaRPr lang="es-ES_tradnl" altLang="ja-JP"/>
          </a:p>
        </p:txBody>
      </p:sp>
      <p:sp>
        <p:nvSpPr>
          <p:cNvPr id="1031" name="Rectangle 7"/>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ltLang="ja-JP" smtClean="0"/>
              <a:t>Clic para editar título</a:t>
            </a:r>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ヒラギノ明朝 Pro W6" charset="-128"/>
        </a:defRPr>
      </a:lvl2pPr>
      <a:lvl3pPr algn="ctr" rtl="0" eaLnBrk="0" fontAlgn="base" hangingPunct="0">
        <a:spcBef>
          <a:spcPct val="0"/>
        </a:spcBef>
        <a:spcAft>
          <a:spcPct val="0"/>
        </a:spcAft>
        <a:defRPr kumimoji="1" sz="4400">
          <a:solidFill>
            <a:schemeClr val="tx2"/>
          </a:solidFill>
          <a:latin typeface="Arial" charset="0"/>
          <a:ea typeface="ヒラギノ明朝 Pro W6" charset="-128"/>
        </a:defRPr>
      </a:lvl3pPr>
      <a:lvl4pPr algn="ctr" rtl="0" eaLnBrk="0" fontAlgn="base" hangingPunct="0">
        <a:spcBef>
          <a:spcPct val="0"/>
        </a:spcBef>
        <a:spcAft>
          <a:spcPct val="0"/>
        </a:spcAft>
        <a:defRPr kumimoji="1" sz="4400">
          <a:solidFill>
            <a:schemeClr val="tx2"/>
          </a:solidFill>
          <a:latin typeface="Arial" charset="0"/>
          <a:ea typeface="ヒラギノ明朝 Pro W6" charset="-128"/>
        </a:defRPr>
      </a:lvl4pPr>
      <a:lvl5pPr algn="ctr" rtl="0" eaLnBrk="0" fontAlgn="base" hangingPunct="0">
        <a:spcBef>
          <a:spcPct val="0"/>
        </a:spcBef>
        <a:spcAft>
          <a:spcPct val="0"/>
        </a:spcAft>
        <a:defRPr kumimoji="1" sz="4400">
          <a:solidFill>
            <a:schemeClr val="tx2"/>
          </a:solidFill>
          <a:latin typeface="Arial" charset="0"/>
          <a:ea typeface="ヒラギノ明朝 Pro W6" charset="-128"/>
        </a:defRPr>
      </a:lvl5pPr>
      <a:lvl6pPr marL="457200" algn="ctr" rtl="0" fontAlgn="base">
        <a:spcBef>
          <a:spcPct val="0"/>
        </a:spcBef>
        <a:spcAft>
          <a:spcPct val="0"/>
        </a:spcAft>
        <a:defRPr kumimoji="1" sz="4400">
          <a:solidFill>
            <a:schemeClr val="tx2"/>
          </a:solidFill>
          <a:latin typeface="Arial" charset="0"/>
          <a:ea typeface="ヒラギノ明朝 Pro W6" charset="-128"/>
        </a:defRPr>
      </a:lvl6pPr>
      <a:lvl7pPr marL="914400" algn="ctr" rtl="0" fontAlgn="base">
        <a:spcBef>
          <a:spcPct val="0"/>
        </a:spcBef>
        <a:spcAft>
          <a:spcPct val="0"/>
        </a:spcAft>
        <a:defRPr kumimoji="1" sz="4400">
          <a:solidFill>
            <a:schemeClr val="tx2"/>
          </a:solidFill>
          <a:latin typeface="Arial" charset="0"/>
          <a:ea typeface="ヒラギノ明朝 Pro W6" charset="-128"/>
        </a:defRPr>
      </a:lvl7pPr>
      <a:lvl8pPr marL="1371600" algn="ctr" rtl="0" fontAlgn="base">
        <a:spcBef>
          <a:spcPct val="0"/>
        </a:spcBef>
        <a:spcAft>
          <a:spcPct val="0"/>
        </a:spcAft>
        <a:defRPr kumimoji="1" sz="4400">
          <a:solidFill>
            <a:schemeClr val="tx2"/>
          </a:solidFill>
          <a:latin typeface="Arial" charset="0"/>
          <a:ea typeface="ヒラギノ明朝 Pro W6" charset="-128"/>
        </a:defRPr>
      </a:lvl8pPr>
      <a:lvl9pPr marL="1828800" algn="ctr" rtl="0" fontAlgn="base">
        <a:spcBef>
          <a:spcPct val="0"/>
        </a:spcBef>
        <a:spcAft>
          <a:spcPct val="0"/>
        </a:spcAft>
        <a:defRPr kumimoji="1" sz="4400">
          <a:solidFill>
            <a:schemeClr val="tx2"/>
          </a:solidFill>
          <a:latin typeface="Arial" charset="0"/>
          <a:ea typeface="ヒラギノ明朝 Pro W6" charset="-128"/>
        </a:defRPr>
      </a:lvl9pPr>
    </p:titleStyle>
    <p:bodyStyle>
      <a:lvl1pPr marL="284163" indent="-284163" algn="l" rtl="0" eaLnBrk="0" fontAlgn="base" hangingPunct="0">
        <a:lnSpc>
          <a:spcPct val="80000"/>
        </a:lnSpc>
        <a:spcBef>
          <a:spcPct val="20000"/>
        </a:spcBef>
        <a:spcAft>
          <a:spcPct val="0"/>
        </a:spcAft>
        <a:buClr>
          <a:srgbClr val="000000"/>
        </a:buClr>
        <a:buFont typeface="Times" charset="0"/>
        <a:buChar char="•"/>
        <a:defRPr sz="3200">
          <a:solidFill>
            <a:schemeClr val="tx1"/>
          </a:solidFill>
          <a:latin typeface="+mn-lt"/>
          <a:ea typeface="+mn-ea"/>
          <a:cs typeface="+mn-cs"/>
        </a:defRPr>
      </a:lvl1pPr>
      <a:lvl2pPr marL="747713" indent="-293688" algn="l" rtl="0" eaLnBrk="0" fontAlgn="base" hangingPunct="0">
        <a:lnSpc>
          <a:spcPct val="80000"/>
        </a:lnSpc>
        <a:spcBef>
          <a:spcPct val="20000"/>
        </a:spcBef>
        <a:spcAft>
          <a:spcPct val="0"/>
        </a:spcAft>
        <a:buClr>
          <a:srgbClr val="000000"/>
        </a:buClr>
        <a:buFont typeface="Times" charset="0"/>
        <a:buChar char="•"/>
        <a:defRPr kumimoji="1" sz="2800">
          <a:solidFill>
            <a:schemeClr val="tx1"/>
          </a:solidFill>
          <a:latin typeface="+mn-lt"/>
          <a:ea typeface="+mn-ea"/>
        </a:defRPr>
      </a:lvl2pPr>
      <a:lvl3pPr marL="1144588" indent="-225425" algn="l" rtl="0" eaLnBrk="0" fontAlgn="base" hangingPunct="0">
        <a:lnSpc>
          <a:spcPct val="80000"/>
        </a:lnSpc>
        <a:spcBef>
          <a:spcPct val="20000"/>
        </a:spcBef>
        <a:spcAft>
          <a:spcPct val="0"/>
        </a:spcAft>
        <a:buClr>
          <a:srgbClr val="000000"/>
        </a:buClr>
        <a:buFont typeface="Times" charset="0"/>
        <a:buChar char="•"/>
        <a:defRPr kumimoji="1" sz="2400">
          <a:solidFill>
            <a:schemeClr val="tx1"/>
          </a:solidFill>
          <a:latin typeface="+mn-lt"/>
          <a:ea typeface="+mn-ea"/>
        </a:defRPr>
      </a:lvl3pPr>
      <a:lvl4pPr marL="1598613" indent="-227013" algn="l" rtl="0" eaLnBrk="0" fontAlgn="base" hangingPunct="0">
        <a:lnSpc>
          <a:spcPct val="80000"/>
        </a:lnSpc>
        <a:spcBef>
          <a:spcPct val="20000"/>
        </a:spcBef>
        <a:spcAft>
          <a:spcPct val="0"/>
        </a:spcAft>
        <a:buClr>
          <a:srgbClr val="000000"/>
        </a:buClr>
        <a:buFont typeface="Times" charset="0"/>
        <a:buChar char="•"/>
        <a:defRPr kumimoji="1" sz="2000">
          <a:solidFill>
            <a:schemeClr val="tx1"/>
          </a:solidFill>
          <a:latin typeface="+mn-lt"/>
          <a:ea typeface="+mn-ea"/>
        </a:defRPr>
      </a:lvl4pPr>
      <a:lvl5pPr marL="1995488" indent="-169863" algn="l" rtl="0" eaLnBrk="0" fontAlgn="base" hangingPunct="0">
        <a:lnSpc>
          <a:spcPct val="80000"/>
        </a:lnSpc>
        <a:spcBef>
          <a:spcPct val="20000"/>
        </a:spcBef>
        <a:spcAft>
          <a:spcPct val="0"/>
        </a:spcAft>
        <a:buClr>
          <a:srgbClr val="000000"/>
        </a:buClr>
        <a:buFont typeface="Times" charset="0"/>
        <a:buChar char="•"/>
        <a:defRPr kumimoji="1" sz="2000">
          <a:solidFill>
            <a:schemeClr val="tx1"/>
          </a:solidFill>
          <a:latin typeface="+mn-lt"/>
          <a:ea typeface="+mn-ea"/>
        </a:defRPr>
      </a:lvl5pPr>
      <a:lvl6pPr marL="2452688" indent="-169863" algn="l" rtl="0" fontAlgn="base">
        <a:lnSpc>
          <a:spcPct val="80000"/>
        </a:lnSpc>
        <a:spcBef>
          <a:spcPct val="20000"/>
        </a:spcBef>
        <a:spcAft>
          <a:spcPct val="0"/>
        </a:spcAft>
        <a:buClr>
          <a:srgbClr val="000000"/>
        </a:buClr>
        <a:buFont typeface="Times" charset="0"/>
        <a:buChar char="•"/>
        <a:defRPr kumimoji="1" sz="2000">
          <a:solidFill>
            <a:schemeClr val="tx1"/>
          </a:solidFill>
          <a:latin typeface="+mn-lt"/>
          <a:ea typeface="+mn-ea"/>
        </a:defRPr>
      </a:lvl6pPr>
      <a:lvl7pPr marL="2909888" indent="-169863" algn="l" rtl="0" fontAlgn="base">
        <a:lnSpc>
          <a:spcPct val="80000"/>
        </a:lnSpc>
        <a:spcBef>
          <a:spcPct val="20000"/>
        </a:spcBef>
        <a:spcAft>
          <a:spcPct val="0"/>
        </a:spcAft>
        <a:buClr>
          <a:srgbClr val="000000"/>
        </a:buClr>
        <a:buFont typeface="Times" charset="0"/>
        <a:buChar char="•"/>
        <a:defRPr kumimoji="1" sz="2000">
          <a:solidFill>
            <a:schemeClr val="tx1"/>
          </a:solidFill>
          <a:latin typeface="+mn-lt"/>
          <a:ea typeface="+mn-ea"/>
        </a:defRPr>
      </a:lvl7pPr>
      <a:lvl8pPr marL="3367088" indent="-169863" algn="l" rtl="0" fontAlgn="base">
        <a:lnSpc>
          <a:spcPct val="80000"/>
        </a:lnSpc>
        <a:spcBef>
          <a:spcPct val="20000"/>
        </a:spcBef>
        <a:spcAft>
          <a:spcPct val="0"/>
        </a:spcAft>
        <a:buClr>
          <a:srgbClr val="000000"/>
        </a:buClr>
        <a:buFont typeface="Times" charset="0"/>
        <a:buChar char="•"/>
        <a:defRPr kumimoji="1" sz="2000">
          <a:solidFill>
            <a:schemeClr val="tx1"/>
          </a:solidFill>
          <a:latin typeface="+mn-lt"/>
          <a:ea typeface="+mn-ea"/>
        </a:defRPr>
      </a:lvl8pPr>
      <a:lvl9pPr marL="3824288" indent="-169863" algn="l" rtl="0" fontAlgn="base">
        <a:lnSpc>
          <a:spcPct val="80000"/>
        </a:lnSpc>
        <a:spcBef>
          <a:spcPct val="20000"/>
        </a:spcBef>
        <a:spcAft>
          <a:spcPct val="0"/>
        </a:spcAft>
        <a:buClr>
          <a:srgbClr val="000000"/>
        </a:buClr>
        <a:buFont typeface="Times" charset="0"/>
        <a:buChar char="•"/>
        <a:defRPr kumimoji="1" sz="2000">
          <a:solidFill>
            <a:schemeClr val="tx1"/>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x.wrs.yahoo.com/_ylt=A0S0zvl2joxKFAMBY7PF8Qt.;_ylu=X3oDMTBpaWhqZmNtBHBvcwMzBHNlYwNzcgR2dGlkAw--/SIG=1kgl14ku8/EXP=1250811894/**http:/mx.images.search.yahoo.com/images/view?back=http://mx.images.search.yahoo.com/search/images?p=redes+de+computadoras&amp;ei=UTF-8&amp;rd=r1&amp;fr=yfp-s&amp;fr2=tab-web&amp;w=100&amp;h=105&amp;imgurl=www.computadoras.net/spanish/imagenes/Contenido_RedesComputadoras.jpg&amp;rurl=http://www.computadoras.net/spanish/Servicios/ServiciosRedes/ServiciosdeRed.html&amp;size=3k&amp;name=Contenido+RedesC...&amp;p=redes+de+computadoras&amp;oid=42631bf82fbe41b4&amp;fr2=tab-web&amp;no=3&amp;tt=5856&amp;sigr=12gm672o6&amp;sigi=125najt2o&amp;sigb=13bdmjao5&amp;type=JP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7" Type="http://schemas.openxmlformats.org/officeDocument/2006/relationships/hyperlink" Target="http://mx.wrs.yahoo.com/_ylt=A0S0zu.rkYxKIQQBK9TF8Qt.;_ylu=X3oDMTBpcWpidGtpBHBvcwM4BHNlYwNzcgR2dGlkAw--/SIG=1ftc0je7v/EXP=1250812715/**http:/mx.images.search.yahoo.com/images/view?back=http://mx.images.search.yahoo.com/search/images?p=hub&amp;js=1&amp;ei=utf-8&amp;fr=yfp-s&amp;w=335&amp;h=173&amp;imgurl=www.networktechinc.com/images/usb-hub-np-4.jpg&amp;rurl=http://www.networktechinc.com/hub-usb.html&amp;size=8k&amp;name=usb+hub+np+4+jpg&amp;p=hub&amp;oid=d6a8897bdea4bd18&amp;fr2=&amp;no=8&amp;tt=2829287&amp;sigr=11a5n3154&amp;sigi=11e6gl9cc&amp;sigb=12c1g8jen&amp;type=JPG"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hyperlink" Target="http://mx.wrs.yahoo.com/_ylt=A0S0zuxqkYxKloIBy27F8Qt.;_ylu=X3oDMTBpdDZuNzZrBHBvcwM5BHNlYwNzcgR2dGlkAw--/SIG=1o920rj2a/EXP=1250812650/**http:/mx.images.search.yahoo.com/images/view?back=http://mx.images.search.yahoo.com/search/images?p=cables+de+red&amp;js=1&amp;ei=utf-8&amp;fr=yfp-s&amp;w=200&amp;h=150&amp;imgurl=www.business-supply.com/product_images/image/TD/I229149_cables-to-go-patch-cable-rj-45-(m)-rj-45-(m)-14-ft-stp-(-cat-5e-)-red.jpg&amp;rurl=http://www.business-supply.com/electronics_product_TD064887_cables-cables-to-go-patch-cable-rj-45-(m)-rj-45-(m)-14-ft-stp-(-cat-5e-)-red.html&amp;size=13k&amp;name=I229149+cables+t...&amp;p=cables+de+red&amp;oid=c1c908bd93dfe4fe&amp;fr2=&amp;no=9&amp;tt=30213&amp;sigr=14dsuk4qt&amp;sigi=141suptdt&amp;sigb=12mbme4sa&amp;type=JPG" TargetMode="External"/><Relationship Id="rId10" Type="http://schemas.openxmlformats.org/officeDocument/2006/relationships/image" Target="../media/image13.jpeg"/><Relationship Id="rId4" Type="http://schemas.openxmlformats.org/officeDocument/2006/relationships/image" Target="../media/image9.jpeg"/><Relationship Id="rId9" Type="http://schemas.openxmlformats.org/officeDocument/2006/relationships/hyperlink" Target="http://mx.wrs.yahoo.com/_ylt=A0S0zu7vkYxKhhwAuGnF8Qt.;_ylu=X3oDMTBpZTByOGFiBHBvcwMyBHNlYwNzcgR2dGlkAw--/SIG=1h1lr4eli/EXP=1250812783/**http:/mx.images.search.yahoo.com/images/view?back=http://mx.images.search.yahoo.com/search/images?p=computadora&amp;js=1&amp;ei=utf-8&amp;fr=yfp-s&amp;w=150&amp;h=149&amp;imgurl=www.intelcompras.com/images/thumbs/150x149_titanmc.jpg&amp;rurl=http://www.intelcompras.com/lanixtitan3140-p-246.html&amp;size=7k&amp;name=150x149+titanmc+...&amp;p=computadora&amp;oid=74a7192be0aabf52&amp;fr2=&amp;no=2&amp;tt=80129&amp;sigr=11l611k85&amp;sigi=11mtlotm4&amp;sigb=12k7c4ags&amp;type=JP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19.jpeg"/><Relationship Id="rId3" Type="http://schemas.openxmlformats.org/officeDocument/2006/relationships/hyperlink" Target="http://images.google.com.mx/imgres?imgurl=http://www.global-b2b-network.com/direct/dbimage/50300257/RG11_Coaxial_Cable.jpg&amp;imgrefurl=http://www.global-b2b-network.com/b2b/87/18/367/128104/rg11_coaxial_cable.html&amp;h=360&amp;w=360&amp;sz=19&amp;hl=es&amp;start=8&amp;um=1&amp;tbnid=QJnFsQbb9q50XM:&amp;tbnh=121&amp;tbnw=121&amp;prev=/images?q=cable+coaxial&amp;um=1&amp;hl=es&amp;sa=G" TargetMode="External"/><Relationship Id="rId7" Type="http://schemas.openxmlformats.org/officeDocument/2006/relationships/hyperlink" Target="http://images.google.com.mx/imgres?imgurl=http://webs.um.es/barzana/II/Ii09_images/dgwzmf82_69txzjz5fs.jpg&amp;imgrefurl=http://webs.um.es/barzana/II/Ii09.html&amp;h=300&amp;w=298&amp;sz=7&amp;hl=es&amp;start=5&amp;um=1&amp;tbnid=ykOqLy35J6ZrMM:&amp;tbnh=116&amp;tbnw=115&amp;prev=/images?q=par+trenzado&amp;ndsp=20&amp;um=1&amp;hl=es&amp;sa=N" TargetMode="External"/><Relationship Id="rId12"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hyperlink" Target="http://images.google.com.mx/imgres?imgurl=http://www.inde.com.ar/images/CABLES%20DISTRIBUCION_2.jpg&amp;imgrefurl=http://www.inde.com.ar/marcos/marco_cursos.htm&amp;h=543&amp;w=483&amp;sz=17&amp;hl=es&amp;start=20&amp;um=1&amp;tbnid=fg7dN6ZJN0EzMM:&amp;tbnh=132&amp;tbnw=117&amp;prev=/images?q=fibra+%C3%B3ptica&amp;ndsp=20&amp;um=1&amp;hl=es&amp;sa=N" TargetMode="External"/><Relationship Id="rId5" Type="http://schemas.openxmlformats.org/officeDocument/2006/relationships/hyperlink" Target="http://images.google.com.mx/imgres?imgurl=http://www.alarmes.org/images/BNC6V.jpg&amp;imgrefurl=http://www.alarmes.org/Video,463,es.html&amp;h=400&amp;w=352&amp;sz=26&amp;hl=es&amp;start=18&amp;um=1&amp;tbnid=Pz5kRaqhlxxnxM:&amp;tbnh=124&amp;tbnw=109&amp;prev=/images?q=cable+coaxial&amp;um=1&amp;hl=es&amp;sa=G" TargetMode="External"/><Relationship Id="rId15" Type="http://schemas.openxmlformats.org/officeDocument/2006/relationships/image" Target="../media/image20.jpeg"/><Relationship Id="rId10" Type="http://schemas.openxmlformats.org/officeDocument/2006/relationships/image" Target="../media/image17.jpeg"/><Relationship Id="rId4" Type="http://schemas.openxmlformats.org/officeDocument/2006/relationships/image" Target="../media/image14.jpeg"/><Relationship Id="rId9" Type="http://schemas.openxmlformats.org/officeDocument/2006/relationships/hyperlink" Target="http://images.google.com.mx/imgres?imgurl=http://webs.um.es/barzana/II/Ii09_images/dgwzmf82_70dwgd36f3.jpg&amp;imgrefurl=http://webs.um.es/barzana/II/Ii09.html&amp;h=528&amp;w=522&amp;sz=41&amp;hl=es&amp;start=4&amp;um=1&amp;tbnid=VHHcvHT4s-BO1M:&amp;tbnh=132&amp;tbnw=131&amp;prev=/images?q=par+trenzado&amp;ndsp=20&amp;um=1&amp;hl=es&amp;sa=N" TargetMode="External"/><Relationship Id="rId14" Type="http://schemas.openxmlformats.org/officeDocument/2006/relationships/hyperlink" Target="http://images.google.com.mx/imgres?imgurl=http://www.xcsolution.com/img/redes.jpg&amp;imgrefurl=http://foro.hackhispano.com/showthread.php?t=27276&amp;h=240&amp;w=250&amp;sz=11&amp;hl=es&amp;start=37&amp;um=1&amp;tbnid=ZOTQyH27CM7AWM:&amp;tbnh=107&amp;tbnw=111&amp;prev=/images?q=cables+de+red&amp;start=20&amp;ndsp=20&amp;um=1&amp;hl=es&amp;sa=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hyperlink" Target="http://mx.wrs.yahoo.com/_ylt=A0S0zvkSmIxKHggB96PF8Qt.;_ylu=X3oDMTBqNDdwZ3M5BHBvcwMyNQRzZWMDc3IEdnRpZAM-/SIG=1im7878mt/EXP=1250814354/**http:/mx.images.search.yahoo.com/images/view?back=http://mx.images.search.yahoo.com/search/images?p=topologia+de+red&amp;js=1&amp;b=21&amp;ni=20&amp;ei=utf-8&amp;pstart=1&amp;fr=yfp-s&amp;w=250&amp;h=446&amp;imgurl=www.nettix.com.pe/images/stories/vpn-diagrama.png&amp;rurl=http://www.nettix.com.pe/soluciones/vpn.html&amp;size=19k&amp;name=vpn+diagrama+png&amp;p=topologia+de+red&amp;oid=07fd83840468a3b6&amp;fr2=&amp;no=25&amp;tt=311&amp;sigr=11cj0sajr&amp;sigi=11h26dkfr&amp;sigb=13diuue0q&amp;type=png" TargetMode="Externa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monografias.com/" TargetMode="Externa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monografias.com/" TargetMode="Externa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monografias.com/" TargetMode="Externa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upload.wikimedia.org/wikipedia/commons/4/4a/Topolog%C3%ADa_de_red.png" TargetMode="Externa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5.jpeg"/><Relationship Id="rId2"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1" Type="http://schemas.openxmlformats.org/officeDocument/2006/relationships/slideLayout" Target="../slideLayouts/slideLayout7.xml"/><Relationship Id="rId6" Type="http://schemas.openxmlformats.org/officeDocument/2006/relationships/hyperlink" Target="http://mx.wrs.yahoo.com/_ylt=A0S0zvlkp4xKURMBqw3F8Qt.;_ylu=X3oDMTBqamdoM3Q5BHBvcwMxMgRzZWMDc3IEdnRpZAM-/SIG=1hokt9r0a/EXP=1250818276/**http:/mx.images.search.yahoo.com/images/view?back=http://mx.images.search.yahoo.com/search/images?p=diagrama+de+conectividad&amp;js=1&amp;ei=utf-8&amp;fr=yfp&amp;w=530&amp;h=400&amp;imgurl=www.eduteka.org/imgbd/22/22-22/redinalamb.jpg&amp;rurl=http://www.eduteka.org/imprimible.php?num=879&amp;size=24k&amp;name=redinalamb+jpg&amp;p=diagrama+de+conectividad&amp;oid=f9ea418fa6c787ec&amp;fr2=&amp;no=12&amp;tt=34&amp;sigr=11d273thf&amp;sigi=11df69juu&amp;sigb=12v68erto&amp;type=JPG" TargetMode="External"/><Relationship Id="rId5" Type="http://schemas.openxmlformats.org/officeDocument/2006/relationships/image" Target="../media/image24.jpeg"/><Relationship Id="rId4" Type="http://schemas.openxmlformats.org/officeDocument/2006/relationships/hyperlink" Target="http://mx.wrs.yahoo.com/_ylt=A0S0zuznpoxK.jMAMzDF8Qt.;_ylu=X3oDMTBpZTByOGFiBHBvcwMyBHNlYwNzcgR2dGlkAw--/SIG=1iupen89u/EXP=1250818151/**http:/mx.images.search.yahoo.com/images/view?back=http://mx.images.search.yahoo.com/search/images?p=wan&amp;ei=UTF-8&amp;rd=r1&amp;fr=yfp&amp;fr2=tab-web&amp;w=579&amp;h=467&amp;imgurl=www.fmmc.or.jp/~fm/nwmg/docs/intro/images/network/network_wan.gif&amp;rurl=http://www.fmmc.or.jp/~fm/nwmg/docs/intro/network.html&amp;size=33k&amp;name=network+wan+gif&amp;p=wan&amp;oid=49d685a8ee379f8c&amp;fr2=tab-web&amp;no=2&amp;tt=1807750&amp;sigr=11mo7hllp&amp;sigi=1213h0nln&amp;sigb=12n1rt6fg&amp;type=gi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www.bancoimagenes.com/banco.php?LangID=es&amp;RollID=cd108&amp;FrameID=cd108f8"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www.bancoimagenes.com/banco.php?LangID=es&amp;RollID=cd108&amp;FrameID=cd108f8"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monografias.com/" TargetMode="Externa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hyperlink" Target="http://es.wikipedia.org/wiki/Imagen:S_digital.PNG" TargetMode="External"/><Relationship Id="rId4" Type="http://schemas.openxmlformats.org/officeDocument/2006/relationships/image" Target="http://www.monografias.com/images04/trans.gi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kalipedia.com/tecnologia/tema/sistemas-comunicacion.html?x=20070821klpinginf_50.K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www.youtube.com/watch?v=lQB165gTAek&amp;feature=fvs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kalipedia.com/tecnologia/tema/sistemas-comunicacion.html?x=20070821klpinginf_50.K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citla.files.wordpress.com/2007/11/diagrama.gi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x.wrs.yahoo.com/_ylt=A0S0zuzFjoxKloIB6rLF8Qt.;_ylu=X3oDMTBqOWZvY2xqBHBvcwMyNARzZWMDc3IEdnRpZAM-/SIG=1m26n3t1f/EXP=1250811973/**http:/mx.images.search.yahoo.com/images/view?back=http://mx.images.search.yahoo.com/search/images?p=redes+de+computadoras&amp;b=21&amp;ni=20&amp;ei=UTF-8&amp;rd=r1&amp;pstart=1&amp;fr=yfp-s&amp;fr2=tab-web&amp;w=119&amp;h=110&amp;imgurl=www.pergaminovirtual.com.ar/revista/cgi-bin/hoy/archivos/04-redes.jpg&amp;rurl=http://www.pergaminovirtual.com.ar/revista/cgi-bin/hoy/archivos/00000991.shtml&amp;size=3k&amp;name=04+redes+jpg&amp;p=redes+de+computadoras&amp;oid=2fe54402a839323c&amp;fr2=tab-web&amp;no=24&amp;tt=5753&amp;sigr=12e94m81d&amp;sigi=125pf3q50&amp;sigb=13v48bc0q&amp;type=JPG"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hyperlink" Target="http://mx.wrs.yahoo.com/_ylt=A0S0zuxJkoxKloIB_KnF8Qt.;_ylu=X3oDMTBqaWRlZWhnBHBvcwMxOQRzZWMDc3IEdnRpZAM-/SIG=1icu2ce4b/EXP=1250812873/**http:/mx.images.search.yahoo.com/images/view?back=http://mx.images.search.yahoo.com/search/images?p=computadora+en+red&amp;js=1&amp;ei=utf-8&amp;fr=yfp-s&amp;w=581&amp;h=593&amp;imgurl=www.e-certchile.cl/Portals/55/hombre%20en%20computadora.jpg&amp;rurl=http://www.e-certchile.cl/Default.aspx?tabid=2110&amp;size=70k&amp;name=hombre+en+comput...&amp;p=computadora+en+red&amp;oid=7e40fb37c630a202&amp;fr2=&amp;no=19&amp;tt=842&amp;sigr=11hmaegiq&amp;sigi=11rpeg5rn&amp;sigb=12rt82rbr&amp;type=JPG" TargetMode="Externa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7"/>
          <p:cNvSpPr>
            <a:spLocks noChangeArrowheads="1" noChangeShapeType="1" noTextEdit="1"/>
          </p:cNvSpPr>
          <p:nvPr/>
        </p:nvSpPr>
        <p:spPr bwMode="auto">
          <a:xfrm>
            <a:off x="684213" y="2133600"/>
            <a:ext cx="4392612" cy="2232025"/>
          </a:xfrm>
          <a:prstGeom prst="rect">
            <a:avLst/>
          </a:prstGeom>
        </p:spPr>
        <p:txBody>
          <a:bodyPr wrap="none" fromWordArt="1">
            <a:prstTxWarp prst="textPlain">
              <a:avLst>
                <a:gd name="adj" fmla="val 50000"/>
              </a:avLst>
            </a:prstTxWarp>
          </a:bodyPr>
          <a:lstStyle/>
          <a:p>
            <a:pPr algn="ctr"/>
            <a:r>
              <a:rPr lang="es-MX"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Redes_Teoría</a:t>
            </a:r>
          </a:p>
        </p:txBody>
      </p:sp>
      <p:sp>
        <p:nvSpPr>
          <p:cNvPr id="3075" name="Text Box 8"/>
          <p:cNvSpPr txBox="1">
            <a:spLocks noChangeArrowheads="1"/>
          </p:cNvSpPr>
          <p:nvPr/>
        </p:nvSpPr>
        <p:spPr bwMode="auto">
          <a:xfrm>
            <a:off x="1403350" y="4652963"/>
            <a:ext cx="3348038" cy="1800225"/>
          </a:xfrm>
          <a:prstGeom prst="rect">
            <a:avLst/>
          </a:prstGeom>
          <a:noFill/>
          <a:ln w="9525">
            <a:noFill/>
            <a:miter lim="800000"/>
            <a:headEnd/>
            <a:tailEnd/>
          </a:ln>
        </p:spPr>
        <p:txBody>
          <a:bodyPr wrap="none">
            <a:spAutoFit/>
          </a:bodyPr>
          <a:lstStyle/>
          <a:p>
            <a:pPr>
              <a:buFontTx/>
              <a:buChar char="•"/>
            </a:pPr>
            <a:r>
              <a:rPr lang="es-MX" altLang="es-MX" b="1">
                <a:solidFill>
                  <a:schemeClr val="bg2"/>
                </a:solidFill>
              </a:rPr>
              <a:t> Definición </a:t>
            </a:r>
          </a:p>
          <a:p>
            <a:pPr>
              <a:buFontTx/>
              <a:buChar char="•"/>
            </a:pPr>
            <a:r>
              <a:rPr lang="es-MX" altLang="es-MX" b="1">
                <a:solidFill>
                  <a:schemeClr val="bg2"/>
                </a:solidFill>
              </a:rPr>
              <a:t> Componentes </a:t>
            </a:r>
          </a:p>
          <a:p>
            <a:pPr>
              <a:buFontTx/>
              <a:buChar char="•"/>
            </a:pPr>
            <a:r>
              <a:rPr lang="es-MX" altLang="es-MX" b="1">
                <a:solidFill>
                  <a:schemeClr val="bg2"/>
                </a:solidFill>
              </a:rPr>
              <a:t> Clasificación</a:t>
            </a:r>
          </a:p>
          <a:p>
            <a:pPr>
              <a:buFontTx/>
              <a:buChar char="•"/>
            </a:pPr>
            <a:r>
              <a:rPr lang="es-MX" altLang="es-MX" b="1">
                <a:solidFill>
                  <a:schemeClr val="bg2"/>
                </a:solidFill>
              </a:rPr>
              <a:t> Topologías</a:t>
            </a:r>
            <a:endParaRPr lang="es-ES" altLang="es-MX" b="1">
              <a:solidFill>
                <a:schemeClr val="bg2"/>
              </a:solidFill>
            </a:endParaRPr>
          </a:p>
        </p:txBody>
      </p:sp>
      <p:pic>
        <p:nvPicPr>
          <p:cNvPr id="3076" name="Picture 10" descr="42631bf82fbe41b4">
            <a:hlinkClick r:id="rId3"/>
          </p:cNvPr>
          <p:cNvPicPr>
            <a:picLocks noChangeAspect="1" noChangeArrowheads="1"/>
          </p:cNvPicPr>
          <p:nvPr/>
        </p:nvPicPr>
        <p:blipFill>
          <a:blip r:embed="rId4" cstate="print"/>
          <a:srcRect/>
          <a:stretch>
            <a:fillRect/>
          </a:stretch>
        </p:blipFill>
        <p:spPr bwMode="auto">
          <a:xfrm>
            <a:off x="6707188" y="1052513"/>
            <a:ext cx="2057400" cy="2160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323850" y="1489075"/>
            <a:ext cx="4794250" cy="427038"/>
          </a:xfrm>
          <a:prstGeom prst="rect">
            <a:avLst/>
          </a:prstGeom>
          <a:noFill/>
          <a:ln w="9525">
            <a:noFill/>
            <a:miter lim="800000"/>
            <a:headEnd/>
            <a:tailEnd/>
          </a:ln>
        </p:spPr>
        <p:txBody>
          <a:bodyPr wrap="none" lIns="0" tIns="0" rIns="0" bIns="0">
            <a:spAutoFit/>
          </a:bodyPr>
          <a:lstStyle/>
          <a:p>
            <a:r>
              <a:rPr lang="es-ES_tradnl" altLang="es-MX" b="1"/>
              <a:t>PERSPECTIVA  TECNICA</a:t>
            </a:r>
            <a:endParaRPr lang="es-ES_tradnl" altLang="es-MX"/>
          </a:p>
        </p:txBody>
      </p:sp>
      <p:sp>
        <p:nvSpPr>
          <p:cNvPr id="7171" name="Rectangle 61"/>
          <p:cNvSpPr>
            <a:spLocks noChangeArrowheads="1"/>
          </p:cNvSpPr>
          <p:nvPr/>
        </p:nvSpPr>
        <p:spPr bwMode="auto">
          <a:xfrm>
            <a:off x="152400" y="1989138"/>
            <a:ext cx="8686800" cy="4054475"/>
          </a:xfrm>
          <a:prstGeom prst="rect">
            <a:avLst/>
          </a:prstGeom>
          <a:noFill/>
          <a:ln w="9525">
            <a:noFill/>
            <a:miter lim="800000"/>
            <a:headEnd/>
            <a:tailEnd/>
          </a:ln>
        </p:spPr>
        <p:txBody>
          <a:bodyPr>
            <a:spAutoFit/>
          </a:bodyPr>
          <a:lstStyle/>
          <a:p>
            <a:r>
              <a:rPr lang="es-ES_tradnl" altLang="es-MX" sz="2000" b="1" dirty="0">
                <a:cs typeface="Arial" charset="0"/>
              </a:rPr>
              <a:t>COMPONENTES BÁSICOS DE UNA </a:t>
            </a:r>
            <a:r>
              <a:rPr lang="es-ES_tradnl" altLang="es-MX" sz="2000" b="1" dirty="0" smtClean="0">
                <a:cs typeface="Arial" charset="0"/>
              </a:rPr>
              <a:t>RED CABLEADA .</a:t>
            </a:r>
            <a:endParaRPr lang="es-ES_tradnl" altLang="es-MX" sz="2000" b="1" dirty="0">
              <a:cs typeface="Arial" charset="0"/>
            </a:endParaRPr>
          </a:p>
          <a:p>
            <a:endParaRPr lang="es-ES_tradnl" altLang="es-MX" sz="2000" b="1" dirty="0">
              <a:cs typeface="Arial" charset="0"/>
            </a:endParaRPr>
          </a:p>
          <a:p>
            <a:pPr algn="just">
              <a:buFontTx/>
              <a:buChar char="•"/>
            </a:pPr>
            <a:r>
              <a:rPr lang="es-ES_tradnl" altLang="es-MX" sz="2000" b="1" dirty="0">
                <a:cs typeface="Arial" charset="0"/>
              </a:rPr>
              <a:t> Servidor</a:t>
            </a:r>
          </a:p>
          <a:p>
            <a:pPr algn="just">
              <a:buFontTx/>
              <a:buChar char="•"/>
            </a:pPr>
            <a:endParaRPr lang="es-ES_tradnl" altLang="es-MX" sz="2000" b="1" dirty="0">
              <a:cs typeface="Arial" charset="0"/>
            </a:endParaRPr>
          </a:p>
          <a:p>
            <a:pPr algn="just">
              <a:buFontTx/>
              <a:buChar char="•"/>
            </a:pPr>
            <a:r>
              <a:rPr lang="es-ES_tradnl" altLang="es-MX" sz="2000" b="1" dirty="0">
                <a:cs typeface="Arial" charset="0"/>
              </a:rPr>
              <a:t> Sistema operativo </a:t>
            </a:r>
          </a:p>
          <a:p>
            <a:pPr algn="just">
              <a:buFontTx/>
              <a:buChar char="•"/>
            </a:pPr>
            <a:endParaRPr lang="es-ES_tradnl" altLang="es-MX" sz="2000" b="1" dirty="0">
              <a:cs typeface="Arial" charset="0"/>
            </a:endParaRPr>
          </a:p>
          <a:p>
            <a:pPr algn="just">
              <a:buFontTx/>
              <a:buChar char="•"/>
            </a:pPr>
            <a:r>
              <a:rPr lang="es-ES_tradnl" altLang="es-MX" sz="2000" b="1" dirty="0">
                <a:cs typeface="Arial" charset="0"/>
              </a:rPr>
              <a:t> Estaciones de Trabajo</a:t>
            </a:r>
          </a:p>
          <a:p>
            <a:pPr algn="just">
              <a:buFontTx/>
              <a:buChar char="•"/>
            </a:pPr>
            <a:endParaRPr lang="es-ES_tradnl" altLang="es-MX" sz="2000" b="1" dirty="0">
              <a:cs typeface="Arial" charset="0"/>
            </a:endParaRPr>
          </a:p>
          <a:p>
            <a:pPr algn="just">
              <a:buFontTx/>
              <a:buChar char="•"/>
            </a:pPr>
            <a:r>
              <a:rPr lang="es-ES_tradnl" altLang="es-MX" sz="2000" b="1" dirty="0">
                <a:cs typeface="Arial" charset="0"/>
              </a:rPr>
              <a:t> Tarjetas de Conexión de Red (Interface </a:t>
            </a:r>
            <a:r>
              <a:rPr lang="es-ES_tradnl" altLang="es-MX" sz="2000" b="1" dirty="0" err="1">
                <a:cs typeface="Arial" charset="0"/>
              </a:rPr>
              <a:t>Cards</a:t>
            </a:r>
            <a:r>
              <a:rPr lang="es-ES_tradnl" altLang="es-MX" sz="2000" b="1" dirty="0">
                <a:cs typeface="Arial" charset="0"/>
              </a:rPr>
              <a:t>)</a:t>
            </a:r>
          </a:p>
          <a:p>
            <a:pPr algn="just">
              <a:buFontTx/>
              <a:buChar char="•"/>
            </a:pPr>
            <a:endParaRPr lang="es-ES_tradnl" altLang="es-MX" sz="2000" b="1" dirty="0">
              <a:cs typeface="Arial" charset="0"/>
            </a:endParaRPr>
          </a:p>
          <a:p>
            <a:pPr algn="just">
              <a:buFontTx/>
              <a:buChar char="•"/>
            </a:pPr>
            <a:r>
              <a:rPr lang="es-ES_tradnl" altLang="es-MX" sz="2000" b="1" dirty="0">
                <a:cs typeface="Arial" charset="0"/>
              </a:rPr>
              <a:t> Cableado</a:t>
            </a:r>
          </a:p>
          <a:p>
            <a:pPr algn="just">
              <a:buFontTx/>
              <a:buChar char="•"/>
            </a:pPr>
            <a:endParaRPr lang="es-ES_tradnl" altLang="es-MX" sz="2000" b="1" dirty="0">
              <a:cs typeface="Arial" charset="0"/>
            </a:endParaRPr>
          </a:p>
          <a:p>
            <a:pPr algn="just">
              <a:buFontTx/>
              <a:buChar char="•"/>
            </a:pPr>
            <a:r>
              <a:rPr lang="es-ES_tradnl" altLang="es-MX" sz="2000" b="1" dirty="0">
                <a:cs typeface="Arial" charset="0"/>
              </a:rPr>
              <a:t> Dispositivos de Interconexión de redes</a:t>
            </a:r>
            <a:endParaRPr lang="es-ES_tradnl" altLang="es-MX" sz="2000" b="1" dirty="0">
              <a:latin typeface="Times New Roman" pitchFamily="18" charset="0"/>
            </a:endParaRPr>
          </a:p>
        </p:txBody>
      </p:sp>
      <p:grpSp>
        <p:nvGrpSpPr>
          <p:cNvPr id="7172" name="Group 64"/>
          <p:cNvGrpSpPr>
            <a:grpSpLocks/>
          </p:cNvGrpSpPr>
          <p:nvPr/>
        </p:nvGrpSpPr>
        <p:grpSpPr bwMode="auto">
          <a:xfrm>
            <a:off x="2133600" y="0"/>
            <a:ext cx="7010400" cy="1047750"/>
            <a:chOff x="1344" y="0"/>
            <a:chExt cx="4416" cy="660"/>
          </a:xfrm>
        </p:grpSpPr>
        <p:sp>
          <p:nvSpPr>
            <p:cNvPr id="83009" name="Rectangle 65"/>
            <p:cNvSpPr>
              <a:spLocks noChangeArrowheads="1"/>
            </p:cNvSpPr>
            <p:nvPr/>
          </p:nvSpPr>
          <p:spPr bwMode="auto">
            <a:xfrm>
              <a:off x="1344" y="288"/>
              <a:ext cx="1717"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Componentes</a:t>
              </a:r>
            </a:p>
          </p:txBody>
        </p:sp>
        <p:sp>
          <p:nvSpPr>
            <p:cNvPr id="7177" name="Line 66"/>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7178" name="Picture 67" descr="2fe54402a839323c">
              <a:hlinkClick r:id="rId3"/>
            </p:cNvPr>
            <p:cNvPicPr>
              <a:picLocks noChangeAspect="1" noChangeArrowheads="1"/>
            </p:cNvPicPr>
            <p:nvPr/>
          </p:nvPicPr>
          <p:blipFill>
            <a:blip r:embed="rId4" cstate="print"/>
            <a:srcRect/>
            <a:stretch>
              <a:fillRect/>
            </a:stretch>
          </p:blipFill>
          <p:spPr bwMode="auto">
            <a:xfrm>
              <a:off x="5046" y="0"/>
              <a:ext cx="714" cy="660"/>
            </a:xfrm>
            <a:prstGeom prst="rect">
              <a:avLst/>
            </a:prstGeom>
            <a:noFill/>
            <a:ln w="9525">
              <a:noFill/>
              <a:miter lim="800000"/>
              <a:headEnd/>
              <a:tailEnd/>
            </a:ln>
          </p:spPr>
        </p:pic>
      </p:grpSp>
      <p:pic>
        <p:nvPicPr>
          <p:cNvPr id="7173" name="Picture 69" descr="c1c908bd93dfe4fe">
            <a:hlinkClick r:id="rId5"/>
          </p:cNvPr>
          <p:cNvPicPr>
            <a:picLocks noChangeAspect="1" noChangeArrowheads="1"/>
          </p:cNvPicPr>
          <p:nvPr/>
        </p:nvPicPr>
        <p:blipFill>
          <a:blip r:embed="rId6" cstate="print"/>
          <a:srcRect/>
          <a:stretch>
            <a:fillRect/>
          </a:stretch>
        </p:blipFill>
        <p:spPr bwMode="auto">
          <a:xfrm>
            <a:off x="7308602" y="3653582"/>
            <a:ext cx="1439862" cy="1071562"/>
          </a:xfrm>
          <a:prstGeom prst="rect">
            <a:avLst/>
          </a:prstGeom>
          <a:noFill/>
          <a:ln w="9525">
            <a:noFill/>
            <a:miter lim="800000"/>
            <a:headEnd/>
            <a:tailEnd/>
          </a:ln>
        </p:spPr>
      </p:pic>
      <p:pic>
        <p:nvPicPr>
          <p:cNvPr id="7174" name="Picture 71" descr="d6a8897bdea4bd18">
            <a:hlinkClick r:id="rId7"/>
          </p:cNvPr>
          <p:cNvPicPr>
            <a:picLocks noChangeAspect="1" noChangeArrowheads="1"/>
          </p:cNvPicPr>
          <p:nvPr/>
        </p:nvPicPr>
        <p:blipFill>
          <a:blip r:embed="rId8" cstate="print"/>
          <a:srcRect/>
          <a:stretch>
            <a:fillRect/>
          </a:stretch>
        </p:blipFill>
        <p:spPr bwMode="auto">
          <a:xfrm>
            <a:off x="6945158" y="2579241"/>
            <a:ext cx="1803777" cy="921767"/>
          </a:xfrm>
          <a:prstGeom prst="rect">
            <a:avLst/>
          </a:prstGeom>
          <a:noFill/>
          <a:ln w="9525">
            <a:noFill/>
            <a:miter lim="800000"/>
            <a:headEnd/>
            <a:tailEnd/>
          </a:ln>
        </p:spPr>
      </p:pic>
      <p:pic>
        <p:nvPicPr>
          <p:cNvPr id="7175" name="Picture 73" descr="74a7192be0aabf52">
            <a:hlinkClick r:id="rId9"/>
          </p:cNvPr>
          <p:cNvPicPr>
            <a:picLocks noChangeAspect="1" noChangeArrowheads="1"/>
          </p:cNvPicPr>
          <p:nvPr/>
        </p:nvPicPr>
        <p:blipFill>
          <a:blip r:embed="rId10" cstate="print"/>
          <a:srcRect/>
          <a:stretch>
            <a:fillRect/>
          </a:stretch>
        </p:blipFill>
        <p:spPr bwMode="auto">
          <a:xfrm>
            <a:off x="7235825" y="4724400"/>
            <a:ext cx="1190625" cy="136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2025650" y="152400"/>
            <a:ext cx="4794250" cy="431800"/>
          </a:xfrm>
          <a:prstGeom prst="rect">
            <a:avLst/>
          </a:prstGeom>
          <a:noFill/>
          <a:ln w="9525">
            <a:noFill/>
            <a:miter lim="800000"/>
            <a:headEnd/>
            <a:tailEnd/>
          </a:ln>
        </p:spPr>
        <p:txBody>
          <a:bodyPr wrap="none" lIns="0" tIns="0" rIns="0" bIns="0">
            <a:spAutoFit/>
          </a:bodyPr>
          <a:lstStyle/>
          <a:p>
            <a:r>
              <a:rPr lang="es-ES_tradnl" altLang="es-MX" b="1"/>
              <a:t>PERSPECTIVA  TECNICA</a:t>
            </a:r>
            <a:endParaRPr lang="es-ES_tradnl" altLang="es-MX"/>
          </a:p>
        </p:txBody>
      </p:sp>
      <p:sp>
        <p:nvSpPr>
          <p:cNvPr id="8195" name="Rectangle 61"/>
          <p:cNvSpPr>
            <a:spLocks noChangeArrowheads="1"/>
          </p:cNvSpPr>
          <p:nvPr/>
        </p:nvSpPr>
        <p:spPr bwMode="auto">
          <a:xfrm>
            <a:off x="152400" y="685800"/>
            <a:ext cx="8686800" cy="5883275"/>
          </a:xfrm>
          <a:prstGeom prst="rect">
            <a:avLst/>
          </a:prstGeom>
          <a:noFill/>
          <a:ln w="9525">
            <a:noFill/>
            <a:miter lim="800000"/>
            <a:headEnd/>
            <a:tailEnd/>
          </a:ln>
        </p:spPr>
        <p:txBody>
          <a:bodyPr>
            <a:spAutoFit/>
          </a:bodyPr>
          <a:lstStyle/>
          <a:p>
            <a:r>
              <a:rPr lang="es-ES_tradnl" altLang="es-MX" sz="2000" b="1" u="sng">
                <a:cs typeface="Arial" charset="0"/>
              </a:rPr>
              <a:t>COMPONENTES BÁSICOS DE UNA RED</a:t>
            </a:r>
            <a:r>
              <a:rPr lang="es-ES_tradnl" altLang="es-MX" sz="2000" b="1">
                <a:cs typeface="Arial" charset="0"/>
              </a:rPr>
              <a:t>.</a:t>
            </a:r>
          </a:p>
          <a:p>
            <a:pPr algn="just"/>
            <a:r>
              <a:rPr lang="es-ES_tradnl" altLang="es-MX" sz="2000">
                <a:cs typeface="Arial" charset="0"/>
              </a:rPr>
              <a:t> </a:t>
            </a:r>
            <a:r>
              <a:rPr lang="es-ES_tradnl" altLang="es-MX" sz="2000" b="1">
                <a:cs typeface="Arial" charset="0"/>
              </a:rPr>
              <a:t>Servido</a:t>
            </a:r>
            <a:r>
              <a:rPr lang="es-ES_tradnl" altLang="es-MX" sz="2000">
                <a:cs typeface="Arial" charset="0"/>
              </a:rPr>
              <a:t>r.- Es una computadora utilizada para gestionar el sistema de archivos de la red, da servicio a las impresoras, controla las comunicaciones y realiza otras </a:t>
            </a:r>
            <a:r>
              <a:rPr lang="es-ES_tradnl" altLang="es-MX" sz="2000">
                <a:solidFill>
                  <a:srgbClr val="336600"/>
                </a:solidFill>
                <a:cs typeface="Arial" charset="0"/>
              </a:rPr>
              <a:t>funciones</a:t>
            </a:r>
            <a:r>
              <a:rPr lang="es-ES_tradnl" altLang="es-MX" sz="2000">
                <a:cs typeface="Arial" charset="0"/>
              </a:rPr>
              <a:t>. Puede ser dedicado o no dedicado.</a:t>
            </a:r>
          </a:p>
          <a:p>
            <a:pPr algn="just"/>
            <a:r>
              <a:rPr lang="es-ES_tradnl" altLang="es-MX" sz="2000" b="1">
                <a:cs typeface="Arial" charset="0"/>
              </a:rPr>
              <a:t>Sistema operativo:</a:t>
            </a:r>
            <a:r>
              <a:rPr lang="es-ES_tradnl" altLang="es-MX" sz="2000">
                <a:cs typeface="Arial" charset="0"/>
              </a:rPr>
              <a:t> de la red está cargado en el disco fijo del servidor, junto con las herramientas de </a:t>
            </a:r>
            <a:r>
              <a:rPr lang="es-ES_tradnl" altLang="es-MX" sz="2000">
                <a:solidFill>
                  <a:srgbClr val="336600"/>
                </a:solidFill>
                <a:cs typeface="Arial" charset="0"/>
              </a:rPr>
              <a:t>administración</a:t>
            </a:r>
            <a:r>
              <a:rPr lang="es-ES_tradnl" altLang="es-MX" sz="2000">
                <a:cs typeface="Arial" charset="0"/>
              </a:rPr>
              <a:t> del sistema y las utilidades del usuario.</a:t>
            </a:r>
          </a:p>
          <a:p>
            <a:pPr algn="just"/>
            <a:r>
              <a:rPr lang="es-ES_tradnl" altLang="es-MX" sz="2000" b="1">
                <a:cs typeface="Arial" charset="0"/>
              </a:rPr>
              <a:t>Estaciones de Trabajo</a:t>
            </a:r>
            <a:r>
              <a:rPr lang="es-ES_tradnl" altLang="es-MX" sz="2000">
                <a:cs typeface="Arial" charset="0"/>
              </a:rPr>
              <a:t>.- Se pueden conectar a través de la placa de conexión de red y el cableado correspondiente. Los terminales ´tontos´ utilizados con las grandes computadoras y mini computadoras son también utilizadas en las redes, y no poseen capacidad propia de procesamiento.</a:t>
            </a:r>
          </a:p>
          <a:p>
            <a:pPr algn="just"/>
            <a:r>
              <a:rPr lang="es-ES_tradnl" altLang="es-MX" sz="2000">
                <a:cs typeface="Arial" charset="0"/>
              </a:rPr>
              <a:t>Sin embargo las estaciones de trabajo son, generalmente, sistemas inteligentes. </a:t>
            </a:r>
          </a:p>
          <a:p>
            <a:pPr algn="just"/>
            <a:r>
              <a:rPr lang="es-ES_tradnl" altLang="es-MX" sz="2000" b="1">
                <a:cs typeface="Arial" charset="0"/>
              </a:rPr>
              <a:t>Tarjetas de Conexión de Red (Interface Cards</a:t>
            </a:r>
            <a:r>
              <a:rPr lang="es-ES_tradnl" altLang="es-MX" sz="2000">
                <a:cs typeface="Arial" charset="0"/>
              </a:rPr>
              <a:t>).- Permiten conectar el cableado entre servidores y estaciones de trabajo. En la actualidad existen numerosos tipos de placas que soportan distintos tipos de cables y </a:t>
            </a:r>
            <a:r>
              <a:rPr lang="es-ES_tradnl" altLang="es-MX" sz="2000">
                <a:solidFill>
                  <a:srgbClr val="336600"/>
                </a:solidFill>
                <a:cs typeface="Arial" charset="0"/>
              </a:rPr>
              <a:t>topologías</a:t>
            </a:r>
            <a:r>
              <a:rPr lang="es-ES_tradnl" altLang="es-MX" sz="2000">
                <a:cs typeface="Arial" charset="0"/>
              </a:rPr>
              <a:t> de red.</a:t>
            </a:r>
            <a:endParaRPr lang="es-ES_tradnl" altLang="es-MX" sz="2400">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4800" y="1196975"/>
            <a:ext cx="8610600" cy="4770537"/>
          </a:xfrm>
          <a:prstGeom prst="rect">
            <a:avLst/>
          </a:prstGeom>
          <a:noFill/>
          <a:ln w="9525">
            <a:noFill/>
            <a:miter lim="800000"/>
            <a:headEnd/>
            <a:tailEnd/>
          </a:ln>
        </p:spPr>
        <p:txBody>
          <a:bodyPr>
            <a:spAutoFit/>
          </a:bodyPr>
          <a:lstStyle/>
          <a:p>
            <a:r>
              <a:rPr lang="es-ES_tradnl" altLang="es-MX" sz="2000" b="1" dirty="0">
                <a:latin typeface="Arial" charset="0"/>
                <a:cs typeface="Arial" charset="0"/>
              </a:rPr>
              <a:t>CABLEADO.</a:t>
            </a:r>
          </a:p>
          <a:p>
            <a:pPr algn="just"/>
            <a:r>
              <a:rPr lang="es-ES_tradnl" altLang="es-MX" sz="2200" dirty="0">
                <a:cs typeface="Arial" charset="0"/>
              </a:rPr>
              <a:t>Una vez que tenemos las estaciones de trabajo, el servidor y las placas de red, requerimos interconectar todo el conjunto. El tipo de cable utilizado depende de muchos factores, que se mencionarán a continuación:</a:t>
            </a:r>
          </a:p>
          <a:p>
            <a:pPr algn="just"/>
            <a:endParaRPr lang="es-ES_tradnl" altLang="es-MX" sz="2200" dirty="0">
              <a:cs typeface="Arial" charset="0"/>
            </a:endParaRPr>
          </a:p>
          <a:p>
            <a:pPr algn="just"/>
            <a:r>
              <a:rPr lang="es-ES_tradnl" altLang="es-MX" sz="2200" dirty="0">
                <a:cs typeface="Arial" charset="0"/>
              </a:rPr>
              <a:t>Los tipos de cableado de red más populares son: par trenzado, </a:t>
            </a:r>
            <a:r>
              <a:rPr lang="es-ES_tradnl" altLang="es-MX" sz="2200" dirty="0">
                <a:solidFill>
                  <a:srgbClr val="336600"/>
                </a:solidFill>
                <a:cs typeface="Arial" charset="0"/>
              </a:rPr>
              <a:t>cable coaxial</a:t>
            </a:r>
            <a:r>
              <a:rPr lang="es-ES_tradnl" altLang="es-MX" sz="2200" dirty="0">
                <a:cs typeface="Arial" charset="0"/>
              </a:rPr>
              <a:t> y fibra </a:t>
            </a:r>
            <a:r>
              <a:rPr lang="es-ES_tradnl" altLang="es-MX" sz="2200" dirty="0">
                <a:solidFill>
                  <a:srgbClr val="336600"/>
                </a:solidFill>
                <a:cs typeface="Arial" charset="0"/>
              </a:rPr>
              <a:t>óptica</a:t>
            </a:r>
          </a:p>
          <a:p>
            <a:pPr algn="just"/>
            <a:endParaRPr lang="es-ES_tradnl" altLang="es-MX" sz="2200" dirty="0">
              <a:solidFill>
                <a:srgbClr val="336600"/>
              </a:solidFill>
              <a:cs typeface="Arial" charset="0"/>
            </a:endParaRPr>
          </a:p>
          <a:p>
            <a:pPr algn="just"/>
            <a:r>
              <a:rPr lang="es-ES_tradnl" altLang="es-MX" sz="2400" b="1" dirty="0">
                <a:solidFill>
                  <a:srgbClr val="336600"/>
                </a:solidFill>
                <a:cs typeface="Arial" charset="0"/>
              </a:rPr>
              <a:t>Tarea:</a:t>
            </a:r>
          </a:p>
          <a:p>
            <a:pPr>
              <a:buFontTx/>
              <a:buChar char="•"/>
            </a:pPr>
            <a:r>
              <a:rPr lang="es-ES" altLang="es-MX" dirty="0"/>
              <a:t> Investigar sobre los tipos de cables y sus conectores más utilizados </a:t>
            </a:r>
          </a:p>
          <a:p>
            <a:pPr>
              <a:buFontTx/>
              <a:buChar char="•"/>
            </a:pPr>
            <a:r>
              <a:rPr lang="es-ES" altLang="es-MX" dirty="0"/>
              <a:t> Tabla comparativa </a:t>
            </a:r>
            <a:endParaRPr lang="es-ES_tradnl" altLang="es-MX" sz="2000" dirty="0"/>
          </a:p>
        </p:txBody>
      </p:sp>
      <p:grpSp>
        <p:nvGrpSpPr>
          <p:cNvPr id="9219" name="Group 3"/>
          <p:cNvGrpSpPr>
            <a:grpSpLocks/>
          </p:cNvGrpSpPr>
          <p:nvPr/>
        </p:nvGrpSpPr>
        <p:grpSpPr bwMode="auto">
          <a:xfrm>
            <a:off x="2133600" y="0"/>
            <a:ext cx="7010400" cy="1047750"/>
            <a:chOff x="1344" y="0"/>
            <a:chExt cx="4416" cy="660"/>
          </a:xfrm>
        </p:grpSpPr>
        <p:sp>
          <p:nvSpPr>
            <p:cNvPr id="868356" name="Rectangle 4"/>
            <p:cNvSpPr>
              <a:spLocks noChangeArrowheads="1"/>
            </p:cNvSpPr>
            <p:nvPr/>
          </p:nvSpPr>
          <p:spPr bwMode="auto">
            <a:xfrm>
              <a:off x="1344" y="288"/>
              <a:ext cx="1717"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Componentes</a:t>
              </a:r>
            </a:p>
          </p:txBody>
        </p:sp>
        <p:sp>
          <p:nvSpPr>
            <p:cNvPr id="9221" name="Line 5"/>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9222" name="Picture 6" descr="2fe54402a839323c">
              <a:hlinkClick r:id="rId3"/>
            </p:cNvPr>
            <p:cNvPicPr>
              <a:picLocks noChangeAspect="1" noChangeArrowheads="1"/>
            </p:cNvPicPr>
            <p:nvPr/>
          </p:nvPicPr>
          <p:blipFill>
            <a:blip r:embed="rId4"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1334373"/>
            <a:ext cx="8424936" cy="5262979"/>
          </a:xfrm>
          <a:prstGeom prst="rect">
            <a:avLst/>
          </a:prstGeom>
        </p:spPr>
        <p:txBody>
          <a:bodyPr wrap="square">
            <a:spAutoFit/>
          </a:bodyPr>
          <a:lstStyle/>
          <a:p>
            <a:pPr algn="just"/>
            <a:r>
              <a:rPr lang="es-MX" altLang="es-MX" sz="1400" dirty="0" smtClean="0">
                <a:cs typeface="Arial" charset="0"/>
              </a:rPr>
              <a:t>Cable Coaxial: Es un cable utilizado para transportar señales eléctricas de alta frecuencia que posee dos conductores concéntricos, uno central, llamado núcleo, encargado de llevar la información, y uno exterior, de aspecto tubular, llamado malla, blindaje o trenza, que sirve como referencia de tierra y retorno de las corrientes. Entre ambos se encuentra una capa aislante dieléctrica, de cuyas características dependerá principalmente la calidad del cable. Todo el conjunto suele estar protegido por una cubierta aislante (también denominada camisa exterior).</a:t>
            </a:r>
          </a:p>
          <a:p>
            <a:pPr algn="just"/>
            <a:endParaRPr lang="es-MX" altLang="es-MX" sz="1400" dirty="0" smtClean="0">
              <a:cs typeface="Arial" charset="0"/>
            </a:endParaRPr>
          </a:p>
          <a:p>
            <a:pPr algn="just"/>
            <a:r>
              <a:rPr lang="es-MX" altLang="es-MX" sz="1400" dirty="0" smtClean="0">
                <a:cs typeface="Arial" charset="0"/>
              </a:rPr>
              <a:t>Cable de par trenzado: Es un tipo de cable que tiene dos conductores eléctricos aislados y entrelazados para anular las interferencias de fuentes externas y diafonía de los cables adyacentes. Fue inventado por Alexander Graham Bell en 1881. consiste en grupos de hilos de cobre entrelazados en pares en forma helicoidal. Esto se hace porque dos alambres paralelos constituyen una antena simple. Cuando se entrelazan los alambres helicoidalmente, las ondas se cancelan, por lo que la interferencia producida por los mismos es reducida lo que permite una mejor transmisión de datos.</a:t>
            </a:r>
          </a:p>
          <a:p>
            <a:pPr algn="just"/>
            <a:endParaRPr lang="es-MX" altLang="es-MX" sz="1400" dirty="0" smtClean="0">
              <a:cs typeface="Arial" charset="0"/>
            </a:endParaRPr>
          </a:p>
          <a:p>
            <a:pPr algn="just"/>
            <a:r>
              <a:rPr lang="es-MX" altLang="es-MX" sz="1400" dirty="0" smtClean="0">
                <a:cs typeface="Arial" charset="0"/>
              </a:rPr>
              <a:t>Fibra óptica se emplean en telecomunicación y redes de comunicaciones. Se emplean sistemas de emisión láser. Las ondas de luz tienen una frecuencia alta y la capacidad de una señal para transportar información aumenta con la frecuencia, son ampliamente utilizadas para comunicación a larga distancia, proporcionando conexiones transcontinentales y transoceánicas, ya que una ventaja de los sistemas de FO es la gran distancia que puede recorrer una señal antes de necesitar un repetidor o regenerador para recuperar su intensidad. </a:t>
            </a:r>
          </a:p>
          <a:p>
            <a:pPr algn="just"/>
            <a:endParaRPr lang="es-ES_tradnl" altLang="es-MX" sz="1400" dirty="0">
              <a:cs typeface="Arial" charset="0"/>
            </a:endParaRPr>
          </a:p>
        </p:txBody>
      </p:sp>
      <p:sp>
        <p:nvSpPr>
          <p:cNvPr id="3" name="Rectangle 2"/>
          <p:cNvSpPr txBox="1">
            <a:spLocks noChangeArrowheads="1"/>
          </p:cNvSpPr>
          <p:nvPr/>
        </p:nvSpPr>
        <p:spPr>
          <a:xfrm>
            <a:off x="446856" y="272951"/>
            <a:ext cx="8229600" cy="113982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s-ES" altLang="es-MX" b="1" i="0" u="none" strike="noStrike" kern="0" cap="none" spc="0" normalizeH="0" baseline="0" noProof="0" dirty="0" smtClean="0">
                <a:ln>
                  <a:noFill/>
                </a:ln>
                <a:solidFill>
                  <a:schemeClr val="tx1"/>
                </a:solidFill>
                <a:effectLst/>
                <a:uLnTx/>
                <a:uFillTx/>
                <a:latin typeface="+mj-lt"/>
                <a:ea typeface="+mj-ea"/>
                <a:cs typeface="+mj-cs"/>
              </a:rPr>
              <a:t>Medios Físicos de conexión : </a:t>
            </a:r>
            <a:br>
              <a:rPr kumimoji="1" lang="es-ES" altLang="es-MX" b="1" i="0" u="none" strike="noStrike" kern="0" cap="none" spc="0" normalizeH="0" baseline="0" noProof="0" dirty="0" smtClean="0">
                <a:ln>
                  <a:noFill/>
                </a:ln>
                <a:solidFill>
                  <a:schemeClr val="tx1"/>
                </a:solidFill>
                <a:effectLst/>
                <a:uLnTx/>
                <a:uFillTx/>
                <a:latin typeface="+mj-lt"/>
                <a:ea typeface="+mj-ea"/>
                <a:cs typeface="+mj-cs"/>
              </a:rPr>
            </a:br>
            <a:r>
              <a:rPr kumimoji="1" lang="es-ES" altLang="es-MX" b="1" i="0" u="none" strike="noStrike" kern="0" cap="none" spc="0" normalizeH="0" baseline="0" noProof="0" dirty="0" smtClean="0">
                <a:ln>
                  <a:noFill/>
                </a:ln>
                <a:solidFill>
                  <a:schemeClr val="tx1"/>
                </a:solidFill>
                <a:effectLst/>
                <a:uLnTx/>
                <a:uFillTx/>
                <a:latin typeface="+mj-lt"/>
                <a:ea typeface="+mj-ea"/>
                <a:cs typeface="+mj-cs"/>
              </a:rPr>
              <a:t>Cables definición</a:t>
            </a:r>
            <a:r>
              <a:rPr kumimoji="1" lang="es-ES" altLang="es-MX" b="1" i="0" u="none" strike="noStrike" kern="0" cap="none" spc="0" normalizeH="0" noProof="0" dirty="0" smtClean="0">
                <a:ln>
                  <a:noFill/>
                </a:ln>
                <a:solidFill>
                  <a:schemeClr val="tx1"/>
                </a:solidFill>
                <a:effectLst/>
                <a:uLnTx/>
                <a:uFillTx/>
                <a:latin typeface="+mj-lt"/>
                <a:ea typeface="+mj-ea"/>
                <a:cs typeface="+mj-cs"/>
              </a:rPr>
              <a:t> </a:t>
            </a:r>
            <a:endParaRPr kumimoji="1" lang="es-ES" altLang="es-MX" b="1"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7950" y="152400"/>
            <a:ext cx="8229600" cy="1139825"/>
          </a:xfrm>
        </p:spPr>
        <p:txBody>
          <a:bodyPr/>
          <a:lstStyle/>
          <a:p>
            <a:pPr eaLnBrk="1" hangingPunct="1"/>
            <a:r>
              <a:rPr lang="es-ES" altLang="es-MX" sz="3600" b="1" dirty="0" smtClean="0">
                <a:solidFill>
                  <a:schemeClr val="tx1"/>
                </a:solidFill>
              </a:rPr>
              <a:t>Medios Físicos de conexión : </a:t>
            </a:r>
            <a:br>
              <a:rPr lang="es-ES" altLang="es-MX" sz="3600" b="1" dirty="0" smtClean="0">
                <a:solidFill>
                  <a:schemeClr val="tx1"/>
                </a:solidFill>
              </a:rPr>
            </a:br>
            <a:r>
              <a:rPr lang="es-ES" altLang="es-MX" sz="3600" b="1" dirty="0" smtClean="0">
                <a:solidFill>
                  <a:schemeClr val="tx1"/>
                </a:solidFill>
              </a:rPr>
              <a:t>Cables y sus conectores </a:t>
            </a:r>
          </a:p>
        </p:txBody>
      </p:sp>
      <p:sp>
        <p:nvSpPr>
          <p:cNvPr id="10243" name="Rectangle 3"/>
          <p:cNvSpPr>
            <a:spLocks noGrp="1" noChangeArrowheads="1"/>
          </p:cNvSpPr>
          <p:nvPr>
            <p:ph type="body" idx="1"/>
          </p:nvPr>
        </p:nvSpPr>
        <p:spPr>
          <a:xfrm>
            <a:off x="457200" y="1831032"/>
            <a:ext cx="8229600" cy="5486400"/>
          </a:xfrm>
        </p:spPr>
        <p:txBody>
          <a:bodyPr/>
          <a:lstStyle/>
          <a:p>
            <a:pPr eaLnBrk="1" hangingPunct="1">
              <a:lnSpc>
                <a:spcPct val="90000"/>
              </a:lnSpc>
            </a:pPr>
            <a:r>
              <a:rPr lang="es-ES" altLang="es-MX" dirty="0" smtClean="0"/>
              <a:t>Coaxial			Conector BNC </a:t>
            </a:r>
          </a:p>
          <a:p>
            <a:pPr eaLnBrk="1" hangingPunct="1">
              <a:lnSpc>
                <a:spcPct val="90000"/>
              </a:lnSpc>
            </a:pPr>
            <a:endParaRPr lang="es-ES" altLang="es-MX" dirty="0" smtClean="0"/>
          </a:p>
          <a:p>
            <a:pPr eaLnBrk="1" hangingPunct="1">
              <a:lnSpc>
                <a:spcPct val="90000"/>
              </a:lnSpc>
            </a:pPr>
            <a:endParaRPr lang="es-ES" altLang="es-MX" dirty="0" smtClean="0"/>
          </a:p>
          <a:p>
            <a:pPr eaLnBrk="1" hangingPunct="1">
              <a:lnSpc>
                <a:spcPct val="90000"/>
              </a:lnSpc>
            </a:pPr>
            <a:r>
              <a:rPr lang="es-ES" altLang="es-MX" dirty="0" smtClean="0"/>
              <a:t>Par trenzado		Conector RJ</a:t>
            </a:r>
          </a:p>
          <a:p>
            <a:pPr eaLnBrk="1" hangingPunct="1">
              <a:lnSpc>
                <a:spcPct val="90000"/>
              </a:lnSpc>
            </a:pPr>
            <a:endParaRPr lang="es-ES" altLang="es-MX" dirty="0" smtClean="0"/>
          </a:p>
          <a:p>
            <a:pPr eaLnBrk="1" hangingPunct="1">
              <a:lnSpc>
                <a:spcPct val="90000"/>
              </a:lnSpc>
            </a:pPr>
            <a:endParaRPr lang="es-ES" altLang="es-MX" dirty="0" smtClean="0"/>
          </a:p>
          <a:p>
            <a:pPr eaLnBrk="1" hangingPunct="1">
              <a:lnSpc>
                <a:spcPct val="90000"/>
              </a:lnSpc>
            </a:pPr>
            <a:r>
              <a:rPr lang="es-ES" altLang="es-MX" dirty="0" smtClean="0"/>
              <a:t>Fibra óptica		Conector ST, SC</a:t>
            </a:r>
          </a:p>
        </p:txBody>
      </p:sp>
      <p:pic>
        <p:nvPicPr>
          <p:cNvPr id="10244" name="Picture 4" descr="RG11_Coaxial_Cable">
            <a:hlinkClick r:id="rId3"/>
          </p:cNvPr>
          <p:cNvPicPr>
            <a:picLocks noChangeAspect="1" noChangeArrowheads="1"/>
          </p:cNvPicPr>
          <p:nvPr/>
        </p:nvPicPr>
        <p:blipFill>
          <a:blip r:embed="rId4" cstate="print"/>
          <a:srcRect b="25041"/>
          <a:stretch>
            <a:fillRect/>
          </a:stretch>
        </p:blipFill>
        <p:spPr bwMode="auto">
          <a:xfrm>
            <a:off x="990600" y="2205038"/>
            <a:ext cx="1152525" cy="863600"/>
          </a:xfrm>
          <a:prstGeom prst="rect">
            <a:avLst/>
          </a:prstGeom>
          <a:noFill/>
          <a:ln w="9525">
            <a:noFill/>
            <a:miter lim="800000"/>
            <a:headEnd/>
            <a:tailEnd/>
          </a:ln>
        </p:spPr>
      </p:pic>
      <p:pic>
        <p:nvPicPr>
          <p:cNvPr id="10245" name="Picture 5" descr="BNC6V">
            <a:hlinkClick r:id="rId5"/>
          </p:cNvPr>
          <p:cNvPicPr>
            <a:picLocks noChangeAspect="1" noChangeArrowheads="1"/>
          </p:cNvPicPr>
          <p:nvPr/>
        </p:nvPicPr>
        <p:blipFill>
          <a:blip r:embed="rId6" cstate="print"/>
          <a:srcRect/>
          <a:stretch>
            <a:fillRect/>
          </a:stretch>
        </p:blipFill>
        <p:spPr bwMode="auto">
          <a:xfrm>
            <a:off x="4724401" y="2247900"/>
            <a:ext cx="911630" cy="1037084"/>
          </a:xfrm>
          <a:prstGeom prst="rect">
            <a:avLst/>
          </a:prstGeom>
          <a:noFill/>
          <a:ln w="9525">
            <a:noFill/>
            <a:miter lim="800000"/>
            <a:headEnd/>
            <a:tailEnd/>
          </a:ln>
        </p:spPr>
      </p:pic>
      <p:pic>
        <p:nvPicPr>
          <p:cNvPr id="10246" name="Picture 6" descr="dgwzmf82_69txzjz5fs">
            <a:hlinkClick r:id="rId7"/>
          </p:cNvPr>
          <p:cNvPicPr>
            <a:picLocks noChangeAspect="1" noChangeArrowheads="1"/>
          </p:cNvPicPr>
          <p:nvPr/>
        </p:nvPicPr>
        <p:blipFill>
          <a:blip r:embed="rId8" cstate="print"/>
          <a:srcRect/>
          <a:stretch>
            <a:fillRect/>
          </a:stretch>
        </p:blipFill>
        <p:spPr bwMode="auto">
          <a:xfrm>
            <a:off x="1187624" y="3933056"/>
            <a:ext cx="908720" cy="916622"/>
          </a:xfrm>
          <a:prstGeom prst="rect">
            <a:avLst/>
          </a:prstGeom>
          <a:noFill/>
          <a:ln w="9525">
            <a:noFill/>
            <a:miter lim="800000"/>
            <a:headEnd/>
            <a:tailEnd/>
          </a:ln>
        </p:spPr>
      </p:pic>
      <p:pic>
        <p:nvPicPr>
          <p:cNvPr id="10247" name="Picture 7" descr="dgwzmf82_70dwgd36f3">
            <a:hlinkClick r:id="rId9"/>
          </p:cNvPr>
          <p:cNvPicPr>
            <a:picLocks noChangeAspect="1" noChangeArrowheads="1"/>
          </p:cNvPicPr>
          <p:nvPr/>
        </p:nvPicPr>
        <p:blipFill>
          <a:blip r:embed="rId10" cstate="print"/>
          <a:srcRect/>
          <a:stretch>
            <a:fillRect/>
          </a:stretch>
        </p:blipFill>
        <p:spPr bwMode="auto">
          <a:xfrm>
            <a:off x="4572000" y="3861048"/>
            <a:ext cx="1099567" cy="1107961"/>
          </a:xfrm>
          <a:prstGeom prst="rect">
            <a:avLst/>
          </a:prstGeom>
          <a:noFill/>
          <a:ln w="9525">
            <a:noFill/>
            <a:miter lim="800000"/>
            <a:headEnd/>
            <a:tailEnd/>
          </a:ln>
        </p:spPr>
      </p:pic>
      <p:pic>
        <p:nvPicPr>
          <p:cNvPr id="10248" name="Picture 8" descr="CABLES%2520DISTRIBUCION_2">
            <a:hlinkClick r:id="rId11"/>
          </p:cNvPr>
          <p:cNvPicPr>
            <a:picLocks noChangeAspect="1" noChangeArrowheads="1"/>
          </p:cNvPicPr>
          <p:nvPr/>
        </p:nvPicPr>
        <p:blipFill>
          <a:blip r:embed="rId12" cstate="print"/>
          <a:srcRect/>
          <a:stretch>
            <a:fillRect/>
          </a:stretch>
        </p:blipFill>
        <p:spPr bwMode="auto">
          <a:xfrm>
            <a:off x="1066801" y="5556250"/>
            <a:ext cx="912912" cy="1029952"/>
          </a:xfrm>
          <a:prstGeom prst="rect">
            <a:avLst/>
          </a:prstGeom>
          <a:noFill/>
          <a:ln w="9525">
            <a:noFill/>
            <a:miter lim="800000"/>
            <a:headEnd/>
            <a:tailEnd/>
          </a:ln>
        </p:spPr>
      </p:pic>
      <p:pic>
        <p:nvPicPr>
          <p:cNvPr id="10249" name="Picture 9" descr="cf_1"/>
          <p:cNvPicPr>
            <a:picLocks noChangeAspect="1" noChangeArrowheads="1"/>
          </p:cNvPicPr>
          <p:nvPr/>
        </p:nvPicPr>
        <p:blipFill>
          <a:blip r:embed="rId13" cstate="print"/>
          <a:srcRect/>
          <a:stretch>
            <a:fillRect/>
          </a:stretch>
        </p:blipFill>
        <p:spPr bwMode="auto">
          <a:xfrm>
            <a:off x="4419600" y="5605463"/>
            <a:ext cx="1943100" cy="1063625"/>
          </a:xfrm>
          <a:prstGeom prst="rect">
            <a:avLst/>
          </a:prstGeom>
          <a:noFill/>
          <a:ln w="9525">
            <a:noFill/>
            <a:miter lim="800000"/>
            <a:headEnd/>
            <a:tailEnd/>
          </a:ln>
        </p:spPr>
      </p:pic>
      <p:pic>
        <p:nvPicPr>
          <p:cNvPr id="10250" name="Picture 10" descr="redes">
            <a:hlinkClick r:id="rId14"/>
          </p:cNvPr>
          <p:cNvPicPr>
            <a:picLocks noChangeAspect="1" noChangeArrowheads="1"/>
          </p:cNvPicPr>
          <p:nvPr/>
        </p:nvPicPr>
        <p:blipFill>
          <a:blip r:embed="rId15" cstate="print"/>
          <a:srcRect/>
          <a:stretch>
            <a:fillRect/>
          </a:stretch>
        </p:blipFill>
        <p:spPr bwMode="auto">
          <a:xfrm>
            <a:off x="7678738" y="44450"/>
            <a:ext cx="1285875" cy="1239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50825" y="1844675"/>
            <a:ext cx="8229600" cy="4754563"/>
          </a:xfrm>
          <a:prstGeom prst="rect">
            <a:avLst/>
          </a:prstGeom>
          <a:noFill/>
          <a:ln w="9525">
            <a:noFill/>
            <a:miter lim="800000"/>
            <a:headEnd/>
            <a:tailEnd/>
          </a:ln>
        </p:spPr>
        <p:txBody>
          <a:bodyPr>
            <a:spAutoFit/>
          </a:bodyPr>
          <a:lstStyle/>
          <a:p>
            <a:pPr algn="just" eaLnBrk="1" hangingPunct="1"/>
            <a:endParaRPr lang="es-ES" altLang="es-MX" sz="1800">
              <a:cs typeface="Arial" charset="0"/>
            </a:endParaRPr>
          </a:p>
          <a:p>
            <a:pPr algn="just" eaLnBrk="1" hangingPunct="1">
              <a:buClr>
                <a:schemeClr val="folHlink"/>
              </a:buClr>
              <a:buSzPct val="125000"/>
              <a:buFont typeface="Wingdings" pitchFamily="2" charset="2"/>
              <a:buChar char="Ø"/>
            </a:pPr>
            <a:r>
              <a:rPr lang="es-ES" altLang="es-MX" sz="1800">
                <a:cs typeface="Arial" charset="0"/>
              </a:rPr>
              <a:t> Punto a punto</a:t>
            </a:r>
          </a:p>
          <a:p>
            <a:pPr algn="just" eaLnBrk="1" hangingPunct="1">
              <a:buClr>
                <a:schemeClr val="folHlink"/>
              </a:buClr>
              <a:buSzPct val="125000"/>
              <a:buFont typeface="Wingdings" pitchFamily="2" charset="2"/>
              <a:buChar char="Ø"/>
            </a:pPr>
            <a:r>
              <a:rPr lang="es-MX" altLang="es-MX" sz="1800">
                <a:cs typeface="Arial" charset="0"/>
              </a:rPr>
              <a:t> Multipunto</a:t>
            </a:r>
            <a:endParaRPr lang="es-ES" altLang="es-MX" sz="1800">
              <a:cs typeface="Arial" charset="0"/>
            </a:endParaRPr>
          </a:p>
          <a:p>
            <a:pPr algn="just" eaLnBrk="1" hangingPunct="1">
              <a:buClr>
                <a:schemeClr val="folHlink"/>
              </a:buClr>
              <a:buSzPct val="125000"/>
              <a:buFont typeface="Wingdings" pitchFamily="2" charset="2"/>
              <a:buNone/>
            </a:pPr>
            <a:endParaRPr lang="es-ES" altLang="es-MX" sz="1800">
              <a:cs typeface="Arial" charset="0"/>
            </a:endParaRPr>
          </a:p>
          <a:p>
            <a:pPr algn="just" eaLnBrk="1" hangingPunct="1">
              <a:buClr>
                <a:schemeClr val="folHlink"/>
              </a:buClr>
              <a:buSzPct val="125000"/>
              <a:buFont typeface="Wingdings" pitchFamily="2" charset="2"/>
              <a:buNone/>
            </a:pPr>
            <a:endParaRPr lang="es-MX" altLang="es-MX" sz="1800">
              <a:cs typeface="Arial" charset="0"/>
            </a:endParaRPr>
          </a:p>
          <a:p>
            <a:pPr algn="just" eaLnBrk="1" hangingPunct="1">
              <a:buClr>
                <a:schemeClr val="folHlink"/>
              </a:buClr>
              <a:buSzPct val="125000"/>
              <a:buFont typeface="Wingdings" pitchFamily="2" charset="2"/>
              <a:buNone/>
            </a:pPr>
            <a:endParaRPr lang="es-ES" altLang="es-MX" sz="900">
              <a:cs typeface="Arial" charset="0"/>
            </a:endParaRPr>
          </a:p>
          <a:p>
            <a:pPr algn="just" eaLnBrk="1" hangingPunct="1">
              <a:buClr>
                <a:schemeClr val="folHlink"/>
              </a:buClr>
              <a:buSzPct val="125000"/>
              <a:buFont typeface="Wingdings" pitchFamily="2" charset="2"/>
              <a:buChar char="Ø"/>
            </a:pPr>
            <a:r>
              <a:rPr lang="es-ES" altLang="es-MX" sz="1800">
                <a:cs typeface="Arial" charset="0"/>
              </a:rPr>
              <a:t> Malla</a:t>
            </a:r>
          </a:p>
          <a:p>
            <a:pPr algn="just" eaLnBrk="1" hangingPunct="1">
              <a:buClr>
                <a:schemeClr val="folHlink"/>
              </a:buClr>
              <a:buSzPct val="125000"/>
              <a:buFont typeface="Wingdings" pitchFamily="2" charset="2"/>
              <a:buChar char="Ø"/>
            </a:pPr>
            <a:r>
              <a:rPr lang="es-ES" altLang="es-MX" sz="1800">
                <a:cs typeface="Arial" charset="0"/>
              </a:rPr>
              <a:t> Anillo</a:t>
            </a:r>
          </a:p>
          <a:p>
            <a:pPr algn="just" eaLnBrk="1" hangingPunct="1">
              <a:buClr>
                <a:schemeClr val="folHlink"/>
              </a:buClr>
              <a:buSzPct val="125000"/>
              <a:buFont typeface="Wingdings" pitchFamily="2" charset="2"/>
              <a:buChar char="Ø"/>
            </a:pPr>
            <a:r>
              <a:rPr lang="es-ES" altLang="es-MX" sz="1800">
                <a:cs typeface="Arial" charset="0"/>
              </a:rPr>
              <a:t> Malla</a:t>
            </a:r>
          </a:p>
          <a:p>
            <a:pPr algn="just" eaLnBrk="1" hangingPunct="1">
              <a:buClr>
                <a:schemeClr val="folHlink"/>
              </a:buClr>
              <a:buSzPct val="125000"/>
              <a:buFont typeface="Wingdings" pitchFamily="2" charset="2"/>
              <a:buChar char="Ø"/>
            </a:pPr>
            <a:r>
              <a:rPr lang="es-MX" altLang="es-MX" sz="1800">
                <a:cs typeface="Arial" charset="0"/>
              </a:rPr>
              <a:t> Estrella</a:t>
            </a:r>
          </a:p>
          <a:p>
            <a:pPr algn="just" eaLnBrk="1" hangingPunct="1">
              <a:buClr>
                <a:schemeClr val="folHlink"/>
              </a:buClr>
              <a:buSzPct val="125000"/>
              <a:buFont typeface="Wingdings" pitchFamily="2" charset="2"/>
              <a:buChar char="Ø"/>
            </a:pPr>
            <a:r>
              <a:rPr lang="es-MX" altLang="es-MX" sz="1800">
                <a:cs typeface="Arial" charset="0"/>
              </a:rPr>
              <a:t> Bus</a:t>
            </a:r>
          </a:p>
          <a:p>
            <a:pPr algn="just" eaLnBrk="1" hangingPunct="1">
              <a:buClr>
                <a:schemeClr val="folHlink"/>
              </a:buClr>
              <a:buSzPct val="125000"/>
              <a:buFont typeface="Wingdings" pitchFamily="2" charset="2"/>
              <a:buChar char="Ø"/>
            </a:pPr>
            <a:r>
              <a:rPr lang="es-MX" altLang="es-MX" sz="1800">
                <a:cs typeface="Arial" charset="0"/>
              </a:rPr>
              <a:t> Hibrida</a:t>
            </a:r>
          </a:p>
          <a:p>
            <a:pPr algn="just" eaLnBrk="1" hangingPunct="1">
              <a:buClr>
                <a:schemeClr val="folHlink"/>
              </a:buClr>
              <a:buSzPct val="125000"/>
              <a:buFont typeface="Wingdings" pitchFamily="2" charset="2"/>
              <a:buChar char="Ø"/>
            </a:pPr>
            <a:endParaRPr lang="es-MX" altLang="es-MX" sz="1800">
              <a:cs typeface="Arial" charset="0"/>
            </a:endParaRPr>
          </a:p>
          <a:p>
            <a:pPr algn="just" eaLnBrk="1" hangingPunct="1">
              <a:buClr>
                <a:schemeClr val="folHlink"/>
              </a:buClr>
              <a:buSzPct val="125000"/>
              <a:buFont typeface="Wingdings" pitchFamily="2" charset="2"/>
              <a:buChar char="Ø"/>
            </a:pPr>
            <a:endParaRPr lang="es-MX" altLang="es-MX" sz="2400">
              <a:cs typeface="Arial" charset="0"/>
            </a:endParaRPr>
          </a:p>
          <a:p>
            <a:pPr algn="just" eaLnBrk="1" hangingPunct="1">
              <a:buClr>
                <a:schemeClr val="folHlink"/>
              </a:buClr>
              <a:buSzPct val="125000"/>
              <a:buFont typeface="Wingdings" pitchFamily="2" charset="2"/>
              <a:buChar char="Ø"/>
            </a:pPr>
            <a:r>
              <a:rPr lang="es-MX" altLang="es-MX" sz="1800">
                <a:cs typeface="Arial" charset="0"/>
              </a:rPr>
              <a:t> Red de área local (LAN)</a:t>
            </a:r>
          </a:p>
          <a:p>
            <a:pPr algn="just" eaLnBrk="1" hangingPunct="1">
              <a:buClr>
                <a:schemeClr val="folHlink"/>
              </a:buClr>
              <a:buSzPct val="125000"/>
              <a:buFont typeface="Wingdings" pitchFamily="2" charset="2"/>
              <a:buChar char="Ø"/>
            </a:pPr>
            <a:r>
              <a:rPr lang="es-MX" altLang="es-MX" sz="1800">
                <a:cs typeface="Arial" charset="0"/>
              </a:rPr>
              <a:t> Red de área amplia (WAN)</a:t>
            </a:r>
          </a:p>
          <a:p>
            <a:pPr algn="just" eaLnBrk="1" hangingPunct="1">
              <a:buClr>
                <a:schemeClr val="folHlink"/>
              </a:buClr>
              <a:buSzPct val="125000"/>
              <a:buFont typeface="Wingdings" pitchFamily="2" charset="2"/>
              <a:buChar char="Ø"/>
            </a:pPr>
            <a:r>
              <a:rPr lang="es-MX" altLang="es-MX" sz="1800">
                <a:cs typeface="Arial" charset="0"/>
              </a:rPr>
              <a:t> Red de área metropolitana (MAN)</a:t>
            </a:r>
            <a:endParaRPr lang="es-ES" altLang="es-MX" sz="1800">
              <a:cs typeface="Arial" charset="0"/>
            </a:endParaRPr>
          </a:p>
        </p:txBody>
      </p:sp>
      <p:grpSp>
        <p:nvGrpSpPr>
          <p:cNvPr id="2" name="Group 4"/>
          <p:cNvGrpSpPr>
            <a:grpSpLocks/>
          </p:cNvGrpSpPr>
          <p:nvPr/>
        </p:nvGrpSpPr>
        <p:grpSpPr bwMode="auto">
          <a:xfrm>
            <a:off x="250825" y="2852738"/>
            <a:ext cx="3519488" cy="481012"/>
            <a:chOff x="384" y="465"/>
            <a:chExt cx="2217" cy="303"/>
          </a:xfrm>
        </p:grpSpPr>
        <p:grpSp>
          <p:nvGrpSpPr>
            <p:cNvPr id="11301" name="Group 5"/>
            <p:cNvGrpSpPr>
              <a:grpSpLocks/>
            </p:cNvGrpSpPr>
            <p:nvPr/>
          </p:nvGrpSpPr>
          <p:grpSpPr bwMode="auto">
            <a:xfrm>
              <a:off x="384" y="465"/>
              <a:ext cx="288" cy="303"/>
              <a:chOff x="1130" y="537"/>
              <a:chExt cx="209" cy="150"/>
            </a:xfrm>
          </p:grpSpPr>
          <p:sp>
            <p:nvSpPr>
              <p:cNvPr id="11303" name="Rectangle 6"/>
              <p:cNvSpPr>
                <a:spLocks noChangeArrowheads="1"/>
              </p:cNvSpPr>
              <p:nvPr/>
            </p:nvSpPr>
            <p:spPr bwMode="auto">
              <a:xfrm>
                <a:off x="1202" y="656"/>
                <a:ext cx="7" cy="10"/>
              </a:xfrm>
              <a:prstGeom prst="rect">
                <a:avLst/>
              </a:prstGeom>
              <a:solidFill>
                <a:srgbClr val="9FBCF9"/>
              </a:solidFill>
              <a:ln w="9525">
                <a:noFill/>
                <a:miter lim="800000"/>
                <a:headEnd/>
                <a:tailEnd/>
              </a:ln>
            </p:spPr>
            <p:txBody>
              <a:bodyPr/>
              <a:lstStyle/>
              <a:p>
                <a:endParaRPr lang="es-ES" altLang="es-MX"/>
              </a:p>
            </p:txBody>
          </p:sp>
          <p:sp>
            <p:nvSpPr>
              <p:cNvPr id="11304" name="Rectangle 7"/>
              <p:cNvSpPr>
                <a:spLocks noChangeArrowheads="1"/>
              </p:cNvSpPr>
              <p:nvPr/>
            </p:nvSpPr>
            <p:spPr bwMode="auto">
              <a:xfrm>
                <a:off x="1212" y="656"/>
                <a:ext cx="7" cy="10"/>
              </a:xfrm>
              <a:prstGeom prst="rect">
                <a:avLst/>
              </a:prstGeom>
              <a:solidFill>
                <a:srgbClr val="C6000C"/>
              </a:solidFill>
              <a:ln w="9525">
                <a:noFill/>
                <a:miter lim="800000"/>
                <a:headEnd/>
                <a:tailEnd/>
              </a:ln>
            </p:spPr>
            <p:txBody>
              <a:bodyPr/>
              <a:lstStyle/>
              <a:p>
                <a:endParaRPr lang="es-ES" altLang="es-MX"/>
              </a:p>
            </p:txBody>
          </p:sp>
          <p:sp>
            <p:nvSpPr>
              <p:cNvPr id="11305" name="Freeform 8"/>
              <p:cNvSpPr>
                <a:spLocks/>
              </p:cNvSpPr>
              <p:nvPr/>
            </p:nvSpPr>
            <p:spPr bwMode="auto">
              <a:xfrm>
                <a:off x="1130" y="584"/>
                <a:ext cx="186" cy="92"/>
              </a:xfrm>
              <a:custGeom>
                <a:avLst/>
                <a:gdLst>
                  <a:gd name="T0" fmla="*/ 0 w 743"/>
                  <a:gd name="T1" fmla="*/ 0 h 461"/>
                  <a:gd name="T2" fmla="*/ 0 w 743"/>
                  <a:gd name="T3" fmla="*/ 0 h 461"/>
                  <a:gd name="T4" fmla="*/ 0 w 743"/>
                  <a:gd name="T5" fmla="*/ 0 h 461"/>
                  <a:gd name="T6" fmla="*/ 0 w 743"/>
                  <a:gd name="T7" fmla="*/ 0 h 461"/>
                  <a:gd name="T8" fmla="*/ 0 w 743"/>
                  <a:gd name="T9" fmla="*/ 0 h 461"/>
                  <a:gd name="T10" fmla="*/ 0 w 743"/>
                  <a:gd name="T11" fmla="*/ 0 h 461"/>
                  <a:gd name="T12" fmla="*/ 1 w 743"/>
                  <a:gd name="T13" fmla="*/ 0 h 461"/>
                  <a:gd name="T14" fmla="*/ 1 w 743"/>
                  <a:gd name="T15" fmla="*/ 0 h 461"/>
                  <a:gd name="T16" fmla="*/ 1 w 743"/>
                  <a:gd name="T17" fmla="*/ 0 h 461"/>
                  <a:gd name="T18" fmla="*/ 1 w 743"/>
                  <a:gd name="T19" fmla="*/ 0 h 461"/>
                  <a:gd name="T20" fmla="*/ 1 w 743"/>
                  <a:gd name="T21" fmla="*/ 0 h 461"/>
                  <a:gd name="T22" fmla="*/ 1 w 743"/>
                  <a:gd name="T23" fmla="*/ 0 h 461"/>
                  <a:gd name="T24" fmla="*/ 0 w 743"/>
                  <a:gd name="T25" fmla="*/ 0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3"/>
                  <a:gd name="T40" fmla="*/ 0 h 461"/>
                  <a:gd name="T41" fmla="*/ 743 w 743"/>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3" h="461">
                    <a:moveTo>
                      <a:pt x="99" y="461"/>
                    </a:moveTo>
                    <a:lnTo>
                      <a:pt x="38" y="438"/>
                    </a:lnTo>
                    <a:lnTo>
                      <a:pt x="0" y="400"/>
                    </a:lnTo>
                    <a:lnTo>
                      <a:pt x="0" y="62"/>
                    </a:lnTo>
                    <a:lnTo>
                      <a:pt x="38" y="24"/>
                    </a:lnTo>
                    <a:lnTo>
                      <a:pt x="99" y="0"/>
                    </a:lnTo>
                    <a:lnTo>
                      <a:pt x="645" y="0"/>
                    </a:lnTo>
                    <a:lnTo>
                      <a:pt x="705" y="24"/>
                    </a:lnTo>
                    <a:lnTo>
                      <a:pt x="743" y="62"/>
                    </a:lnTo>
                    <a:lnTo>
                      <a:pt x="743" y="400"/>
                    </a:lnTo>
                    <a:lnTo>
                      <a:pt x="705" y="438"/>
                    </a:lnTo>
                    <a:lnTo>
                      <a:pt x="645" y="461"/>
                    </a:lnTo>
                    <a:lnTo>
                      <a:pt x="99" y="461"/>
                    </a:lnTo>
                  </a:path>
                </a:pathLst>
              </a:custGeom>
              <a:noFill/>
              <a:ln w="12700">
                <a:solidFill>
                  <a:srgbClr val="9FBCF9"/>
                </a:solidFill>
                <a:prstDash val="solid"/>
                <a:round/>
                <a:headEnd/>
                <a:tailEnd/>
              </a:ln>
            </p:spPr>
            <p:txBody>
              <a:bodyPr/>
              <a:lstStyle/>
              <a:p>
                <a:endParaRPr lang="es-MX"/>
              </a:p>
            </p:txBody>
          </p:sp>
          <p:sp>
            <p:nvSpPr>
              <p:cNvPr id="11306" name="Freeform 9"/>
              <p:cNvSpPr>
                <a:spLocks/>
              </p:cNvSpPr>
              <p:nvPr/>
            </p:nvSpPr>
            <p:spPr bwMode="auto">
              <a:xfrm>
                <a:off x="1147" y="537"/>
                <a:ext cx="192" cy="150"/>
              </a:xfrm>
              <a:custGeom>
                <a:avLst/>
                <a:gdLst>
                  <a:gd name="T0" fmla="*/ 0 w 765"/>
                  <a:gd name="T1" fmla="*/ 0 h 747"/>
                  <a:gd name="T2" fmla="*/ 0 w 765"/>
                  <a:gd name="T3" fmla="*/ 0 h 747"/>
                  <a:gd name="T4" fmla="*/ 0 w 765"/>
                  <a:gd name="T5" fmla="*/ 0 h 747"/>
                  <a:gd name="T6" fmla="*/ 0 w 765"/>
                  <a:gd name="T7" fmla="*/ 0 h 747"/>
                  <a:gd name="T8" fmla="*/ 1 w 765"/>
                  <a:gd name="T9" fmla="*/ 0 h 747"/>
                  <a:gd name="T10" fmla="*/ 1 w 765"/>
                  <a:gd name="T11" fmla="*/ 0 h 747"/>
                  <a:gd name="T12" fmla="*/ 0 w 765"/>
                  <a:gd name="T13" fmla="*/ 0 h 747"/>
                  <a:gd name="T14" fmla="*/ 0 60000 65536"/>
                  <a:gd name="T15" fmla="*/ 0 60000 65536"/>
                  <a:gd name="T16" fmla="*/ 0 60000 65536"/>
                  <a:gd name="T17" fmla="*/ 0 60000 65536"/>
                  <a:gd name="T18" fmla="*/ 0 60000 65536"/>
                  <a:gd name="T19" fmla="*/ 0 60000 65536"/>
                  <a:gd name="T20" fmla="*/ 0 60000 65536"/>
                  <a:gd name="T21" fmla="*/ 0 w 765"/>
                  <a:gd name="T22" fmla="*/ 0 h 747"/>
                  <a:gd name="T23" fmla="*/ 765 w 765"/>
                  <a:gd name="T24" fmla="*/ 747 h 7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5" h="747">
                    <a:moveTo>
                      <a:pt x="286" y="747"/>
                    </a:moveTo>
                    <a:lnTo>
                      <a:pt x="0" y="550"/>
                    </a:lnTo>
                    <a:lnTo>
                      <a:pt x="88" y="354"/>
                    </a:lnTo>
                    <a:lnTo>
                      <a:pt x="241" y="552"/>
                    </a:lnTo>
                    <a:lnTo>
                      <a:pt x="765" y="0"/>
                    </a:lnTo>
                    <a:lnTo>
                      <a:pt x="765" y="80"/>
                    </a:lnTo>
                    <a:lnTo>
                      <a:pt x="286" y="747"/>
                    </a:lnTo>
                    <a:close/>
                  </a:path>
                </a:pathLst>
              </a:custGeom>
              <a:solidFill>
                <a:srgbClr val="C6000C"/>
              </a:solidFill>
              <a:ln w="9525">
                <a:noFill/>
                <a:round/>
                <a:headEnd/>
                <a:tailEnd/>
              </a:ln>
            </p:spPr>
            <p:txBody>
              <a:bodyPr/>
              <a:lstStyle/>
              <a:p>
                <a:endParaRPr lang="es-MX"/>
              </a:p>
            </p:txBody>
          </p:sp>
        </p:grpSp>
        <p:sp>
          <p:nvSpPr>
            <p:cNvPr id="880650" name="Rectangle 10"/>
            <p:cNvSpPr>
              <a:spLocks noChangeArrowheads="1"/>
            </p:cNvSpPr>
            <p:nvPr/>
          </p:nvSpPr>
          <p:spPr bwMode="auto">
            <a:xfrm>
              <a:off x="912" y="509"/>
              <a:ext cx="1689" cy="230"/>
            </a:xfrm>
            <a:prstGeom prst="rect">
              <a:avLst/>
            </a:prstGeom>
            <a:noFill/>
            <a:ln w="9525">
              <a:noFill/>
              <a:miter lim="800000"/>
              <a:headEnd/>
              <a:tailEnd/>
            </a:ln>
          </p:spPr>
          <p:txBody>
            <a:bodyPr wrap="none" lIns="0" tIns="0" rIns="0" bIns="0">
              <a:spAutoFit/>
            </a:bodyPr>
            <a:lstStyle/>
            <a:p>
              <a:pPr>
                <a:defRPr/>
              </a:pPr>
              <a:r>
                <a:rPr lang="es-ES_tradnl" sz="2400" b="1">
                  <a:effectLst>
                    <a:outerShdw blurRad="38100" dist="38100" dir="2700000" algn="tl">
                      <a:srgbClr val="C0C0C0"/>
                    </a:outerShdw>
                  </a:effectLst>
                  <a:ea typeface="+mn-ea"/>
                </a:rPr>
                <a:t>Topología física</a:t>
              </a:r>
            </a:p>
          </p:txBody>
        </p:sp>
      </p:grpSp>
      <p:sp>
        <p:nvSpPr>
          <p:cNvPr id="11268" name="Rectangle 11"/>
          <p:cNvSpPr>
            <a:spLocks noChangeArrowheads="1"/>
          </p:cNvSpPr>
          <p:nvPr/>
        </p:nvSpPr>
        <p:spPr bwMode="auto">
          <a:xfrm>
            <a:off x="1588" y="2949575"/>
            <a:ext cx="9144000" cy="0"/>
          </a:xfrm>
          <a:prstGeom prst="rect">
            <a:avLst/>
          </a:prstGeom>
          <a:noFill/>
          <a:ln w="9525">
            <a:noFill/>
            <a:miter lim="800000"/>
            <a:headEnd/>
            <a:tailEnd/>
          </a:ln>
        </p:spPr>
        <p:txBody>
          <a:bodyPr>
            <a:spAutoFit/>
          </a:bodyPr>
          <a:lstStyle/>
          <a:p>
            <a:endParaRPr lang="es-ES" altLang="es-MX"/>
          </a:p>
        </p:txBody>
      </p:sp>
      <p:sp>
        <p:nvSpPr>
          <p:cNvPr id="11269" name="Rectangle 12"/>
          <p:cNvSpPr>
            <a:spLocks noChangeArrowheads="1"/>
          </p:cNvSpPr>
          <p:nvPr/>
        </p:nvSpPr>
        <p:spPr bwMode="auto">
          <a:xfrm>
            <a:off x="0" y="2979738"/>
            <a:ext cx="9144000" cy="0"/>
          </a:xfrm>
          <a:prstGeom prst="rect">
            <a:avLst/>
          </a:prstGeom>
          <a:noFill/>
          <a:ln w="9525">
            <a:noFill/>
            <a:miter lim="800000"/>
            <a:headEnd/>
            <a:tailEnd/>
          </a:ln>
        </p:spPr>
        <p:txBody>
          <a:bodyPr>
            <a:spAutoFit/>
          </a:bodyPr>
          <a:lstStyle/>
          <a:p>
            <a:endParaRPr lang="es-ES" altLang="es-MX"/>
          </a:p>
        </p:txBody>
      </p:sp>
      <p:sp>
        <p:nvSpPr>
          <p:cNvPr id="11270" name="Rectangle 13"/>
          <p:cNvSpPr>
            <a:spLocks noChangeArrowheads="1"/>
          </p:cNvSpPr>
          <p:nvPr/>
        </p:nvSpPr>
        <p:spPr bwMode="auto">
          <a:xfrm>
            <a:off x="1588" y="2949575"/>
            <a:ext cx="9144000" cy="0"/>
          </a:xfrm>
          <a:prstGeom prst="rect">
            <a:avLst/>
          </a:prstGeom>
          <a:noFill/>
          <a:ln w="9525">
            <a:noFill/>
            <a:miter lim="800000"/>
            <a:headEnd/>
            <a:tailEnd/>
          </a:ln>
        </p:spPr>
        <p:txBody>
          <a:bodyPr>
            <a:spAutoFit/>
          </a:bodyPr>
          <a:lstStyle/>
          <a:p>
            <a:endParaRPr lang="es-ES" altLang="es-MX"/>
          </a:p>
        </p:txBody>
      </p:sp>
      <p:grpSp>
        <p:nvGrpSpPr>
          <p:cNvPr id="4" name="Group 14"/>
          <p:cNvGrpSpPr>
            <a:grpSpLocks/>
          </p:cNvGrpSpPr>
          <p:nvPr/>
        </p:nvGrpSpPr>
        <p:grpSpPr bwMode="auto">
          <a:xfrm>
            <a:off x="323850" y="1341438"/>
            <a:ext cx="4029075" cy="481012"/>
            <a:chOff x="384" y="465"/>
            <a:chExt cx="2538" cy="303"/>
          </a:xfrm>
        </p:grpSpPr>
        <p:grpSp>
          <p:nvGrpSpPr>
            <p:cNvPr id="11295" name="Group 15"/>
            <p:cNvGrpSpPr>
              <a:grpSpLocks/>
            </p:cNvGrpSpPr>
            <p:nvPr/>
          </p:nvGrpSpPr>
          <p:grpSpPr bwMode="auto">
            <a:xfrm>
              <a:off x="384" y="465"/>
              <a:ext cx="288" cy="303"/>
              <a:chOff x="1130" y="537"/>
              <a:chExt cx="209" cy="150"/>
            </a:xfrm>
          </p:grpSpPr>
          <p:sp>
            <p:nvSpPr>
              <p:cNvPr id="11297" name="Rectangle 16"/>
              <p:cNvSpPr>
                <a:spLocks noChangeArrowheads="1"/>
              </p:cNvSpPr>
              <p:nvPr/>
            </p:nvSpPr>
            <p:spPr bwMode="auto">
              <a:xfrm>
                <a:off x="1202" y="656"/>
                <a:ext cx="7" cy="10"/>
              </a:xfrm>
              <a:prstGeom prst="rect">
                <a:avLst/>
              </a:prstGeom>
              <a:solidFill>
                <a:srgbClr val="9FBCF9"/>
              </a:solidFill>
              <a:ln w="9525">
                <a:noFill/>
                <a:miter lim="800000"/>
                <a:headEnd/>
                <a:tailEnd/>
              </a:ln>
            </p:spPr>
            <p:txBody>
              <a:bodyPr/>
              <a:lstStyle/>
              <a:p>
                <a:endParaRPr lang="es-ES" altLang="es-MX"/>
              </a:p>
            </p:txBody>
          </p:sp>
          <p:sp>
            <p:nvSpPr>
              <p:cNvPr id="11298" name="Rectangle 17"/>
              <p:cNvSpPr>
                <a:spLocks noChangeArrowheads="1"/>
              </p:cNvSpPr>
              <p:nvPr/>
            </p:nvSpPr>
            <p:spPr bwMode="auto">
              <a:xfrm>
                <a:off x="1212" y="656"/>
                <a:ext cx="7" cy="10"/>
              </a:xfrm>
              <a:prstGeom prst="rect">
                <a:avLst/>
              </a:prstGeom>
              <a:solidFill>
                <a:srgbClr val="C6000C"/>
              </a:solidFill>
              <a:ln w="9525">
                <a:noFill/>
                <a:miter lim="800000"/>
                <a:headEnd/>
                <a:tailEnd/>
              </a:ln>
            </p:spPr>
            <p:txBody>
              <a:bodyPr/>
              <a:lstStyle/>
              <a:p>
                <a:endParaRPr lang="es-ES" altLang="es-MX"/>
              </a:p>
            </p:txBody>
          </p:sp>
          <p:sp>
            <p:nvSpPr>
              <p:cNvPr id="11299" name="Freeform 18"/>
              <p:cNvSpPr>
                <a:spLocks/>
              </p:cNvSpPr>
              <p:nvPr/>
            </p:nvSpPr>
            <p:spPr bwMode="auto">
              <a:xfrm>
                <a:off x="1130" y="584"/>
                <a:ext cx="186" cy="92"/>
              </a:xfrm>
              <a:custGeom>
                <a:avLst/>
                <a:gdLst>
                  <a:gd name="T0" fmla="*/ 0 w 743"/>
                  <a:gd name="T1" fmla="*/ 0 h 461"/>
                  <a:gd name="T2" fmla="*/ 0 w 743"/>
                  <a:gd name="T3" fmla="*/ 0 h 461"/>
                  <a:gd name="T4" fmla="*/ 0 w 743"/>
                  <a:gd name="T5" fmla="*/ 0 h 461"/>
                  <a:gd name="T6" fmla="*/ 0 w 743"/>
                  <a:gd name="T7" fmla="*/ 0 h 461"/>
                  <a:gd name="T8" fmla="*/ 0 w 743"/>
                  <a:gd name="T9" fmla="*/ 0 h 461"/>
                  <a:gd name="T10" fmla="*/ 0 w 743"/>
                  <a:gd name="T11" fmla="*/ 0 h 461"/>
                  <a:gd name="T12" fmla="*/ 1 w 743"/>
                  <a:gd name="T13" fmla="*/ 0 h 461"/>
                  <a:gd name="T14" fmla="*/ 1 w 743"/>
                  <a:gd name="T15" fmla="*/ 0 h 461"/>
                  <a:gd name="T16" fmla="*/ 1 w 743"/>
                  <a:gd name="T17" fmla="*/ 0 h 461"/>
                  <a:gd name="T18" fmla="*/ 1 w 743"/>
                  <a:gd name="T19" fmla="*/ 0 h 461"/>
                  <a:gd name="T20" fmla="*/ 1 w 743"/>
                  <a:gd name="T21" fmla="*/ 0 h 461"/>
                  <a:gd name="T22" fmla="*/ 1 w 743"/>
                  <a:gd name="T23" fmla="*/ 0 h 461"/>
                  <a:gd name="T24" fmla="*/ 0 w 743"/>
                  <a:gd name="T25" fmla="*/ 0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3"/>
                  <a:gd name="T40" fmla="*/ 0 h 461"/>
                  <a:gd name="T41" fmla="*/ 743 w 743"/>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3" h="461">
                    <a:moveTo>
                      <a:pt x="99" y="461"/>
                    </a:moveTo>
                    <a:lnTo>
                      <a:pt x="38" y="438"/>
                    </a:lnTo>
                    <a:lnTo>
                      <a:pt x="0" y="400"/>
                    </a:lnTo>
                    <a:lnTo>
                      <a:pt x="0" y="62"/>
                    </a:lnTo>
                    <a:lnTo>
                      <a:pt x="38" y="24"/>
                    </a:lnTo>
                    <a:lnTo>
                      <a:pt x="99" y="0"/>
                    </a:lnTo>
                    <a:lnTo>
                      <a:pt x="645" y="0"/>
                    </a:lnTo>
                    <a:lnTo>
                      <a:pt x="705" y="24"/>
                    </a:lnTo>
                    <a:lnTo>
                      <a:pt x="743" y="62"/>
                    </a:lnTo>
                    <a:lnTo>
                      <a:pt x="743" y="400"/>
                    </a:lnTo>
                    <a:lnTo>
                      <a:pt x="705" y="438"/>
                    </a:lnTo>
                    <a:lnTo>
                      <a:pt x="645" y="461"/>
                    </a:lnTo>
                    <a:lnTo>
                      <a:pt x="99" y="461"/>
                    </a:lnTo>
                  </a:path>
                </a:pathLst>
              </a:custGeom>
              <a:noFill/>
              <a:ln w="12700">
                <a:solidFill>
                  <a:srgbClr val="9FBCF9"/>
                </a:solidFill>
                <a:prstDash val="solid"/>
                <a:round/>
                <a:headEnd/>
                <a:tailEnd/>
              </a:ln>
            </p:spPr>
            <p:txBody>
              <a:bodyPr/>
              <a:lstStyle/>
              <a:p>
                <a:endParaRPr lang="es-MX"/>
              </a:p>
            </p:txBody>
          </p:sp>
          <p:sp>
            <p:nvSpPr>
              <p:cNvPr id="11300" name="Freeform 19"/>
              <p:cNvSpPr>
                <a:spLocks/>
              </p:cNvSpPr>
              <p:nvPr/>
            </p:nvSpPr>
            <p:spPr bwMode="auto">
              <a:xfrm>
                <a:off x="1147" y="537"/>
                <a:ext cx="192" cy="150"/>
              </a:xfrm>
              <a:custGeom>
                <a:avLst/>
                <a:gdLst>
                  <a:gd name="T0" fmla="*/ 0 w 765"/>
                  <a:gd name="T1" fmla="*/ 0 h 747"/>
                  <a:gd name="T2" fmla="*/ 0 w 765"/>
                  <a:gd name="T3" fmla="*/ 0 h 747"/>
                  <a:gd name="T4" fmla="*/ 0 w 765"/>
                  <a:gd name="T5" fmla="*/ 0 h 747"/>
                  <a:gd name="T6" fmla="*/ 0 w 765"/>
                  <a:gd name="T7" fmla="*/ 0 h 747"/>
                  <a:gd name="T8" fmla="*/ 1 w 765"/>
                  <a:gd name="T9" fmla="*/ 0 h 747"/>
                  <a:gd name="T10" fmla="*/ 1 w 765"/>
                  <a:gd name="T11" fmla="*/ 0 h 747"/>
                  <a:gd name="T12" fmla="*/ 0 w 765"/>
                  <a:gd name="T13" fmla="*/ 0 h 747"/>
                  <a:gd name="T14" fmla="*/ 0 60000 65536"/>
                  <a:gd name="T15" fmla="*/ 0 60000 65536"/>
                  <a:gd name="T16" fmla="*/ 0 60000 65536"/>
                  <a:gd name="T17" fmla="*/ 0 60000 65536"/>
                  <a:gd name="T18" fmla="*/ 0 60000 65536"/>
                  <a:gd name="T19" fmla="*/ 0 60000 65536"/>
                  <a:gd name="T20" fmla="*/ 0 60000 65536"/>
                  <a:gd name="T21" fmla="*/ 0 w 765"/>
                  <a:gd name="T22" fmla="*/ 0 h 747"/>
                  <a:gd name="T23" fmla="*/ 765 w 765"/>
                  <a:gd name="T24" fmla="*/ 747 h 7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5" h="747">
                    <a:moveTo>
                      <a:pt x="286" y="747"/>
                    </a:moveTo>
                    <a:lnTo>
                      <a:pt x="0" y="550"/>
                    </a:lnTo>
                    <a:lnTo>
                      <a:pt x="88" y="354"/>
                    </a:lnTo>
                    <a:lnTo>
                      <a:pt x="241" y="552"/>
                    </a:lnTo>
                    <a:lnTo>
                      <a:pt x="765" y="0"/>
                    </a:lnTo>
                    <a:lnTo>
                      <a:pt x="765" y="80"/>
                    </a:lnTo>
                    <a:lnTo>
                      <a:pt x="286" y="747"/>
                    </a:lnTo>
                    <a:close/>
                  </a:path>
                </a:pathLst>
              </a:custGeom>
              <a:solidFill>
                <a:srgbClr val="C6000C"/>
              </a:solidFill>
              <a:ln w="9525">
                <a:noFill/>
                <a:round/>
                <a:headEnd/>
                <a:tailEnd/>
              </a:ln>
            </p:spPr>
            <p:txBody>
              <a:bodyPr/>
              <a:lstStyle/>
              <a:p>
                <a:endParaRPr lang="es-MX"/>
              </a:p>
            </p:txBody>
          </p:sp>
        </p:grpSp>
        <p:sp>
          <p:nvSpPr>
            <p:cNvPr id="880660" name="Rectangle 20"/>
            <p:cNvSpPr>
              <a:spLocks noChangeArrowheads="1"/>
            </p:cNvSpPr>
            <p:nvPr/>
          </p:nvSpPr>
          <p:spPr bwMode="auto">
            <a:xfrm>
              <a:off x="912" y="509"/>
              <a:ext cx="2010" cy="230"/>
            </a:xfrm>
            <a:prstGeom prst="rect">
              <a:avLst/>
            </a:prstGeom>
            <a:noFill/>
            <a:ln w="9525">
              <a:noFill/>
              <a:miter lim="800000"/>
              <a:headEnd/>
              <a:tailEnd/>
            </a:ln>
          </p:spPr>
          <p:txBody>
            <a:bodyPr wrap="none" lIns="0" tIns="0" rIns="0" bIns="0">
              <a:spAutoFit/>
            </a:bodyPr>
            <a:lstStyle/>
            <a:p>
              <a:pPr>
                <a:defRPr/>
              </a:pPr>
              <a:r>
                <a:rPr lang="es-ES_tradnl" sz="2400" b="1">
                  <a:effectLst>
                    <a:outerShdw blurRad="38100" dist="38100" dir="2700000" algn="tl">
                      <a:srgbClr val="C0C0C0"/>
                    </a:outerShdw>
                  </a:effectLst>
                  <a:ea typeface="+mn-ea"/>
                </a:rPr>
                <a:t>Tipos de conexión </a:t>
              </a:r>
            </a:p>
          </p:txBody>
        </p:sp>
      </p:grpSp>
      <p:grpSp>
        <p:nvGrpSpPr>
          <p:cNvPr id="6" name="Group 21"/>
          <p:cNvGrpSpPr>
            <a:grpSpLocks/>
          </p:cNvGrpSpPr>
          <p:nvPr/>
        </p:nvGrpSpPr>
        <p:grpSpPr bwMode="auto">
          <a:xfrm>
            <a:off x="250825" y="5108575"/>
            <a:ext cx="2544763" cy="481013"/>
            <a:chOff x="384" y="465"/>
            <a:chExt cx="1603" cy="303"/>
          </a:xfrm>
        </p:grpSpPr>
        <p:grpSp>
          <p:nvGrpSpPr>
            <p:cNvPr id="11289" name="Group 22"/>
            <p:cNvGrpSpPr>
              <a:grpSpLocks/>
            </p:cNvGrpSpPr>
            <p:nvPr/>
          </p:nvGrpSpPr>
          <p:grpSpPr bwMode="auto">
            <a:xfrm>
              <a:off x="384" y="465"/>
              <a:ext cx="288" cy="303"/>
              <a:chOff x="1130" y="537"/>
              <a:chExt cx="209" cy="150"/>
            </a:xfrm>
          </p:grpSpPr>
          <p:sp>
            <p:nvSpPr>
              <p:cNvPr id="11291" name="Rectangle 23"/>
              <p:cNvSpPr>
                <a:spLocks noChangeArrowheads="1"/>
              </p:cNvSpPr>
              <p:nvPr/>
            </p:nvSpPr>
            <p:spPr bwMode="auto">
              <a:xfrm>
                <a:off x="1202" y="656"/>
                <a:ext cx="7" cy="10"/>
              </a:xfrm>
              <a:prstGeom prst="rect">
                <a:avLst/>
              </a:prstGeom>
              <a:solidFill>
                <a:srgbClr val="9FBCF9"/>
              </a:solidFill>
              <a:ln w="9525">
                <a:noFill/>
                <a:miter lim="800000"/>
                <a:headEnd/>
                <a:tailEnd/>
              </a:ln>
            </p:spPr>
            <p:txBody>
              <a:bodyPr/>
              <a:lstStyle/>
              <a:p>
                <a:endParaRPr lang="es-ES" altLang="es-MX"/>
              </a:p>
            </p:txBody>
          </p:sp>
          <p:sp>
            <p:nvSpPr>
              <p:cNvPr id="11292" name="Rectangle 24"/>
              <p:cNvSpPr>
                <a:spLocks noChangeArrowheads="1"/>
              </p:cNvSpPr>
              <p:nvPr/>
            </p:nvSpPr>
            <p:spPr bwMode="auto">
              <a:xfrm>
                <a:off x="1212" y="656"/>
                <a:ext cx="7" cy="10"/>
              </a:xfrm>
              <a:prstGeom prst="rect">
                <a:avLst/>
              </a:prstGeom>
              <a:solidFill>
                <a:srgbClr val="C6000C"/>
              </a:solidFill>
              <a:ln w="9525">
                <a:noFill/>
                <a:miter lim="800000"/>
                <a:headEnd/>
                <a:tailEnd/>
              </a:ln>
            </p:spPr>
            <p:txBody>
              <a:bodyPr/>
              <a:lstStyle/>
              <a:p>
                <a:endParaRPr lang="es-ES" altLang="es-MX"/>
              </a:p>
            </p:txBody>
          </p:sp>
          <p:sp>
            <p:nvSpPr>
              <p:cNvPr id="11293" name="Freeform 25"/>
              <p:cNvSpPr>
                <a:spLocks/>
              </p:cNvSpPr>
              <p:nvPr/>
            </p:nvSpPr>
            <p:spPr bwMode="auto">
              <a:xfrm>
                <a:off x="1130" y="584"/>
                <a:ext cx="186" cy="92"/>
              </a:xfrm>
              <a:custGeom>
                <a:avLst/>
                <a:gdLst>
                  <a:gd name="T0" fmla="*/ 0 w 743"/>
                  <a:gd name="T1" fmla="*/ 0 h 461"/>
                  <a:gd name="T2" fmla="*/ 0 w 743"/>
                  <a:gd name="T3" fmla="*/ 0 h 461"/>
                  <a:gd name="T4" fmla="*/ 0 w 743"/>
                  <a:gd name="T5" fmla="*/ 0 h 461"/>
                  <a:gd name="T6" fmla="*/ 0 w 743"/>
                  <a:gd name="T7" fmla="*/ 0 h 461"/>
                  <a:gd name="T8" fmla="*/ 0 w 743"/>
                  <a:gd name="T9" fmla="*/ 0 h 461"/>
                  <a:gd name="T10" fmla="*/ 0 w 743"/>
                  <a:gd name="T11" fmla="*/ 0 h 461"/>
                  <a:gd name="T12" fmla="*/ 1 w 743"/>
                  <a:gd name="T13" fmla="*/ 0 h 461"/>
                  <a:gd name="T14" fmla="*/ 1 w 743"/>
                  <a:gd name="T15" fmla="*/ 0 h 461"/>
                  <a:gd name="T16" fmla="*/ 1 w 743"/>
                  <a:gd name="T17" fmla="*/ 0 h 461"/>
                  <a:gd name="T18" fmla="*/ 1 w 743"/>
                  <a:gd name="T19" fmla="*/ 0 h 461"/>
                  <a:gd name="T20" fmla="*/ 1 w 743"/>
                  <a:gd name="T21" fmla="*/ 0 h 461"/>
                  <a:gd name="T22" fmla="*/ 1 w 743"/>
                  <a:gd name="T23" fmla="*/ 0 h 461"/>
                  <a:gd name="T24" fmla="*/ 0 w 743"/>
                  <a:gd name="T25" fmla="*/ 0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3"/>
                  <a:gd name="T40" fmla="*/ 0 h 461"/>
                  <a:gd name="T41" fmla="*/ 743 w 743"/>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3" h="461">
                    <a:moveTo>
                      <a:pt x="99" y="461"/>
                    </a:moveTo>
                    <a:lnTo>
                      <a:pt x="38" y="438"/>
                    </a:lnTo>
                    <a:lnTo>
                      <a:pt x="0" y="400"/>
                    </a:lnTo>
                    <a:lnTo>
                      <a:pt x="0" y="62"/>
                    </a:lnTo>
                    <a:lnTo>
                      <a:pt x="38" y="24"/>
                    </a:lnTo>
                    <a:lnTo>
                      <a:pt x="99" y="0"/>
                    </a:lnTo>
                    <a:lnTo>
                      <a:pt x="645" y="0"/>
                    </a:lnTo>
                    <a:lnTo>
                      <a:pt x="705" y="24"/>
                    </a:lnTo>
                    <a:lnTo>
                      <a:pt x="743" y="62"/>
                    </a:lnTo>
                    <a:lnTo>
                      <a:pt x="743" y="400"/>
                    </a:lnTo>
                    <a:lnTo>
                      <a:pt x="705" y="438"/>
                    </a:lnTo>
                    <a:lnTo>
                      <a:pt x="645" y="461"/>
                    </a:lnTo>
                    <a:lnTo>
                      <a:pt x="99" y="461"/>
                    </a:lnTo>
                  </a:path>
                </a:pathLst>
              </a:custGeom>
              <a:noFill/>
              <a:ln w="12700">
                <a:solidFill>
                  <a:srgbClr val="9FBCF9"/>
                </a:solidFill>
                <a:prstDash val="solid"/>
                <a:round/>
                <a:headEnd/>
                <a:tailEnd/>
              </a:ln>
            </p:spPr>
            <p:txBody>
              <a:bodyPr/>
              <a:lstStyle/>
              <a:p>
                <a:endParaRPr lang="es-MX"/>
              </a:p>
            </p:txBody>
          </p:sp>
          <p:sp>
            <p:nvSpPr>
              <p:cNvPr id="11294" name="Freeform 26"/>
              <p:cNvSpPr>
                <a:spLocks/>
              </p:cNvSpPr>
              <p:nvPr/>
            </p:nvSpPr>
            <p:spPr bwMode="auto">
              <a:xfrm>
                <a:off x="1147" y="537"/>
                <a:ext cx="192" cy="150"/>
              </a:xfrm>
              <a:custGeom>
                <a:avLst/>
                <a:gdLst>
                  <a:gd name="T0" fmla="*/ 0 w 765"/>
                  <a:gd name="T1" fmla="*/ 0 h 747"/>
                  <a:gd name="T2" fmla="*/ 0 w 765"/>
                  <a:gd name="T3" fmla="*/ 0 h 747"/>
                  <a:gd name="T4" fmla="*/ 0 w 765"/>
                  <a:gd name="T5" fmla="*/ 0 h 747"/>
                  <a:gd name="T6" fmla="*/ 0 w 765"/>
                  <a:gd name="T7" fmla="*/ 0 h 747"/>
                  <a:gd name="T8" fmla="*/ 1 w 765"/>
                  <a:gd name="T9" fmla="*/ 0 h 747"/>
                  <a:gd name="T10" fmla="*/ 1 w 765"/>
                  <a:gd name="T11" fmla="*/ 0 h 747"/>
                  <a:gd name="T12" fmla="*/ 0 w 765"/>
                  <a:gd name="T13" fmla="*/ 0 h 747"/>
                  <a:gd name="T14" fmla="*/ 0 60000 65536"/>
                  <a:gd name="T15" fmla="*/ 0 60000 65536"/>
                  <a:gd name="T16" fmla="*/ 0 60000 65536"/>
                  <a:gd name="T17" fmla="*/ 0 60000 65536"/>
                  <a:gd name="T18" fmla="*/ 0 60000 65536"/>
                  <a:gd name="T19" fmla="*/ 0 60000 65536"/>
                  <a:gd name="T20" fmla="*/ 0 60000 65536"/>
                  <a:gd name="T21" fmla="*/ 0 w 765"/>
                  <a:gd name="T22" fmla="*/ 0 h 747"/>
                  <a:gd name="T23" fmla="*/ 765 w 765"/>
                  <a:gd name="T24" fmla="*/ 747 h 7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5" h="747">
                    <a:moveTo>
                      <a:pt x="286" y="747"/>
                    </a:moveTo>
                    <a:lnTo>
                      <a:pt x="0" y="550"/>
                    </a:lnTo>
                    <a:lnTo>
                      <a:pt x="88" y="354"/>
                    </a:lnTo>
                    <a:lnTo>
                      <a:pt x="241" y="552"/>
                    </a:lnTo>
                    <a:lnTo>
                      <a:pt x="765" y="0"/>
                    </a:lnTo>
                    <a:lnTo>
                      <a:pt x="765" y="80"/>
                    </a:lnTo>
                    <a:lnTo>
                      <a:pt x="286" y="747"/>
                    </a:lnTo>
                    <a:close/>
                  </a:path>
                </a:pathLst>
              </a:custGeom>
              <a:solidFill>
                <a:srgbClr val="C6000C"/>
              </a:solidFill>
              <a:ln w="9525">
                <a:noFill/>
                <a:round/>
                <a:headEnd/>
                <a:tailEnd/>
              </a:ln>
            </p:spPr>
            <p:txBody>
              <a:bodyPr/>
              <a:lstStyle/>
              <a:p>
                <a:endParaRPr lang="es-MX"/>
              </a:p>
            </p:txBody>
          </p:sp>
        </p:grpSp>
        <p:sp>
          <p:nvSpPr>
            <p:cNvPr id="880667" name="Rectangle 27"/>
            <p:cNvSpPr>
              <a:spLocks noChangeArrowheads="1"/>
            </p:cNvSpPr>
            <p:nvPr/>
          </p:nvSpPr>
          <p:spPr bwMode="auto">
            <a:xfrm>
              <a:off x="912" y="509"/>
              <a:ext cx="1075" cy="230"/>
            </a:xfrm>
            <a:prstGeom prst="rect">
              <a:avLst/>
            </a:prstGeom>
            <a:noFill/>
            <a:ln w="9525">
              <a:noFill/>
              <a:miter lim="800000"/>
              <a:headEnd/>
              <a:tailEnd/>
            </a:ln>
          </p:spPr>
          <p:txBody>
            <a:bodyPr wrap="none" lIns="0" tIns="0" rIns="0" bIns="0">
              <a:spAutoFit/>
            </a:bodyPr>
            <a:lstStyle/>
            <a:p>
              <a:pPr>
                <a:defRPr/>
              </a:pPr>
              <a:r>
                <a:rPr lang="es-ES_tradnl" sz="2400" b="1" dirty="0">
                  <a:effectLst>
                    <a:outerShdw blurRad="38100" dist="38100" dir="2700000" algn="tl">
                      <a:srgbClr val="C0C0C0"/>
                    </a:outerShdw>
                  </a:effectLst>
                  <a:ea typeface="+mn-ea"/>
                </a:rPr>
                <a:t>Cobertura</a:t>
              </a:r>
            </a:p>
          </p:txBody>
        </p:sp>
      </p:grpSp>
      <p:grpSp>
        <p:nvGrpSpPr>
          <p:cNvPr id="8" name="Group 29"/>
          <p:cNvGrpSpPr>
            <a:grpSpLocks/>
          </p:cNvGrpSpPr>
          <p:nvPr/>
        </p:nvGrpSpPr>
        <p:grpSpPr bwMode="auto">
          <a:xfrm>
            <a:off x="4716463" y="1363663"/>
            <a:ext cx="4251325" cy="481012"/>
            <a:chOff x="384" y="465"/>
            <a:chExt cx="2678" cy="303"/>
          </a:xfrm>
        </p:grpSpPr>
        <p:grpSp>
          <p:nvGrpSpPr>
            <p:cNvPr id="11283" name="Group 30"/>
            <p:cNvGrpSpPr>
              <a:grpSpLocks/>
            </p:cNvGrpSpPr>
            <p:nvPr/>
          </p:nvGrpSpPr>
          <p:grpSpPr bwMode="auto">
            <a:xfrm>
              <a:off x="384" y="465"/>
              <a:ext cx="288" cy="303"/>
              <a:chOff x="1130" y="537"/>
              <a:chExt cx="209" cy="150"/>
            </a:xfrm>
          </p:grpSpPr>
          <p:sp>
            <p:nvSpPr>
              <p:cNvPr id="11285" name="Rectangle 31"/>
              <p:cNvSpPr>
                <a:spLocks noChangeArrowheads="1"/>
              </p:cNvSpPr>
              <p:nvPr/>
            </p:nvSpPr>
            <p:spPr bwMode="auto">
              <a:xfrm>
                <a:off x="1202" y="656"/>
                <a:ext cx="7" cy="10"/>
              </a:xfrm>
              <a:prstGeom prst="rect">
                <a:avLst/>
              </a:prstGeom>
              <a:solidFill>
                <a:srgbClr val="9FBCF9"/>
              </a:solidFill>
              <a:ln w="9525">
                <a:noFill/>
                <a:miter lim="800000"/>
                <a:headEnd/>
                <a:tailEnd/>
              </a:ln>
            </p:spPr>
            <p:txBody>
              <a:bodyPr/>
              <a:lstStyle/>
              <a:p>
                <a:endParaRPr lang="es-ES" altLang="es-MX"/>
              </a:p>
            </p:txBody>
          </p:sp>
          <p:sp>
            <p:nvSpPr>
              <p:cNvPr id="11286" name="Rectangle 32"/>
              <p:cNvSpPr>
                <a:spLocks noChangeArrowheads="1"/>
              </p:cNvSpPr>
              <p:nvPr/>
            </p:nvSpPr>
            <p:spPr bwMode="auto">
              <a:xfrm>
                <a:off x="1212" y="656"/>
                <a:ext cx="7" cy="10"/>
              </a:xfrm>
              <a:prstGeom prst="rect">
                <a:avLst/>
              </a:prstGeom>
              <a:solidFill>
                <a:srgbClr val="C6000C"/>
              </a:solidFill>
              <a:ln w="9525">
                <a:noFill/>
                <a:miter lim="800000"/>
                <a:headEnd/>
                <a:tailEnd/>
              </a:ln>
            </p:spPr>
            <p:txBody>
              <a:bodyPr/>
              <a:lstStyle/>
              <a:p>
                <a:endParaRPr lang="es-ES" altLang="es-MX"/>
              </a:p>
            </p:txBody>
          </p:sp>
          <p:sp>
            <p:nvSpPr>
              <p:cNvPr id="11287" name="Freeform 33"/>
              <p:cNvSpPr>
                <a:spLocks/>
              </p:cNvSpPr>
              <p:nvPr/>
            </p:nvSpPr>
            <p:spPr bwMode="auto">
              <a:xfrm>
                <a:off x="1130" y="584"/>
                <a:ext cx="186" cy="92"/>
              </a:xfrm>
              <a:custGeom>
                <a:avLst/>
                <a:gdLst>
                  <a:gd name="T0" fmla="*/ 0 w 743"/>
                  <a:gd name="T1" fmla="*/ 0 h 461"/>
                  <a:gd name="T2" fmla="*/ 0 w 743"/>
                  <a:gd name="T3" fmla="*/ 0 h 461"/>
                  <a:gd name="T4" fmla="*/ 0 w 743"/>
                  <a:gd name="T5" fmla="*/ 0 h 461"/>
                  <a:gd name="T6" fmla="*/ 0 w 743"/>
                  <a:gd name="T7" fmla="*/ 0 h 461"/>
                  <a:gd name="T8" fmla="*/ 0 w 743"/>
                  <a:gd name="T9" fmla="*/ 0 h 461"/>
                  <a:gd name="T10" fmla="*/ 0 w 743"/>
                  <a:gd name="T11" fmla="*/ 0 h 461"/>
                  <a:gd name="T12" fmla="*/ 1 w 743"/>
                  <a:gd name="T13" fmla="*/ 0 h 461"/>
                  <a:gd name="T14" fmla="*/ 1 w 743"/>
                  <a:gd name="T15" fmla="*/ 0 h 461"/>
                  <a:gd name="T16" fmla="*/ 1 w 743"/>
                  <a:gd name="T17" fmla="*/ 0 h 461"/>
                  <a:gd name="T18" fmla="*/ 1 w 743"/>
                  <a:gd name="T19" fmla="*/ 0 h 461"/>
                  <a:gd name="T20" fmla="*/ 1 w 743"/>
                  <a:gd name="T21" fmla="*/ 0 h 461"/>
                  <a:gd name="T22" fmla="*/ 1 w 743"/>
                  <a:gd name="T23" fmla="*/ 0 h 461"/>
                  <a:gd name="T24" fmla="*/ 0 w 743"/>
                  <a:gd name="T25" fmla="*/ 0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3"/>
                  <a:gd name="T40" fmla="*/ 0 h 461"/>
                  <a:gd name="T41" fmla="*/ 743 w 743"/>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3" h="461">
                    <a:moveTo>
                      <a:pt x="99" y="461"/>
                    </a:moveTo>
                    <a:lnTo>
                      <a:pt x="38" y="438"/>
                    </a:lnTo>
                    <a:lnTo>
                      <a:pt x="0" y="400"/>
                    </a:lnTo>
                    <a:lnTo>
                      <a:pt x="0" y="62"/>
                    </a:lnTo>
                    <a:lnTo>
                      <a:pt x="38" y="24"/>
                    </a:lnTo>
                    <a:lnTo>
                      <a:pt x="99" y="0"/>
                    </a:lnTo>
                    <a:lnTo>
                      <a:pt x="645" y="0"/>
                    </a:lnTo>
                    <a:lnTo>
                      <a:pt x="705" y="24"/>
                    </a:lnTo>
                    <a:lnTo>
                      <a:pt x="743" y="62"/>
                    </a:lnTo>
                    <a:lnTo>
                      <a:pt x="743" y="400"/>
                    </a:lnTo>
                    <a:lnTo>
                      <a:pt x="705" y="438"/>
                    </a:lnTo>
                    <a:lnTo>
                      <a:pt x="645" y="461"/>
                    </a:lnTo>
                    <a:lnTo>
                      <a:pt x="99" y="461"/>
                    </a:lnTo>
                  </a:path>
                </a:pathLst>
              </a:custGeom>
              <a:noFill/>
              <a:ln w="12700">
                <a:solidFill>
                  <a:srgbClr val="9FBCF9"/>
                </a:solidFill>
                <a:prstDash val="solid"/>
                <a:round/>
                <a:headEnd/>
                <a:tailEnd/>
              </a:ln>
            </p:spPr>
            <p:txBody>
              <a:bodyPr/>
              <a:lstStyle/>
              <a:p>
                <a:endParaRPr lang="es-MX"/>
              </a:p>
            </p:txBody>
          </p:sp>
          <p:sp>
            <p:nvSpPr>
              <p:cNvPr id="11288" name="Freeform 34"/>
              <p:cNvSpPr>
                <a:spLocks/>
              </p:cNvSpPr>
              <p:nvPr/>
            </p:nvSpPr>
            <p:spPr bwMode="auto">
              <a:xfrm>
                <a:off x="1147" y="537"/>
                <a:ext cx="192" cy="150"/>
              </a:xfrm>
              <a:custGeom>
                <a:avLst/>
                <a:gdLst>
                  <a:gd name="T0" fmla="*/ 0 w 765"/>
                  <a:gd name="T1" fmla="*/ 0 h 747"/>
                  <a:gd name="T2" fmla="*/ 0 w 765"/>
                  <a:gd name="T3" fmla="*/ 0 h 747"/>
                  <a:gd name="T4" fmla="*/ 0 w 765"/>
                  <a:gd name="T5" fmla="*/ 0 h 747"/>
                  <a:gd name="T6" fmla="*/ 0 w 765"/>
                  <a:gd name="T7" fmla="*/ 0 h 747"/>
                  <a:gd name="T8" fmla="*/ 1 w 765"/>
                  <a:gd name="T9" fmla="*/ 0 h 747"/>
                  <a:gd name="T10" fmla="*/ 1 w 765"/>
                  <a:gd name="T11" fmla="*/ 0 h 747"/>
                  <a:gd name="T12" fmla="*/ 0 w 765"/>
                  <a:gd name="T13" fmla="*/ 0 h 747"/>
                  <a:gd name="T14" fmla="*/ 0 60000 65536"/>
                  <a:gd name="T15" fmla="*/ 0 60000 65536"/>
                  <a:gd name="T16" fmla="*/ 0 60000 65536"/>
                  <a:gd name="T17" fmla="*/ 0 60000 65536"/>
                  <a:gd name="T18" fmla="*/ 0 60000 65536"/>
                  <a:gd name="T19" fmla="*/ 0 60000 65536"/>
                  <a:gd name="T20" fmla="*/ 0 60000 65536"/>
                  <a:gd name="T21" fmla="*/ 0 w 765"/>
                  <a:gd name="T22" fmla="*/ 0 h 747"/>
                  <a:gd name="T23" fmla="*/ 765 w 765"/>
                  <a:gd name="T24" fmla="*/ 747 h 7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5" h="747">
                    <a:moveTo>
                      <a:pt x="286" y="747"/>
                    </a:moveTo>
                    <a:lnTo>
                      <a:pt x="0" y="550"/>
                    </a:lnTo>
                    <a:lnTo>
                      <a:pt x="88" y="354"/>
                    </a:lnTo>
                    <a:lnTo>
                      <a:pt x="241" y="552"/>
                    </a:lnTo>
                    <a:lnTo>
                      <a:pt x="765" y="0"/>
                    </a:lnTo>
                    <a:lnTo>
                      <a:pt x="765" y="80"/>
                    </a:lnTo>
                    <a:lnTo>
                      <a:pt x="286" y="747"/>
                    </a:lnTo>
                    <a:close/>
                  </a:path>
                </a:pathLst>
              </a:custGeom>
              <a:solidFill>
                <a:srgbClr val="C6000C"/>
              </a:solidFill>
              <a:ln w="9525">
                <a:noFill/>
                <a:round/>
                <a:headEnd/>
                <a:tailEnd/>
              </a:ln>
            </p:spPr>
            <p:txBody>
              <a:bodyPr/>
              <a:lstStyle/>
              <a:p>
                <a:endParaRPr lang="es-MX"/>
              </a:p>
            </p:txBody>
          </p:sp>
        </p:grpSp>
        <p:sp>
          <p:nvSpPr>
            <p:cNvPr id="880675" name="Rectangle 35"/>
            <p:cNvSpPr>
              <a:spLocks noChangeArrowheads="1"/>
            </p:cNvSpPr>
            <p:nvPr/>
          </p:nvSpPr>
          <p:spPr bwMode="auto">
            <a:xfrm>
              <a:off x="912" y="509"/>
              <a:ext cx="2150" cy="230"/>
            </a:xfrm>
            <a:prstGeom prst="rect">
              <a:avLst/>
            </a:prstGeom>
            <a:noFill/>
            <a:ln w="9525">
              <a:noFill/>
              <a:miter lim="800000"/>
              <a:headEnd/>
              <a:tailEnd/>
            </a:ln>
          </p:spPr>
          <p:txBody>
            <a:bodyPr wrap="none" lIns="0" tIns="0" rIns="0" bIns="0">
              <a:spAutoFit/>
            </a:bodyPr>
            <a:lstStyle/>
            <a:p>
              <a:pPr>
                <a:defRPr/>
              </a:pPr>
              <a:r>
                <a:rPr lang="es-ES_tradnl" sz="2400" b="1" dirty="0">
                  <a:effectLst>
                    <a:outerShdw blurRad="38100" dist="38100" dir="2700000" algn="tl">
                      <a:srgbClr val="C0C0C0"/>
                    </a:outerShdw>
                  </a:effectLst>
                  <a:ea typeface="+mn-ea"/>
                </a:rPr>
                <a:t>Tipos de utilización </a:t>
              </a:r>
            </a:p>
          </p:txBody>
        </p:sp>
      </p:grpSp>
      <p:sp>
        <p:nvSpPr>
          <p:cNvPr id="11274" name="Text Box 36"/>
          <p:cNvSpPr txBox="1">
            <a:spLocks noChangeArrowheads="1"/>
          </p:cNvSpPr>
          <p:nvPr/>
        </p:nvSpPr>
        <p:spPr bwMode="auto">
          <a:xfrm>
            <a:off x="5392738" y="1916113"/>
            <a:ext cx="3100387" cy="830262"/>
          </a:xfrm>
          <a:prstGeom prst="rect">
            <a:avLst/>
          </a:prstGeom>
          <a:noFill/>
          <a:ln w="9525">
            <a:noFill/>
            <a:miter lim="800000"/>
            <a:headEnd/>
            <a:tailEnd/>
          </a:ln>
        </p:spPr>
        <p:txBody>
          <a:bodyPr wrap="none">
            <a:spAutoFit/>
          </a:bodyPr>
          <a:lstStyle/>
          <a:p>
            <a:pPr eaLnBrk="1" hangingPunct="1">
              <a:buFontTx/>
              <a:buChar char="•"/>
            </a:pPr>
            <a:r>
              <a:rPr lang="es-ES" altLang="es-MX" sz="2400">
                <a:latin typeface="Times New Roman" pitchFamily="18" charset="0"/>
              </a:rPr>
              <a:t> Dedicada (Exclusiva)</a:t>
            </a:r>
          </a:p>
          <a:p>
            <a:pPr eaLnBrk="1" hangingPunct="1">
              <a:buFontTx/>
              <a:buChar char="•"/>
            </a:pPr>
            <a:r>
              <a:rPr lang="es-MX" altLang="es-MX" sz="2400">
                <a:latin typeface="Times New Roman" pitchFamily="18" charset="0"/>
              </a:rPr>
              <a:t> Compartida (Pública) </a:t>
            </a:r>
            <a:endParaRPr lang="es-ES" altLang="es-MX" sz="2400">
              <a:latin typeface="Times New Roman" pitchFamily="18" charset="0"/>
            </a:endParaRPr>
          </a:p>
        </p:txBody>
      </p:sp>
      <p:grpSp>
        <p:nvGrpSpPr>
          <p:cNvPr id="11275" name="Group 38"/>
          <p:cNvGrpSpPr>
            <a:grpSpLocks/>
          </p:cNvGrpSpPr>
          <p:nvPr/>
        </p:nvGrpSpPr>
        <p:grpSpPr bwMode="auto">
          <a:xfrm>
            <a:off x="2133600" y="0"/>
            <a:ext cx="7010400" cy="1047750"/>
            <a:chOff x="1344" y="0"/>
            <a:chExt cx="4416" cy="660"/>
          </a:xfrm>
        </p:grpSpPr>
        <p:sp>
          <p:nvSpPr>
            <p:cNvPr id="880679" name="Rectangle 39"/>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11281" name="Line 40"/>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11282" name="Picture 41" descr="2fe54402a839323c">
              <a:hlinkClick r:id="rId3"/>
            </p:cNvPr>
            <p:cNvPicPr>
              <a:picLocks noChangeAspect="1" noChangeArrowheads="1"/>
            </p:cNvPicPr>
            <p:nvPr/>
          </p:nvPicPr>
          <p:blipFill>
            <a:blip r:embed="rId4" cstate="print"/>
            <a:srcRect/>
            <a:stretch>
              <a:fillRect/>
            </a:stretch>
          </p:blipFill>
          <p:spPr bwMode="auto">
            <a:xfrm>
              <a:off x="5046" y="0"/>
              <a:ext cx="714" cy="660"/>
            </a:xfrm>
            <a:prstGeom prst="rect">
              <a:avLst/>
            </a:prstGeom>
            <a:noFill/>
            <a:ln w="9525">
              <a:noFill/>
              <a:miter lim="800000"/>
              <a:headEnd/>
              <a:tailEnd/>
            </a:ln>
          </p:spPr>
        </p:pic>
      </p:grpSp>
      <p:pic>
        <p:nvPicPr>
          <p:cNvPr id="11276" name="Picture 43" descr="07fd83840468a3b6">
            <a:hlinkClick r:id="rId5"/>
          </p:cNvPr>
          <p:cNvPicPr>
            <a:picLocks noChangeAspect="1" noChangeArrowheads="1"/>
          </p:cNvPicPr>
          <p:nvPr/>
        </p:nvPicPr>
        <p:blipFill>
          <a:blip r:embed="rId6" cstate="print"/>
          <a:srcRect/>
          <a:stretch>
            <a:fillRect/>
          </a:stretch>
        </p:blipFill>
        <p:spPr bwMode="auto">
          <a:xfrm>
            <a:off x="6227763" y="3656013"/>
            <a:ext cx="2916237" cy="3095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79388" y="1196975"/>
            <a:ext cx="8640762" cy="4359275"/>
          </a:xfrm>
          <a:prstGeom prst="rect">
            <a:avLst/>
          </a:prstGeom>
          <a:noFill/>
          <a:ln w="9525">
            <a:noFill/>
            <a:miter lim="800000"/>
            <a:headEnd/>
            <a:tailEnd/>
          </a:ln>
        </p:spPr>
        <p:txBody>
          <a:bodyPr>
            <a:spAutoFit/>
          </a:bodyPr>
          <a:lstStyle/>
          <a:p>
            <a:r>
              <a:rPr lang="es-ES_tradnl" altLang="es-MX" sz="2000" b="1">
                <a:latin typeface="Arial" charset="0"/>
                <a:cs typeface="Arial" charset="0"/>
              </a:rPr>
              <a:t>Las redes según sea la utilización por parte de los usuarios puede ser: compartida o exclusiva.</a:t>
            </a:r>
          </a:p>
          <a:p>
            <a:pPr algn="just"/>
            <a:endParaRPr lang="es-ES_tradnl" altLang="es-MX" sz="2000">
              <a:latin typeface="Arial" charset="0"/>
              <a:cs typeface="Arial" charset="0"/>
            </a:endParaRPr>
          </a:p>
          <a:p>
            <a:pPr algn="just"/>
            <a:r>
              <a:rPr lang="es-ES_tradnl" altLang="es-MX" sz="2000" b="1">
                <a:latin typeface="Arial" charset="0"/>
                <a:cs typeface="Arial" charset="0"/>
              </a:rPr>
              <a:t>Redes dedicadas o exclusivas.</a:t>
            </a:r>
          </a:p>
          <a:p>
            <a:pPr algn="just"/>
            <a:r>
              <a:rPr lang="es-ES_tradnl" altLang="es-MX" sz="2000">
                <a:latin typeface="Arial" charset="0"/>
                <a:cs typeface="Arial" charset="0"/>
              </a:rPr>
              <a:t>Son aquellas que por motivo de seguridad, velocidad o ausencia de otro tipo de red, conectan dos o más puntos de forma exclusiva. </a:t>
            </a:r>
          </a:p>
          <a:p>
            <a:pPr algn="just"/>
            <a:r>
              <a:rPr lang="es-ES_tradnl" altLang="es-MX" sz="2000">
                <a:latin typeface="Arial" charset="0"/>
                <a:cs typeface="Arial" charset="0"/>
              </a:rPr>
              <a:t>Este tipo de red puede estructurarse en redes punto a punto o redes multipunto.</a:t>
            </a:r>
          </a:p>
          <a:p>
            <a:pPr algn="just"/>
            <a:endParaRPr lang="es-ES_tradnl" altLang="es-MX" sz="2000">
              <a:latin typeface="Arial" charset="0"/>
              <a:cs typeface="Arial" charset="0"/>
            </a:endParaRPr>
          </a:p>
          <a:p>
            <a:r>
              <a:rPr lang="es-ES_tradnl" altLang="es-MX" sz="2000" b="1">
                <a:latin typeface="Arial Unicode MS" pitchFamily="34" charset="-128"/>
              </a:rPr>
              <a:t>Redes compartidas.</a:t>
            </a:r>
          </a:p>
          <a:p>
            <a:r>
              <a:rPr lang="es-ES_tradnl" altLang="es-MX" sz="2000">
                <a:latin typeface="Arial Unicode MS" pitchFamily="34" charset="-128"/>
              </a:rPr>
              <a:t>Son aquellas a las que se une un gran número de usuarios, compartiendo todas las necesidades de transmisión e incluso con transmisiones de otras naturalezas. Las redes más usuales son las de conmutación de paquetes y las de conmutación de circuitos.</a:t>
            </a:r>
            <a:endParaRPr lang="es-ES_tradnl" altLang="es-MX" sz="2000">
              <a:latin typeface="Times New Roman" pitchFamily="18" charset="0"/>
            </a:endParaRPr>
          </a:p>
        </p:txBody>
      </p:sp>
      <p:grpSp>
        <p:nvGrpSpPr>
          <p:cNvPr id="12291" name="Group 3"/>
          <p:cNvGrpSpPr>
            <a:grpSpLocks/>
          </p:cNvGrpSpPr>
          <p:nvPr/>
        </p:nvGrpSpPr>
        <p:grpSpPr bwMode="auto">
          <a:xfrm>
            <a:off x="2133600" y="0"/>
            <a:ext cx="7010400" cy="1047750"/>
            <a:chOff x="1344" y="0"/>
            <a:chExt cx="4416" cy="660"/>
          </a:xfrm>
        </p:grpSpPr>
        <p:sp>
          <p:nvSpPr>
            <p:cNvPr id="879620" name="Rectangle 4"/>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12293" name="Line 5"/>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12294" name="Picture 6" descr="2fe54402a839323c">
              <a:hlinkClick r:id="rId3"/>
            </p:cNvPr>
            <p:cNvPicPr>
              <a:picLocks noChangeAspect="1" noChangeArrowheads="1"/>
            </p:cNvPicPr>
            <p:nvPr/>
          </p:nvPicPr>
          <p:blipFill>
            <a:blip r:embed="rId4"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09600" y="1319213"/>
            <a:ext cx="8077200" cy="4664075"/>
          </a:xfrm>
          <a:prstGeom prst="rect">
            <a:avLst/>
          </a:prstGeom>
          <a:noFill/>
          <a:ln w="9525">
            <a:noFill/>
            <a:miter lim="800000"/>
            <a:headEnd/>
            <a:tailEnd/>
          </a:ln>
        </p:spPr>
        <p:txBody>
          <a:bodyPr>
            <a:spAutoFit/>
          </a:bodyPr>
          <a:lstStyle/>
          <a:p>
            <a:pPr algn="just"/>
            <a:r>
              <a:rPr lang="es-ES_tradnl" altLang="es-MX" sz="2000" b="1">
                <a:latin typeface="Arial" charset="0"/>
                <a:cs typeface="Arial" charset="0"/>
              </a:rPr>
              <a:t>Las redes según sea su tipo de conexión, entre los nodos, puede ser:</a:t>
            </a:r>
          </a:p>
          <a:p>
            <a:pPr algn="just"/>
            <a:endParaRPr lang="es-ES_tradnl" altLang="es-MX" sz="2000" b="1">
              <a:latin typeface="Arial" charset="0"/>
              <a:cs typeface="Arial" charset="0"/>
            </a:endParaRPr>
          </a:p>
          <a:p>
            <a:pPr algn="just"/>
            <a:r>
              <a:rPr lang="es-ES_tradnl" altLang="es-MX" sz="2000" b="1">
                <a:latin typeface="Arial" charset="0"/>
                <a:cs typeface="Arial" charset="0"/>
              </a:rPr>
              <a:t>Redes punto a punto.-</a:t>
            </a:r>
            <a:r>
              <a:rPr lang="es-ES_tradnl" altLang="es-MX" sz="2000">
                <a:latin typeface="Arial" charset="0"/>
                <a:cs typeface="Arial" charset="0"/>
              </a:rPr>
              <a:t> </a:t>
            </a:r>
          </a:p>
          <a:p>
            <a:pPr algn="just"/>
            <a:r>
              <a:rPr lang="es-ES_tradnl" altLang="es-MX" sz="2000">
                <a:latin typeface="Arial" charset="0"/>
                <a:cs typeface="Arial" charset="0"/>
              </a:rPr>
              <a:t>Permiten la conexión en línea directa entre terminales y computadoras.   La ventaja de este tipo de conexión se encuentra en la alta velocidad de transmisión y la seguridad que presenta al no existir conexión con otros usuarios. Su desventaja sería el precio muy elevado de este tipo de red.</a:t>
            </a:r>
          </a:p>
          <a:p>
            <a:pPr algn="just"/>
            <a:endParaRPr lang="es-ES_tradnl" altLang="es-MX" sz="2000">
              <a:latin typeface="Arial" charset="0"/>
              <a:cs typeface="Arial" charset="0"/>
            </a:endParaRPr>
          </a:p>
          <a:p>
            <a:pPr algn="just"/>
            <a:r>
              <a:rPr lang="es-ES_tradnl" altLang="es-MX" sz="2000" b="1">
                <a:latin typeface="Arial" charset="0"/>
                <a:cs typeface="Arial" charset="0"/>
              </a:rPr>
              <a:t>Redes multipunto.-</a:t>
            </a:r>
            <a:r>
              <a:rPr lang="es-ES_tradnl" altLang="es-MX" sz="2000">
                <a:latin typeface="Arial" charset="0"/>
                <a:cs typeface="Arial" charset="0"/>
              </a:rPr>
              <a:t> </a:t>
            </a:r>
          </a:p>
          <a:p>
            <a:pPr algn="just"/>
            <a:r>
              <a:rPr lang="es-ES_tradnl" altLang="es-MX" sz="2000">
                <a:latin typeface="Arial" charset="0"/>
                <a:cs typeface="Arial" charset="0"/>
              </a:rPr>
              <a:t>Permite la unión de varios terminales a su correspondiente computadora compartiendo una única línea de transmisión. La ventaja consiste en el abaratamiento de su costo, aunque pierde velocidad y seguridad.</a:t>
            </a:r>
          </a:p>
        </p:txBody>
      </p:sp>
      <p:grpSp>
        <p:nvGrpSpPr>
          <p:cNvPr id="13315" name="Group 3"/>
          <p:cNvGrpSpPr>
            <a:grpSpLocks/>
          </p:cNvGrpSpPr>
          <p:nvPr/>
        </p:nvGrpSpPr>
        <p:grpSpPr bwMode="auto">
          <a:xfrm>
            <a:off x="2133600" y="0"/>
            <a:ext cx="7010400" cy="1047750"/>
            <a:chOff x="1344" y="0"/>
            <a:chExt cx="4416" cy="660"/>
          </a:xfrm>
        </p:grpSpPr>
        <p:sp>
          <p:nvSpPr>
            <p:cNvPr id="869380" name="Rectangle 4"/>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13317" name="Line 5"/>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13318" name="Picture 6" descr="2fe54402a839323c">
              <a:hlinkClick r:id="rId3"/>
            </p:cNvPr>
            <p:cNvPicPr>
              <a:picLocks noChangeAspect="1" noChangeArrowheads="1"/>
            </p:cNvPicPr>
            <p:nvPr/>
          </p:nvPicPr>
          <p:blipFill>
            <a:blip r:embed="rId4"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827088" y="1192213"/>
            <a:ext cx="5281612" cy="365125"/>
          </a:xfrm>
          <a:prstGeom prst="rect">
            <a:avLst/>
          </a:prstGeom>
          <a:noFill/>
          <a:ln w="9525">
            <a:noFill/>
            <a:miter lim="800000"/>
            <a:headEnd/>
            <a:tailEnd/>
          </a:ln>
        </p:spPr>
        <p:txBody>
          <a:bodyPr wrap="none" lIns="0" tIns="0" rIns="0" bIns="0">
            <a:spAutoFit/>
          </a:bodyPr>
          <a:lstStyle/>
          <a:p>
            <a:r>
              <a:rPr lang="es-ES_tradnl" altLang="es-MX" sz="2400" b="1"/>
              <a:t>SISTEMAS CLIENTE-SERVIDOR</a:t>
            </a:r>
            <a:endParaRPr lang="es-ES_tradnl" altLang="es-MX" sz="2400"/>
          </a:p>
        </p:txBody>
      </p:sp>
      <p:sp>
        <p:nvSpPr>
          <p:cNvPr id="708614" name="Rectangle 6"/>
          <p:cNvSpPr>
            <a:spLocks noChangeArrowheads="1"/>
          </p:cNvSpPr>
          <p:nvPr/>
        </p:nvSpPr>
        <p:spPr bwMode="auto">
          <a:xfrm>
            <a:off x="822325" y="1754188"/>
            <a:ext cx="7635875" cy="1314450"/>
          </a:xfrm>
          <a:prstGeom prst="rect">
            <a:avLst/>
          </a:prstGeom>
          <a:noFill/>
          <a:ln w="9525">
            <a:noFill/>
            <a:miter lim="800000"/>
            <a:headEnd/>
            <a:tailEnd/>
          </a:ln>
        </p:spPr>
        <p:txBody>
          <a:bodyPr lIns="0" tIns="0" rIns="0" bIns="0">
            <a:spAutoFit/>
          </a:bodyPr>
          <a:lstStyle/>
          <a:p>
            <a:pPr algn="just">
              <a:lnSpc>
                <a:spcPct val="90000"/>
              </a:lnSpc>
              <a:defRPr/>
            </a:pPr>
            <a:r>
              <a:rPr lang="es-ES_tradnl" sz="2400">
                <a:effectLst>
                  <a:outerShdw blurRad="38100" dist="38100" dir="2700000" algn="tl">
                    <a:srgbClr val="C0C0C0"/>
                  </a:outerShdw>
                </a:effectLst>
                <a:ea typeface="+mn-ea"/>
              </a:rPr>
              <a:t>La versión de sistemas distribuidos de los 90´s fue Cliente-Servidor. Esto surgió para lograr ventaja de las capacidades de proceso de ambos; main frame y PC´s. </a:t>
            </a:r>
          </a:p>
        </p:txBody>
      </p:sp>
      <p:sp>
        <p:nvSpPr>
          <p:cNvPr id="708615" name="Rectangle 7"/>
          <p:cNvSpPr>
            <a:spLocks noChangeArrowheads="1"/>
          </p:cNvSpPr>
          <p:nvPr/>
        </p:nvSpPr>
        <p:spPr bwMode="auto">
          <a:xfrm>
            <a:off x="827088" y="3379788"/>
            <a:ext cx="7635875" cy="985837"/>
          </a:xfrm>
          <a:prstGeom prst="rect">
            <a:avLst/>
          </a:prstGeom>
          <a:noFill/>
          <a:ln w="9525">
            <a:noFill/>
            <a:miter lim="800000"/>
            <a:headEnd/>
            <a:tailEnd/>
          </a:ln>
        </p:spPr>
        <p:txBody>
          <a:bodyPr lIns="0" tIns="0" rIns="0" bIns="0">
            <a:spAutoFit/>
          </a:bodyPr>
          <a:lstStyle/>
          <a:p>
            <a:pPr algn="just">
              <a:lnSpc>
                <a:spcPct val="90000"/>
              </a:lnSpc>
              <a:defRPr/>
            </a:pPr>
            <a:r>
              <a:rPr lang="es-ES_tradnl" sz="2400">
                <a:effectLst>
                  <a:outerShdw blurRad="38100" dist="38100" dir="2700000" algn="tl">
                    <a:srgbClr val="C0C0C0"/>
                  </a:outerShdw>
                </a:effectLst>
                <a:ea typeface="+mn-ea"/>
              </a:rPr>
              <a:t>Si bien los main frame pueden manejar grandes bases de datos, las PC´s y laptops , pueden manejar gráficas, sonido, y video. </a:t>
            </a:r>
          </a:p>
        </p:txBody>
      </p:sp>
      <p:sp>
        <p:nvSpPr>
          <p:cNvPr id="708616" name="Rectangle 8"/>
          <p:cNvSpPr>
            <a:spLocks noChangeArrowheads="1"/>
          </p:cNvSpPr>
          <p:nvPr/>
        </p:nvSpPr>
        <p:spPr bwMode="auto">
          <a:xfrm>
            <a:off x="827088" y="4724400"/>
            <a:ext cx="7635875" cy="1333500"/>
          </a:xfrm>
          <a:prstGeom prst="rect">
            <a:avLst/>
          </a:prstGeom>
          <a:noFill/>
          <a:ln w="9525">
            <a:noFill/>
            <a:miter lim="800000"/>
            <a:headEnd/>
            <a:tailEnd/>
          </a:ln>
        </p:spPr>
        <p:txBody>
          <a:bodyPr lIns="0" tIns="0" rIns="0" bIns="0">
            <a:spAutoFit/>
          </a:bodyPr>
          <a:lstStyle/>
          <a:p>
            <a:pPr algn="just">
              <a:lnSpc>
                <a:spcPct val="90000"/>
              </a:lnSpc>
              <a:defRPr/>
            </a:pPr>
            <a:r>
              <a:rPr lang="es-ES_tradnl" sz="2400">
                <a:effectLst>
                  <a:outerShdw blurRad="38100" dist="38100" dir="2700000" algn="tl">
                    <a:srgbClr val="C0C0C0"/>
                  </a:outerShdw>
                </a:effectLst>
                <a:ea typeface="+mn-ea"/>
              </a:rPr>
              <a:t>Computación cliente-servidor divide la carga computacional entre un “cliente”, que hace un requerimiento, y un “servidor” que soluciona el requerimiento. </a:t>
            </a:r>
          </a:p>
        </p:txBody>
      </p:sp>
      <p:grpSp>
        <p:nvGrpSpPr>
          <p:cNvPr id="14342" name="Group 9"/>
          <p:cNvGrpSpPr>
            <a:grpSpLocks/>
          </p:cNvGrpSpPr>
          <p:nvPr/>
        </p:nvGrpSpPr>
        <p:grpSpPr bwMode="auto">
          <a:xfrm>
            <a:off x="2133600" y="0"/>
            <a:ext cx="7010400" cy="1047750"/>
            <a:chOff x="1344" y="0"/>
            <a:chExt cx="4416" cy="660"/>
          </a:xfrm>
        </p:grpSpPr>
        <p:sp>
          <p:nvSpPr>
            <p:cNvPr id="708618" name="Rectangle 10"/>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14344" name="Line 11"/>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14345" name="Picture 12" descr="2fe54402a839323c">
              <a:hlinkClick r:id="rId3"/>
            </p:cNvPr>
            <p:cNvPicPr>
              <a:picLocks noChangeAspect="1" noChangeArrowheads="1"/>
            </p:cNvPicPr>
            <p:nvPr/>
          </p:nvPicPr>
          <p:blipFill>
            <a:blip r:embed="rId4"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8614"/>
                                        </p:tgtEl>
                                        <p:attrNameLst>
                                          <p:attrName>style.visibility</p:attrName>
                                        </p:attrNameLst>
                                      </p:cBhvr>
                                      <p:to>
                                        <p:strVal val="visible"/>
                                      </p:to>
                                    </p:set>
                                    <p:anim calcmode="lin" valueType="num">
                                      <p:cBhvr additive="base">
                                        <p:cTn id="7" dur="500" fill="hold"/>
                                        <p:tgtEl>
                                          <p:spTgt spid="708614"/>
                                        </p:tgtEl>
                                        <p:attrNameLst>
                                          <p:attrName>ppt_x</p:attrName>
                                        </p:attrNameLst>
                                      </p:cBhvr>
                                      <p:tavLst>
                                        <p:tav tm="0">
                                          <p:val>
                                            <p:strVal val="0-#ppt_w/2"/>
                                          </p:val>
                                        </p:tav>
                                        <p:tav tm="100000">
                                          <p:val>
                                            <p:strVal val="#ppt_x"/>
                                          </p:val>
                                        </p:tav>
                                      </p:tavLst>
                                    </p:anim>
                                    <p:anim calcmode="lin" valueType="num">
                                      <p:cBhvr additive="base">
                                        <p:cTn id="8" dur="500" fill="hold"/>
                                        <p:tgtEl>
                                          <p:spTgt spid="7086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8615"/>
                                        </p:tgtEl>
                                        <p:attrNameLst>
                                          <p:attrName>style.visibility</p:attrName>
                                        </p:attrNameLst>
                                      </p:cBhvr>
                                      <p:to>
                                        <p:strVal val="visible"/>
                                      </p:to>
                                    </p:set>
                                    <p:anim calcmode="lin" valueType="num">
                                      <p:cBhvr additive="base">
                                        <p:cTn id="13" dur="500" fill="hold"/>
                                        <p:tgtEl>
                                          <p:spTgt spid="708615"/>
                                        </p:tgtEl>
                                        <p:attrNameLst>
                                          <p:attrName>ppt_x</p:attrName>
                                        </p:attrNameLst>
                                      </p:cBhvr>
                                      <p:tavLst>
                                        <p:tav tm="0">
                                          <p:val>
                                            <p:strVal val="0-#ppt_w/2"/>
                                          </p:val>
                                        </p:tav>
                                        <p:tav tm="100000">
                                          <p:val>
                                            <p:strVal val="#ppt_x"/>
                                          </p:val>
                                        </p:tav>
                                      </p:tavLst>
                                    </p:anim>
                                    <p:anim calcmode="lin" valueType="num">
                                      <p:cBhvr additive="base">
                                        <p:cTn id="14" dur="500" fill="hold"/>
                                        <p:tgtEl>
                                          <p:spTgt spid="7086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8616"/>
                                        </p:tgtEl>
                                        <p:attrNameLst>
                                          <p:attrName>style.visibility</p:attrName>
                                        </p:attrNameLst>
                                      </p:cBhvr>
                                      <p:to>
                                        <p:strVal val="visible"/>
                                      </p:to>
                                    </p:set>
                                    <p:anim calcmode="lin" valueType="num">
                                      <p:cBhvr additive="base">
                                        <p:cTn id="19" dur="500" fill="hold"/>
                                        <p:tgtEl>
                                          <p:spTgt spid="708616"/>
                                        </p:tgtEl>
                                        <p:attrNameLst>
                                          <p:attrName>ppt_x</p:attrName>
                                        </p:attrNameLst>
                                      </p:cBhvr>
                                      <p:tavLst>
                                        <p:tav tm="0">
                                          <p:val>
                                            <p:strVal val="0-#ppt_w/2"/>
                                          </p:val>
                                        </p:tav>
                                        <p:tav tm="100000">
                                          <p:val>
                                            <p:strVal val="#ppt_x"/>
                                          </p:val>
                                        </p:tav>
                                      </p:tavLst>
                                    </p:anim>
                                    <p:anim calcmode="lin" valueType="num">
                                      <p:cBhvr additive="base">
                                        <p:cTn id="20" dur="500" fill="hold"/>
                                        <p:tgtEl>
                                          <p:spTgt spid="7086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4" grpId="0" autoUpdateAnimBg="0"/>
      <p:bldP spid="708615" grpId="0" autoUpdateAnimBg="0"/>
      <p:bldP spid="70861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23850" y="1052513"/>
            <a:ext cx="8424863" cy="5416550"/>
          </a:xfrm>
          <a:prstGeom prst="rect">
            <a:avLst/>
          </a:prstGeom>
          <a:noFill/>
          <a:ln w="9525">
            <a:noFill/>
            <a:miter lim="800000"/>
            <a:headEnd/>
            <a:tailEnd/>
          </a:ln>
        </p:spPr>
        <p:txBody>
          <a:bodyPr lIns="0" tIns="0" rIns="0" bIns="0">
            <a:spAutoFit/>
          </a:bodyPr>
          <a:lstStyle/>
          <a:p>
            <a:r>
              <a:rPr lang="es-ES_tradnl" altLang="es-MX" sz="2400" b="1"/>
              <a:t>Red Privada:</a:t>
            </a:r>
          </a:p>
          <a:p>
            <a:r>
              <a:rPr lang="es-ES" altLang="es-MX" sz="2000"/>
              <a:t>Es una red de computadoras que usa el espacio de direcciones IP.</a:t>
            </a:r>
          </a:p>
          <a:p>
            <a:r>
              <a:rPr lang="es-ES" altLang="es-MX" sz="2000"/>
              <a:t>A los equipos o terminales puede asignárseles direcciones de este espacio cuando deban comunicarse con otros terminales dentro de la red interna (una que no sea parte de Internet) pero no con Internet directamente.</a:t>
            </a:r>
          </a:p>
          <a:p>
            <a:r>
              <a:rPr lang="es-ES" altLang="es-MX" sz="2000"/>
              <a:t>Las redes privadas son bastante comunes en esquemas de redes de área local (LAN) de oficina, debido a que muchas compañías no tienen la necesidad de usar direcciones IP públicas es sus dispositivos (PC, impresora, etc.).</a:t>
            </a:r>
          </a:p>
          <a:p>
            <a:endParaRPr lang="es-ES_tradnl" altLang="es-MX" sz="2400"/>
          </a:p>
          <a:p>
            <a:r>
              <a:rPr lang="es-MX" altLang="es-MX" sz="2400" b="1"/>
              <a:t>Red pública</a:t>
            </a:r>
            <a:r>
              <a:rPr lang="es-MX" altLang="es-MX" sz="2400"/>
              <a:t>: </a:t>
            </a:r>
          </a:p>
          <a:p>
            <a:r>
              <a:rPr lang="es-MX" altLang="es-MX" sz="2000"/>
              <a:t>Se define como una red que puede usar cualquier persona y no como las redes que están configuradas con clave de acceso personal. Es una red de computadoras interconectados, capaz de compartir información y que permite comunicar a usuarios sin importar su ubicación geográfica</a:t>
            </a:r>
            <a:endParaRPr lang="es-ES_tradnl" altLang="es-MX" sz="2000"/>
          </a:p>
        </p:txBody>
      </p:sp>
      <p:grpSp>
        <p:nvGrpSpPr>
          <p:cNvPr id="15363" name="Group 9"/>
          <p:cNvGrpSpPr>
            <a:grpSpLocks/>
          </p:cNvGrpSpPr>
          <p:nvPr/>
        </p:nvGrpSpPr>
        <p:grpSpPr bwMode="auto">
          <a:xfrm>
            <a:off x="2133600" y="0"/>
            <a:ext cx="7010400" cy="1047750"/>
            <a:chOff x="1344" y="0"/>
            <a:chExt cx="4416" cy="660"/>
          </a:xfrm>
        </p:grpSpPr>
        <p:sp>
          <p:nvSpPr>
            <p:cNvPr id="708618" name="Rectangle 10"/>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15365" name="Line 11"/>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15366" name="Picture 12" descr="2fe54402a839323c">
              <a:hlinkClick r:id="rId3"/>
            </p:cNvPr>
            <p:cNvPicPr>
              <a:picLocks noChangeAspect="1" noChangeArrowheads="1"/>
            </p:cNvPicPr>
            <p:nvPr/>
          </p:nvPicPr>
          <p:blipFill>
            <a:blip r:embed="rId4"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686800" cy="838200"/>
          </a:xfrm>
        </p:spPr>
        <p:txBody>
          <a:bodyPr>
            <a:normAutofit fontScale="90000"/>
          </a:bodyPr>
          <a:lstStyle/>
          <a:p>
            <a:r>
              <a:rPr lang="es-MX" b="1" dirty="0" smtClean="0"/>
              <a:t>sistemas de comunicación: Introducción</a:t>
            </a:r>
            <a:endParaRPr lang="es-MX" dirty="0"/>
          </a:p>
        </p:txBody>
      </p:sp>
      <p:sp>
        <p:nvSpPr>
          <p:cNvPr id="3" name="2 Marcador de contenido"/>
          <p:cNvSpPr>
            <a:spLocks noGrp="1"/>
          </p:cNvSpPr>
          <p:nvPr>
            <p:ph idx="1"/>
          </p:nvPr>
        </p:nvSpPr>
        <p:spPr>
          <a:xfrm>
            <a:off x="395536" y="1296144"/>
            <a:ext cx="8352928" cy="5733256"/>
          </a:xfrm>
        </p:spPr>
        <p:txBody>
          <a:bodyPr>
            <a:noAutofit/>
          </a:bodyPr>
          <a:lstStyle/>
          <a:p>
            <a:r>
              <a:rPr lang="es-MX" sz="2000" b="1" dirty="0" smtClean="0"/>
              <a:t>E</a:t>
            </a:r>
            <a:r>
              <a:rPr lang="es-MX" sz="2800" dirty="0" smtClean="0"/>
              <a:t>l sistema más antiguo tuvo lugar </a:t>
            </a:r>
          </a:p>
          <a:p>
            <a:pPr>
              <a:buNone/>
            </a:pPr>
            <a:r>
              <a:rPr lang="es-MX" sz="2800" dirty="0" smtClean="0"/>
              <a:t>	como oficina de correo, en donde </a:t>
            </a:r>
          </a:p>
          <a:p>
            <a:pPr>
              <a:buNone/>
            </a:pPr>
            <a:r>
              <a:rPr lang="es-MX" sz="2800" dirty="0" smtClean="0"/>
              <a:t>	se almacenaban, clasificaba y </a:t>
            </a:r>
          </a:p>
          <a:p>
            <a:pPr>
              <a:buNone/>
            </a:pPr>
            <a:r>
              <a:rPr lang="es-MX" sz="2800" dirty="0" smtClean="0"/>
              <a:t>	distribuían las cartas hacia sus </a:t>
            </a:r>
          </a:p>
          <a:p>
            <a:pPr>
              <a:buNone/>
            </a:pPr>
            <a:r>
              <a:rPr lang="es-MX" sz="2800" dirty="0" smtClean="0"/>
              <a:t>	destinos correspondientes. </a:t>
            </a:r>
          </a:p>
          <a:p>
            <a:pPr>
              <a:buNone/>
            </a:pPr>
            <a:endParaRPr lang="es-MX" sz="2800" dirty="0" smtClean="0"/>
          </a:p>
          <a:p>
            <a:pPr algn="just"/>
            <a:r>
              <a:rPr lang="es-MX" sz="2800" dirty="0" smtClean="0"/>
              <a:t>Esta fue la primera forma de comunicación material que, por su puesto, tuvo su avance hasta convertirse en lo que hoy conocemos como e-mail; comenzaron a hacerse presentes también los medios masivos de comunicación escrita: diarios y revistas, continuamos con los medios auditivos y audiovisuales. </a:t>
            </a:r>
          </a:p>
        </p:txBody>
      </p:sp>
      <p:pic>
        <p:nvPicPr>
          <p:cNvPr id="2052" name="Picture 4" descr="sistema-de-comunicacion-tipos"/>
          <p:cNvPicPr>
            <a:picLocks noChangeAspect="1" noChangeArrowheads="1"/>
          </p:cNvPicPr>
          <p:nvPr/>
        </p:nvPicPr>
        <p:blipFill>
          <a:blip r:embed="rId3" cstate="print"/>
          <a:srcRect/>
          <a:stretch>
            <a:fillRect/>
          </a:stretch>
        </p:blipFill>
        <p:spPr bwMode="auto">
          <a:xfrm>
            <a:off x="6732240" y="613419"/>
            <a:ext cx="2381250" cy="2095501"/>
          </a:xfrm>
          <a:prstGeom prst="rect">
            <a:avLst/>
          </a:prstGeom>
          <a:ln>
            <a:solidFill>
              <a:schemeClr val="bg1"/>
            </a:solid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a:grpSpLocks/>
          </p:cNvGrpSpPr>
          <p:nvPr/>
        </p:nvGrpSpPr>
        <p:grpSpPr bwMode="auto">
          <a:xfrm>
            <a:off x="3059113" y="3500438"/>
            <a:ext cx="5815012" cy="2879725"/>
            <a:chOff x="384" y="1136"/>
            <a:chExt cx="4302" cy="2464"/>
          </a:xfrm>
        </p:grpSpPr>
        <p:sp>
          <p:nvSpPr>
            <p:cNvPr id="16393" name="Rectangle 40"/>
            <p:cNvSpPr>
              <a:spLocks noChangeArrowheads="1"/>
            </p:cNvSpPr>
            <p:nvPr/>
          </p:nvSpPr>
          <p:spPr bwMode="auto">
            <a:xfrm>
              <a:off x="3870" y="3104"/>
              <a:ext cx="816" cy="336"/>
            </a:xfrm>
            <a:prstGeom prst="rect">
              <a:avLst/>
            </a:prstGeom>
            <a:solidFill>
              <a:schemeClr val="bg1"/>
            </a:solidFill>
            <a:ln w="9525">
              <a:solidFill>
                <a:schemeClr val="tx1"/>
              </a:solidFill>
              <a:miter lim="800000"/>
              <a:headEnd/>
              <a:tailEnd/>
            </a:ln>
          </p:spPr>
          <p:txBody>
            <a:bodyPr wrap="none" anchor="ctr"/>
            <a:lstStyle/>
            <a:p>
              <a:endParaRPr lang="es-ES" altLang="es-MX"/>
            </a:p>
          </p:txBody>
        </p:sp>
        <p:sp>
          <p:nvSpPr>
            <p:cNvPr id="16394" name="Rectangle 39"/>
            <p:cNvSpPr>
              <a:spLocks noChangeArrowheads="1"/>
            </p:cNvSpPr>
            <p:nvPr/>
          </p:nvSpPr>
          <p:spPr bwMode="auto">
            <a:xfrm>
              <a:off x="3870" y="2240"/>
              <a:ext cx="816" cy="336"/>
            </a:xfrm>
            <a:prstGeom prst="rect">
              <a:avLst/>
            </a:prstGeom>
            <a:solidFill>
              <a:schemeClr val="bg1"/>
            </a:solidFill>
            <a:ln w="9525">
              <a:solidFill>
                <a:schemeClr val="tx1"/>
              </a:solidFill>
              <a:miter lim="800000"/>
              <a:headEnd/>
              <a:tailEnd/>
            </a:ln>
          </p:spPr>
          <p:txBody>
            <a:bodyPr wrap="none" anchor="ctr"/>
            <a:lstStyle/>
            <a:p>
              <a:endParaRPr lang="es-ES" altLang="es-MX"/>
            </a:p>
          </p:txBody>
        </p:sp>
        <p:sp>
          <p:nvSpPr>
            <p:cNvPr id="16395" name="Rectangle 10"/>
            <p:cNvSpPr>
              <a:spLocks noChangeArrowheads="1"/>
            </p:cNvSpPr>
            <p:nvPr/>
          </p:nvSpPr>
          <p:spPr bwMode="auto">
            <a:xfrm>
              <a:off x="2669" y="3114"/>
              <a:ext cx="721" cy="293"/>
            </a:xfrm>
            <a:prstGeom prst="rect">
              <a:avLst/>
            </a:prstGeom>
            <a:noFill/>
            <a:ln w="12700">
              <a:solidFill>
                <a:schemeClr val="tx1"/>
              </a:solidFill>
              <a:miter lim="800000"/>
              <a:headEnd/>
              <a:tailEnd/>
            </a:ln>
          </p:spPr>
          <p:txBody>
            <a:bodyPr/>
            <a:lstStyle/>
            <a:p>
              <a:endParaRPr lang="es-ES" altLang="es-MX"/>
            </a:p>
          </p:txBody>
        </p:sp>
        <p:sp>
          <p:nvSpPr>
            <p:cNvPr id="86027" name="Rectangle 11"/>
            <p:cNvSpPr>
              <a:spLocks noChangeArrowheads="1"/>
            </p:cNvSpPr>
            <p:nvPr/>
          </p:nvSpPr>
          <p:spPr bwMode="auto">
            <a:xfrm>
              <a:off x="2780" y="3165"/>
              <a:ext cx="510" cy="217"/>
            </a:xfrm>
            <a:prstGeom prst="rect">
              <a:avLst/>
            </a:prstGeom>
            <a:noFill/>
            <a:ln w="9525">
              <a:solidFill>
                <a:schemeClr val="bg1"/>
              </a:solidFill>
              <a:miter lim="800000"/>
              <a:headEnd/>
              <a:tailEnd/>
            </a:ln>
          </p:spPr>
          <p:txBody>
            <a:bodyPr wrap="none" lIns="0" tIns="0" rIns="0" bIns="0">
              <a:spAutoFit/>
            </a:bodyPr>
            <a:lstStyle/>
            <a:p>
              <a:pPr>
                <a:defRPr/>
              </a:pPr>
              <a:r>
                <a:rPr lang="es-ES_tradnl" sz="1600" b="1">
                  <a:effectLst>
                    <a:outerShdw blurRad="38100" dist="38100" dir="2700000" algn="tl">
                      <a:srgbClr val="C0C0C0"/>
                    </a:outerShdw>
                  </a:effectLst>
                  <a:latin typeface="Arial" charset="0"/>
                  <a:ea typeface="+mn-ea"/>
                </a:rPr>
                <a:t>MICRO</a:t>
              </a:r>
              <a:endParaRPr lang="es-ES_tradnl" sz="1600">
                <a:effectLst>
                  <a:outerShdw blurRad="38100" dist="38100" dir="2700000" algn="tl">
                    <a:srgbClr val="C0C0C0"/>
                  </a:outerShdw>
                </a:effectLst>
                <a:latin typeface="Arial" charset="0"/>
                <a:ea typeface="+mn-ea"/>
              </a:endParaRPr>
            </a:p>
          </p:txBody>
        </p:sp>
        <p:sp>
          <p:nvSpPr>
            <p:cNvPr id="16397" name="Line 12"/>
            <p:cNvSpPr>
              <a:spLocks noChangeShapeType="1"/>
            </p:cNvSpPr>
            <p:nvPr/>
          </p:nvSpPr>
          <p:spPr bwMode="auto">
            <a:xfrm flipV="1">
              <a:off x="3208" y="3392"/>
              <a:ext cx="182" cy="196"/>
            </a:xfrm>
            <a:prstGeom prst="line">
              <a:avLst/>
            </a:prstGeom>
            <a:noFill/>
            <a:ln w="12700">
              <a:solidFill>
                <a:schemeClr val="tx1"/>
              </a:solidFill>
              <a:round/>
              <a:headEnd/>
              <a:tailEnd/>
            </a:ln>
          </p:spPr>
          <p:txBody>
            <a:bodyPr/>
            <a:lstStyle/>
            <a:p>
              <a:endParaRPr lang="es-MX"/>
            </a:p>
          </p:txBody>
        </p:sp>
        <p:sp>
          <p:nvSpPr>
            <p:cNvPr id="16398" name="Line 13"/>
            <p:cNvSpPr>
              <a:spLocks noChangeShapeType="1"/>
            </p:cNvSpPr>
            <p:nvPr/>
          </p:nvSpPr>
          <p:spPr bwMode="auto">
            <a:xfrm flipH="1">
              <a:off x="2483" y="3404"/>
              <a:ext cx="183" cy="196"/>
            </a:xfrm>
            <a:prstGeom prst="line">
              <a:avLst/>
            </a:prstGeom>
            <a:noFill/>
            <a:ln w="12700">
              <a:solidFill>
                <a:schemeClr val="tx1"/>
              </a:solidFill>
              <a:round/>
              <a:headEnd/>
              <a:tailEnd/>
            </a:ln>
          </p:spPr>
          <p:txBody>
            <a:bodyPr/>
            <a:lstStyle/>
            <a:p>
              <a:endParaRPr lang="es-MX"/>
            </a:p>
          </p:txBody>
        </p:sp>
        <p:sp>
          <p:nvSpPr>
            <p:cNvPr id="16399" name="Rectangle 22"/>
            <p:cNvSpPr>
              <a:spLocks noChangeArrowheads="1"/>
            </p:cNvSpPr>
            <p:nvPr/>
          </p:nvSpPr>
          <p:spPr bwMode="auto">
            <a:xfrm>
              <a:off x="1072" y="3212"/>
              <a:ext cx="878" cy="342"/>
            </a:xfrm>
            <a:prstGeom prst="rect">
              <a:avLst/>
            </a:prstGeom>
            <a:noFill/>
            <a:ln w="12700">
              <a:solidFill>
                <a:schemeClr val="tx1"/>
              </a:solidFill>
              <a:miter lim="800000"/>
              <a:headEnd/>
              <a:tailEnd/>
            </a:ln>
          </p:spPr>
          <p:txBody>
            <a:bodyPr/>
            <a:lstStyle/>
            <a:p>
              <a:endParaRPr lang="es-ES" altLang="es-MX"/>
            </a:p>
          </p:txBody>
        </p:sp>
        <p:sp>
          <p:nvSpPr>
            <p:cNvPr id="16400" name="Line 24"/>
            <p:cNvSpPr>
              <a:spLocks noChangeShapeType="1"/>
            </p:cNvSpPr>
            <p:nvPr/>
          </p:nvSpPr>
          <p:spPr bwMode="auto">
            <a:xfrm flipV="1">
              <a:off x="1388" y="1440"/>
              <a:ext cx="1" cy="792"/>
            </a:xfrm>
            <a:prstGeom prst="line">
              <a:avLst/>
            </a:prstGeom>
            <a:noFill/>
            <a:ln w="47625">
              <a:solidFill>
                <a:schemeClr val="tx1"/>
              </a:solidFill>
              <a:round/>
              <a:headEnd/>
              <a:tailEnd/>
            </a:ln>
          </p:spPr>
          <p:txBody>
            <a:bodyPr/>
            <a:lstStyle/>
            <a:p>
              <a:endParaRPr lang="es-MX"/>
            </a:p>
          </p:txBody>
        </p:sp>
        <p:sp>
          <p:nvSpPr>
            <p:cNvPr id="16401" name="Line 25"/>
            <p:cNvSpPr>
              <a:spLocks noChangeShapeType="1"/>
            </p:cNvSpPr>
            <p:nvPr/>
          </p:nvSpPr>
          <p:spPr bwMode="auto">
            <a:xfrm>
              <a:off x="1388" y="1440"/>
              <a:ext cx="1283" cy="1"/>
            </a:xfrm>
            <a:prstGeom prst="line">
              <a:avLst/>
            </a:prstGeom>
            <a:noFill/>
            <a:ln w="47625">
              <a:solidFill>
                <a:schemeClr val="tx1"/>
              </a:solidFill>
              <a:round/>
              <a:headEnd/>
              <a:tailEnd/>
            </a:ln>
          </p:spPr>
          <p:txBody>
            <a:bodyPr/>
            <a:lstStyle/>
            <a:p>
              <a:endParaRPr lang="es-MX"/>
            </a:p>
          </p:txBody>
        </p:sp>
        <p:sp>
          <p:nvSpPr>
            <p:cNvPr id="16402" name="Line 26"/>
            <p:cNvSpPr>
              <a:spLocks noChangeShapeType="1"/>
            </p:cNvSpPr>
            <p:nvPr/>
          </p:nvSpPr>
          <p:spPr bwMode="auto">
            <a:xfrm>
              <a:off x="3390" y="1424"/>
              <a:ext cx="878" cy="17"/>
            </a:xfrm>
            <a:prstGeom prst="line">
              <a:avLst/>
            </a:prstGeom>
            <a:noFill/>
            <a:ln w="47625">
              <a:solidFill>
                <a:schemeClr val="tx1"/>
              </a:solidFill>
              <a:round/>
              <a:headEnd/>
              <a:tailEnd/>
            </a:ln>
          </p:spPr>
          <p:txBody>
            <a:bodyPr/>
            <a:lstStyle/>
            <a:p>
              <a:endParaRPr lang="es-MX"/>
            </a:p>
          </p:txBody>
        </p:sp>
        <p:sp>
          <p:nvSpPr>
            <p:cNvPr id="16403" name="Line 27"/>
            <p:cNvSpPr>
              <a:spLocks noChangeShapeType="1"/>
            </p:cNvSpPr>
            <p:nvPr/>
          </p:nvSpPr>
          <p:spPr bwMode="auto">
            <a:xfrm>
              <a:off x="4262" y="1440"/>
              <a:ext cx="1" cy="792"/>
            </a:xfrm>
            <a:prstGeom prst="line">
              <a:avLst/>
            </a:prstGeom>
            <a:noFill/>
            <a:ln w="47625">
              <a:solidFill>
                <a:schemeClr val="tx1"/>
              </a:solidFill>
              <a:round/>
              <a:headEnd/>
              <a:tailEnd/>
            </a:ln>
          </p:spPr>
          <p:txBody>
            <a:bodyPr/>
            <a:lstStyle/>
            <a:p>
              <a:endParaRPr lang="es-MX"/>
            </a:p>
          </p:txBody>
        </p:sp>
        <p:sp>
          <p:nvSpPr>
            <p:cNvPr id="16404" name="Line 28"/>
            <p:cNvSpPr>
              <a:spLocks noChangeShapeType="1"/>
            </p:cNvSpPr>
            <p:nvPr/>
          </p:nvSpPr>
          <p:spPr bwMode="auto">
            <a:xfrm>
              <a:off x="4262" y="2570"/>
              <a:ext cx="1" cy="546"/>
            </a:xfrm>
            <a:prstGeom prst="line">
              <a:avLst/>
            </a:prstGeom>
            <a:noFill/>
            <a:ln w="47625">
              <a:solidFill>
                <a:schemeClr val="tx1"/>
              </a:solidFill>
              <a:round/>
              <a:headEnd/>
              <a:tailEnd/>
            </a:ln>
          </p:spPr>
          <p:txBody>
            <a:bodyPr/>
            <a:lstStyle/>
            <a:p>
              <a:endParaRPr lang="es-MX"/>
            </a:p>
          </p:txBody>
        </p:sp>
        <p:sp>
          <p:nvSpPr>
            <p:cNvPr id="16405" name="Line 30"/>
            <p:cNvSpPr>
              <a:spLocks noChangeShapeType="1"/>
            </p:cNvSpPr>
            <p:nvPr/>
          </p:nvSpPr>
          <p:spPr bwMode="auto">
            <a:xfrm>
              <a:off x="1950" y="3296"/>
              <a:ext cx="721" cy="11"/>
            </a:xfrm>
            <a:prstGeom prst="line">
              <a:avLst/>
            </a:prstGeom>
            <a:noFill/>
            <a:ln w="47625">
              <a:solidFill>
                <a:schemeClr val="tx1"/>
              </a:solidFill>
              <a:round/>
              <a:headEnd/>
              <a:tailEnd/>
            </a:ln>
          </p:spPr>
          <p:txBody>
            <a:bodyPr/>
            <a:lstStyle/>
            <a:p>
              <a:endParaRPr lang="es-MX"/>
            </a:p>
          </p:txBody>
        </p:sp>
        <p:sp>
          <p:nvSpPr>
            <p:cNvPr id="16406" name="Line 31"/>
            <p:cNvSpPr>
              <a:spLocks noChangeShapeType="1"/>
            </p:cNvSpPr>
            <p:nvPr/>
          </p:nvSpPr>
          <p:spPr bwMode="auto">
            <a:xfrm>
              <a:off x="1388" y="2717"/>
              <a:ext cx="1" cy="497"/>
            </a:xfrm>
            <a:prstGeom prst="line">
              <a:avLst/>
            </a:prstGeom>
            <a:noFill/>
            <a:ln w="47625">
              <a:solidFill>
                <a:schemeClr val="tx1"/>
              </a:solidFill>
              <a:round/>
              <a:headEnd/>
              <a:tailEnd/>
            </a:ln>
          </p:spPr>
          <p:txBody>
            <a:bodyPr/>
            <a:lstStyle/>
            <a:p>
              <a:endParaRPr lang="es-MX"/>
            </a:p>
          </p:txBody>
        </p:sp>
        <p:sp>
          <p:nvSpPr>
            <p:cNvPr id="16407" name="Line 32"/>
            <p:cNvSpPr>
              <a:spLocks noChangeShapeType="1"/>
            </p:cNvSpPr>
            <p:nvPr/>
          </p:nvSpPr>
          <p:spPr bwMode="auto">
            <a:xfrm flipH="1">
              <a:off x="703" y="3355"/>
              <a:ext cx="371" cy="1"/>
            </a:xfrm>
            <a:prstGeom prst="line">
              <a:avLst/>
            </a:prstGeom>
            <a:noFill/>
            <a:ln w="47625">
              <a:solidFill>
                <a:schemeClr val="tx1"/>
              </a:solidFill>
              <a:round/>
              <a:headEnd/>
              <a:tailEnd/>
            </a:ln>
          </p:spPr>
          <p:txBody>
            <a:bodyPr/>
            <a:lstStyle/>
            <a:p>
              <a:endParaRPr lang="es-MX"/>
            </a:p>
          </p:txBody>
        </p:sp>
        <p:sp>
          <p:nvSpPr>
            <p:cNvPr id="16408" name="Line 33"/>
            <p:cNvSpPr>
              <a:spLocks noChangeShapeType="1"/>
            </p:cNvSpPr>
            <p:nvPr/>
          </p:nvSpPr>
          <p:spPr bwMode="auto">
            <a:xfrm>
              <a:off x="703" y="3355"/>
              <a:ext cx="143" cy="154"/>
            </a:xfrm>
            <a:prstGeom prst="line">
              <a:avLst/>
            </a:prstGeom>
            <a:noFill/>
            <a:ln w="47625">
              <a:solidFill>
                <a:schemeClr val="tx1"/>
              </a:solidFill>
              <a:round/>
              <a:headEnd/>
              <a:tailEnd/>
            </a:ln>
          </p:spPr>
          <p:txBody>
            <a:bodyPr/>
            <a:lstStyle/>
            <a:p>
              <a:endParaRPr lang="es-MX"/>
            </a:p>
          </p:txBody>
        </p:sp>
        <p:sp>
          <p:nvSpPr>
            <p:cNvPr id="16409" name="Line 34"/>
            <p:cNvSpPr>
              <a:spLocks noChangeShapeType="1"/>
            </p:cNvSpPr>
            <p:nvPr/>
          </p:nvSpPr>
          <p:spPr bwMode="auto">
            <a:xfrm flipH="1" flipV="1">
              <a:off x="384" y="3405"/>
              <a:ext cx="462" cy="99"/>
            </a:xfrm>
            <a:prstGeom prst="line">
              <a:avLst/>
            </a:prstGeom>
            <a:noFill/>
            <a:ln w="47625">
              <a:solidFill>
                <a:schemeClr val="tx1"/>
              </a:solidFill>
              <a:round/>
              <a:headEnd/>
              <a:tailEnd/>
            </a:ln>
          </p:spPr>
          <p:txBody>
            <a:bodyPr/>
            <a:lstStyle/>
            <a:p>
              <a:endParaRPr lang="es-MX"/>
            </a:p>
          </p:txBody>
        </p:sp>
        <p:sp>
          <p:nvSpPr>
            <p:cNvPr id="86051" name="Rectangle 35"/>
            <p:cNvSpPr>
              <a:spLocks noChangeArrowheads="1"/>
            </p:cNvSpPr>
            <p:nvPr/>
          </p:nvSpPr>
          <p:spPr bwMode="auto">
            <a:xfrm>
              <a:off x="3987" y="2330"/>
              <a:ext cx="621" cy="217"/>
            </a:xfrm>
            <a:prstGeom prst="rect">
              <a:avLst/>
            </a:prstGeom>
            <a:solidFill>
              <a:schemeClr val="bg1"/>
            </a:solidFill>
            <a:ln w="9525">
              <a:solidFill>
                <a:schemeClr val="bg1"/>
              </a:solidFill>
              <a:miter lim="800000"/>
              <a:headEnd/>
              <a:tailEnd/>
            </a:ln>
          </p:spPr>
          <p:txBody>
            <a:bodyPr wrap="none" lIns="0" tIns="0" rIns="0" bIns="0">
              <a:spAutoFit/>
            </a:bodyPr>
            <a:lstStyle/>
            <a:p>
              <a:pPr>
                <a:defRPr/>
              </a:pPr>
              <a:r>
                <a:rPr lang="es-ES_tradnl" sz="1600" b="1">
                  <a:effectLst>
                    <a:outerShdw blurRad="38100" dist="38100" dir="2700000" algn="tl">
                      <a:srgbClr val="C0C0C0"/>
                    </a:outerShdw>
                  </a:effectLst>
                  <a:latin typeface="Arial" charset="0"/>
                  <a:ea typeface="+mn-ea"/>
                </a:rPr>
                <a:t>SERVER</a:t>
              </a:r>
              <a:endParaRPr lang="es-ES_tradnl" sz="1600">
                <a:effectLst>
                  <a:outerShdw blurRad="38100" dist="38100" dir="2700000" algn="tl">
                    <a:srgbClr val="C0C0C0"/>
                  </a:outerShdw>
                </a:effectLst>
                <a:latin typeface="Arial" charset="0"/>
                <a:ea typeface="+mn-ea"/>
              </a:endParaRPr>
            </a:p>
          </p:txBody>
        </p:sp>
        <p:sp>
          <p:nvSpPr>
            <p:cNvPr id="86052" name="Rectangle 36"/>
            <p:cNvSpPr>
              <a:spLocks noChangeArrowheads="1"/>
            </p:cNvSpPr>
            <p:nvPr/>
          </p:nvSpPr>
          <p:spPr bwMode="auto">
            <a:xfrm>
              <a:off x="3987" y="3216"/>
              <a:ext cx="621" cy="217"/>
            </a:xfrm>
            <a:prstGeom prst="rect">
              <a:avLst/>
            </a:prstGeom>
            <a:noFill/>
            <a:ln w="9525">
              <a:solidFill>
                <a:schemeClr val="bg1"/>
              </a:solidFill>
              <a:miter lim="800000"/>
              <a:headEnd/>
              <a:tailEnd/>
            </a:ln>
          </p:spPr>
          <p:txBody>
            <a:bodyPr wrap="none" lIns="0" tIns="0" rIns="0" bIns="0">
              <a:spAutoFit/>
            </a:bodyPr>
            <a:lstStyle/>
            <a:p>
              <a:pPr>
                <a:defRPr/>
              </a:pPr>
              <a:r>
                <a:rPr lang="es-ES_tradnl" sz="1600" b="1">
                  <a:effectLst>
                    <a:outerShdw blurRad="38100" dist="38100" dir="2700000" algn="tl">
                      <a:srgbClr val="C0C0C0"/>
                    </a:outerShdw>
                  </a:effectLst>
                  <a:latin typeface="Arial" charset="0"/>
                  <a:ea typeface="+mn-ea"/>
                </a:rPr>
                <a:t>SERVER</a:t>
              </a:r>
              <a:endParaRPr lang="es-ES_tradnl" sz="1600">
                <a:effectLst>
                  <a:outerShdw blurRad="38100" dist="38100" dir="2700000" algn="tl">
                    <a:srgbClr val="C0C0C0"/>
                  </a:outerShdw>
                </a:effectLst>
                <a:latin typeface="Arial" charset="0"/>
                <a:ea typeface="+mn-ea"/>
              </a:endParaRPr>
            </a:p>
          </p:txBody>
        </p:sp>
        <p:sp>
          <p:nvSpPr>
            <p:cNvPr id="86053" name="Rectangle 37"/>
            <p:cNvSpPr>
              <a:spLocks noChangeArrowheads="1"/>
            </p:cNvSpPr>
            <p:nvPr/>
          </p:nvSpPr>
          <p:spPr bwMode="auto">
            <a:xfrm>
              <a:off x="1160" y="3294"/>
              <a:ext cx="774" cy="216"/>
            </a:xfrm>
            <a:prstGeom prst="rect">
              <a:avLst/>
            </a:prstGeom>
            <a:noFill/>
            <a:ln w="9525">
              <a:solidFill>
                <a:schemeClr val="bg1"/>
              </a:solidFill>
              <a:miter lim="800000"/>
              <a:headEnd/>
              <a:tailEnd/>
            </a:ln>
          </p:spPr>
          <p:txBody>
            <a:bodyPr wrap="none" lIns="0" tIns="0" rIns="0" bIns="0">
              <a:spAutoFit/>
            </a:bodyPr>
            <a:lstStyle/>
            <a:p>
              <a:pPr>
                <a:defRPr/>
              </a:pPr>
              <a:r>
                <a:rPr lang="es-ES_tradnl" sz="1600" b="1">
                  <a:effectLst>
                    <a:outerShdw blurRad="38100" dist="38100" dir="2700000" algn="tl">
                      <a:srgbClr val="C0C0C0"/>
                    </a:outerShdw>
                  </a:effectLst>
                  <a:latin typeface="Arial" charset="0"/>
                  <a:ea typeface="+mn-ea"/>
                </a:rPr>
                <a:t>GATEWAY</a:t>
              </a:r>
              <a:endParaRPr lang="es-ES_tradnl" sz="1600">
                <a:effectLst>
                  <a:outerShdw blurRad="38100" dist="38100" dir="2700000" algn="tl">
                    <a:srgbClr val="C0C0C0"/>
                  </a:outerShdw>
                </a:effectLst>
                <a:latin typeface="Arial" charset="0"/>
                <a:ea typeface="+mn-ea"/>
              </a:endParaRPr>
            </a:p>
          </p:txBody>
        </p:sp>
        <p:sp>
          <p:nvSpPr>
            <p:cNvPr id="16413" name="Line 41"/>
            <p:cNvSpPr>
              <a:spLocks noChangeShapeType="1"/>
            </p:cNvSpPr>
            <p:nvPr/>
          </p:nvSpPr>
          <p:spPr bwMode="auto">
            <a:xfrm>
              <a:off x="2478" y="3584"/>
              <a:ext cx="768" cy="0"/>
            </a:xfrm>
            <a:prstGeom prst="line">
              <a:avLst/>
            </a:prstGeom>
            <a:noFill/>
            <a:ln w="9525">
              <a:solidFill>
                <a:schemeClr val="tx1"/>
              </a:solidFill>
              <a:round/>
              <a:headEnd/>
              <a:tailEnd/>
            </a:ln>
          </p:spPr>
          <p:txBody>
            <a:bodyPr wrap="none" anchor="ctr"/>
            <a:lstStyle/>
            <a:p>
              <a:endParaRPr lang="es-MX"/>
            </a:p>
          </p:txBody>
        </p:sp>
        <p:sp>
          <p:nvSpPr>
            <p:cNvPr id="16414" name="Rectangle 42"/>
            <p:cNvSpPr>
              <a:spLocks noChangeArrowheads="1"/>
            </p:cNvSpPr>
            <p:nvPr/>
          </p:nvSpPr>
          <p:spPr bwMode="auto">
            <a:xfrm>
              <a:off x="1085" y="2240"/>
              <a:ext cx="721" cy="293"/>
            </a:xfrm>
            <a:prstGeom prst="rect">
              <a:avLst/>
            </a:prstGeom>
            <a:noFill/>
            <a:ln w="12700">
              <a:solidFill>
                <a:schemeClr val="tx1"/>
              </a:solidFill>
              <a:miter lim="800000"/>
              <a:headEnd/>
              <a:tailEnd/>
            </a:ln>
          </p:spPr>
          <p:txBody>
            <a:bodyPr/>
            <a:lstStyle/>
            <a:p>
              <a:endParaRPr lang="es-ES" altLang="es-MX"/>
            </a:p>
          </p:txBody>
        </p:sp>
        <p:sp>
          <p:nvSpPr>
            <p:cNvPr id="86059" name="Rectangle 43"/>
            <p:cNvSpPr>
              <a:spLocks noChangeArrowheads="1"/>
            </p:cNvSpPr>
            <p:nvPr/>
          </p:nvSpPr>
          <p:spPr bwMode="auto">
            <a:xfrm>
              <a:off x="1194" y="2292"/>
              <a:ext cx="485" cy="190"/>
            </a:xfrm>
            <a:prstGeom prst="rect">
              <a:avLst/>
            </a:prstGeom>
            <a:noFill/>
            <a:ln w="9525">
              <a:solidFill>
                <a:schemeClr val="bg1"/>
              </a:solidFill>
              <a:miter lim="800000"/>
              <a:headEnd/>
              <a:tailEnd/>
            </a:ln>
          </p:spPr>
          <p:txBody>
            <a:bodyPr lIns="0" tIns="0" rIns="0" bIns="0">
              <a:spAutoFit/>
            </a:bodyPr>
            <a:lstStyle/>
            <a:p>
              <a:pPr>
                <a:defRPr/>
              </a:pPr>
              <a:r>
                <a:rPr lang="es-ES_tradnl" sz="1400" b="1">
                  <a:effectLst>
                    <a:outerShdw blurRad="38100" dist="38100" dir="2700000" algn="tl">
                      <a:srgbClr val="C0C0C0"/>
                    </a:outerShdw>
                  </a:effectLst>
                  <a:latin typeface="Arial" charset="0"/>
                  <a:ea typeface="+mn-ea"/>
                </a:rPr>
                <a:t>MICRO</a:t>
              </a:r>
              <a:endParaRPr lang="es-ES_tradnl" sz="1400">
                <a:effectLst>
                  <a:outerShdw blurRad="38100" dist="38100" dir="2700000" algn="tl">
                    <a:srgbClr val="C0C0C0"/>
                  </a:outerShdw>
                </a:effectLst>
                <a:latin typeface="Arial" charset="0"/>
                <a:ea typeface="+mn-ea"/>
              </a:endParaRPr>
            </a:p>
          </p:txBody>
        </p:sp>
        <p:sp>
          <p:nvSpPr>
            <p:cNvPr id="16416" name="Line 44"/>
            <p:cNvSpPr>
              <a:spLocks noChangeShapeType="1"/>
            </p:cNvSpPr>
            <p:nvPr/>
          </p:nvSpPr>
          <p:spPr bwMode="auto">
            <a:xfrm flipV="1">
              <a:off x="1624" y="2518"/>
              <a:ext cx="182" cy="196"/>
            </a:xfrm>
            <a:prstGeom prst="line">
              <a:avLst/>
            </a:prstGeom>
            <a:noFill/>
            <a:ln w="12700">
              <a:solidFill>
                <a:schemeClr val="tx1"/>
              </a:solidFill>
              <a:round/>
              <a:headEnd/>
              <a:tailEnd/>
            </a:ln>
          </p:spPr>
          <p:txBody>
            <a:bodyPr/>
            <a:lstStyle/>
            <a:p>
              <a:endParaRPr lang="es-MX"/>
            </a:p>
          </p:txBody>
        </p:sp>
        <p:sp>
          <p:nvSpPr>
            <p:cNvPr id="16417" name="Line 45"/>
            <p:cNvSpPr>
              <a:spLocks noChangeShapeType="1"/>
            </p:cNvSpPr>
            <p:nvPr/>
          </p:nvSpPr>
          <p:spPr bwMode="auto">
            <a:xfrm flipH="1">
              <a:off x="899" y="2530"/>
              <a:ext cx="183" cy="196"/>
            </a:xfrm>
            <a:prstGeom prst="line">
              <a:avLst/>
            </a:prstGeom>
            <a:noFill/>
            <a:ln w="12700">
              <a:solidFill>
                <a:schemeClr val="tx1"/>
              </a:solidFill>
              <a:round/>
              <a:headEnd/>
              <a:tailEnd/>
            </a:ln>
          </p:spPr>
          <p:txBody>
            <a:bodyPr/>
            <a:lstStyle/>
            <a:p>
              <a:endParaRPr lang="es-MX"/>
            </a:p>
          </p:txBody>
        </p:sp>
        <p:sp>
          <p:nvSpPr>
            <p:cNvPr id="16418" name="Line 46"/>
            <p:cNvSpPr>
              <a:spLocks noChangeShapeType="1"/>
            </p:cNvSpPr>
            <p:nvPr/>
          </p:nvSpPr>
          <p:spPr bwMode="auto">
            <a:xfrm>
              <a:off x="894" y="2710"/>
              <a:ext cx="768" cy="0"/>
            </a:xfrm>
            <a:prstGeom prst="line">
              <a:avLst/>
            </a:prstGeom>
            <a:noFill/>
            <a:ln w="9525">
              <a:solidFill>
                <a:schemeClr val="tx1"/>
              </a:solidFill>
              <a:round/>
              <a:headEnd/>
              <a:tailEnd/>
            </a:ln>
          </p:spPr>
          <p:txBody>
            <a:bodyPr wrap="none" anchor="ctr"/>
            <a:lstStyle/>
            <a:p>
              <a:endParaRPr lang="es-MX"/>
            </a:p>
          </p:txBody>
        </p:sp>
        <p:sp>
          <p:nvSpPr>
            <p:cNvPr id="16419" name="Rectangle 47"/>
            <p:cNvSpPr>
              <a:spLocks noChangeArrowheads="1"/>
            </p:cNvSpPr>
            <p:nvPr/>
          </p:nvSpPr>
          <p:spPr bwMode="auto">
            <a:xfrm>
              <a:off x="2669" y="1136"/>
              <a:ext cx="721" cy="293"/>
            </a:xfrm>
            <a:prstGeom prst="rect">
              <a:avLst/>
            </a:prstGeom>
            <a:noFill/>
            <a:ln w="12700">
              <a:solidFill>
                <a:schemeClr val="tx1"/>
              </a:solidFill>
              <a:miter lim="800000"/>
              <a:headEnd/>
              <a:tailEnd/>
            </a:ln>
          </p:spPr>
          <p:txBody>
            <a:bodyPr/>
            <a:lstStyle/>
            <a:p>
              <a:endParaRPr lang="es-ES" altLang="es-MX"/>
            </a:p>
          </p:txBody>
        </p:sp>
        <p:sp>
          <p:nvSpPr>
            <p:cNvPr id="86064" name="Rectangle 48"/>
            <p:cNvSpPr>
              <a:spLocks noChangeArrowheads="1"/>
            </p:cNvSpPr>
            <p:nvPr/>
          </p:nvSpPr>
          <p:spPr bwMode="auto">
            <a:xfrm>
              <a:off x="2780" y="1186"/>
              <a:ext cx="510" cy="217"/>
            </a:xfrm>
            <a:prstGeom prst="rect">
              <a:avLst/>
            </a:prstGeom>
            <a:noFill/>
            <a:ln w="9525">
              <a:solidFill>
                <a:schemeClr val="bg1"/>
              </a:solidFill>
              <a:miter lim="800000"/>
              <a:headEnd/>
              <a:tailEnd/>
            </a:ln>
          </p:spPr>
          <p:txBody>
            <a:bodyPr wrap="none" lIns="0" tIns="0" rIns="0" bIns="0">
              <a:spAutoFit/>
            </a:bodyPr>
            <a:lstStyle/>
            <a:p>
              <a:pPr>
                <a:defRPr/>
              </a:pPr>
              <a:r>
                <a:rPr lang="es-ES_tradnl" sz="1600" b="1">
                  <a:effectLst>
                    <a:outerShdw blurRad="38100" dist="38100" dir="2700000" algn="tl">
                      <a:srgbClr val="C0C0C0"/>
                    </a:outerShdw>
                  </a:effectLst>
                  <a:latin typeface="Arial" charset="0"/>
                  <a:ea typeface="+mn-ea"/>
                </a:rPr>
                <a:t>MICRO</a:t>
              </a:r>
              <a:endParaRPr lang="es-ES_tradnl" sz="1600">
                <a:effectLst>
                  <a:outerShdw blurRad="38100" dist="38100" dir="2700000" algn="tl">
                    <a:srgbClr val="C0C0C0"/>
                  </a:outerShdw>
                </a:effectLst>
                <a:latin typeface="Arial" charset="0"/>
                <a:ea typeface="+mn-ea"/>
              </a:endParaRPr>
            </a:p>
          </p:txBody>
        </p:sp>
        <p:sp>
          <p:nvSpPr>
            <p:cNvPr id="16421" name="Line 49"/>
            <p:cNvSpPr>
              <a:spLocks noChangeShapeType="1"/>
            </p:cNvSpPr>
            <p:nvPr/>
          </p:nvSpPr>
          <p:spPr bwMode="auto">
            <a:xfrm flipV="1">
              <a:off x="3208" y="1414"/>
              <a:ext cx="182" cy="196"/>
            </a:xfrm>
            <a:prstGeom prst="line">
              <a:avLst/>
            </a:prstGeom>
            <a:noFill/>
            <a:ln w="12700">
              <a:solidFill>
                <a:schemeClr val="tx1"/>
              </a:solidFill>
              <a:round/>
              <a:headEnd/>
              <a:tailEnd/>
            </a:ln>
          </p:spPr>
          <p:txBody>
            <a:bodyPr/>
            <a:lstStyle/>
            <a:p>
              <a:endParaRPr lang="es-MX"/>
            </a:p>
          </p:txBody>
        </p:sp>
        <p:sp>
          <p:nvSpPr>
            <p:cNvPr id="16422" name="Line 50"/>
            <p:cNvSpPr>
              <a:spLocks noChangeShapeType="1"/>
            </p:cNvSpPr>
            <p:nvPr/>
          </p:nvSpPr>
          <p:spPr bwMode="auto">
            <a:xfrm flipH="1">
              <a:off x="2483" y="1426"/>
              <a:ext cx="183" cy="196"/>
            </a:xfrm>
            <a:prstGeom prst="line">
              <a:avLst/>
            </a:prstGeom>
            <a:noFill/>
            <a:ln w="12700">
              <a:solidFill>
                <a:schemeClr val="tx1"/>
              </a:solidFill>
              <a:round/>
              <a:headEnd/>
              <a:tailEnd/>
            </a:ln>
          </p:spPr>
          <p:txBody>
            <a:bodyPr/>
            <a:lstStyle/>
            <a:p>
              <a:endParaRPr lang="es-MX"/>
            </a:p>
          </p:txBody>
        </p:sp>
        <p:sp>
          <p:nvSpPr>
            <p:cNvPr id="16423" name="Line 51"/>
            <p:cNvSpPr>
              <a:spLocks noChangeShapeType="1"/>
            </p:cNvSpPr>
            <p:nvPr/>
          </p:nvSpPr>
          <p:spPr bwMode="auto">
            <a:xfrm>
              <a:off x="2478" y="1606"/>
              <a:ext cx="768" cy="0"/>
            </a:xfrm>
            <a:prstGeom prst="line">
              <a:avLst/>
            </a:prstGeom>
            <a:noFill/>
            <a:ln w="9525">
              <a:solidFill>
                <a:schemeClr val="tx1"/>
              </a:solidFill>
              <a:round/>
              <a:headEnd/>
              <a:tailEnd/>
            </a:ln>
          </p:spPr>
          <p:txBody>
            <a:bodyPr wrap="none" anchor="ctr"/>
            <a:lstStyle/>
            <a:p>
              <a:endParaRPr lang="es-MX"/>
            </a:p>
          </p:txBody>
        </p:sp>
        <p:sp>
          <p:nvSpPr>
            <p:cNvPr id="16424" name="Line 52"/>
            <p:cNvSpPr>
              <a:spLocks noChangeShapeType="1"/>
            </p:cNvSpPr>
            <p:nvPr/>
          </p:nvSpPr>
          <p:spPr bwMode="auto">
            <a:xfrm>
              <a:off x="3390" y="3296"/>
              <a:ext cx="480" cy="0"/>
            </a:xfrm>
            <a:prstGeom prst="line">
              <a:avLst/>
            </a:prstGeom>
            <a:noFill/>
            <a:ln w="38100">
              <a:solidFill>
                <a:schemeClr val="tx1"/>
              </a:solidFill>
              <a:round/>
              <a:headEnd/>
              <a:tailEnd/>
            </a:ln>
          </p:spPr>
          <p:txBody>
            <a:bodyPr wrap="none" anchor="ctr"/>
            <a:lstStyle/>
            <a:p>
              <a:endParaRPr lang="es-MX"/>
            </a:p>
          </p:txBody>
        </p:sp>
      </p:grpSp>
      <p:grpSp>
        <p:nvGrpSpPr>
          <p:cNvPr id="16387" name="Group 58"/>
          <p:cNvGrpSpPr>
            <a:grpSpLocks/>
          </p:cNvGrpSpPr>
          <p:nvPr/>
        </p:nvGrpSpPr>
        <p:grpSpPr bwMode="auto">
          <a:xfrm>
            <a:off x="2133600" y="0"/>
            <a:ext cx="7010400" cy="1047750"/>
            <a:chOff x="1344" y="0"/>
            <a:chExt cx="4416" cy="660"/>
          </a:xfrm>
        </p:grpSpPr>
        <p:sp>
          <p:nvSpPr>
            <p:cNvPr id="86075" name="Rectangle 59"/>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16391" name="Line 60"/>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16392" name="Picture 61" descr="2fe54402a839323c">
              <a:hlinkClick r:id="rId3"/>
            </p:cNvPr>
            <p:cNvPicPr>
              <a:picLocks noChangeAspect="1" noChangeArrowheads="1"/>
            </p:cNvPicPr>
            <p:nvPr/>
          </p:nvPicPr>
          <p:blipFill>
            <a:blip r:embed="rId4" cstate="print"/>
            <a:srcRect/>
            <a:stretch>
              <a:fillRect/>
            </a:stretch>
          </p:blipFill>
          <p:spPr bwMode="auto">
            <a:xfrm>
              <a:off x="5046" y="0"/>
              <a:ext cx="714" cy="660"/>
            </a:xfrm>
            <a:prstGeom prst="rect">
              <a:avLst/>
            </a:prstGeom>
            <a:noFill/>
            <a:ln w="9525">
              <a:noFill/>
              <a:miter lim="800000"/>
              <a:headEnd/>
              <a:tailEnd/>
            </a:ln>
          </p:spPr>
        </p:pic>
      </p:grpSp>
      <p:sp>
        <p:nvSpPr>
          <p:cNvPr id="16388" name="Rectangle 62"/>
          <p:cNvSpPr>
            <a:spLocks noChangeArrowheads="1"/>
          </p:cNvSpPr>
          <p:nvPr/>
        </p:nvSpPr>
        <p:spPr bwMode="auto">
          <a:xfrm>
            <a:off x="395288" y="1052513"/>
            <a:ext cx="3432175" cy="365125"/>
          </a:xfrm>
          <a:prstGeom prst="rect">
            <a:avLst/>
          </a:prstGeom>
          <a:noFill/>
          <a:ln w="9525">
            <a:noFill/>
            <a:miter lim="800000"/>
            <a:headEnd/>
            <a:tailEnd/>
          </a:ln>
        </p:spPr>
        <p:txBody>
          <a:bodyPr wrap="none" lIns="0" tIns="0" rIns="0" bIns="0">
            <a:spAutoFit/>
          </a:bodyPr>
          <a:lstStyle/>
          <a:p>
            <a:r>
              <a:rPr lang="es-ES_tradnl" altLang="es-MX" sz="2400" b="1"/>
              <a:t>Topologías de redes</a:t>
            </a:r>
            <a:endParaRPr lang="es-ES_tradnl" altLang="es-MX" sz="2400"/>
          </a:p>
        </p:txBody>
      </p:sp>
      <p:sp>
        <p:nvSpPr>
          <p:cNvPr id="16389" name="Rectangle 64"/>
          <p:cNvSpPr>
            <a:spLocks noChangeArrowheads="1"/>
          </p:cNvSpPr>
          <p:nvPr/>
        </p:nvSpPr>
        <p:spPr bwMode="auto">
          <a:xfrm>
            <a:off x="107950" y="1395413"/>
            <a:ext cx="8712200" cy="5273675"/>
          </a:xfrm>
          <a:prstGeom prst="rect">
            <a:avLst/>
          </a:prstGeom>
          <a:noFill/>
          <a:ln w="9525">
            <a:noFill/>
            <a:miter lim="800000"/>
            <a:headEnd/>
            <a:tailEnd/>
          </a:ln>
        </p:spPr>
        <p:txBody>
          <a:bodyPr>
            <a:spAutoFit/>
          </a:bodyPr>
          <a:lstStyle/>
          <a:p>
            <a:pPr algn="just"/>
            <a:r>
              <a:rPr lang="es-ES_tradnl" altLang="es-MX" sz="2000">
                <a:cs typeface="Arial" charset="0"/>
              </a:rPr>
              <a:t>Es la forma de conexión de la red, depende de algunos aspectos como la distancia entre las computadoras y el medio de comunicación entre ellas ya que este determina, la </a:t>
            </a:r>
            <a:r>
              <a:rPr lang="es-ES_tradnl" altLang="es-MX" sz="2000">
                <a:solidFill>
                  <a:srgbClr val="336600"/>
                </a:solidFill>
                <a:cs typeface="Arial" charset="0"/>
              </a:rPr>
              <a:t>velocidad</a:t>
            </a:r>
            <a:r>
              <a:rPr lang="es-ES_tradnl" altLang="es-MX" sz="2000">
                <a:cs typeface="Arial" charset="0"/>
              </a:rPr>
              <a:t> del sistema.</a:t>
            </a:r>
          </a:p>
          <a:p>
            <a:pPr algn="just"/>
            <a:r>
              <a:rPr lang="es-ES_tradnl" altLang="es-MX" sz="2000">
                <a:cs typeface="Arial" charset="0"/>
              </a:rPr>
              <a:t>Es la forma en que se distribuyen los cables de la red para conectarse con el </a:t>
            </a:r>
            <a:r>
              <a:rPr lang="es-ES_tradnl" altLang="es-MX" sz="2000">
                <a:solidFill>
                  <a:srgbClr val="336600"/>
                </a:solidFill>
                <a:cs typeface="Arial" charset="0"/>
              </a:rPr>
              <a:t>servidor</a:t>
            </a:r>
            <a:r>
              <a:rPr lang="es-ES_tradnl" altLang="es-MX" sz="2000">
                <a:cs typeface="Arial" charset="0"/>
              </a:rPr>
              <a:t> y con cada una de las estaciones de trabajo. Es similar a un plano </a:t>
            </a:r>
          </a:p>
          <a:p>
            <a:pPr algn="just"/>
            <a:r>
              <a:rPr lang="es-ES_tradnl" altLang="es-MX" sz="2000">
                <a:cs typeface="Arial" charset="0"/>
              </a:rPr>
              <a:t>de la red dibujado en </a:t>
            </a:r>
            <a:r>
              <a:rPr lang="es-ES_tradnl" altLang="es-MX" sz="2000">
                <a:solidFill>
                  <a:srgbClr val="336600"/>
                </a:solidFill>
                <a:cs typeface="Arial" charset="0"/>
              </a:rPr>
              <a:t>papel</a:t>
            </a:r>
            <a:r>
              <a:rPr lang="es-ES_tradnl" altLang="es-MX" sz="2000">
                <a:cs typeface="Arial" charset="0"/>
              </a:rPr>
              <a:t>, </a:t>
            </a:r>
          </a:p>
          <a:p>
            <a:pPr algn="just"/>
            <a:r>
              <a:rPr lang="es-ES_tradnl" altLang="es-MX" sz="2000">
                <a:cs typeface="Arial" charset="0"/>
              </a:rPr>
              <a:t>determina donde pueden </a:t>
            </a:r>
          </a:p>
          <a:p>
            <a:pPr algn="just"/>
            <a:r>
              <a:rPr lang="es-ES_tradnl" altLang="es-MX" sz="2000">
                <a:cs typeface="Arial" charset="0"/>
              </a:rPr>
              <a:t>colocarse las estaciones de </a:t>
            </a:r>
          </a:p>
          <a:p>
            <a:pPr algn="just"/>
            <a:r>
              <a:rPr lang="es-ES_tradnl" altLang="es-MX" sz="2000">
                <a:cs typeface="Arial" charset="0"/>
              </a:rPr>
              <a:t>trabajo.</a:t>
            </a:r>
          </a:p>
          <a:p>
            <a:pPr algn="just"/>
            <a:endParaRPr lang="es-ES_tradnl" altLang="es-MX" sz="2000">
              <a:cs typeface="Arial" charset="0"/>
            </a:endParaRPr>
          </a:p>
          <a:p>
            <a:pPr algn="just"/>
            <a:r>
              <a:rPr lang="es-ES_tradnl" altLang="es-MX" sz="2000">
                <a:cs typeface="Arial" charset="0"/>
              </a:rPr>
              <a:t>La flexibilidad de una red</a:t>
            </a:r>
          </a:p>
          <a:p>
            <a:pPr algn="just"/>
            <a:r>
              <a:rPr lang="es-ES_tradnl" altLang="es-MX" sz="2000">
                <a:cs typeface="Arial" charset="0"/>
              </a:rPr>
              <a:t>en cuanto a sus necesidades </a:t>
            </a:r>
          </a:p>
          <a:p>
            <a:pPr algn="just"/>
            <a:r>
              <a:rPr lang="es-ES_tradnl" altLang="es-MX" sz="2000">
                <a:cs typeface="Arial" charset="0"/>
              </a:rPr>
              <a:t>futuras se refiere, depende </a:t>
            </a:r>
          </a:p>
          <a:p>
            <a:pPr algn="just"/>
            <a:r>
              <a:rPr lang="es-ES_tradnl" altLang="es-MX" sz="2000">
                <a:cs typeface="Arial" charset="0"/>
              </a:rPr>
              <a:t>en gran parte de la </a:t>
            </a:r>
          </a:p>
          <a:p>
            <a:pPr algn="just"/>
            <a:r>
              <a:rPr lang="es-ES_tradnl" altLang="es-MX" sz="2000">
                <a:cs typeface="Arial" charset="0"/>
              </a:rPr>
              <a:t>topología establecida.</a:t>
            </a:r>
            <a:endParaRPr lang="es-ES" altLang="es-MX" sz="200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23850" y="1125538"/>
            <a:ext cx="8640763" cy="4893647"/>
          </a:xfrm>
          <a:prstGeom prst="rect">
            <a:avLst/>
          </a:prstGeom>
          <a:noFill/>
          <a:ln w="9525">
            <a:noFill/>
            <a:miter lim="800000"/>
            <a:headEnd/>
            <a:tailEnd/>
          </a:ln>
        </p:spPr>
        <p:txBody>
          <a:bodyPr>
            <a:spAutoFit/>
          </a:bodyPr>
          <a:lstStyle/>
          <a:p>
            <a:pPr algn="just"/>
            <a:r>
              <a:rPr lang="es-ES_tradnl" altLang="es-MX" sz="2000" b="1" dirty="0">
                <a:latin typeface="Arial" charset="0"/>
                <a:cs typeface="Arial" charset="0"/>
              </a:rPr>
              <a:t>Las redes según sea su </a:t>
            </a:r>
            <a:r>
              <a:rPr lang="es-ES_tradnl" altLang="es-MX" sz="2000" b="1" dirty="0" smtClean="0">
                <a:latin typeface="Arial" charset="0"/>
                <a:cs typeface="Arial" charset="0"/>
              </a:rPr>
              <a:t>topología </a:t>
            </a:r>
            <a:r>
              <a:rPr lang="es-ES_tradnl" altLang="es-MX" sz="2000" b="1" dirty="0">
                <a:latin typeface="Arial" charset="0"/>
                <a:cs typeface="Arial" charset="0"/>
              </a:rPr>
              <a:t>pueden ser: </a:t>
            </a:r>
          </a:p>
          <a:p>
            <a:pPr algn="just"/>
            <a:endParaRPr lang="es-ES_tradnl" altLang="es-MX" sz="1600" b="1" dirty="0">
              <a:latin typeface="Arial" charset="0"/>
              <a:cs typeface="Arial" charset="0"/>
            </a:endParaRPr>
          </a:p>
          <a:p>
            <a:pPr algn="just"/>
            <a:r>
              <a:rPr lang="es-ES_tradnl" altLang="es-MX" sz="2000" b="1" dirty="0">
                <a:cs typeface="Arial" charset="0"/>
              </a:rPr>
              <a:t>Topología Estrella      </a:t>
            </a:r>
          </a:p>
          <a:p>
            <a:pPr algn="just"/>
            <a:r>
              <a:rPr lang="es-ES_tradnl" altLang="es-MX" sz="2000" dirty="0">
                <a:cs typeface="Arial" charset="0"/>
              </a:rPr>
              <a:t>Se utiliza un dispositivo como punto de conexión de todos los cables que parten de las estaciones de trabajo. </a:t>
            </a:r>
          </a:p>
          <a:p>
            <a:pPr algn="just">
              <a:buFontTx/>
              <a:buChar char="•"/>
            </a:pPr>
            <a:r>
              <a:rPr lang="es-ES" altLang="es-MX" sz="2000" dirty="0">
                <a:solidFill>
                  <a:srgbClr val="000000"/>
                </a:solidFill>
                <a:cs typeface="Arial" charset="0"/>
              </a:rPr>
              <a:t>Si el nodo principal falla, toda la red se desconecta</a:t>
            </a:r>
            <a:r>
              <a:rPr lang="es-ES" altLang="es-MX" sz="2000" dirty="0">
                <a:cs typeface="Arial" charset="0"/>
              </a:rPr>
              <a:t> </a:t>
            </a:r>
          </a:p>
          <a:p>
            <a:pPr algn="just">
              <a:buFontTx/>
              <a:buChar char="•"/>
            </a:pPr>
            <a:r>
              <a:rPr lang="es-ES" altLang="es-MX" sz="2000" dirty="0">
                <a:solidFill>
                  <a:srgbClr val="000000"/>
                </a:solidFill>
                <a:cs typeface="Arial" charset="0"/>
              </a:rPr>
              <a:t>Tiene los medios para prevenir problemas. </a:t>
            </a:r>
          </a:p>
          <a:p>
            <a:pPr algn="just">
              <a:buFontTx/>
              <a:buChar char="•"/>
            </a:pPr>
            <a:r>
              <a:rPr lang="es-ES" altLang="es-MX" sz="2000" dirty="0">
                <a:solidFill>
                  <a:srgbClr val="000000"/>
                </a:solidFill>
                <a:cs typeface="Arial" charset="0"/>
              </a:rPr>
              <a:t>El mantenimiento resulta económico.</a:t>
            </a:r>
            <a:r>
              <a:rPr lang="es-ES" altLang="es-MX" sz="2000" dirty="0">
                <a:cs typeface="Arial" charset="0"/>
              </a:rPr>
              <a:t> </a:t>
            </a:r>
            <a:endParaRPr lang="es-ES_tradnl" altLang="es-MX" sz="2000" dirty="0">
              <a:cs typeface="Arial" charset="0"/>
            </a:endParaRPr>
          </a:p>
          <a:p>
            <a:pPr algn="just"/>
            <a:endParaRPr lang="es-ES" altLang="es-MX" sz="1600" b="1" dirty="0">
              <a:latin typeface="Arial" charset="0"/>
              <a:cs typeface="Arial" charset="0"/>
            </a:endParaRPr>
          </a:p>
          <a:p>
            <a:pPr algn="just"/>
            <a:r>
              <a:rPr lang="es-ES" altLang="es-MX" sz="2000" b="1" dirty="0">
                <a:latin typeface="Arial" charset="0"/>
                <a:cs typeface="Arial" charset="0"/>
              </a:rPr>
              <a:t>Topolog</a:t>
            </a:r>
            <a:r>
              <a:rPr lang="es-ES" altLang="es-MX" sz="2000" b="1" dirty="0">
                <a:cs typeface="Arial" charset="0"/>
              </a:rPr>
              <a:t>í</a:t>
            </a:r>
            <a:r>
              <a:rPr lang="es-ES" altLang="es-MX" sz="2000" b="1" dirty="0">
                <a:latin typeface="Arial" charset="0"/>
                <a:cs typeface="Arial" charset="0"/>
              </a:rPr>
              <a:t>a Bus</a:t>
            </a:r>
          </a:p>
          <a:p>
            <a:pPr algn="just"/>
            <a:r>
              <a:rPr lang="es-ES" altLang="es-MX" sz="2000" dirty="0">
                <a:latin typeface="Arial" charset="0"/>
                <a:cs typeface="Arial" charset="0"/>
              </a:rPr>
              <a:t>El servidor y todas las estaciones est</a:t>
            </a:r>
            <a:r>
              <a:rPr lang="es-ES" altLang="es-MX" sz="2000" dirty="0">
                <a:cs typeface="Arial" charset="0"/>
              </a:rPr>
              <a:t>á</a:t>
            </a:r>
            <a:r>
              <a:rPr lang="es-ES" altLang="es-MX" sz="2000" dirty="0">
                <a:latin typeface="Arial" charset="0"/>
                <a:cs typeface="Arial" charset="0"/>
              </a:rPr>
              <a:t>n conectadas a un cable general central. Todos los nodos comparten este cable y </a:t>
            </a:r>
            <a:r>
              <a:rPr lang="es-ES" altLang="es-MX" sz="2000" dirty="0">
                <a:cs typeface="Arial" charset="0"/>
              </a:rPr>
              <a:t>é</a:t>
            </a:r>
            <a:r>
              <a:rPr lang="es-ES" altLang="es-MX" sz="2000" dirty="0">
                <a:latin typeface="Arial" charset="0"/>
                <a:cs typeface="Arial" charset="0"/>
              </a:rPr>
              <a:t>ste necesita acopladores en ambos extremos. Se</a:t>
            </a:r>
            <a:r>
              <a:rPr lang="es-ES" altLang="es-MX" sz="2000" dirty="0">
                <a:cs typeface="Arial" charset="0"/>
              </a:rPr>
              <a:t>ñ</a:t>
            </a:r>
            <a:r>
              <a:rPr lang="es-ES" altLang="es-MX" sz="2000" dirty="0">
                <a:latin typeface="Arial" charset="0"/>
                <a:cs typeface="Arial" charset="0"/>
              </a:rPr>
              <a:t>ales y datos van y vienen por el cable. </a:t>
            </a:r>
          </a:p>
          <a:p>
            <a:pPr algn="just">
              <a:buFontTx/>
              <a:buChar char="•"/>
            </a:pPr>
            <a:r>
              <a:rPr lang="es-ES" altLang="es-MX" sz="2000" dirty="0">
                <a:solidFill>
                  <a:srgbClr val="000000"/>
                </a:solidFill>
                <a:latin typeface="Arial" charset="0"/>
                <a:cs typeface="Arial" charset="0"/>
              </a:rPr>
              <a:t>Facilidad de implementaci</a:t>
            </a:r>
            <a:r>
              <a:rPr lang="es-ES" altLang="es-MX" sz="2000" dirty="0">
                <a:solidFill>
                  <a:srgbClr val="000000"/>
                </a:solidFill>
                <a:cs typeface="Arial" charset="0"/>
              </a:rPr>
              <a:t>ó</a:t>
            </a:r>
            <a:r>
              <a:rPr lang="es-ES" altLang="es-MX" sz="2000" dirty="0">
                <a:solidFill>
                  <a:srgbClr val="000000"/>
                </a:solidFill>
                <a:latin typeface="Arial" charset="0"/>
                <a:cs typeface="Arial" charset="0"/>
              </a:rPr>
              <a:t>n y crecimiento. </a:t>
            </a:r>
          </a:p>
          <a:p>
            <a:pPr algn="just">
              <a:buFontTx/>
              <a:buChar char="•"/>
            </a:pPr>
            <a:r>
              <a:rPr lang="es-ES" altLang="es-MX" sz="2000" dirty="0">
                <a:solidFill>
                  <a:srgbClr val="000000"/>
                </a:solidFill>
                <a:latin typeface="Arial" charset="0"/>
                <a:cs typeface="Arial" charset="0"/>
              </a:rPr>
              <a:t>Un problema en el canal usualmente degrada toda la red. </a:t>
            </a:r>
          </a:p>
          <a:p>
            <a:pPr algn="just">
              <a:buFontTx/>
              <a:buChar char="•"/>
            </a:pPr>
            <a:r>
              <a:rPr lang="es-ES" altLang="es-MX" sz="2000" dirty="0">
                <a:solidFill>
                  <a:srgbClr val="000000"/>
                </a:solidFill>
                <a:latin typeface="Arial" charset="0"/>
                <a:cs typeface="Arial" charset="0"/>
              </a:rPr>
              <a:t>El desempe</a:t>
            </a:r>
            <a:r>
              <a:rPr lang="es-ES" altLang="es-MX" sz="2000" dirty="0">
                <a:solidFill>
                  <a:srgbClr val="000000"/>
                </a:solidFill>
                <a:cs typeface="Arial" charset="0"/>
              </a:rPr>
              <a:t>ñ</a:t>
            </a:r>
            <a:r>
              <a:rPr lang="es-ES" altLang="es-MX" sz="2000" dirty="0">
                <a:solidFill>
                  <a:srgbClr val="000000"/>
                </a:solidFill>
                <a:latin typeface="Arial" charset="0"/>
                <a:cs typeface="Arial" charset="0"/>
              </a:rPr>
              <a:t>o se disminuye a medida que la red crece </a:t>
            </a:r>
            <a:endParaRPr lang="es-ES" altLang="es-MX" sz="2000" dirty="0">
              <a:latin typeface="Arial" charset="0"/>
              <a:cs typeface="Arial" charset="0"/>
            </a:endParaRPr>
          </a:p>
        </p:txBody>
      </p:sp>
      <p:pic>
        <p:nvPicPr>
          <p:cNvPr id="17411" name="Picture 3" descr="trans">
            <a:hlinkClick r:id="rId2"/>
          </p:cNvPr>
          <p:cNvPicPr>
            <a:picLocks noChangeAspect="1" noChangeArrowheads="1"/>
          </p:cNvPicPr>
          <p:nvPr/>
        </p:nvPicPr>
        <p:blipFill>
          <a:blip r:embed="rId3" cstate="print"/>
          <a:srcRect/>
          <a:stretch>
            <a:fillRect/>
          </a:stretch>
        </p:blipFill>
        <p:spPr bwMode="auto">
          <a:xfrm>
            <a:off x="5043488" y="2438400"/>
            <a:ext cx="149225" cy="149225"/>
          </a:xfrm>
          <a:prstGeom prst="rect">
            <a:avLst/>
          </a:prstGeom>
          <a:noFill/>
          <a:ln w="9525">
            <a:noFill/>
            <a:miter lim="800000"/>
            <a:headEnd/>
            <a:tailEnd/>
          </a:ln>
        </p:spPr>
      </p:pic>
      <p:grpSp>
        <p:nvGrpSpPr>
          <p:cNvPr id="17412" name="Group 5"/>
          <p:cNvGrpSpPr>
            <a:grpSpLocks/>
          </p:cNvGrpSpPr>
          <p:nvPr/>
        </p:nvGrpSpPr>
        <p:grpSpPr bwMode="auto">
          <a:xfrm>
            <a:off x="2133600" y="0"/>
            <a:ext cx="7010400" cy="1047750"/>
            <a:chOff x="1344" y="0"/>
            <a:chExt cx="4416" cy="660"/>
          </a:xfrm>
        </p:grpSpPr>
        <p:sp>
          <p:nvSpPr>
            <p:cNvPr id="871430" name="Rectangle 6"/>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17414" name="Line 7"/>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17415" name="Picture 8" descr="2fe54402a839323c">
              <a:hlinkClick r:id="rId4"/>
            </p:cNvPr>
            <p:cNvPicPr>
              <a:picLocks noChangeAspect="1" noChangeArrowheads="1"/>
            </p:cNvPicPr>
            <p:nvPr/>
          </p:nvPicPr>
          <p:blipFill>
            <a:blip r:embed="rId5"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95288" y="1125538"/>
            <a:ext cx="8382000" cy="5578475"/>
          </a:xfrm>
          <a:prstGeom prst="rect">
            <a:avLst/>
          </a:prstGeom>
          <a:noFill/>
          <a:ln w="9525">
            <a:noFill/>
            <a:miter lim="800000"/>
            <a:headEnd/>
            <a:tailEnd/>
          </a:ln>
        </p:spPr>
        <p:txBody>
          <a:bodyPr>
            <a:spAutoFit/>
          </a:bodyPr>
          <a:lstStyle/>
          <a:p>
            <a:pPr algn="just"/>
            <a:r>
              <a:rPr lang="es-ES" altLang="es-MX" sz="2000" b="1">
                <a:latin typeface="Arial" charset="0"/>
                <a:cs typeface="Arial" charset="0"/>
              </a:rPr>
              <a:t>Topolog</a:t>
            </a:r>
            <a:r>
              <a:rPr lang="es-ES" altLang="es-MX" sz="2000" b="1">
                <a:cs typeface="Arial" charset="0"/>
              </a:rPr>
              <a:t>í</a:t>
            </a:r>
            <a:r>
              <a:rPr lang="es-ES" altLang="es-MX" sz="2000" b="1">
                <a:latin typeface="Arial" charset="0"/>
                <a:cs typeface="Arial" charset="0"/>
              </a:rPr>
              <a:t>a Anillo</a:t>
            </a:r>
          </a:p>
          <a:p>
            <a:pPr algn="just"/>
            <a:r>
              <a:rPr lang="es-ES" altLang="es-MX" sz="2000">
                <a:latin typeface="Arial" charset="0"/>
                <a:cs typeface="Arial" charset="0"/>
              </a:rPr>
              <a:t>Las se</a:t>
            </a:r>
            <a:r>
              <a:rPr lang="es-ES" altLang="es-MX" sz="2000">
                <a:cs typeface="Arial" charset="0"/>
              </a:rPr>
              <a:t>ñ</a:t>
            </a:r>
            <a:r>
              <a:rPr lang="es-ES" altLang="es-MX" sz="2000">
                <a:latin typeface="Arial" charset="0"/>
                <a:cs typeface="Arial" charset="0"/>
              </a:rPr>
              <a:t>ales viajan en una </a:t>
            </a:r>
            <a:r>
              <a:rPr lang="es-ES" altLang="es-MX" sz="2000">
                <a:cs typeface="Arial" charset="0"/>
              </a:rPr>
              <a:t>ú</a:t>
            </a:r>
            <a:r>
              <a:rPr lang="es-ES" altLang="es-MX" sz="2000">
                <a:latin typeface="Arial" charset="0"/>
                <a:cs typeface="Arial" charset="0"/>
              </a:rPr>
              <a:t>nica direcci</a:t>
            </a:r>
            <a:r>
              <a:rPr lang="es-ES" altLang="es-MX" sz="2000">
                <a:cs typeface="Arial" charset="0"/>
              </a:rPr>
              <a:t>ó</a:t>
            </a:r>
            <a:r>
              <a:rPr lang="es-ES" altLang="es-MX" sz="2000">
                <a:latin typeface="Arial" charset="0"/>
                <a:cs typeface="Arial" charset="0"/>
              </a:rPr>
              <a:t>n a lo largo del cable en forma de un bucle cerrado. En cada momento, cada nodo pasa las se</a:t>
            </a:r>
            <a:r>
              <a:rPr lang="es-ES" altLang="es-MX" sz="2000">
                <a:cs typeface="Arial" charset="0"/>
              </a:rPr>
              <a:t>ñ</a:t>
            </a:r>
            <a:r>
              <a:rPr lang="es-ES" altLang="es-MX" sz="2000">
                <a:latin typeface="Arial" charset="0"/>
                <a:cs typeface="Arial" charset="0"/>
              </a:rPr>
              <a:t>ales a otro. Con esta topolog</a:t>
            </a:r>
            <a:r>
              <a:rPr lang="es-ES" altLang="es-MX" sz="2000">
                <a:cs typeface="Arial" charset="0"/>
              </a:rPr>
              <a:t>í</a:t>
            </a:r>
            <a:r>
              <a:rPr lang="es-ES" altLang="es-MX" sz="2000">
                <a:latin typeface="Arial" charset="0"/>
                <a:cs typeface="Arial" charset="0"/>
              </a:rPr>
              <a:t>a, las redes pueden extenderse a largas distancias. </a:t>
            </a:r>
            <a:endParaRPr lang="es-ES" altLang="es-MX" sz="2000">
              <a:solidFill>
                <a:srgbClr val="000000"/>
              </a:solidFill>
              <a:latin typeface="Arial" charset="0"/>
              <a:cs typeface="Arial" charset="0"/>
            </a:endParaRPr>
          </a:p>
          <a:p>
            <a:pPr algn="just">
              <a:buFontTx/>
              <a:buChar char="•"/>
            </a:pPr>
            <a:r>
              <a:rPr lang="es-ES" altLang="es-MX" sz="2000">
                <a:solidFill>
                  <a:srgbClr val="000000"/>
                </a:solidFill>
                <a:latin typeface="Arial" charset="0"/>
                <a:cs typeface="Arial" charset="0"/>
              </a:rPr>
              <a:t>Facilidad de implementaci</a:t>
            </a:r>
            <a:r>
              <a:rPr lang="es-ES" altLang="es-MX" sz="2000">
                <a:solidFill>
                  <a:srgbClr val="000000"/>
                </a:solidFill>
                <a:cs typeface="Arial" charset="0"/>
              </a:rPr>
              <a:t>ó</a:t>
            </a:r>
            <a:r>
              <a:rPr lang="es-ES" altLang="es-MX" sz="2000">
                <a:solidFill>
                  <a:srgbClr val="000000"/>
                </a:solidFill>
                <a:latin typeface="Arial" charset="0"/>
                <a:cs typeface="Arial" charset="0"/>
              </a:rPr>
              <a:t>n y crecimiento </a:t>
            </a:r>
          </a:p>
          <a:p>
            <a:pPr algn="just">
              <a:buFontTx/>
              <a:buChar char="•"/>
            </a:pPr>
            <a:r>
              <a:rPr lang="es-ES" altLang="es-MX" sz="2000">
                <a:solidFill>
                  <a:srgbClr val="000000"/>
                </a:solidFill>
                <a:latin typeface="Arial" charset="0"/>
                <a:cs typeface="Arial" charset="0"/>
              </a:rPr>
              <a:t>Si alg</a:t>
            </a:r>
            <a:r>
              <a:rPr lang="es-ES" altLang="es-MX" sz="2000">
                <a:solidFill>
                  <a:srgbClr val="000000"/>
                </a:solidFill>
                <a:cs typeface="Arial" charset="0"/>
              </a:rPr>
              <a:t>ú</a:t>
            </a:r>
            <a:r>
              <a:rPr lang="es-ES" altLang="es-MX" sz="2000">
                <a:solidFill>
                  <a:srgbClr val="000000"/>
                </a:solidFill>
                <a:latin typeface="Arial" charset="0"/>
                <a:cs typeface="Arial" charset="0"/>
              </a:rPr>
              <a:t>n nodo deja de funcionar, la comunicaci</a:t>
            </a:r>
            <a:r>
              <a:rPr lang="es-ES" altLang="es-MX" sz="2000">
                <a:solidFill>
                  <a:srgbClr val="000000"/>
                </a:solidFill>
                <a:cs typeface="Arial" charset="0"/>
              </a:rPr>
              <a:t>ó</a:t>
            </a:r>
            <a:r>
              <a:rPr lang="es-ES" altLang="es-MX" sz="2000">
                <a:solidFill>
                  <a:srgbClr val="000000"/>
                </a:solidFill>
                <a:latin typeface="Arial" charset="0"/>
                <a:cs typeface="Arial" charset="0"/>
              </a:rPr>
              <a:t>n en todo el anillo se pierde.</a:t>
            </a:r>
          </a:p>
          <a:p>
            <a:pPr algn="just">
              <a:buFontTx/>
              <a:buChar char="•"/>
            </a:pPr>
            <a:r>
              <a:rPr lang="es-ES" altLang="es-MX" sz="2000">
                <a:solidFill>
                  <a:srgbClr val="000000"/>
                </a:solidFill>
                <a:latin typeface="Arial" charset="0"/>
                <a:cs typeface="Arial" charset="0"/>
              </a:rPr>
              <a:t>Un anillo doble, permite que los datos se env</a:t>
            </a:r>
            <a:r>
              <a:rPr lang="es-ES" altLang="es-MX" sz="2000">
                <a:solidFill>
                  <a:srgbClr val="000000"/>
                </a:solidFill>
                <a:cs typeface="Arial" charset="0"/>
              </a:rPr>
              <a:t>í</a:t>
            </a:r>
            <a:r>
              <a:rPr lang="es-ES" altLang="es-MX" sz="2000">
                <a:solidFill>
                  <a:srgbClr val="000000"/>
                </a:solidFill>
                <a:latin typeface="Arial" charset="0"/>
                <a:cs typeface="Arial" charset="0"/>
              </a:rPr>
              <a:t>en en ambas direcciones.</a:t>
            </a:r>
          </a:p>
          <a:p>
            <a:pPr algn="just"/>
            <a:endParaRPr lang="es-ES" altLang="es-MX" sz="2000" b="1">
              <a:latin typeface="Arial" charset="0"/>
              <a:cs typeface="Arial" charset="0"/>
            </a:endParaRPr>
          </a:p>
          <a:p>
            <a:pPr algn="just"/>
            <a:r>
              <a:rPr lang="es-ES" altLang="es-MX" sz="2000" b="1">
                <a:latin typeface="Arial" charset="0"/>
                <a:cs typeface="Arial" charset="0"/>
              </a:rPr>
              <a:t>Topolog</a:t>
            </a:r>
            <a:r>
              <a:rPr lang="es-ES" altLang="es-MX" sz="2000" b="1">
                <a:cs typeface="Arial" charset="0"/>
              </a:rPr>
              <a:t>í</a:t>
            </a:r>
            <a:r>
              <a:rPr lang="es-ES" altLang="es-MX" sz="2000" b="1">
                <a:latin typeface="Arial" charset="0"/>
                <a:cs typeface="Arial" charset="0"/>
              </a:rPr>
              <a:t>a Malla</a:t>
            </a:r>
          </a:p>
          <a:p>
            <a:pPr algn="just"/>
            <a:r>
              <a:rPr lang="es-ES" altLang="es-MX" sz="2000">
                <a:solidFill>
                  <a:srgbClr val="000000"/>
                </a:solidFill>
                <a:latin typeface="Arial" charset="0"/>
                <a:cs typeface="Arial" charset="0"/>
              </a:rPr>
              <a:t>Cada nodo est</a:t>
            </a:r>
            <a:r>
              <a:rPr lang="es-ES" altLang="es-MX" sz="2000">
                <a:solidFill>
                  <a:srgbClr val="000000"/>
                </a:solidFill>
                <a:cs typeface="Arial" charset="0"/>
              </a:rPr>
              <a:t>á</a:t>
            </a:r>
            <a:r>
              <a:rPr lang="es-ES" altLang="es-MX" sz="2000">
                <a:solidFill>
                  <a:srgbClr val="000000"/>
                </a:solidFill>
                <a:latin typeface="Arial" charset="0"/>
                <a:cs typeface="Arial" charset="0"/>
              </a:rPr>
              <a:t> conectado a todos los nodos. De esta manera es posible llevar los mensajes de un nodo a otro por diferentes caminos. Si la red de malla est</a:t>
            </a:r>
            <a:r>
              <a:rPr lang="es-ES" altLang="es-MX" sz="2000">
                <a:solidFill>
                  <a:srgbClr val="000000"/>
                </a:solidFill>
                <a:cs typeface="Arial" charset="0"/>
              </a:rPr>
              <a:t>á</a:t>
            </a:r>
            <a:r>
              <a:rPr lang="es-ES" altLang="es-MX" sz="2000">
                <a:solidFill>
                  <a:srgbClr val="000000"/>
                </a:solidFill>
                <a:latin typeface="Arial" charset="0"/>
                <a:cs typeface="Arial" charset="0"/>
              </a:rPr>
              <a:t> completamente conectada, no puede existir ninguna interrupci</a:t>
            </a:r>
            <a:r>
              <a:rPr lang="es-ES" altLang="es-MX" sz="2000">
                <a:solidFill>
                  <a:srgbClr val="000000"/>
                </a:solidFill>
                <a:cs typeface="Arial" charset="0"/>
              </a:rPr>
              <a:t>ó</a:t>
            </a:r>
            <a:r>
              <a:rPr lang="es-ES" altLang="es-MX" sz="2000">
                <a:solidFill>
                  <a:srgbClr val="000000"/>
                </a:solidFill>
                <a:latin typeface="Arial" charset="0"/>
                <a:cs typeface="Arial" charset="0"/>
              </a:rPr>
              <a:t>n en las comunicaciones. Cada estaci</a:t>
            </a:r>
            <a:r>
              <a:rPr lang="es-ES" altLang="es-MX" sz="2000">
                <a:solidFill>
                  <a:srgbClr val="000000"/>
                </a:solidFill>
                <a:cs typeface="Arial" charset="0"/>
              </a:rPr>
              <a:t>ó</a:t>
            </a:r>
            <a:r>
              <a:rPr lang="es-ES" altLang="es-MX" sz="2000">
                <a:solidFill>
                  <a:srgbClr val="000000"/>
                </a:solidFill>
                <a:latin typeface="Arial" charset="0"/>
                <a:cs typeface="Arial" charset="0"/>
              </a:rPr>
              <a:t>n tiene sus propias conexiones con todos los dem</a:t>
            </a:r>
            <a:r>
              <a:rPr lang="es-ES" altLang="es-MX" sz="2000">
                <a:solidFill>
                  <a:srgbClr val="000000"/>
                </a:solidFill>
                <a:cs typeface="Arial" charset="0"/>
              </a:rPr>
              <a:t>á</a:t>
            </a:r>
            <a:r>
              <a:rPr lang="es-ES" altLang="es-MX" sz="2000">
                <a:solidFill>
                  <a:srgbClr val="000000"/>
                </a:solidFill>
                <a:latin typeface="Arial" charset="0"/>
                <a:cs typeface="Arial" charset="0"/>
              </a:rPr>
              <a:t>s.</a:t>
            </a:r>
          </a:p>
          <a:p>
            <a:pPr algn="just">
              <a:buFontTx/>
              <a:buChar char="•"/>
            </a:pPr>
            <a:r>
              <a:rPr lang="es-ES" altLang="es-MX" sz="2000">
                <a:solidFill>
                  <a:srgbClr val="000000"/>
                </a:solidFill>
                <a:latin typeface="Arial" charset="0"/>
                <a:cs typeface="Arial" charset="0"/>
              </a:rPr>
              <a:t>Ofrece una redundancia y fiabilidad superiores</a:t>
            </a:r>
            <a:r>
              <a:rPr lang="es-ES" altLang="es-MX" sz="2000">
                <a:latin typeface="Arial" charset="0"/>
                <a:cs typeface="Arial" charset="0"/>
              </a:rPr>
              <a:t> </a:t>
            </a:r>
          </a:p>
          <a:p>
            <a:pPr algn="just">
              <a:buFontTx/>
              <a:buChar char="•"/>
            </a:pPr>
            <a:r>
              <a:rPr lang="es-ES" altLang="es-MX" sz="2000">
                <a:solidFill>
                  <a:srgbClr val="000000"/>
                </a:solidFill>
                <a:latin typeface="Arial" charset="0"/>
                <a:cs typeface="Arial" charset="0"/>
              </a:rPr>
              <a:t>Resultan caras de instalar, ya que utilizan mucho cableado</a:t>
            </a:r>
            <a:r>
              <a:rPr lang="es-ES" altLang="es-MX" sz="2000">
                <a:latin typeface="Arial" charset="0"/>
                <a:cs typeface="Arial" charset="0"/>
              </a:rPr>
              <a:t>  </a:t>
            </a:r>
            <a:endParaRPr lang="es-ES_tradnl" altLang="es-MX" sz="2000">
              <a:latin typeface="Arial" charset="0"/>
              <a:cs typeface="Arial" charset="0"/>
            </a:endParaRPr>
          </a:p>
        </p:txBody>
      </p:sp>
      <p:pic>
        <p:nvPicPr>
          <p:cNvPr id="18435" name="Picture 3" descr="trans">
            <a:hlinkClick r:id="rId2"/>
          </p:cNvPr>
          <p:cNvPicPr>
            <a:picLocks noChangeAspect="1" noChangeArrowheads="1"/>
          </p:cNvPicPr>
          <p:nvPr/>
        </p:nvPicPr>
        <p:blipFill>
          <a:blip r:embed="rId3" cstate="print"/>
          <a:srcRect/>
          <a:stretch>
            <a:fillRect/>
          </a:stretch>
        </p:blipFill>
        <p:spPr bwMode="auto">
          <a:xfrm>
            <a:off x="5043488" y="2438400"/>
            <a:ext cx="149225" cy="149225"/>
          </a:xfrm>
          <a:prstGeom prst="rect">
            <a:avLst/>
          </a:prstGeom>
          <a:noFill/>
          <a:ln w="9525">
            <a:noFill/>
            <a:miter lim="800000"/>
            <a:headEnd/>
            <a:tailEnd/>
          </a:ln>
        </p:spPr>
      </p:pic>
      <p:grpSp>
        <p:nvGrpSpPr>
          <p:cNvPr id="18436" name="Group 4"/>
          <p:cNvGrpSpPr>
            <a:grpSpLocks/>
          </p:cNvGrpSpPr>
          <p:nvPr/>
        </p:nvGrpSpPr>
        <p:grpSpPr bwMode="auto">
          <a:xfrm>
            <a:off x="2133600" y="0"/>
            <a:ext cx="7010400" cy="1047750"/>
            <a:chOff x="1344" y="0"/>
            <a:chExt cx="4416" cy="660"/>
          </a:xfrm>
        </p:grpSpPr>
        <p:sp>
          <p:nvSpPr>
            <p:cNvPr id="881669" name="Rectangle 5"/>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18438" name="Line 6"/>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18439" name="Picture 7" descr="2fe54402a839323c">
              <a:hlinkClick r:id="rId4"/>
            </p:cNvPr>
            <p:cNvPicPr>
              <a:picLocks noChangeAspect="1" noChangeArrowheads="1"/>
            </p:cNvPicPr>
            <p:nvPr/>
          </p:nvPicPr>
          <p:blipFill>
            <a:blip r:embed="rId5"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95288" y="1628775"/>
            <a:ext cx="8382000" cy="4481513"/>
          </a:xfrm>
          <a:prstGeom prst="rect">
            <a:avLst/>
          </a:prstGeom>
          <a:noFill/>
          <a:ln w="9525">
            <a:noFill/>
            <a:miter lim="800000"/>
            <a:headEnd/>
            <a:tailEnd/>
          </a:ln>
        </p:spPr>
        <p:txBody>
          <a:bodyPr>
            <a:spAutoFit/>
          </a:bodyPr>
          <a:lstStyle/>
          <a:p>
            <a:pPr algn="just"/>
            <a:r>
              <a:rPr lang="es-ES" altLang="es-MX" sz="2000" b="1">
                <a:latin typeface="Arial" charset="0"/>
                <a:cs typeface="Arial" charset="0"/>
              </a:rPr>
              <a:t>Topolog</a:t>
            </a:r>
            <a:r>
              <a:rPr lang="es-ES" altLang="es-MX" sz="2000" b="1">
                <a:cs typeface="Arial" charset="0"/>
              </a:rPr>
              <a:t>í</a:t>
            </a:r>
            <a:r>
              <a:rPr lang="es-ES" altLang="es-MX" sz="2000" b="1">
                <a:latin typeface="Arial" charset="0"/>
                <a:cs typeface="Arial" charset="0"/>
              </a:rPr>
              <a:t>a de Arbol </a:t>
            </a:r>
          </a:p>
          <a:p>
            <a:pPr algn="just"/>
            <a:r>
              <a:rPr lang="es-ES" altLang="es-MX" sz="2000"/>
              <a:t>La conexión en árbol es parecida a una serie de redes en estrella interconectadas salvo en que no tiene un nodo central. </a:t>
            </a:r>
            <a:r>
              <a:rPr lang="es-ES" altLang="es-MX" sz="2000">
                <a:solidFill>
                  <a:srgbClr val="000000"/>
                </a:solidFill>
              </a:rPr>
              <a:t>puede verse como una combinación de varias topologías en estrella</a:t>
            </a:r>
            <a:r>
              <a:rPr lang="es-ES" altLang="es-MX" sz="2000" b="1">
                <a:latin typeface="Arial" charset="0"/>
                <a:cs typeface="Arial" charset="0"/>
              </a:rPr>
              <a:t> </a:t>
            </a:r>
          </a:p>
          <a:p>
            <a:pPr algn="just">
              <a:buFontTx/>
              <a:buChar char="•"/>
            </a:pPr>
            <a:r>
              <a:rPr lang="es-ES" altLang="es-MX" sz="2000">
                <a:solidFill>
                  <a:srgbClr val="000000"/>
                </a:solidFill>
                <a:latin typeface="Arial" charset="0"/>
                <a:cs typeface="Arial" charset="0"/>
              </a:rPr>
              <a:t>Los datos son recibidos por todas las estaciones sin importar para quien vayan dirigidos</a:t>
            </a:r>
            <a:r>
              <a:rPr lang="es-ES" altLang="es-MX" sz="2000">
                <a:latin typeface="Arial" charset="0"/>
                <a:cs typeface="Arial" charset="0"/>
              </a:rPr>
              <a:t> </a:t>
            </a:r>
          </a:p>
          <a:p>
            <a:pPr algn="just">
              <a:buFontTx/>
              <a:buChar char="•"/>
            </a:pPr>
            <a:r>
              <a:rPr lang="es-ES" altLang="es-MX" sz="2000">
                <a:solidFill>
                  <a:srgbClr val="000000"/>
                </a:solidFill>
                <a:latin typeface="Arial" charset="0"/>
                <a:cs typeface="Arial" charset="0"/>
              </a:rPr>
              <a:t>La falla de un nodo no implica interrupci</a:t>
            </a:r>
            <a:r>
              <a:rPr lang="es-ES" altLang="es-MX" sz="2000">
                <a:solidFill>
                  <a:srgbClr val="000000"/>
                </a:solidFill>
                <a:cs typeface="Arial" charset="0"/>
              </a:rPr>
              <a:t>ó</a:t>
            </a:r>
            <a:r>
              <a:rPr lang="es-ES" altLang="es-MX" sz="2000">
                <a:solidFill>
                  <a:srgbClr val="000000"/>
                </a:solidFill>
                <a:latin typeface="Arial" charset="0"/>
                <a:cs typeface="Arial" charset="0"/>
              </a:rPr>
              <a:t>n en las comunicaciones.</a:t>
            </a:r>
            <a:r>
              <a:rPr lang="es-ES" altLang="es-MX" sz="2000">
                <a:latin typeface="Arial" charset="0"/>
                <a:cs typeface="Arial" charset="0"/>
              </a:rPr>
              <a:t> </a:t>
            </a:r>
          </a:p>
          <a:p>
            <a:pPr algn="just"/>
            <a:endParaRPr lang="es-ES" altLang="es-MX" sz="2000">
              <a:latin typeface="Arial" charset="0"/>
              <a:cs typeface="Arial" charset="0"/>
            </a:endParaRPr>
          </a:p>
          <a:p>
            <a:pPr algn="just"/>
            <a:r>
              <a:rPr lang="es-ES" altLang="es-MX" sz="2000" b="1">
                <a:latin typeface="Arial" charset="0"/>
                <a:cs typeface="Arial" charset="0"/>
              </a:rPr>
              <a:t>Topolog</a:t>
            </a:r>
            <a:r>
              <a:rPr lang="es-ES" altLang="es-MX" sz="2000" b="1">
                <a:cs typeface="Arial" charset="0"/>
              </a:rPr>
              <a:t>í</a:t>
            </a:r>
            <a:r>
              <a:rPr lang="es-ES" altLang="es-MX" sz="2000" b="1">
                <a:latin typeface="Arial" charset="0"/>
                <a:cs typeface="Arial" charset="0"/>
              </a:rPr>
              <a:t>a Hibrida</a:t>
            </a:r>
          </a:p>
          <a:p>
            <a:pPr algn="just"/>
            <a:r>
              <a:rPr lang="es-MX" altLang="es-MX" sz="2000">
                <a:latin typeface="Arial" charset="0"/>
                <a:cs typeface="Arial" charset="0"/>
              </a:rPr>
              <a:t>Combinaci</a:t>
            </a:r>
            <a:r>
              <a:rPr lang="es-MX" altLang="es-MX" sz="2000">
                <a:cs typeface="Arial" charset="0"/>
              </a:rPr>
              <a:t>ó</a:t>
            </a:r>
            <a:r>
              <a:rPr lang="es-MX" altLang="es-MX" sz="2000">
                <a:latin typeface="Arial" charset="0"/>
                <a:cs typeface="Arial" charset="0"/>
              </a:rPr>
              <a:t>n de m</a:t>
            </a:r>
            <a:r>
              <a:rPr lang="es-MX" altLang="es-MX" sz="2000">
                <a:cs typeface="Arial" charset="0"/>
              </a:rPr>
              <a:t>á</a:t>
            </a:r>
            <a:r>
              <a:rPr lang="es-MX" altLang="es-MX" sz="2000">
                <a:latin typeface="Arial" charset="0"/>
                <a:cs typeface="Arial" charset="0"/>
              </a:rPr>
              <a:t>s de una topolog</a:t>
            </a:r>
            <a:r>
              <a:rPr lang="es-MX" altLang="es-MX" sz="2000">
                <a:cs typeface="Arial" charset="0"/>
              </a:rPr>
              <a:t>í</a:t>
            </a:r>
            <a:r>
              <a:rPr lang="es-MX" altLang="es-MX" sz="2000">
                <a:latin typeface="Arial" charset="0"/>
                <a:cs typeface="Arial" charset="0"/>
              </a:rPr>
              <a:t>a.</a:t>
            </a:r>
          </a:p>
          <a:p>
            <a:pPr algn="just"/>
            <a:r>
              <a:rPr lang="es-ES" altLang="es-MX" sz="2000">
                <a:solidFill>
                  <a:srgbClr val="000000"/>
                </a:solidFill>
                <a:latin typeface="Arial" charset="0"/>
                <a:cs typeface="Arial" charset="0"/>
              </a:rPr>
              <a:t>Las redes h</a:t>
            </a:r>
            <a:r>
              <a:rPr lang="es-ES" altLang="es-MX" sz="2000">
                <a:solidFill>
                  <a:srgbClr val="000000"/>
                </a:solidFill>
                <a:cs typeface="Arial" charset="0"/>
              </a:rPr>
              <a:t>í</a:t>
            </a:r>
            <a:r>
              <a:rPr lang="es-ES" altLang="es-MX" sz="2000">
                <a:solidFill>
                  <a:srgbClr val="000000"/>
                </a:solidFill>
                <a:latin typeface="Arial" charset="0"/>
                <a:cs typeface="Arial" charset="0"/>
              </a:rPr>
              <a:t>bridas </a:t>
            </a:r>
            <a:r>
              <a:rPr lang="es-ES" altLang="es-MX" sz="2000">
                <a:solidFill>
                  <a:srgbClr val="000000"/>
                </a:solidFill>
                <a:cs typeface="Arial" charset="0"/>
              </a:rPr>
              <a:t>ó</a:t>
            </a:r>
            <a:r>
              <a:rPr lang="es-ES" altLang="es-MX" sz="2000">
                <a:solidFill>
                  <a:srgbClr val="000000"/>
                </a:solidFill>
                <a:latin typeface="Arial" charset="0"/>
                <a:cs typeface="Arial" charset="0"/>
              </a:rPr>
              <a:t> mixtas se utilizan por conveniencia, por econom</a:t>
            </a:r>
            <a:r>
              <a:rPr lang="es-ES" altLang="es-MX" sz="2000">
                <a:solidFill>
                  <a:srgbClr val="000000"/>
                </a:solidFill>
                <a:cs typeface="Arial" charset="0"/>
              </a:rPr>
              <a:t>í</a:t>
            </a:r>
            <a:r>
              <a:rPr lang="es-ES" altLang="es-MX" sz="2000">
                <a:solidFill>
                  <a:srgbClr val="000000"/>
                </a:solidFill>
                <a:latin typeface="Arial" charset="0"/>
                <a:cs typeface="Arial" charset="0"/>
              </a:rPr>
              <a:t>a o por practicidad.</a:t>
            </a:r>
            <a:r>
              <a:rPr lang="es-ES" altLang="es-MX" sz="2000">
                <a:latin typeface="Arial" charset="0"/>
                <a:cs typeface="Arial" charset="0"/>
              </a:rPr>
              <a:t> </a:t>
            </a:r>
            <a:endParaRPr lang="es-MX" altLang="es-MX" sz="2000">
              <a:latin typeface="Arial" charset="0"/>
              <a:cs typeface="Arial" charset="0"/>
            </a:endParaRPr>
          </a:p>
          <a:p>
            <a:pPr algn="just"/>
            <a:endParaRPr lang="es-ES" altLang="es-MX"/>
          </a:p>
        </p:txBody>
      </p:sp>
      <p:pic>
        <p:nvPicPr>
          <p:cNvPr id="19459" name="Picture 3" descr="trans">
            <a:hlinkClick r:id="rId2"/>
          </p:cNvPr>
          <p:cNvPicPr>
            <a:picLocks noChangeAspect="1" noChangeArrowheads="1"/>
          </p:cNvPicPr>
          <p:nvPr/>
        </p:nvPicPr>
        <p:blipFill>
          <a:blip r:embed="rId3" cstate="print"/>
          <a:srcRect/>
          <a:stretch>
            <a:fillRect/>
          </a:stretch>
        </p:blipFill>
        <p:spPr bwMode="auto">
          <a:xfrm>
            <a:off x="5043488" y="2438400"/>
            <a:ext cx="149225" cy="149225"/>
          </a:xfrm>
          <a:prstGeom prst="rect">
            <a:avLst/>
          </a:prstGeom>
          <a:noFill/>
          <a:ln w="9525">
            <a:noFill/>
            <a:miter lim="800000"/>
            <a:headEnd/>
            <a:tailEnd/>
          </a:ln>
        </p:spPr>
      </p:pic>
      <p:grpSp>
        <p:nvGrpSpPr>
          <p:cNvPr id="19460" name="Group 4"/>
          <p:cNvGrpSpPr>
            <a:grpSpLocks/>
          </p:cNvGrpSpPr>
          <p:nvPr/>
        </p:nvGrpSpPr>
        <p:grpSpPr bwMode="auto">
          <a:xfrm>
            <a:off x="2133600" y="0"/>
            <a:ext cx="7010400" cy="1047750"/>
            <a:chOff x="1344" y="0"/>
            <a:chExt cx="4416" cy="660"/>
          </a:xfrm>
        </p:grpSpPr>
        <p:sp>
          <p:nvSpPr>
            <p:cNvPr id="882693" name="Rectangle 5"/>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19462" name="Line 6"/>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19463" name="Picture 7" descr="2fe54402a839323c">
              <a:hlinkClick r:id="rId4"/>
            </p:cNvPr>
            <p:cNvPicPr>
              <a:picLocks noChangeAspect="1" noChangeArrowheads="1"/>
            </p:cNvPicPr>
            <p:nvPr/>
          </p:nvPicPr>
          <p:blipFill>
            <a:blip r:embed="rId5"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Archivo:Topología de red.png">
            <a:hlinkClick r:id="rId2"/>
          </p:cNvPr>
          <p:cNvPicPr>
            <a:picLocks noChangeAspect="1" noChangeArrowheads="1"/>
          </p:cNvPicPr>
          <p:nvPr/>
        </p:nvPicPr>
        <p:blipFill>
          <a:blip r:embed="rId3" cstate="print"/>
          <a:srcRect/>
          <a:stretch>
            <a:fillRect/>
          </a:stretch>
        </p:blipFill>
        <p:spPr bwMode="auto">
          <a:xfrm>
            <a:off x="1835150" y="1125538"/>
            <a:ext cx="5286375" cy="5497512"/>
          </a:xfrm>
          <a:prstGeom prst="rect">
            <a:avLst/>
          </a:prstGeom>
          <a:noFill/>
          <a:ln w="9525">
            <a:noFill/>
            <a:miter lim="800000"/>
            <a:headEnd/>
            <a:tailEnd/>
          </a:ln>
        </p:spPr>
      </p:pic>
      <p:grpSp>
        <p:nvGrpSpPr>
          <p:cNvPr id="20483" name="Group 4"/>
          <p:cNvGrpSpPr>
            <a:grpSpLocks/>
          </p:cNvGrpSpPr>
          <p:nvPr/>
        </p:nvGrpSpPr>
        <p:grpSpPr bwMode="auto">
          <a:xfrm>
            <a:off x="2133600" y="0"/>
            <a:ext cx="7010400" cy="1047750"/>
            <a:chOff x="1344" y="0"/>
            <a:chExt cx="4416" cy="660"/>
          </a:xfrm>
        </p:grpSpPr>
        <p:sp>
          <p:nvSpPr>
            <p:cNvPr id="872453" name="Rectangle 5"/>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20485" name="Line 6"/>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20486" name="Picture 7" descr="2fe54402a839323c">
              <a:hlinkClick r:id="rId4"/>
            </p:cNvPr>
            <p:cNvPicPr>
              <a:picLocks noChangeAspect="1" noChangeArrowheads="1"/>
            </p:cNvPicPr>
            <p:nvPr/>
          </p:nvPicPr>
          <p:blipFill>
            <a:blip r:embed="rId5"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79388" y="1125538"/>
            <a:ext cx="8763000" cy="5426075"/>
          </a:xfrm>
          <a:prstGeom prst="rect">
            <a:avLst/>
          </a:prstGeom>
          <a:noFill/>
          <a:ln w="9525">
            <a:noFill/>
            <a:miter lim="800000"/>
            <a:headEnd/>
            <a:tailEnd/>
          </a:ln>
        </p:spPr>
        <p:txBody>
          <a:bodyPr>
            <a:spAutoFit/>
          </a:bodyPr>
          <a:lstStyle/>
          <a:p>
            <a:pPr algn="just"/>
            <a:r>
              <a:rPr lang="es-ES_tradnl" altLang="es-MX" sz="2000">
                <a:cs typeface="Arial" charset="0"/>
              </a:rPr>
              <a:t>Las redes según la cobertura del servicio pueden ser:</a:t>
            </a:r>
          </a:p>
          <a:p>
            <a:pPr algn="just"/>
            <a:endParaRPr lang="es-ES_tradnl" altLang="es-MX" sz="1000" b="1">
              <a:cs typeface="Arial" charset="0"/>
            </a:endParaRPr>
          </a:p>
          <a:p>
            <a:pPr algn="just"/>
            <a:r>
              <a:rPr lang="es-ES_tradnl" altLang="es-MX" sz="2000" b="1">
                <a:cs typeface="Arial" charset="0"/>
              </a:rPr>
              <a:t>Redes de área local (LAN). </a:t>
            </a:r>
            <a:r>
              <a:rPr lang="es-ES" altLang="es-MX" sz="2000">
                <a:solidFill>
                  <a:srgbClr val="000000"/>
                </a:solidFill>
                <a:cs typeface="Arial" charset="0"/>
              </a:rPr>
              <a:t>Interconexión de varios ordenadores y periféricos. Su extensión está limitada físicamente a un edificio o a un entorno de 200 metros o con repetidores podríamos llegar a la distancia de un campo de 1 kilómetro. Su aplicación más extendida es la interconexión de ordenadores personales y estaciones de trabajo en oficinas, fábricas, etc.,</a:t>
            </a:r>
            <a:r>
              <a:rPr lang="es-ES" altLang="es-MX" sz="2000">
                <a:cs typeface="Arial" charset="0"/>
              </a:rPr>
              <a:t> </a:t>
            </a:r>
          </a:p>
          <a:p>
            <a:pPr algn="just"/>
            <a:endParaRPr lang="es-ES" altLang="es-MX" sz="2000">
              <a:cs typeface="Arial" charset="0"/>
            </a:endParaRPr>
          </a:p>
          <a:p>
            <a:pPr algn="just"/>
            <a:r>
              <a:rPr lang="es-ES" altLang="es-MX" sz="2000" b="1">
                <a:latin typeface="Arial" charset="0"/>
                <a:cs typeface="Arial" charset="0"/>
              </a:rPr>
              <a:t>Redes de </a:t>
            </a:r>
            <a:r>
              <a:rPr lang="es-ES" altLang="es-MX" sz="2000" b="1">
                <a:cs typeface="Arial" charset="0"/>
              </a:rPr>
              <a:t>á</a:t>
            </a:r>
            <a:r>
              <a:rPr lang="es-ES" altLang="es-MX" sz="2000" b="1">
                <a:latin typeface="Arial" charset="0"/>
                <a:cs typeface="Arial" charset="0"/>
              </a:rPr>
              <a:t>rea metropolitana (MAN). </a:t>
            </a:r>
            <a:r>
              <a:rPr lang="es-ES" altLang="es-MX" sz="2000">
                <a:latin typeface="Arial" charset="0"/>
                <a:cs typeface="Arial" charset="0"/>
              </a:rPr>
              <a:t>R</a:t>
            </a:r>
            <a:r>
              <a:rPr lang="es-ES" altLang="es-MX" sz="2000">
                <a:solidFill>
                  <a:srgbClr val="000000"/>
                </a:solidFill>
                <a:latin typeface="Arial" charset="0"/>
                <a:cs typeface="Arial" charset="0"/>
              </a:rPr>
              <a:t>epresenta una evoluci</a:t>
            </a:r>
            <a:r>
              <a:rPr lang="es-ES" altLang="es-MX" sz="2000">
                <a:solidFill>
                  <a:srgbClr val="000000"/>
                </a:solidFill>
                <a:cs typeface="Arial" charset="0"/>
              </a:rPr>
              <a:t>ó</a:t>
            </a:r>
            <a:r>
              <a:rPr lang="es-ES" altLang="es-MX" sz="2000">
                <a:solidFill>
                  <a:srgbClr val="000000"/>
                </a:solidFill>
                <a:latin typeface="Arial" charset="0"/>
                <a:cs typeface="Arial" charset="0"/>
              </a:rPr>
              <a:t>n del concepto de LAN a un </a:t>
            </a:r>
            <a:r>
              <a:rPr lang="es-ES" altLang="es-MX" sz="2000">
                <a:solidFill>
                  <a:srgbClr val="000000"/>
                </a:solidFill>
                <a:cs typeface="Arial" charset="0"/>
              </a:rPr>
              <a:t>á</a:t>
            </a:r>
            <a:r>
              <a:rPr lang="es-ES" altLang="es-MX" sz="2000">
                <a:solidFill>
                  <a:srgbClr val="000000"/>
                </a:solidFill>
                <a:latin typeface="Arial" charset="0"/>
                <a:cs typeface="Arial" charset="0"/>
              </a:rPr>
              <a:t>mbito m</a:t>
            </a:r>
            <a:r>
              <a:rPr lang="es-ES" altLang="es-MX" sz="2000">
                <a:solidFill>
                  <a:srgbClr val="000000"/>
                </a:solidFill>
                <a:cs typeface="Arial" charset="0"/>
              </a:rPr>
              <a:t>á</a:t>
            </a:r>
            <a:r>
              <a:rPr lang="es-ES" altLang="es-MX" sz="2000">
                <a:solidFill>
                  <a:srgbClr val="000000"/>
                </a:solidFill>
                <a:latin typeface="Arial" charset="0"/>
                <a:cs typeface="Arial" charset="0"/>
              </a:rPr>
              <a:t>s amplio, cubriendo </a:t>
            </a:r>
            <a:r>
              <a:rPr lang="es-ES" altLang="es-MX" sz="2000">
                <a:solidFill>
                  <a:srgbClr val="000000"/>
                </a:solidFill>
                <a:cs typeface="Arial" charset="0"/>
              </a:rPr>
              <a:t>á</a:t>
            </a:r>
            <a:r>
              <a:rPr lang="es-ES" altLang="es-MX" sz="2000">
                <a:solidFill>
                  <a:srgbClr val="000000"/>
                </a:solidFill>
                <a:latin typeface="Arial" charset="0"/>
                <a:cs typeface="Arial" charset="0"/>
              </a:rPr>
              <a:t>reas mayores que en algunos casos no se limitan a un entorno metropolitano sino que pueden llegar a una cobertura regional e incluso nacional mediante la interconexi</a:t>
            </a:r>
            <a:r>
              <a:rPr lang="es-ES" altLang="es-MX" sz="2000">
                <a:solidFill>
                  <a:srgbClr val="000000"/>
                </a:solidFill>
                <a:cs typeface="Arial" charset="0"/>
              </a:rPr>
              <a:t>ó</a:t>
            </a:r>
            <a:r>
              <a:rPr lang="es-ES" altLang="es-MX" sz="2000">
                <a:solidFill>
                  <a:srgbClr val="000000"/>
                </a:solidFill>
                <a:latin typeface="Arial" charset="0"/>
                <a:cs typeface="Arial" charset="0"/>
              </a:rPr>
              <a:t>n de diferentes redes de </a:t>
            </a:r>
            <a:r>
              <a:rPr lang="es-ES" altLang="es-MX" sz="2000">
                <a:solidFill>
                  <a:srgbClr val="000000"/>
                </a:solidFill>
                <a:cs typeface="Arial" charset="0"/>
              </a:rPr>
              <a:t>á</a:t>
            </a:r>
            <a:r>
              <a:rPr lang="es-ES" altLang="es-MX" sz="2000">
                <a:solidFill>
                  <a:srgbClr val="000000"/>
                </a:solidFill>
                <a:latin typeface="Arial" charset="0"/>
                <a:cs typeface="Arial" charset="0"/>
              </a:rPr>
              <a:t>rea metropolitana.</a:t>
            </a:r>
          </a:p>
          <a:p>
            <a:pPr algn="just"/>
            <a:r>
              <a:rPr lang="es-ES" altLang="es-MX" sz="2000">
                <a:solidFill>
                  <a:srgbClr val="000000"/>
                </a:solidFill>
                <a:latin typeface="Arial" charset="0"/>
                <a:cs typeface="Arial" charset="0"/>
              </a:rPr>
              <a:t>Tambi</a:t>
            </a:r>
            <a:r>
              <a:rPr lang="es-ES" altLang="es-MX" sz="2000">
                <a:solidFill>
                  <a:srgbClr val="000000"/>
                </a:solidFill>
                <a:cs typeface="Arial" charset="0"/>
              </a:rPr>
              <a:t>é</a:t>
            </a:r>
            <a:r>
              <a:rPr lang="es-ES" altLang="es-MX" sz="2000">
                <a:solidFill>
                  <a:srgbClr val="000000"/>
                </a:solidFill>
                <a:latin typeface="Arial" charset="0"/>
                <a:cs typeface="Arial" charset="0"/>
              </a:rPr>
              <a:t>n se aplican en las organizaciones, en grupos de oficinas corporativas cercanas a una ciudad. Las MAN, comprenden una ubicaci</a:t>
            </a:r>
            <a:r>
              <a:rPr lang="es-ES" altLang="es-MX" sz="2000">
                <a:solidFill>
                  <a:srgbClr val="000000"/>
                </a:solidFill>
                <a:cs typeface="Arial" charset="0"/>
              </a:rPr>
              <a:t>ó</a:t>
            </a:r>
            <a:r>
              <a:rPr lang="es-ES" altLang="es-MX" sz="2000">
                <a:solidFill>
                  <a:srgbClr val="000000"/>
                </a:solidFill>
                <a:latin typeface="Arial" charset="0"/>
                <a:cs typeface="Arial" charset="0"/>
              </a:rPr>
              <a:t>n geogr</a:t>
            </a:r>
            <a:r>
              <a:rPr lang="es-ES" altLang="es-MX" sz="2000">
                <a:solidFill>
                  <a:srgbClr val="000000"/>
                </a:solidFill>
                <a:cs typeface="Arial" charset="0"/>
              </a:rPr>
              <a:t>á</a:t>
            </a:r>
            <a:r>
              <a:rPr lang="es-ES" altLang="es-MX" sz="2000">
                <a:solidFill>
                  <a:srgbClr val="000000"/>
                </a:solidFill>
                <a:latin typeface="Arial" charset="0"/>
                <a:cs typeface="Arial" charset="0"/>
              </a:rPr>
              <a:t>fica determinada "ciudad, municipio", y su distancia de cobertura es mayor de 4 km .</a:t>
            </a:r>
            <a:endParaRPr lang="es-ES_tradnl" altLang="es-MX" sz="2000"/>
          </a:p>
        </p:txBody>
      </p:sp>
      <p:grpSp>
        <p:nvGrpSpPr>
          <p:cNvPr id="21507" name="Group 3"/>
          <p:cNvGrpSpPr>
            <a:grpSpLocks/>
          </p:cNvGrpSpPr>
          <p:nvPr/>
        </p:nvGrpSpPr>
        <p:grpSpPr bwMode="auto">
          <a:xfrm>
            <a:off x="2133600" y="0"/>
            <a:ext cx="7010400" cy="1047750"/>
            <a:chOff x="1344" y="0"/>
            <a:chExt cx="4416" cy="660"/>
          </a:xfrm>
        </p:grpSpPr>
        <p:sp>
          <p:nvSpPr>
            <p:cNvPr id="883716" name="Rectangle 4"/>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21509" name="Line 5"/>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21510" name="Picture 6" descr="2fe54402a839323c">
              <a:hlinkClick r:id="rId2"/>
            </p:cNvPr>
            <p:cNvPicPr>
              <a:picLocks noChangeAspect="1" noChangeArrowheads="1"/>
            </p:cNvPicPr>
            <p:nvPr/>
          </p:nvPicPr>
          <p:blipFill>
            <a:blip r:embed="rId3" cstate="print"/>
            <a:srcRect/>
            <a:stretch>
              <a:fillRect/>
            </a:stretch>
          </p:blipFill>
          <p:spPr bwMode="auto">
            <a:xfrm>
              <a:off x="5046" y="0"/>
              <a:ext cx="714" cy="6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79388" y="1125538"/>
            <a:ext cx="8763000" cy="2616200"/>
          </a:xfrm>
          <a:prstGeom prst="rect">
            <a:avLst/>
          </a:prstGeom>
          <a:noFill/>
          <a:ln w="9525">
            <a:noFill/>
            <a:miter lim="800000"/>
            <a:headEnd/>
            <a:tailEnd/>
          </a:ln>
        </p:spPr>
        <p:txBody>
          <a:bodyPr>
            <a:spAutoFit/>
          </a:bodyPr>
          <a:lstStyle/>
          <a:p>
            <a:pPr algn="just"/>
            <a:r>
              <a:rPr lang="es-ES" altLang="es-MX" sz="2400" b="1">
                <a:latin typeface="Arial" charset="0"/>
                <a:cs typeface="Arial" charset="0"/>
              </a:rPr>
              <a:t>Redes de </a:t>
            </a:r>
            <a:r>
              <a:rPr lang="es-ES" altLang="es-MX" sz="2400" b="1">
                <a:cs typeface="Arial" charset="0"/>
              </a:rPr>
              <a:t>á</a:t>
            </a:r>
            <a:r>
              <a:rPr lang="es-ES" altLang="es-MX" sz="2400" b="1">
                <a:latin typeface="Arial" charset="0"/>
                <a:cs typeface="Arial" charset="0"/>
              </a:rPr>
              <a:t>rea extensa (WAN).</a:t>
            </a:r>
            <a:endParaRPr lang="es-ES" altLang="es-MX" sz="2400">
              <a:latin typeface="Arial" charset="0"/>
              <a:cs typeface="Arial" charset="0"/>
            </a:endParaRPr>
          </a:p>
          <a:p>
            <a:pPr algn="just"/>
            <a:r>
              <a:rPr lang="es-ES" altLang="es-MX" sz="2000">
                <a:solidFill>
                  <a:srgbClr val="000000"/>
                </a:solidFill>
                <a:latin typeface="Arial" charset="0"/>
                <a:cs typeface="Arial" charset="0"/>
              </a:rPr>
              <a:t>capaz de cubrir distancias desde unos 100km hasta unos 1000 km, dando el servicio a un pa</a:t>
            </a:r>
            <a:r>
              <a:rPr lang="es-ES" altLang="es-MX" sz="2000">
                <a:solidFill>
                  <a:srgbClr val="000000"/>
                </a:solidFill>
                <a:cs typeface="Arial" charset="0"/>
              </a:rPr>
              <a:t>í</a:t>
            </a:r>
            <a:r>
              <a:rPr lang="es-ES" altLang="es-MX" sz="2000">
                <a:solidFill>
                  <a:srgbClr val="000000"/>
                </a:solidFill>
                <a:latin typeface="Arial" charset="0"/>
                <a:cs typeface="Arial" charset="0"/>
              </a:rPr>
              <a:t>s o un continente. Un ejemplo de este tipo de redes ser</a:t>
            </a:r>
            <a:r>
              <a:rPr lang="es-ES" altLang="es-MX" sz="2000">
                <a:solidFill>
                  <a:srgbClr val="000000"/>
                </a:solidFill>
                <a:cs typeface="Arial" charset="0"/>
              </a:rPr>
              <a:t>í</a:t>
            </a:r>
            <a:r>
              <a:rPr lang="es-ES" altLang="es-MX" sz="2000">
                <a:solidFill>
                  <a:srgbClr val="000000"/>
                </a:solidFill>
                <a:latin typeface="Arial" charset="0"/>
                <a:cs typeface="Arial" charset="0"/>
              </a:rPr>
              <a:t>a Internet o cualquier red en la cual no est</a:t>
            </a:r>
            <a:r>
              <a:rPr lang="es-ES" altLang="es-MX" sz="2000">
                <a:solidFill>
                  <a:srgbClr val="000000"/>
                </a:solidFill>
                <a:cs typeface="Arial" charset="0"/>
              </a:rPr>
              <a:t>é</a:t>
            </a:r>
            <a:r>
              <a:rPr lang="es-ES" altLang="es-MX" sz="2000">
                <a:solidFill>
                  <a:srgbClr val="000000"/>
                </a:solidFill>
                <a:latin typeface="Arial" charset="0"/>
                <a:cs typeface="Arial" charset="0"/>
              </a:rPr>
              <a:t>n en un mismo edificio todos sus miembros (sobre la distancia hay discusi</a:t>
            </a:r>
            <a:r>
              <a:rPr lang="es-ES" altLang="es-MX" sz="2000">
                <a:solidFill>
                  <a:srgbClr val="000000"/>
                </a:solidFill>
                <a:cs typeface="Arial" charset="0"/>
              </a:rPr>
              <a:t>ó</a:t>
            </a:r>
            <a:r>
              <a:rPr lang="es-ES" altLang="es-MX" sz="2000">
                <a:solidFill>
                  <a:srgbClr val="000000"/>
                </a:solidFill>
                <a:latin typeface="Arial" charset="0"/>
                <a:cs typeface="Arial" charset="0"/>
              </a:rPr>
              <a:t>n posible). Muchas WAN son construidas por y para una organizaci</a:t>
            </a:r>
            <a:r>
              <a:rPr lang="es-ES" altLang="es-MX" sz="2000">
                <a:solidFill>
                  <a:srgbClr val="000000"/>
                </a:solidFill>
                <a:cs typeface="Arial" charset="0"/>
              </a:rPr>
              <a:t>ó</a:t>
            </a:r>
            <a:r>
              <a:rPr lang="es-ES" altLang="es-MX" sz="2000">
                <a:solidFill>
                  <a:srgbClr val="000000"/>
                </a:solidFill>
                <a:latin typeface="Arial" charset="0"/>
                <a:cs typeface="Arial" charset="0"/>
              </a:rPr>
              <a:t>n o empresa particular y son de uso privado, otras son construidas por los proveedores de Internet (ISP) para proveer de conexi</a:t>
            </a:r>
            <a:r>
              <a:rPr lang="es-ES" altLang="es-MX" sz="2000">
                <a:solidFill>
                  <a:srgbClr val="000000"/>
                </a:solidFill>
                <a:cs typeface="Arial" charset="0"/>
              </a:rPr>
              <a:t>ó</a:t>
            </a:r>
            <a:r>
              <a:rPr lang="es-ES" altLang="es-MX" sz="2000">
                <a:solidFill>
                  <a:srgbClr val="000000"/>
                </a:solidFill>
                <a:latin typeface="Arial" charset="0"/>
                <a:cs typeface="Arial" charset="0"/>
              </a:rPr>
              <a:t>n a sus clientes.</a:t>
            </a:r>
            <a:r>
              <a:rPr lang="es-ES" altLang="es-MX" sz="2000">
                <a:latin typeface="Arial" charset="0"/>
                <a:cs typeface="Arial" charset="0"/>
              </a:rPr>
              <a:t> </a:t>
            </a:r>
            <a:endParaRPr lang="es-ES_tradnl" altLang="es-MX" sz="2000">
              <a:latin typeface="Arial" charset="0"/>
              <a:cs typeface="Arial" charset="0"/>
            </a:endParaRPr>
          </a:p>
        </p:txBody>
      </p:sp>
      <p:grpSp>
        <p:nvGrpSpPr>
          <p:cNvPr id="22531" name="Group 3"/>
          <p:cNvGrpSpPr>
            <a:grpSpLocks/>
          </p:cNvGrpSpPr>
          <p:nvPr/>
        </p:nvGrpSpPr>
        <p:grpSpPr bwMode="auto">
          <a:xfrm>
            <a:off x="2133600" y="0"/>
            <a:ext cx="7010400" cy="1047750"/>
            <a:chOff x="1344" y="0"/>
            <a:chExt cx="4416" cy="660"/>
          </a:xfrm>
        </p:grpSpPr>
        <p:sp>
          <p:nvSpPr>
            <p:cNvPr id="865284" name="Rectangle 4"/>
            <p:cNvSpPr>
              <a:spLocks noChangeArrowheads="1"/>
            </p:cNvSpPr>
            <p:nvPr/>
          </p:nvSpPr>
          <p:spPr bwMode="auto">
            <a:xfrm>
              <a:off x="1344" y="288"/>
              <a:ext cx="2735"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Clasificación de redes</a:t>
              </a:r>
            </a:p>
          </p:txBody>
        </p:sp>
        <p:sp>
          <p:nvSpPr>
            <p:cNvPr id="22535" name="Line 5"/>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22536" name="Picture 6" descr="2fe54402a839323c">
              <a:hlinkClick r:id="rId2"/>
            </p:cNvPr>
            <p:cNvPicPr>
              <a:picLocks noChangeAspect="1" noChangeArrowheads="1"/>
            </p:cNvPicPr>
            <p:nvPr/>
          </p:nvPicPr>
          <p:blipFill>
            <a:blip r:embed="rId3" cstate="print"/>
            <a:srcRect/>
            <a:stretch>
              <a:fillRect/>
            </a:stretch>
          </p:blipFill>
          <p:spPr bwMode="auto">
            <a:xfrm>
              <a:off x="5046" y="0"/>
              <a:ext cx="714" cy="660"/>
            </a:xfrm>
            <a:prstGeom prst="rect">
              <a:avLst/>
            </a:prstGeom>
            <a:noFill/>
            <a:ln w="9525">
              <a:noFill/>
              <a:miter lim="800000"/>
              <a:headEnd/>
              <a:tailEnd/>
            </a:ln>
          </p:spPr>
        </p:pic>
      </p:grpSp>
      <p:pic>
        <p:nvPicPr>
          <p:cNvPr id="22532" name="Picture 8" descr="49d685a8ee379f8c">
            <a:hlinkClick r:id="rId4"/>
          </p:cNvPr>
          <p:cNvPicPr>
            <a:picLocks noChangeAspect="1" noChangeArrowheads="1"/>
          </p:cNvPicPr>
          <p:nvPr/>
        </p:nvPicPr>
        <p:blipFill>
          <a:blip r:embed="rId5" cstate="print"/>
          <a:srcRect/>
          <a:stretch>
            <a:fillRect/>
          </a:stretch>
        </p:blipFill>
        <p:spPr bwMode="auto">
          <a:xfrm>
            <a:off x="539750" y="3860800"/>
            <a:ext cx="2952750" cy="2362200"/>
          </a:xfrm>
          <a:prstGeom prst="rect">
            <a:avLst/>
          </a:prstGeom>
          <a:noFill/>
          <a:ln w="9525">
            <a:noFill/>
            <a:miter lim="800000"/>
            <a:headEnd/>
            <a:tailEnd/>
          </a:ln>
        </p:spPr>
      </p:pic>
      <p:pic>
        <p:nvPicPr>
          <p:cNvPr id="22533" name="Picture 10" descr="f9ea418fa6c787ec">
            <a:hlinkClick r:id="rId6"/>
          </p:cNvPr>
          <p:cNvPicPr>
            <a:picLocks noChangeAspect="1" noChangeArrowheads="1"/>
          </p:cNvPicPr>
          <p:nvPr/>
        </p:nvPicPr>
        <p:blipFill>
          <a:blip r:embed="rId7" cstate="print"/>
          <a:srcRect/>
          <a:stretch>
            <a:fillRect/>
          </a:stretch>
        </p:blipFill>
        <p:spPr bwMode="auto">
          <a:xfrm>
            <a:off x="4932363" y="3789363"/>
            <a:ext cx="3671887" cy="275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ChangeArrowheads="1"/>
          </p:cNvSpPr>
          <p:nvPr/>
        </p:nvSpPr>
        <p:spPr bwMode="auto">
          <a:xfrm>
            <a:off x="685800" y="2133600"/>
            <a:ext cx="8229600" cy="4211638"/>
          </a:xfrm>
          <a:prstGeom prst="rect">
            <a:avLst/>
          </a:prstGeom>
          <a:noFill/>
          <a:ln w="9525">
            <a:noFill/>
            <a:miter lim="800000"/>
            <a:headEnd/>
            <a:tailEnd/>
          </a:ln>
        </p:spPr>
        <p:txBody>
          <a:bodyPr>
            <a:spAutoFit/>
          </a:bodyPr>
          <a:lstStyle/>
          <a:p>
            <a:pPr algn="just"/>
            <a:endParaRPr lang="es-ES" altLang="es-MX" sz="1800" dirty="0">
              <a:latin typeface="Verdana" pitchFamily="34" charset="0"/>
              <a:cs typeface="Arial" charset="0"/>
            </a:endParaRPr>
          </a:p>
          <a:p>
            <a:pPr algn="just">
              <a:buClr>
                <a:schemeClr val="folHlink"/>
              </a:buClr>
              <a:buSzPct val="125000"/>
              <a:buFont typeface="Wingdings" pitchFamily="2" charset="2"/>
              <a:buNone/>
            </a:pPr>
            <a:r>
              <a:rPr lang="es-ES" altLang="es-MX" sz="1800" dirty="0">
                <a:latin typeface="Verdana" pitchFamily="34" charset="0"/>
                <a:cs typeface="Arial" charset="0"/>
              </a:rPr>
              <a:t>Conjunto de reglas que gobiernan la comunicación de datos.</a:t>
            </a:r>
          </a:p>
          <a:p>
            <a:pPr algn="just">
              <a:buClr>
                <a:schemeClr val="folHlink"/>
              </a:buClr>
              <a:buSzPct val="125000"/>
              <a:buFont typeface="Wingdings" pitchFamily="2" charset="2"/>
              <a:buNone/>
            </a:pPr>
            <a:endParaRPr lang="es-ES" altLang="es-MX" sz="1800" dirty="0">
              <a:latin typeface="Verdana" pitchFamily="34" charset="0"/>
              <a:cs typeface="Arial" charset="0"/>
            </a:endParaRPr>
          </a:p>
          <a:p>
            <a:pPr algn="just">
              <a:buClr>
                <a:schemeClr val="folHlink"/>
              </a:buClr>
              <a:buSzPct val="125000"/>
              <a:buFont typeface="Wingdings" pitchFamily="2" charset="2"/>
              <a:buNone/>
            </a:pPr>
            <a:r>
              <a:rPr lang="es-ES" altLang="es-MX" sz="1800" dirty="0">
                <a:latin typeface="Verdana" pitchFamily="34" charset="0"/>
                <a:cs typeface="Arial" charset="0"/>
              </a:rPr>
              <a:t>Elementos clave de un protocolo: </a:t>
            </a:r>
          </a:p>
          <a:p>
            <a:pPr algn="just">
              <a:buClr>
                <a:schemeClr val="folHlink"/>
              </a:buClr>
              <a:buSzPct val="125000"/>
              <a:buFont typeface="Wingdings" pitchFamily="2" charset="2"/>
              <a:buNone/>
            </a:pPr>
            <a:endParaRPr lang="es-ES" altLang="es-MX" sz="1800" dirty="0">
              <a:latin typeface="Verdana" pitchFamily="34" charset="0"/>
              <a:cs typeface="Arial" charset="0"/>
            </a:endParaRPr>
          </a:p>
          <a:p>
            <a:pPr algn="just">
              <a:buClr>
                <a:schemeClr val="folHlink"/>
              </a:buClr>
              <a:buSzPct val="125000"/>
              <a:buFont typeface="Wingdings" pitchFamily="2" charset="2"/>
              <a:buChar char="Ø"/>
            </a:pPr>
            <a:r>
              <a:rPr lang="es-ES" altLang="es-MX" sz="1800" dirty="0">
                <a:latin typeface="Verdana" pitchFamily="34" charset="0"/>
                <a:cs typeface="Arial" charset="0"/>
              </a:rPr>
              <a:t> Sintaxis:  	Se refiere a la estructura de formato de datos. </a:t>
            </a:r>
          </a:p>
          <a:p>
            <a:pPr algn="just">
              <a:buClr>
                <a:schemeClr val="folHlink"/>
              </a:buClr>
              <a:buSzPct val="125000"/>
              <a:buFont typeface="Wingdings" pitchFamily="2" charset="2"/>
              <a:buChar char="Ø"/>
            </a:pPr>
            <a:r>
              <a:rPr lang="es-ES" altLang="es-MX" sz="1800" dirty="0">
                <a:latin typeface="Verdana" pitchFamily="34" charset="0"/>
                <a:cs typeface="Arial" charset="0"/>
              </a:rPr>
              <a:t> Semántica: 	Significado de cada sección de bits</a:t>
            </a:r>
          </a:p>
          <a:p>
            <a:pPr algn="just">
              <a:buClr>
                <a:schemeClr val="folHlink"/>
              </a:buClr>
              <a:buSzPct val="125000"/>
              <a:buFont typeface="Wingdings" pitchFamily="2" charset="2"/>
              <a:buChar char="Ø"/>
            </a:pPr>
            <a:r>
              <a:rPr lang="es-ES" altLang="es-MX" sz="1800" dirty="0">
                <a:latin typeface="Verdana" pitchFamily="34" charset="0"/>
                <a:cs typeface="Arial" charset="0"/>
              </a:rPr>
              <a:t> Temporización: </a:t>
            </a:r>
            <a:r>
              <a:rPr lang="es-ES" altLang="es-MX" sz="1800" dirty="0" smtClean="0">
                <a:latin typeface="Verdana" pitchFamily="34" charset="0"/>
                <a:cs typeface="Arial" charset="0"/>
              </a:rPr>
              <a:t> Define </a:t>
            </a:r>
            <a:r>
              <a:rPr lang="es-ES" altLang="es-MX" sz="1800" dirty="0">
                <a:latin typeface="Verdana" pitchFamily="34" charset="0"/>
                <a:cs typeface="Arial" charset="0"/>
              </a:rPr>
              <a:t>dos </a:t>
            </a:r>
            <a:r>
              <a:rPr lang="es-ES" altLang="es-MX" sz="1800" dirty="0" err="1">
                <a:latin typeface="Verdana" pitchFamily="34" charset="0"/>
                <a:cs typeface="Arial" charset="0"/>
              </a:rPr>
              <a:t>cacterísticas</a:t>
            </a:r>
            <a:r>
              <a:rPr lang="es-ES" altLang="es-MX" sz="1800" dirty="0">
                <a:latin typeface="Verdana" pitchFamily="34" charset="0"/>
                <a:cs typeface="Arial" charset="0"/>
              </a:rPr>
              <a:t>: </a:t>
            </a:r>
          </a:p>
          <a:p>
            <a:pPr algn="just">
              <a:buClr>
                <a:schemeClr val="folHlink"/>
              </a:buClr>
              <a:buSzPct val="125000"/>
              <a:buFont typeface="Wingdings" pitchFamily="2" charset="2"/>
              <a:buNone/>
            </a:pPr>
            <a:r>
              <a:rPr lang="es-ES" altLang="es-MX" sz="1800" dirty="0">
                <a:latin typeface="Verdana" pitchFamily="34" charset="0"/>
                <a:cs typeface="Arial" charset="0"/>
              </a:rPr>
              <a:t>		    *Cuándo se deberían de enviar los datos </a:t>
            </a:r>
          </a:p>
          <a:p>
            <a:pPr algn="just">
              <a:buClr>
                <a:schemeClr val="folHlink"/>
              </a:buClr>
              <a:buSzPct val="125000"/>
              <a:buFont typeface="Wingdings" pitchFamily="2" charset="2"/>
              <a:buNone/>
            </a:pPr>
            <a:r>
              <a:rPr lang="es-ES" altLang="es-MX" sz="1800" dirty="0">
                <a:latin typeface="Verdana" pitchFamily="34" charset="0"/>
                <a:cs typeface="Arial" charset="0"/>
              </a:rPr>
              <a:t>		    *Con qué </a:t>
            </a:r>
            <a:r>
              <a:rPr lang="es-ES" altLang="es-MX" sz="1800" dirty="0" err="1">
                <a:latin typeface="Verdana" pitchFamily="34" charset="0"/>
                <a:cs typeface="Arial" charset="0"/>
              </a:rPr>
              <a:t>rapidéz</a:t>
            </a:r>
            <a:r>
              <a:rPr lang="es-ES" altLang="es-MX" sz="1800" dirty="0">
                <a:latin typeface="Verdana" pitchFamily="34" charset="0"/>
                <a:cs typeface="Arial" charset="0"/>
              </a:rPr>
              <a:t> se deberían de enviar  </a:t>
            </a:r>
          </a:p>
          <a:p>
            <a:pPr algn="just">
              <a:buClr>
                <a:schemeClr val="folHlink"/>
              </a:buClr>
              <a:buSzPct val="125000"/>
              <a:buFont typeface="Wingdings" pitchFamily="2" charset="2"/>
              <a:buNone/>
            </a:pPr>
            <a:endParaRPr lang="es-ES" altLang="es-MX" sz="1800" dirty="0">
              <a:latin typeface="Verdana" pitchFamily="34" charset="0"/>
              <a:cs typeface="Arial" charset="0"/>
            </a:endParaRPr>
          </a:p>
          <a:p>
            <a:pPr algn="just">
              <a:buClr>
                <a:schemeClr val="folHlink"/>
              </a:buClr>
              <a:buSzPct val="125000"/>
              <a:buFont typeface="Wingdings" pitchFamily="2" charset="2"/>
              <a:buNone/>
            </a:pPr>
            <a:endParaRPr lang="es-ES" altLang="es-MX" sz="1800" dirty="0">
              <a:latin typeface="Verdana" pitchFamily="34" charset="0"/>
              <a:cs typeface="Arial" charset="0"/>
            </a:endParaRPr>
          </a:p>
          <a:p>
            <a:pPr algn="just">
              <a:buClr>
                <a:schemeClr val="folHlink"/>
              </a:buClr>
              <a:buSzPct val="125000"/>
              <a:buFont typeface="Wingdings" pitchFamily="2" charset="2"/>
              <a:buNone/>
            </a:pPr>
            <a:r>
              <a:rPr lang="es-ES" altLang="es-MX" sz="1800" dirty="0">
                <a:latin typeface="Verdana" pitchFamily="34" charset="0"/>
                <a:cs typeface="Arial" charset="0"/>
              </a:rPr>
              <a:t>Proporciona un modelo de desarrollo que hace posible que un producto funcione adecuadamente con otros sin tener en cuenta quién lo ha fabricado. </a:t>
            </a:r>
          </a:p>
        </p:txBody>
      </p:sp>
      <p:sp>
        <p:nvSpPr>
          <p:cNvPr id="8195" name="Text Box 1027"/>
          <p:cNvSpPr txBox="1">
            <a:spLocks noChangeArrowheads="1"/>
          </p:cNvSpPr>
          <p:nvPr/>
        </p:nvSpPr>
        <p:spPr bwMode="auto">
          <a:xfrm>
            <a:off x="2289175" y="819150"/>
            <a:ext cx="4992688" cy="519113"/>
          </a:xfrm>
          <a:prstGeom prst="rect">
            <a:avLst/>
          </a:prstGeom>
          <a:noFill/>
          <a:ln w="9525">
            <a:noFill/>
            <a:miter lim="800000"/>
            <a:headEnd/>
            <a:tailEnd/>
          </a:ln>
        </p:spPr>
        <p:txBody>
          <a:bodyPr wrap="none">
            <a:spAutoFit/>
          </a:bodyPr>
          <a:lstStyle/>
          <a:p>
            <a:r>
              <a:rPr lang="es-MX" altLang="es-MX" sz="2800" b="1">
                <a:latin typeface="Verdana" pitchFamily="34" charset="0"/>
              </a:rPr>
              <a:t>Protocolos y estándares</a:t>
            </a:r>
            <a:endParaRPr lang="es-ES" altLang="es-MX" sz="2800" b="1">
              <a:latin typeface="Verdana" pitchFamily="34" charset="0"/>
            </a:endParaRPr>
          </a:p>
        </p:txBody>
      </p:sp>
      <p:grpSp>
        <p:nvGrpSpPr>
          <p:cNvPr id="2" name="Group 1028"/>
          <p:cNvGrpSpPr>
            <a:grpSpLocks/>
          </p:cNvGrpSpPr>
          <p:nvPr/>
        </p:nvGrpSpPr>
        <p:grpSpPr bwMode="auto">
          <a:xfrm>
            <a:off x="762000" y="1905000"/>
            <a:ext cx="2759075" cy="481013"/>
            <a:chOff x="384" y="465"/>
            <a:chExt cx="1738" cy="303"/>
          </a:xfrm>
        </p:grpSpPr>
        <p:grpSp>
          <p:nvGrpSpPr>
            <p:cNvPr id="3" name="Group 1029"/>
            <p:cNvGrpSpPr>
              <a:grpSpLocks/>
            </p:cNvGrpSpPr>
            <p:nvPr/>
          </p:nvGrpSpPr>
          <p:grpSpPr bwMode="auto">
            <a:xfrm>
              <a:off x="384" y="465"/>
              <a:ext cx="288" cy="303"/>
              <a:chOff x="1130" y="537"/>
              <a:chExt cx="209" cy="150"/>
            </a:xfrm>
          </p:grpSpPr>
          <p:sp>
            <p:nvSpPr>
              <p:cNvPr id="8208" name="Rectangle 1030"/>
              <p:cNvSpPr>
                <a:spLocks noChangeArrowheads="1"/>
              </p:cNvSpPr>
              <p:nvPr/>
            </p:nvSpPr>
            <p:spPr bwMode="auto">
              <a:xfrm>
                <a:off x="1202" y="656"/>
                <a:ext cx="7" cy="10"/>
              </a:xfrm>
              <a:prstGeom prst="rect">
                <a:avLst/>
              </a:prstGeom>
              <a:solidFill>
                <a:srgbClr val="9FBCF9"/>
              </a:solidFill>
              <a:ln w="9525">
                <a:noFill/>
                <a:miter lim="800000"/>
                <a:headEnd/>
                <a:tailEnd/>
              </a:ln>
            </p:spPr>
            <p:txBody>
              <a:bodyPr/>
              <a:lstStyle/>
              <a:p>
                <a:endParaRPr lang="es-MX" altLang="es-MX"/>
              </a:p>
            </p:txBody>
          </p:sp>
          <p:sp>
            <p:nvSpPr>
              <p:cNvPr id="8209" name="Rectangle 1031"/>
              <p:cNvSpPr>
                <a:spLocks noChangeArrowheads="1"/>
              </p:cNvSpPr>
              <p:nvPr/>
            </p:nvSpPr>
            <p:spPr bwMode="auto">
              <a:xfrm>
                <a:off x="1212" y="656"/>
                <a:ext cx="7" cy="10"/>
              </a:xfrm>
              <a:prstGeom prst="rect">
                <a:avLst/>
              </a:prstGeom>
              <a:solidFill>
                <a:srgbClr val="C6000C"/>
              </a:solidFill>
              <a:ln w="9525">
                <a:noFill/>
                <a:miter lim="800000"/>
                <a:headEnd/>
                <a:tailEnd/>
              </a:ln>
            </p:spPr>
            <p:txBody>
              <a:bodyPr/>
              <a:lstStyle/>
              <a:p>
                <a:endParaRPr lang="es-MX" altLang="es-MX"/>
              </a:p>
            </p:txBody>
          </p:sp>
          <p:sp>
            <p:nvSpPr>
              <p:cNvPr id="8210" name="Freeform 1032"/>
              <p:cNvSpPr>
                <a:spLocks/>
              </p:cNvSpPr>
              <p:nvPr/>
            </p:nvSpPr>
            <p:spPr bwMode="auto">
              <a:xfrm>
                <a:off x="1130" y="584"/>
                <a:ext cx="186" cy="92"/>
              </a:xfrm>
              <a:custGeom>
                <a:avLst/>
                <a:gdLst>
                  <a:gd name="T0" fmla="*/ 25 w 743"/>
                  <a:gd name="T1" fmla="*/ 92 h 461"/>
                  <a:gd name="T2" fmla="*/ 10 w 743"/>
                  <a:gd name="T3" fmla="*/ 87 h 461"/>
                  <a:gd name="T4" fmla="*/ 0 w 743"/>
                  <a:gd name="T5" fmla="*/ 80 h 461"/>
                  <a:gd name="T6" fmla="*/ 0 w 743"/>
                  <a:gd name="T7" fmla="*/ 12 h 461"/>
                  <a:gd name="T8" fmla="*/ 10 w 743"/>
                  <a:gd name="T9" fmla="*/ 5 h 461"/>
                  <a:gd name="T10" fmla="*/ 25 w 743"/>
                  <a:gd name="T11" fmla="*/ 0 h 461"/>
                  <a:gd name="T12" fmla="*/ 161 w 743"/>
                  <a:gd name="T13" fmla="*/ 0 h 461"/>
                  <a:gd name="T14" fmla="*/ 176 w 743"/>
                  <a:gd name="T15" fmla="*/ 5 h 461"/>
                  <a:gd name="T16" fmla="*/ 186 w 743"/>
                  <a:gd name="T17" fmla="*/ 12 h 461"/>
                  <a:gd name="T18" fmla="*/ 186 w 743"/>
                  <a:gd name="T19" fmla="*/ 80 h 461"/>
                  <a:gd name="T20" fmla="*/ 176 w 743"/>
                  <a:gd name="T21" fmla="*/ 87 h 461"/>
                  <a:gd name="T22" fmla="*/ 161 w 743"/>
                  <a:gd name="T23" fmla="*/ 92 h 461"/>
                  <a:gd name="T24" fmla="*/ 25 w 743"/>
                  <a:gd name="T25" fmla="*/ 92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3"/>
                  <a:gd name="T40" fmla="*/ 0 h 461"/>
                  <a:gd name="T41" fmla="*/ 743 w 743"/>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3" h="461">
                    <a:moveTo>
                      <a:pt x="99" y="461"/>
                    </a:moveTo>
                    <a:lnTo>
                      <a:pt x="38" y="438"/>
                    </a:lnTo>
                    <a:lnTo>
                      <a:pt x="0" y="400"/>
                    </a:lnTo>
                    <a:lnTo>
                      <a:pt x="0" y="62"/>
                    </a:lnTo>
                    <a:lnTo>
                      <a:pt x="38" y="24"/>
                    </a:lnTo>
                    <a:lnTo>
                      <a:pt x="99" y="0"/>
                    </a:lnTo>
                    <a:lnTo>
                      <a:pt x="645" y="0"/>
                    </a:lnTo>
                    <a:lnTo>
                      <a:pt x="705" y="24"/>
                    </a:lnTo>
                    <a:lnTo>
                      <a:pt x="743" y="62"/>
                    </a:lnTo>
                    <a:lnTo>
                      <a:pt x="743" y="400"/>
                    </a:lnTo>
                    <a:lnTo>
                      <a:pt x="705" y="438"/>
                    </a:lnTo>
                    <a:lnTo>
                      <a:pt x="645" y="461"/>
                    </a:lnTo>
                    <a:lnTo>
                      <a:pt x="99" y="461"/>
                    </a:lnTo>
                  </a:path>
                </a:pathLst>
              </a:custGeom>
              <a:noFill/>
              <a:ln w="12700">
                <a:solidFill>
                  <a:srgbClr val="9FBCF9"/>
                </a:solidFill>
                <a:prstDash val="solid"/>
                <a:round/>
                <a:headEnd/>
                <a:tailEnd/>
              </a:ln>
            </p:spPr>
            <p:txBody>
              <a:bodyPr/>
              <a:lstStyle/>
              <a:p>
                <a:endParaRPr lang="es-MX"/>
              </a:p>
            </p:txBody>
          </p:sp>
          <p:sp>
            <p:nvSpPr>
              <p:cNvPr id="8211" name="Freeform 1033"/>
              <p:cNvSpPr>
                <a:spLocks/>
              </p:cNvSpPr>
              <p:nvPr/>
            </p:nvSpPr>
            <p:spPr bwMode="auto">
              <a:xfrm>
                <a:off x="1147" y="537"/>
                <a:ext cx="192" cy="150"/>
              </a:xfrm>
              <a:custGeom>
                <a:avLst/>
                <a:gdLst>
                  <a:gd name="T0" fmla="*/ 72 w 765"/>
                  <a:gd name="T1" fmla="*/ 150 h 747"/>
                  <a:gd name="T2" fmla="*/ 0 w 765"/>
                  <a:gd name="T3" fmla="*/ 110 h 747"/>
                  <a:gd name="T4" fmla="*/ 22 w 765"/>
                  <a:gd name="T5" fmla="*/ 71 h 747"/>
                  <a:gd name="T6" fmla="*/ 60 w 765"/>
                  <a:gd name="T7" fmla="*/ 111 h 747"/>
                  <a:gd name="T8" fmla="*/ 192 w 765"/>
                  <a:gd name="T9" fmla="*/ 0 h 747"/>
                  <a:gd name="T10" fmla="*/ 192 w 765"/>
                  <a:gd name="T11" fmla="*/ 16 h 747"/>
                  <a:gd name="T12" fmla="*/ 72 w 765"/>
                  <a:gd name="T13" fmla="*/ 150 h 747"/>
                  <a:gd name="T14" fmla="*/ 0 60000 65536"/>
                  <a:gd name="T15" fmla="*/ 0 60000 65536"/>
                  <a:gd name="T16" fmla="*/ 0 60000 65536"/>
                  <a:gd name="T17" fmla="*/ 0 60000 65536"/>
                  <a:gd name="T18" fmla="*/ 0 60000 65536"/>
                  <a:gd name="T19" fmla="*/ 0 60000 65536"/>
                  <a:gd name="T20" fmla="*/ 0 60000 65536"/>
                  <a:gd name="T21" fmla="*/ 0 w 765"/>
                  <a:gd name="T22" fmla="*/ 0 h 747"/>
                  <a:gd name="T23" fmla="*/ 765 w 765"/>
                  <a:gd name="T24" fmla="*/ 747 h 7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5" h="747">
                    <a:moveTo>
                      <a:pt x="286" y="747"/>
                    </a:moveTo>
                    <a:lnTo>
                      <a:pt x="0" y="550"/>
                    </a:lnTo>
                    <a:lnTo>
                      <a:pt x="88" y="354"/>
                    </a:lnTo>
                    <a:lnTo>
                      <a:pt x="241" y="552"/>
                    </a:lnTo>
                    <a:lnTo>
                      <a:pt x="765" y="0"/>
                    </a:lnTo>
                    <a:lnTo>
                      <a:pt x="765" y="80"/>
                    </a:lnTo>
                    <a:lnTo>
                      <a:pt x="286" y="747"/>
                    </a:lnTo>
                    <a:close/>
                  </a:path>
                </a:pathLst>
              </a:custGeom>
              <a:solidFill>
                <a:srgbClr val="C6000C"/>
              </a:solidFill>
              <a:ln w="9525">
                <a:noFill/>
                <a:round/>
                <a:headEnd/>
                <a:tailEnd/>
              </a:ln>
            </p:spPr>
            <p:txBody>
              <a:bodyPr/>
              <a:lstStyle/>
              <a:p>
                <a:endParaRPr lang="es-MX"/>
              </a:p>
            </p:txBody>
          </p:sp>
        </p:grpSp>
        <p:sp>
          <p:nvSpPr>
            <p:cNvPr id="31754" name="Rectangle 1034"/>
            <p:cNvSpPr>
              <a:spLocks noChangeArrowheads="1"/>
            </p:cNvSpPr>
            <p:nvPr/>
          </p:nvSpPr>
          <p:spPr bwMode="auto">
            <a:xfrm>
              <a:off x="912" y="509"/>
              <a:ext cx="1210" cy="230"/>
            </a:xfrm>
            <a:prstGeom prst="rect">
              <a:avLst/>
            </a:prstGeom>
            <a:noFill/>
            <a:ln w="9525">
              <a:noFill/>
              <a:miter lim="800000"/>
              <a:headEnd/>
              <a:tailEnd/>
            </a:ln>
          </p:spPr>
          <p:txBody>
            <a:bodyPr wrap="none" lIns="0" tIns="0" rIns="0" bIns="0">
              <a:spAutoFit/>
            </a:bodyPr>
            <a:lstStyle/>
            <a:p>
              <a:pPr eaLnBrk="0" hangingPunct="0">
                <a:defRPr/>
              </a:pPr>
              <a:r>
                <a:rPr lang="es-ES_tradnl" b="1">
                  <a:effectLst>
                    <a:outerShdw blurRad="38100" dist="38100" dir="2700000" algn="tl">
                      <a:srgbClr val="C0C0C0"/>
                    </a:outerShdw>
                  </a:effectLst>
                  <a:latin typeface="Verdana" pitchFamily="34" charset="0"/>
                </a:rPr>
                <a:t>Protocolos </a:t>
              </a:r>
            </a:p>
          </p:txBody>
        </p:sp>
      </p:grpSp>
      <p:sp>
        <p:nvSpPr>
          <p:cNvPr id="8197" name="Rectangle 1041"/>
          <p:cNvSpPr>
            <a:spLocks noChangeArrowheads="1"/>
          </p:cNvSpPr>
          <p:nvPr/>
        </p:nvSpPr>
        <p:spPr bwMode="auto">
          <a:xfrm>
            <a:off x="1588" y="2949575"/>
            <a:ext cx="9144000" cy="0"/>
          </a:xfrm>
          <a:prstGeom prst="rect">
            <a:avLst/>
          </a:prstGeom>
          <a:noFill/>
          <a:ln w="9525">
            <a:noFill/>
            <a:miter lim="800000"/>
            <a:headEnd/>
            <a:tailEnd/>
          </a:ln>
        </p:spPr>
        <p:txBody>
          <a:bodyPr>
            <a:spAutoFit/>
          </a:bodyPr>
          <a:lstStyle/>
          <a:p>
            <a:endParaRPr lang="es-MX" altLang="es-MX"/>
          </a:p>
        </p:txBody>
      </p:sp>
      <p:sp>
        <p:nvSpPr>
          <p:cNvPr id="8198" name="Rectangle 1043"/>
          <p:cNvSpPr>
            <a:spLocks noChangeArrowheads="1"/>
          </p:cNvSpPr>
          <p:nvPr/>
        </p:nvSpPr>
        <p:spPr bwMode="auto">
          <a:xfrm>
            <a:off x="0" y="2979738"/>
            <a:ext cx="9144000" cy="0"/>
          </a:xfrm>
          <a:prstGeom prst="rect">
            <a:avLst/>
          </a:prstGeom>
          <a:noFill/>
          <a:ln w="9525">
            <a:noFill/>
            <a:miter lim="800000"/>
            <a:headEnd/>
            <a:tailEnd/>
          </a:ln>
        </p:spPr>
        <p:txBody>
          <a:bodyPr>
            <a:spAutoFit/>
          </a:bodyPr>
          <a:lstStyle/>
          <a:p>
            <a:endParaRPr lang="es-MX" altLang="es-MX"/>
          </a:p>
        </p:txBody>
      </p:sp>
      <p:grpSp>
        <p:nvGrpSpPr>
          <p:cNvPr id="4" name="Group 1045"/>
          <p:cNvGrpSpPr>
            <a:grpSpLocks/>
          </p:cNvGrpSpPr>
          <p:nvPr/>
        </p:nvGrpSpPr>
        <p:grpSpPr bwMode="auto">
          <a:xfrm>
            <a:off x="838200" y="4953000"/>
            <a:ext cx="2841625" cy="481013"/>
            <a:chOff x="384" y="465"/>
            <a:chExt cx="1790" cy="303"/>
          </a:xfrm>
        </p:grpSpPr>
        <p:grpSp>
          <p:nvGrpSpPr>
            <p:cNvPr id="5" name="Group 1046"/>
            <p:cNvGrpSpPr>
              <a:grpSpLocks/>
            </p:cNvGrpSpPr>
            <p:nvPr/>
          </p:nvGrpSpPr>
          <p:grpSpPr bwMode="auto">
            <a:xfrm>
              <a:off x="384" y="465"/>
              <a:ext cx="288" cy="303"/>
              <a:chOff x="1130" y="537"/>
              <a:chExt cx="209" cy="150"/>
            </a:xfrm>
          </p:grpSpPr>
          <p:sp>
            <p:nvSpPr>
              <p:cNvPr id="8202" name="Rectangle 1047"/>
              <p:cNvSpPr>
                <a:spLocks noChangeArrowheads="1"/>
              </p:cNvSpPr>
              <p:nvPr/>
            </p:nvSpPr>
            <p:spPr bwMode="auto">
              <a:xfrm>
                <a:off x="1202" y="656"/>
                <a:ext cx="7" cy="10"/>
              </a:xfrm>
              <a:prstGeom prst="rect">
                <a:avLst/>
              </a:prstGeom>
              <a:solidFill>
                <a:srgbClr val="9FBCF9"/>
              </a:solidFill>
              <a:ln w="9525">
                <a:noFill/>
                <a:miter lim="800000"/>
                <a:headEnd/>
                <a:tailEnd/>
              </a:ln>
            </p:spPr>
            <p:txBody>
              <a:bodyPr/>
              <a:lstStyle/>
              <a:p>
                <a:endParaRPr lang="es-MX" altLang="es-MX"/>
              </a:p>
            </p:txBody>
          </p:sp>
          <p:sp>
            <p:nvSpPr>
              <p:cNvPr id="8203" name="Rectangle 1048"/>
              <p:cNvSpPr>
                <a:spLocks noChangeArrowheads="1"/>
              </p:cNvSpPr>
              <p:nvPr/>
            </p:nvSpPr>
            <p:spPr bwMode="auto">
              <a:xfrm>
                <a:off x="1212" y="656"/>
                <a:ext cx="7" cy="10"/>
              </a:xfrm>
              <a:prstGeom prst="rect">
                <a:avLst/>
              </a:prstGeom>
              <a:solidFill>
                <a:srgbClr val="C6000C"/>
              </a:solidFill>
              <a:ln w="9525">
                <a:noFill/>
                <a:miter lim="800000"/>
                <a:headEnd/>
                <a:tailEnd/>
              </a:ln>
            </p:spPr>
            <p:txBody>
              <a:bodyPr/>
              <a:lstStyle/>
              <a:p>
                <a:endParaRPr lang="es-MX" altLang="es-MX"/>
              </a:p>
            </p:txBody>
          </p:sp>
          <p:sp>
            <p:nvSpPr>
              <p:cNvPr id="8204" name="Freeform 1049"/>
              <p:cNvSpPr>
                <a:spLocks/>
              </p:cNvSpPr>
              <p:nvPr/>
            </p:nvSpPr>
            <p:spPr bwMode="auto">
              <a:xfrm>
                <a:off x="1130" y="584"/>
                <a:ext cx="186" cy="92"/>
              </a:xfrm>
              <a:custGeom>
                <a:avLst/>
                <a:gdLst>
                  <a:gd name="T0" fmla="*/ 25 w 743"/>
                  <a:gd name="T1" fmla="*/ 92 h 461"/>
                  <a:gd name="T2" fmla="*/ 10 w 743"/>
                  <a:gd name="T3" fmla="*/ 87 h 461"/>
                  <a:gd name="T4" fmla="*/ 0 w 743"/>
                  <a:gd name="T5" fmla="*/ 80 h 461"/>
                  <a:gd name="T6" fmla="*/ 0 w 743"/>
                  <a:gd name="T7" fmla="*/ 12 h 461"/>
                  <a:gd name="T8" fmla="*/ 10 w 743"/>
                  <a:gd name="T9" fmla="*/ 5 h 461"/>
                  <a:gd name="T10" fmla="*/ 25 w 743"/>
                  <a:gd name="T11" fmla="*/ 0 h 461"/>
                  <a:gd name="T12" fmla="*/ 161 w 743"/>
                  <a:gd name="T13" fmla="*/ 0 h 461"/>
                  <a:gd name="T14" fmla="*/ 176 w 743"/>
                  <a:gd name="T15" fmla="*/ 5 h 461"/>
                  <a:gd name="T16" fmla="*/ 186 w 743"/>
                  <a:gd name="T17" fmla="*/ 12 h 461"/>
                  <a:gd name="T18" fmla="*/ 186 w 743"/>
                  <a:gd name="T19" fmla="*/ 80 h 461"/>
                  <a:gd name="T20" fmla="*/ 176 w 743"/>
                  <a:gd name="T21" fmla="*/ 87 h 461"/>
                  <a:gd name="T22" fmla="*/ 161 w 743"/>
                  <a:gd name="T23" fmla="*/ 92 h 461"/>
                  <a:gd name="T24" fmla="*/ 25 w 743"/>
                  <a:gd name="T25" fmla="*/ 92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3"/>
                  <a:gd name="T40" fmla="*/ 0 h 461"/>
                  <a:gd name="T41" fmla="*/ 743 w 743"/>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3" h="461">
                    <a:moveTo>
                      <a:pt x="99" y="461"/>
                    </a:moveTo>
                    <a:lnTo>
                      <a:pt x="38" y="438"/>
                    </a:lnTo>
                    <a:lnTo>
                      <a:pt x="0" y="400"/>
                    </a:lnTo>
                    <a:lnTo>
                      <a:pt x="0" y="62"/>
                    </a:lnTo>
                    <a:lnTo>
                      <a:pt x="38" y="24"/>
                    </a:lnTo>
                    <a:lnTo>
                      <a:pt x="99" y="0"/>
                    </a:lnTo>
                    <a:lnTo>
                      <a:pt x="645" y="0"/>
                    </a:lnTo>
                    <a:lnTo>
                      <a:pt x="705" y="24"/>
                    </a:lnTo>
                    <a:lnTo>
                      <a:pt x="743" y="62"/>
                    </a:lnTo>
                    <a:lnTo>
                      <a:pt x="743" y="400"/>
                    </a:lnTo>
                    <a:lnTo>
                      <a:pt x="705" y="438"/>
                    </a:lnTo>
                    <a:lnTo>
                      <a:pt x="645" y="461"/>
                    </a:lnTo>
                    <a:lnTo>
                      <a:pt x="99" y="461"/>
                    </a:lnTo>
                  </a:path>
                </a:pathLst>
              </a:custGeom>
              <a:noFill/>
              <a:ln w="12700">
                <a:solidFill>
                  <a:srgbClr val="9FBCF9"/>
                </a:solidFill>
                <a:prstDash val="solid"/>
                <a:round/>
                <a:headEnd/>
                <a:tailEnd/>
              </a:ln>
            </p:spPr>
            <p:txBody>
              <a:bodyPr/>
              <a:lstStyle/>
              <a:p>
                <a:endParaRPr lang="es-MX"/>
              </a:p>
            </p:txBody>
          </p:sp>
          <p:sp>
            <p:nvSpPr>
              <p:cNvPr id="8205" name="Freeform 1050"/>
              <p:cNvSpPr>
                <a:spLocks/>
              </p:cNvSpPr>
              <p:nvPr/>
            </p:nvSpPr>
            <p:spPr bwMode="auto">
              <a:xfrm>
                <a:off x="1147" y="537"/>
                <a:ext cx="192" cy="150"/>
              </a:xfrm>
              <a:custGeom>
                <a:avLst/>
                <a:gdLst>
                  <a:gd name="T0" fmla="*/ 72 w 765"/>
                  <a:gd name="T1" fmla="*/ 150 h 747"/>
                  <a:gd name="T2" fmla="*/ 0 w 765"/>
                  <a:gd name="T3" fmla="*/ 110 h 747"/>
                  <a:gd name="T4" fmla="*/ 22 w 765"/>
                  <a:gd name="T5" fmla="*/ 71 h 747"/>
                  <a:gd name="T6" fmla="*/ 60 w 765"/>
                  <a:gd name="T7" fmla="*/ 111 h 747"/>
                  <a:gd name="T8" fmla="*/ 192 w 765"/>
                  <a:gd name="T9" fmla="*/ 0 h 747"/>
                  <a:gd name="T10" fmla="*/ 192 w 765"/>
                  <a:gd name="T11" fmla="*/ 16 h 747"/>
                  <a:gd name="T12" fmla="*/ 72 w 765"/>
                  <a:gd name="T13" fmla="*/ 150 h 747"/>
                  <a:gd name="T14" fmla="*/ 0 60000 65536"/>
                  <a:gd name="T15" fmla="*/ 0 60000 65536"/>
                  <a:gd name="T16" fmla="*/ 0 60000 65536"/>
                  <a:gd name="T17" fmla="*/ 0 60000 65536"/>
                  <a:gd name="T18" fmla="*/ 0 60000 65536"/>
                  <a:gd name="T19" fmla="*/ 0 60000 65536"/>
                  <a:gd name="T20" fmla="*/ 0 60000 65536"/>
                  <a:gd name="T21" fmla="*/ 0 w 765"/>
                  <a:gd name="T22" fmla="*/ 0 h 747"/>
                  <a:gd name="T23" fmla="*/ 765 w 765"/>
                  <a:gd name="T24" fmla="*/ 747 h 7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5" h="747">
                    <a:moveTo>
                      <a:pt x="286" y="747"/>
                    </a:moveTo>
                    <a:lnTo>
                      <a:pt x="0" y="550"/>
                    </a:lnTo>
                    <a:lnTo>
                      <a:pt x="88" y="354"/>
                    </a:lnTo>
                    <a:lnTo>
                      <a:pt x="241" y="552"/>
                    </a:lnTo>
                    <a:lnTo>
                      <a:pt x="765" y="0"/>
                    </a:lnTo>
                    <a:lnTo>
                      <a:pt x="765" y="80"/>
                    </a:lnTo>
                    <a:lnTo>
                      <a:pt x="286" y="747"/>
                    </a:lnTo>
                    <a:close/>
                  </a:path>
                </a:pathLst>
              </a:custGeom>
              <a:solidFill>
                <a:srgbClr val="C6000C"/>
              </a:solidFill>
              <a:ln w="9525">
                <a:noFill/>
                <a:round/>
                <a:headEnd/>
                <a:tailEnd/>
              </a:ln>
            </p:spPr>
            <p:txBody>
              <a:bodyPr/>
              <a:lstStyle/>
              <a:p>
                <a:endParaRPr lang="es-MX"/>
              </a:p>
            </p:txBody>
          </p:sp>
        </p:grpSp>
        <p:sp>
          <p:nvSpPr>
            <p:cNvPr id="31771" name="Rectangle 1051"/>
            <p:cNvSpPr>
              <a:spLocks noChangeArrowheads="1"/>
            </p:cNvSpPr>
            <p:nvPr/>
          </p:nvSpPr>
          <p:spPr bwMode="auto">
            <a:xfrm>
              <a:off x="912" y="509"/>
              <a:ext cx="1262" cy="230"/>
            </a:xfrm>
            <a:prstGeom prst="rect">
              <a:avLst/>
            </a:prstGeom>
            <a:noFill/>
            <a:ln w="9525">
              <a:noFill/>
              <a:miter lim="800000"/>
              <a:headEnd/>
              <a:tailEnd/>
            </a:ln>
          </p:spPr>
          <p:txBody>
            <a:bodyPr wrap="none" lIns="0" tIns="0" rIns="0" bIns="0">
              <a:spAutoFit/>
            </a:bodyPr>
            <a:lstStyle/>
            <a:p>
              <a:pPr eaLnBrk="0" hangingPunct="0">
                <a:defRPr/>
              </a:pPr>
              <a:r>
                <a:rPr lang="es-ES_tradnl" b="1">
                  <a:effectLst>
                    <a:outerShdw blurRad="38100" dist="38100" dir="2700000" algn="tl">
                      <a:srgbClr val="C0C0C0"/>
                    </a:outerShdw>
                  </a:effectLst>
                  <a:latin typeface="Verdana" pitchFamily="34" charset="0"/>
                </a:rPr>
                <a:t>Estándares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2433638"/>
            <a:ext cx="8229600" cy="3662362"/>
          </a:xfrm>
          <a:prstGeom prst="rect">
            <a:avLst/>
          </a:prstGeom>
          <a:noFill/>
          <a:ln w="9525">
            <a:noFill/>
            <a:miter lim="800000"/>
            <a:headEnd/>
            <a:tailEnd/>
          </a:ln>
        </p:spPr>
        <p:txBody>
          <a:bodyPr>
            <a:spAutoFit/>
          </a:bodyPr>
          <a:lstStyle/>
          <a:p>
            <a:pPr algn="just"/>
            <a:endParaRPr lang="es-ES" altLang="es-MX" sz="1800">
              <a:latin typeface="Verdana" pitchFamily="34" charset="0"/>
              <a:cs typeface="Arial" charset="0"/>
            </a:endParaRPr>
          </a:p>
          <a:p>
            <a:pPr algn="just">
              <a:buClr>
                <a:schemeClr val="folHlink"/>
              </a:buClr>
              <a:buSzPct val="125000"/>
              <a:buFont typeface="Wingdings" pitchFamily="2" charset="2"/>
              <a:buNone/>
            </a:pPr>
            <a:endParaRPr lang="es-ES" altLang="es-MX" sz="1800">
              <a:latin typeface="Verdana" pitchFamily="34" charset="0"/>
              <a:cs typeface="Arial" charset="0"/>
            </a:endParaRPr>
          </a:p>
          <a:p>
            <a:pPr algn="just">
              <a:buClr>
                <a:schemeClr val="folHlink"/>
              </a:buClr>
              <a:buSzPct val="125000"/>
              <a:buFont typeface="Wingdings" pitchFamily="2" charset="2"/>
              <a:buChar char="Ø"/>
            </a:pPr>
            <a:r>
              <a:rPr lang="es-ES" altLang="es-MX" sz="1800">
                <a:latin typeface="Verdana" pitchFamily="34" charset="0"/>
                <a:cs typeface="Arial" charset="0"/>
              </a:rPr>
              <a:t> ISO: Internacional Standards Organization </a:t>
            </a:r>
          </a:p>
          <a:p>
            <a:pPr algn="just">
              <a:buClr>
                <a:schemeClr val="folHlink"/>
              </a:buClr>
              <a:buSzPct val="125000"/>
              <a:buFont typeface="Wingdings" pitchFamily="2" charset="2"/>
              <a:buNone/>
            </a:pPr>
            <a:r>
              <a:rPr lang="es-ES" altLang="es-MX" sz="1800">
                <a:latin typeface="Verdana" pitchFamily="34" charset="0"/>
                <a:cs typeface="Arial" charset="0"/>
              </a:rPr>
              <a:t>Organismo multinacional, voluntaria, dedicada a acuerdos mundiales sobre estándares internacionales en una amplia variedad de campos.</a:t>
            </a:r>
          </a:p>
          <a:p>
            <a:pPr algn="just">
              <a:buClr>
                <a:schemeClr val="folHlink"/>
              </a:buClr>
              <a:buSzPct val="125000"/>
              <a:buFont typeface="Wingdings" pitchFamily="2" charset="2"/>
              <a:buNone/>
            </a:pPr>
            <a:endParaRPr lang="es-ES" altLang="es-MX" sz="1800">
              <a:latin typeface="Verdana" pitchFamily="34" charset="0"/>
              <a:cs typeface="Arial" charset="0"/>
            </a:endParaRPr>
          </a:p>
          <a:p>
            <a:pPr algn="just">
              <a:buClr>
                <a:schemeClr val="folHlink"/>
              </a:buClr>
              <a:buSzPct val="125000"/>
              <a:buFont typeface="Wingdings" pitchFamily="2" charset="2"/>
              <a:buChar char="Ø"/>
            </a:pPr>
            <a:r>
              <a:rPr lang="es-ES" altLang="es-MX" sz="1800">
                <a:latin typeface="Verdana" pitchFamily="34" charset="0"/>
                <a:cs typeface="Arial" charset="0"/>
              </a:rPr>
              <a:t> ANSI: Instituto Nacional Americano para la Estandarización </a:t>
            </a:r>
          </a:p>
          <a:p>
            <a:pPr algn="just">
              <a:buClr>
                <a:schemeClr val="folHlink"/>
              </a:buClr>
              <a:buSzPct val="125000"/>
              <a:buFont typeface="Wingdings" pitchFamily="2" charset="2"/>
              <a:buNone/>
            </a:pPr>
            <a:r>
              <a:rPr lang="es-ES" altLang="es-MX" sz="1800">
                <a:latin typeface="Verdana" pitchFamily="34" charset="0"/>
                <a:cs typeface="Arial" charset="0"/>
              </a:rPr>
              <a:t>Corporación completamente privada sin fines de lucro, que no tiene ninguna relación con el gobierno federal de los Estados Unidos </a:t>
            </a:r>
          </a:p>
          <a:p>
            <a:pPr algn="just">
              <a:buClr>
                <a:schemeClr val="folHlink"/>
              </a:buClr>
              <a:buSzPct val="125000"/>
              <a:buFont typeface="Wingdings" pitchFamily="2" charset="2"/>
              <a:buNone/>
            </a:pPr>
            <a:endParaRPr lang="es-ES" altLang="es-MX" sz="1800">
              <a:latin typeface="Verdana" pitchFamily="34" charset="0"/>
              <a:cs typeface="Arial" charset="0"/>
            </a:endParaRPr>
          </a:p>
          <a:p>
            <a:pPr algn="just">
              <a:buClr>
                <a:schemeClr val="folHlink"/>
              </a:buClr>
              <a:buSzPct val="125000"/>
              <a:buFont typeface="Wingdings" pitchFamily="2" charset="2"/>
              <a:buChar char="Ø"/>
            </a:pPr>
            <a:r>
              <a:rPr lang="es-ES" altLang="es-MX" sz="1800">
                <a:latin typeface="Verdana" pitchFamily="34" charset="0"/>
                <a:cs typeface="Arial" charset="0"/>
              </a:rPr>
              <a:t> IEEE: Instituto de Ingenieros Eléctricos y Electrónicos</a:t>
            </a:r>
          </a:p>
          <a:p>
            <a:pPr algn="just">
              <a:buClr>
                <a:schemeClr val="folHlink"/>
              </a:buClr>
              <a:buSzPct val="125000"/>
              <a:buFont typeface="Wingdings" pitchFamily="2" charset="2"/>
              <a:buNone/>
            </a:pPr>
            <a:r>
              <a:rPr lang="es-ES" altLang="es-MX" sz="1800">
                <a:latin typeface="Verdana" pitchFamily="34" charset="0"/>
                <a:cs typeface="Arial" charset="0"/>
              </a:rPr>
              <a:t> Grupo profesional más grande a nivel nacional. Involucrado en el desarrollo de estándares para computación, electrónica y eléctrica. </a:t>
            </a:r>
          </a:p>
        </p:txBody>
      </p:sp>
      <p:sp>
        <p:nvSpPr>
          <p:cNvPr id="9219" name="Text Box 3"/>
          <p:cNvSpPr txBox="1">
            <a:spLocks noChangeArrowheads="1"/>
          </p:cNvSpPr>
          <p:nvPr/>
        </p:nvSpPr>
        <p:spPr bwMode="auto">
          <a:xfrm>
            <a:off x="2289175" y="685800"/>
            <a:ext cx="3984625" cy="946150"/>
          </a:xfrm>
          <a:prstGeom prst="rect">
            <a:avLst/>
          </a:prstGeom>
          <a:noFill/>
          <a:ln w="9525">
            <a:noFill/>
            <a:miter lim="800000"/>
            <a:headEnd/>
            <a:tailEnd/>
          </a:ln>
        </p:spPr>
        <p:txBody>
          <a:bodyPr wrap="none">
            <a:spAutoFit/>
          </a:bodyPr>
          <a:lstStyle/>
          <a:p>
            <a:pPr algn="ctr"/>
            <a:r>
              <a:rPr lang="es-MX" altLang="es-MX" sz="2800" b="1">
                <a:latin typeface="Verdana" pitchFamily="34" charset="0"/>
              </a:rPr>
              <a:t>Organizaciones de </a:t>
            </a:r>
          </a:p>
          <a:p>
            <a:pPr algn="ctr"/>
            <a:r>
              <a:rPr lang="es-MX" altLang="es-MX" sz="2800" b="1">
                <a:latin typeface="Verdana" pitchFamily="34" charset="0"/>
              </a:rPr>
              <a:t>Estandarización </a:t>
            </a:r>
            <a:endParaRPr lang="es-ES" altLang="es-MX" sz="2800" b="1">
              <a:latin typeface="Verdana" pitchFamily="34" charset="0"/>
            </a:endParaRPr>
          </a:p>
        </p:txBody>
      </p:sp>
      <p:grpSp>
        <p:nvGrpSpPr>
          <p:cNvPr id="2" name="Group 4"/>
          <p:cNvGrpSpPr>
            <a:grpSpLocks/>
          </p:cNvGrpSpPr>
          <p:nvPr/>
        </p:nvGrpSpPr>
        <p:grpSpPr bwMode="auto">
          <a:xfrm>
            <a:off x="762000" y="2095500"/>
            <a:ext cx="6786563" cy="685800"/>
            <a:chOff x="384" y="465"/>
            <a:chExt cx="4275" cy="432"/>
          </a:xfrm>
        </p:grpSpPr>
        <p:grpSp>
          <p:nvGrpSpPr>
            <p:cNvPr id="3" name="Group 5"/>
            <p:cNvGrpSpPr>
              <a:grpSpLocks/>
            </p:cNvGrpSpPr>
            <p:nvPr/>
          </p:nvGrpSpPr>
          <p:grpSpPr bwMode="auto">
            <a:xfrm>
              <a:off x="384" y="465"/>
              <a:ext cx="288" cy="303"/>
              <a:chOff x="1130" y="537"/>
              <a:chExt cx="209" cy="150"/>
            </a:xfrm>
          </p:grpSpPr>
          <p:sp>
            <p:nvSpPr>
              <p:cNvPr id="9227" name="Rectangle 6"/>
              <p:cNvSpPr>
                <a:spLocks noChangeArrowheads="1"/>
              </p:cNvSpPr>
              <p:nvPr/>
            </p:nvSpPr>
            <p:spPr bwMode="auto">
              <a:xfrm>
                <a:off x="1202" y="656"/>
                <a:ext cx="7" cy="10"/>
              </a:xfrm>
              <a:prstGeom prst="rect">
                <a:avLst/>
              </a:prstGeom>
              <a:solidFill>
                <a:srgbClr val="9FBCF9"/>
              </a:solidFill>
              <a:ln w="9525">
                <a:noFill/>
                <a:miter lim="800000"/>
                <a:headEnd/>
                <a:tailEnd/>
              </a:ln>
            </p:spPr>
            <p:txBody>
              <a:bodyPr/>
              <a:lstStyle/>
              <a:p>
                <a:endParaRPr lang="es-MX" altLang="es-MX"/>
              </a:p>
            </p:txBody>
          </p:sp>
          <p:sp>
            <p:nvSpPr>
              <p:cNvPr id="9228" name="Rectangle 7"/>
              <p:cNvSpPr>
                <a:spLocks noChangeArrowheads="1"/>
              </p:cNvSpPr>
              <p:nvPr/>
            </p:nvSpPr>
            <p:spPr bwMode="auto">
              <a:xfrm>
                <a:off x="1212" y="656"/>
                <a:ext cx="7" cy="10"/>
              </a:xfrm>
              <a:prstGeom prst="rect">
                <a:avLst/>
              </a:prstGeom>
              <a:solidFill>
                <a:srgbClr val="C6000C"/>
              </a:solidFill>
              <a:ln w="9525">
                <a:noFill/>
                <a:miter lim="800000"/>
                <a:headEnd/>
                <a:tailEnd/>
              </a:ln>
            </p:spPr>
            <p:txBody>
              <a:bodyPr/>
              <a:lstStyle/>
              <a:p>
                <a:endParaRPr lang="es-MX" altLang="es-MX"/>
              </a:p>
            </p:txBody>
          </p:sp>
          <p:sp>
            <p:nvSpPr>
              <p:cNvPr id="9229" name="Freeform 8"/>
              <p:cNvSpPr>
                <a:spLocks/>
              </p:cNvSpPr>
              <p:nvPr/>
            </p:nvSpPr>
            <p:spPr bwMode="auto">
              <a:xfrm>
                <a:off x="1130" y="584"/>
                <a:ext cx="186" cy="92"/>
              </a:xfrm>
              <a:custGeom>
                <a:avLst/>
                <a:gdLst>
                  <a:gd name="T0" fmla="*/ 25 w 743"/>
                  <a:gd name="T1" fmla="*/ 92 h 461"/>
                  <a:gd name="T2" fmla="*/ 10 w 743"/>
                  <a:gd name="T3" fmla="*/ 87 h 461"/>
                  <a:gd name="T4" fmla="*/ 0 w 743"/>
                  <a:gd name="T5" fmla="*/ 80 h 461"/>
                  <a:gd name="T6" fmla="*/ 0 w 743"/>
                  <a:gd name="T7" fmla="*/ 12 h 461"/>
                  <a:gd name="T8" fmla="*/ 10 w 743"/>
                  <a:gd name="T9" fmla="*/ 5 h 461"/>
                  <a:gd name="T10" fmla="*/ 25 w 743"/>
                  <a:gd name="T11" fmla="*/ 0 h 461"/>
                  <a:gd name="T12" fmla="*/ 161 w 743"/>
                  <a:gd name="T13" fmla="*/ 0 h 461"/>
                  <a:gd name="T14" fmla="*/ 176 w 743"/>
                  <a:gd name="T15" fmla="*/ 5 h 461"/>
                  <a:gd name="T16" fmla="*/ 186 w 743"/>
                  <a:gd name="T17" fmla="*/ 12 h 461"/>
                  <a:gd name="T18" fmla="*/ 186 w 743"/>
                  <a:gd name="T19" fmla="*/ 80 h 461"/>
                  <a:gd name="T20" fmla="*/ 176 w 743"/>
                  <a:gd name="T21" fmla="*/ 87 h 461"/>
                  <a:gd name="T22" fmla="*/ 161 w 743"/>
                  <a:gd name="T23" fmla="*/ 92 h 461"/>
                  <a:gd name="T24" fmla="*/ 25 w 743"/>
                  <a:gd name="T25" fmla="*/ 92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3"/>
                  <a:gd name="T40" fmla="*/ 0 h 461"/>
                  <a:gd name="T41" fmla="*/ 743 w 743"/>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3" h="461">
                    <a:moveTo>
                      <a:pt x="99" y="461"/>
                    </a:moveTo>
                    <a:lnTo>
                      <a:pt x="38" y="438"/>
                    </a:lnTo>
                    <a:lnTo>
                      <a:pt x="0" y="400"/>
                    </a:lnTo>
                    <a:lnTo>
                      <a:pt x="0" y="62"/>
                    </a:lnTo>
                    <a:lnTo>
                      <a:pt x="38" y="24"/>
                    </a:lnTo>
                    <a:lnTo>
                      <a:pt x="99" y="0"/>
                    </a:lnTo>
                    <a:lnTo>
                      <a:pt x="645" y="0"/>
                    </a:lnTo>
                    <a:lnTo>
                      <a:pt x="705" y="24"/>
                    </a:lnTo>
                    <a:lnTo>
                      <a:pt x="743" y="62"/>
                    </a:lnTo>
                    <a:lnTo>
                      <a:pt x="743" y="400"/>
                    </a:lnTo>
                    <a:lnTo>
                      <a:pt x="705" y="438"/>
                    </a:lnTo>
                    <a:lnTo>
                      <a:pt x="645" y="461"/>
                    </a:lnTo>
                    <a:lnTo>
                      <a:pt x="99" y="461"/>
                    </a:lnTo>
                  </a:path>
                </a:pathLst>
              </a:custGeom>
              <a:noFill/>
              <a:ln w="12700">
                <a:solidFill>
                  <a:srgbClr val="9FBCF9"/>
                </a:solidFill>
                <a:prstDash val="solid"/>
                <a:round/>
                <a:headEnd/>
                <a:tailEnd/>
              </a:ln>
            </p:spPr>
            <p:txBody>
              <a:bodyPr/>
              <a:lstStyle/>
              <a:p>
                <a:endParaRPr lang="es-MX"/>
              </a:p>
            </p:txBody>
          </p:sp>
          <p:sp>
            <p:nvSpPr>
              <p:cNvPr id="9230" name="Freeform 9"/>
              <p:cNvSpPr>
                <a:spLocks/>
              </p:cNvSpPr>
              <p:nvPr/>
            </p:nvSpPr>
            <p:spPr bwMode="auto">
              <a:xfrm>
                <a:off x="1147" y="537"/>
                <a:ext cx="192" cy="150"/>
              </a:xfrm>
              <a:custGeom>
                <a:avLst/>
                <a:gdLst>
                  <a:gd name="T0" fmla="*/ 72 w 765"/>
                  <a:gd name="T1" fmla="*/ 150 h 747"/>
                  <a:gd name="T2" fmla="*/ 0 w 765"/>
                  <a:gd name="T3" fmla="*/ 110 h 747"/>
                  <a:gd name="T4" fmla="*/ 22 w 765"/>
                  <a:gd name="T5" fmla="*/ 71 h 747"/>
                  <a:gd name="T6" fmla="*/ 60 w 765"/>
                  <a:gd name="T7" fmla="*/ 111 h 747"/>
                  <a:gd name="T8" fmla="*/ 192 w 765"/>
                  <a:gd name="T9" fmla="*/ 0 h 747"/>
                  <a:gd name="T10" fmla="*/ 192 w 765"/>
                  <a:gd name="T11" fmla="*/ 16 h 747"/>
                  <a:gd name="T12" fmla="*/ 72 w 765"/>
                  <a:gd name="T13" fmla="*/ 150 h 747"/>
                  <a:gd name="T14" fmla="*/ 0 60000 65536"/>
                  <a:gd name="T15" fmla="*/ 0 60000 65536"/>
                  <a:gd name="T16" fmla="*/ 0 60000 65536"/>
                  <a:gd name="T17" fmla="*/ 0 60000 65536"/>
                  <a:gd name="T18" fmla="*/ 0 60000 65536"/>
                  <a:gd name="T19" fmla="*/ 0 60000 65536"/>
                  <a:gd name="T20" fmla="*/ 0 60000 65536"/>
                  <a:gd name="T21" fmla="*/ 0 w 765"/>
                  <a:gd name="T22" fmla="*/ 0 h 747"/>
                  <a:gd name="T23" fmla="*/ 765 w 765"/>
                  <a:gd name="T24" fmla="*/ 747 h 7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5" h="747">
                    <a:moveTo>
                      <a:pt x="286" y="747"/>
                    </a:moveTo>
                    <a:lnTo>
                      <a:pt x="0" y="550"/>
                    </a:lnTo>
                    <a:lnTo>
                      <a:pt x="88" y="354"/>
                    </a:lnTo>
                    <a:lnTo>
                      <a:pt x="241" y="552"/>
                    </a:lnTo>
                    <a:lnTo>
                      <a:pt x="765" y="0"/>
                    </a:lnTo>
                    <a:lnTo>
                      <a:pt x="765" y="80"/>
                    </a:lnTo>
                    <a:lnTo>
                      <a:pt x="286" y="747"/>
                    </a:lnTo>
                    <a:close/>
                  </a:path>
                </a:pathLst>
              </a:custGeom>
              <a:solidFill>
                <a:srgbClr val="C6000C"/>
              </a:solidFill>
              <a:ln w="9525">
                <a:noFill/>
                <a:round/>
                <a:headEnd/>
                <a:tailEnd/>
              </a:ln>
            </p:spPr>
            <p:txBody>
              <a:bodyPr/>
              <a:lstStyle/>
              <a:p>
                <a:endParaRPr lang="es-MX"/>
              </a:p>
            </p:txBody>
          </p:sp>
        </p:grpSp>
        <p:sp>
          <p:nvSpPr>
            <p:cNvPr id="32778" name="Rectangle 10"/>
            <p:cNvSpPr>
              <a:spLocks noChangeArrowheads="1"/>
            </p:cNvSpPr>
            <p:nvPr/>
          </p:nvSpPr>
          <p:spPr bwMode="auto">
            <a:xfrm>
              <a:off x="912" y="509"/>
              <a:ext cx="3747" cy="388"/>
            </a:xfrm>
            <a:prstGeom prst="rect">
              <a:avLst/>
            </a:prstGeom>
            <a:noFill/>
            <a:ln w="9525">
              <a:noFill/>
              <a:miter lim="800000"/>
              <a:headEnd/>
              <a:tailEnd/>
            </a:ln>
          </p:spPr>
          <p:txBody>
            <a:bodyPr wrap="none" lIns="0" tIns="0" rIns="0" bIns="0">
              <a:spAutoFit/>
            </a:bodyPr>
            <a:lstStyle/>
            <a:p>
              <a:pPr eaLnBrk="0" hangingPunct="0">
                <a:defRPr/>
              </a:pPr>
              <a:r>
                <a:rPr lang="es-ES_tradnl" sz="2000" b="1" dirty="0">
                  <a:effectLst>
                    <a:outerShdw blurRad="38100" dist="38100" dir="2700000" algn="tl">
                      <a:srgbClr val="C0C0C0"/>
                    </a:outerShdw>
                  </a:effectLst>
                  <a:latin typeface="Verdana" pitchFamily="34" charset="0"/>
                </a:rPr>
                <a:t>Comités de creación de estándares, foros</a:t>
              </a:r>
            </a:p>
            <a:p>
              <a:pPr eaLnBrk="0" hangingPunct="0">
                <a:defRPr/>
              </a:pPr>
              <a:r>
                <a:rPr lang="es-ES_tradnl" sz="2000" b="1" dirty="0">
                  <a:effectLst>
                    <a:outerShdw blurRad="38100" dist="38100" dir="2700000" algn="tl">
                      <a:srgbClr val="C0C0C0"/>
                    </a:outerShdw>
                  </a:effectLst>
                  <a:latin typeface="Verdana" pitchFamily="34" charset="0"/>
                </a:rPr>
                <a:t> y </a:t>
              </a:r>
              <a:r>
                <a:rPr lang="es-ES_tradnl" sz="1800" b="1" dirty="0">
                  <a:effectLst>
                    <a:outerShdw blurRad="38100" dist="38100" dir="2700000" algn="tl">
                      <a:srgbClr val="C0C0C0"/>
                    </a:outerShdw>
                  </a:effectLst>
                  <a:latin typeface="Verdana" pitchFamily="34" charset="0"/>
                </a:rPr>
                <a:t>agencias</a:t>
              </a:r>
              <a:r>
                <a:rPr lang="es-ES_tradnl" sz="2000" b="1" dirty="0">
                  <a:effectLst>
                    <a:outerShdw blurRad="38100" dist="38100" dir="2700000" algn="tl">
                      <a:srgbClr val="C0C0C0"/>
                    </a:outerShdw>
                  </a:effectLst>
                  <a:latin typeface="Verdana" pitchFamily="34" charset="0"/>
                </a:rPr>
                <a:t> reguladoras de los gobiernos </a:t>
              </a:r>
            </a:p>
          </p:txBody>
        </p:sp>
      </p:grpSp>
      <p:sp>
        <p:nvSpPr>
          <p:cNvPr id="9221" name="Rectangle 11"/>
          <p:cNvSpPr>
            <a:spLocks noChangeArrowheads="1"/>
          </p:cNvSpPr>
          <p:nvPr/>
        </p:nvSpPr>
        <p:spPr bwMode="auto">
          <a:xfrm>
            <a:off x="1588" y="2949575"/>
            <a:ext cx="9144000" cy="0"/>
          </a:xfrm>
          <a:prstGeom prst="rect">
            <a:avLst/>
          </a:prstGeom>
          <a:noFill/>
          <a:ln w="9525">
            <a:noFill/>
            <a:miter lim="800000"/>
            <a:headEnd/>
            <a:tailEnd/>
          </a:ln>
        </p:spPr>
        <p:txBody>
          <a:bodyPr>
            <a:spAutoFit/>
          </a:bodyPr>
          <a:lstStyle/>
          <a:p>
            <a:endParaRPr lang="es-MX" altLang="es-MX"/>
          </a:p>
        </p:txBody>
      </p:sp>
      <p:sp>
        <p:nvSpPr>
          <p:cNvPr id="9222" name="Rectangle 12"/>
          <p:cNvSpPr>
            <a:spLocks noChangeArrowheads="1"/>
          </p:cNvSpPr>
          <p:nvPr/>
        </p:nvSpPr>
        <p:spPr bwMode="auto">
          <a:xfrm>
            <a:off x="0" y="2979738"/>
            <a:ext cx="9144000" cy="0"/>
          </a:xfrm>
          <a:prstGeom prst="rect">
            <a:avLst/>
          </a:prstGeom>
          <a:noFill/>
          <a:ln w="9525">
            <a:noFill/>
            <a:miter lim="800000"/>
            <a:headEnd/>
            <a:tailEnd/>
          </a:ln>
        </p:spPr>
        <p:txBody>
          <a:bodyPr>
            <a:spAutoFit/>
          </a:bodyPr>
          <a:lstStyle/>
          <a:p>
            <a:endParaRPr lang="es-MX" altLang="es-MX"/>
          </a:p>
        </p:txBody>
      </p:sp>
      <p:sp>
        <p:nvSpPr>
          <p:cNvPr id="9223" name="Rectangle 20"/>
          <p:cNvSpPr>
            <a:spLocks noChangeArrowheads="1"/>
          </p:cNvSpPr>
          <p:nvPr/>
        </p:nvSpPr>
        <p:spPr bwMode="auto">
          <a:xfrm>
            <a:off x="1588" y="2949575"/>
            <a:ext cx="9144000" cy="0"/>
          </a:xfrm>
          <a:prstGeom prst="rect">
            <a:avLst/>
          </a:prstGeom>
          <a:noFill/>
          <a:ln w="9525">
            <a:noFill/>
            <a:miter lim="800000"/>
            <a:headEnd/>
            <a:tailEnd/>
          </a:ln>
        </p:spPr>
        <p:txBody>
          <a:bodyPr>
            <a:spAutoFit/>
          </a:bodyPr>
          <a:lstStyle/>
          <a:p>
            <a:endParaRPr lang="es-MX" altLang="es-MX"/>
          </a:p>
        </p:txBody>
      </p:sp>
      <p:pic>
        <p:nvPicPr>
          <p:cNvPr id="9224" name="Picture 24" descr="Negocios">
            <a:hlinkClick r:id="rId2"/>
          </p:cNvPr>
          <p:cNvPicPr>
            <a:picLocks noChangeAspect="1" noChangeArrowheads="1"/>
          </p:cNvPicPr>
          <p:nvPr/>
        </p:nvPicPr>
        <p:blipFill>
          <a:blip r:embed="rId3" cstate="print"/>
          <a:srcRect/>
          <a:stretch>
            <a:fillRect/>
          </a:stretch>
        </p:blipFill>
        <p:spPr bwMode="auto">
          <a:xfrm>
            <a:off x="6858000" y="457200"/>
            <a:ext cx="1905000"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2362200"/>
            <a:ext cx="8229600" cy="3937000"/>
          </a:xfrm>
          <a:prstGeom prst="rect">
            <a:avLst/>
          </a:prstGeom>
          <a:noFill/>
          <a:ln w="9525">
            <a:noFill/>
            <a:miter lim="800000"/>
            <a:headEnd/>
            <a:tailEnd/>
          </a:ln>
        </p:spPr>
        <p:txBody>
          <a:bodyPr>
            <a:spAutoFit/>
          </a:bodyPr>
          <a:lstStyle/>
          <a:p>
            <a:pPr algn="just"/>
            <a:endParaRPr lang="es-ES" altLang="es-MX" sz="1800">
              <a:latin typeface="Verdana" pitchFamily="34" charset="0"/>
              <a:cs typeface="Arial" charset="0"/>
            </a:endParaRPr>
          </a:p>
          <a:p>
            <a:pPr algn="just">
              <a:buClr>
                <a:schemeClr val="folHlink"/>
              </a:buClr>
              <a:buSzPct val="125000"/>
              <a:buFont typeface="Wingdings" pitchFamily="2" charset="2"/>
              <a:buChar char="Ø"/>
            </a:pPr>
            <a:r>
              <a:rPr lang="es-ES" altLang="es-MX" sz="1800">
                <a:latin typeface="Verdana" pitchFamily="34" charset="0"/>
                <a:cs typeface="Arial" charset="0"/>
              </a:rPr>
              <a:t> Los foros presentan sus conclusiones a los organismos de estandarización. </a:t>
            </a:r>
          </a:p>
          <a:p>
            <a:pPr algn="just">
              <a:buClr>
                <a:schemeClr val="folHlink"/>
              </a:buClr>
              <a:buSzPct val="125000"/>
              <a:buFont typeface="Wingdings" pitchFamily="2" charset="2"/>
              <a:buNone/>
            </a:pPr>
            <a:endParaRPr lang="es-ES" altLang="es-MX" sz="1800">
              <a:latin typeface="Verdana" pitchFamily="34" charset="0"/>
              <a:cs typeface="Arial" charset="0"/>
            </a:endParaRPr>
          </a:p>
          <a:p>
            <a:pPr algn="just">
              <a:buClr>
                <a:schemeClr val="folHlink"/>
              </a:buClr>
              <a:buSzPct val="125000"/>
              <a:buFont typeface="Wingdings" pitchFamily="2" charset="2"/>
              <a:buNone/>
            </a:pPr>
            <a:r>
              <a:rPr lang="es-ES" altLang="es-MX" sz="1800">
                <a:latin typeface="Verdana" pitchFamily="34" charset="0"/>
                <a:cs typeface="Arial" charset="0"/>
              </a:rPr>
              <a:t>Algunos ejemplos son :  </a:t>
            </a:r>
          </a:p>
          <a:p>
            <a:pPr algn="just">
              <a:buClr>
                <a:schemeClr val="folHlink"/>
              </a:buClr>
              <a:buSzPct val="125000"/>
              <a:buFont typeface="Wingdings" pitchFamily="2" charset="2"/>
              <a:buNone/>
            </a:pPr>
            <a:r>
              <a:rPr lang="es-ES" altLang="es-MX" sz="1800">
                <a:latin typeface="Verdana" pitchFamily="34" charset="0"/>
                <a:cs typeface="Arial" charset="0"/>
              </a:rPr>
              <a:t>Foro de Frame Relay</a:t>
            </a:r>
          </a:p>
          <a:p>
            <a:pPr algn="just">
              <a:buClr>
                <a:schemeClr val="folHlink"/>
              </a:buClr>
              <a:buSzPct val="125000"/>
              <a:buFont typeface="Wingdings" pitchFamily="2" charset="2"/>
              <a:buNone/>
            </a:pPr>
            <a:r>
              <a:rPr lang="es-ES" altLang="es-MX" sz="1800">
                <a:latin typeface="Verdana" pitchFamily="34" charset="0"/>
                <a:cs typeface="Arial" charset="0"/>
              </a:rPr>
              <a:t>Foro de  ATM (Modo de Transferencia Asíncrona)</a:t>
            </a:r>
          </a:p>
          <a:p>
            <a:pPr algn="just">
              <a:buClr>
                <a:schemeClr val="folHlink"/>
              </a:buClr>
              <a:buSzPct val="125000"/>
              <a:buFont typeface="Wingdings" pitchFamily="2" charset="2"/>
              <a:buNone/>
            </a:pPr>
            <a:endParaRPr lang="es-ES" altLang="es-MX" sz="1800">
              <a:latin typeface="Verdana" pitchFamily="34" charset="0"/>
              <a:cs typeface="Arial" charset="0"/>
            </a:endParaRPr>
          </a:p>
          <a:p>
            <a:pPr algn="just">
              <a:buClr>
                <a:schemeClr val="folHlink"/>
              </a:buClr>
              <a:buSzPct val="125000"/>
              <a:buFont typeface="Wingdings" pitchFamily="2" charset="2"/>
              <a:buNone/>
            </a:pPr>
            <a:endParaRPr lang="es-ES" altLang="es-MX" sz="1800">
              <a:latin typeface="Verdana" pitchFamily="34" charset="0"/>
              <a:cs typeface="Arial" charset="0"/>
            </a:endParaRPr>
          </a:p>
          <a:p>
            <a:pPr algn="just">
              <a:buClr>
                <a:schemeClr val="folHlink"/>
              </a:buClr>
              <a:buSzPct val="125000"/>
              <a:buFont typeface="Wingdings" pitchFamily="2" charset="2"/>
              <a:buNone/>
            </a:pPr>
            <a:endParaRPr lang="es-ES" altLang="es-MX" sz="1800">
              <a:latin typeface="Verdana" pitchFamily="34" charset="0"/>
              <a:cs typeface="Arial" charset="0"/>
            </a:endParaRPr>
          </a:p>
          <a:p>
            <a:pPr algn="just">
              <a:buClr>
                <a:schemeClr val="folHlink"/>
              </a:buClr>
              <a:buSzPct val="125000"/>
              <a:buFont typeface="Wingdings" pitchFamily="2" charset="2"/>
              <a:buChar char="Ø"/>
            </a:pPr>
            <a:r>
              <a:rPr lang="es-ES" altLang="es-MX" sz="1800">
                <a:latin typeface="Verdana" pitchFamily="34" charset="0"/>
                <a:cs typeface="Arial" charset="0"/>
              </a:rPr>
              <a:t> Su objetivo es proteger el interés público mediante la regulación de la radio, la televisión y las comunicaciones por cable. </a:t>
            </a:r>
          </a:p>
          <a:p>
            <a:pPr algn="just">
              <a:buClr>
                <a:schemeClr val="folHlink"/>
              </a:buClr>
              <a:buSzPct val="125000"/>
              <a:buFont typeface="Wingdings" pitchFamily="2" charset="2"/>
              <a:buNone/>
            </a:pPr>
            <a:r>
              <a:rPr lang="es-ES" altLang="es-MX" sz="1800">
                <a:latin typeface="Verdana" pitchFamily="34" charset="0"/>
                <a:cs typeface="Arial" charset="0"/>
              </a:rPr>
              <a:t>Por ejemplo:  </a:t>
            </a:r>
          </a:p>
          <a:p>
            <a:pPr algn="just">
              <a:buClr>
                <a:schemeClr val="folHlink"/>
              </a:buClr>
              <a:buSzPct val="125000"/>
              <a:buFont typeface="Wingdings" pitchFamily="2" charset="2"/>
              <a:buNone/>
            </a:pPr>
            <a:r>
              <a:rPr lang="es-ES" altLang="es-MX" sz="1800">
                <a:latin typeface="Verdana" pitchFamily="34" charset="0"/>
                <a:cs typeface="Arial" charset="0"/>
              </a:rPr>
              <a:t>FCC </a:t>
            </a:r>
          </a:p>
        </p:txBody>
      </p:sp>
      <p:sp>
        <p:nvSpPr>
          <p:cNvPr id="10243" name="Text Box 3"/>
          <p:cNvSpPr txBox="1">
            <a:spLocks noChangeArrowheads="1"/>
          </p:cNvSpPr>
          <p:nvPr/>
        </p:nvSpPr>
        <p:spPr bwMode="auto">
          <a:xfrm>
            <a:off x="2289175" y="685800"/>
            <a:ext cx="3984625" cy="946150"/>
          </a:xfrm>
          <a:prstGeom prst="rect">
            <a:avLst/>
          </a:prstGeom>
          <a:noFill/>
          <a:ln w="9525">
            <a:noFill/>
            <a:miter lim="800000"/>
            <a:headEnd/>
            <a:tailEnd/>
          </a:ln>
        </p:spPr>
        <p:txBody>
          <a:bodyPr wrap="none">
            <a:spAutoFit/>
          </a:bodyPr>
          <a:lstStyle/>
          <a:p>
            <a:pPr algn="ctr"/>
            <a:r>
              <a:rPr lang="es-MX" altLang="es-MX" sz="2800" b="1">
                <a:latin typeface="Verdana" pitchFamily="34" charset="0"/>
              </a:rPr>
              <a:t>Organizaciones de </a:t>
            </a:r>
          </a:p>
          <a:p>
            <a:pPr algn="ctr"/>
            <a:r>
              <a:rPr lang="es-MX" altLang="es-MX" sz="2800" b="1">
                <a:latin typeface="Verdana" pitchFamily="34" charset="0"/>
              </a:rPr>
              <a:t>Estandarización </a:t>
            </a:r>
            <a:endParaRPr lang="es-ES" altLang="es-MX" sz="2800" b="1">
              <a:latin typeface="Verdana" pitchFamily="34" charset="0"/>
            </a:endParaRPr>
          </a:p>
        </p:txBody>
      </p:sp>
      <p:grpSp>
        <p:nvGrpSpPr>
          <p:cNvPr id="2" name="Group 4"/>
          <p:cNvGrpSpPr>
            <a:grpSpLocks/>
          </p:cNvGrpSpPr>
          <p:nvPr/>
        </p:nvGrpSpPr>
        <p:grpSpPr bwMode="auto">
          <a:xfrm>
            <a:off x="774700" y="4471988"/>
            <a:ext cx="4635500" cy="481012"/>
            <a:chOff x="384" y="465"/>
            <a:chExt cx="2920" cy="303"/>
          </a:xfrm>
        </p:grpSpPr>
        <p:grpSp>
          <p:nvGrpSpPr>
            <p:cNvPr id="3" name="Group 5"/>
            <p:cNvGrpSpPr>
              <a:grpSpLocks/>
            </p:cNvGrpSpPr>
            <p:nvPr/>
          </p:nvGrpSpPr>
          <p:grpSpPr bwMode="auto">
            <a:xfrm>
              <a:off x="384" y="465"/>
              <a:ext cx="288" cy="303"/>
              <a:chOff x="1130" y="537"/>
              <a:chExt cx="209" cy="150"/>
            </a:xfrm>
          </p:grpSpPr>
          <p:sp>
            <p:nvSpPr>
              <p:cNvPr id="10258" name="Rectangle 6"/>
              <p:cNvSpPr>
                <a:spLocks noChangeArrowheads="1"/>
              </p:cNvSpPr>
              <p:nvPr/>
            </p:nvSpPr>
            <p:spPr bwMode="auto">
              <a:xfrm>
                <a:off x="1202" y="656"/>
                <a:ext cx="7" cy="10"/>
              </a:xfrm>
              <a:prstGeom prst="rect">
                <a:avLst/>
              </a:prstGeom>
              <a:solidFill>
                <a:srgbClr val="9FBCF9"/>
              </a:solidFill>
              <a:ln w="9525">
                <a:noFill/>
                <a:miter lim="800000"/>
                <a:headEnd/>
                <a:tailEnd/>
              </a:ln>
            </p:spPr>
            <p:txBody>
              <a:bodyPr/>
              <a:lstStyle/>
              <a:p>
                <a:endParaRPr lang="es-MX" altLang="es-MX"/>
              </a:p>
            </p:txBody>
          </p:sp>
          <p:sp>
            <p:nvSpPr>
              <p:cNvPr id="10259" name="Rectangle 7"/>
              <p:cNvSpPr>
                <a:spLocks noChangeArrowheads="1"/>
              </p:cNvSpPr>
              <p:nvPr/>
            </p:nvSpPr>
            <p:spPr bwMode="auto">
              <a:xfrm>
                <a:off x="1212" y="656"/>
                <a:ext cx="7" cy="10"/>
              </a:xfrm>
              <a:prstGeom prst="rect">
                <a:avLst/>
              </a:prstGeom>
              <a:solidFill>
                <a:srgbClr val="C6000C"/>
              </a:solidFill>
              <a:ln w="9525">
                <a:noFill/>
                <a:miter lim="800000"/>
                <a:headEnd/>
                <a:tailEnd/>
              </a:ln>
            </p:spPr>
            <p:txBody>
              <a:bodyPr/>
              <a:lstStyle/>
              <a:p>
                <a:endParaRPr lang="es-MX" altLang="es-MX"/>
              </a:p>
            </p:txBody>
          </p:sp>
          <p:sp>
            <p:nvSpPr>
              <p:cNvPr id="10260" name="Freeform 8"/>
              <p:cNvSpPr>
                <a:spLocks/>
              </p:cNvSpPr>
              <p:nvPr/>
            </p:nvSpPr>
            <p:spPr bwMode="auto">
              <a:xfrm>
                <a:off x="1130" y="584"/>
                <a:ext cx="186" cy="92"/>
              </a:xfrm>
              <a:custGeom>
                <a:avLst/>
                <a:gdLst>
                  <a:gd name="T0" fmla="*/ 25 w 743"/>
                  <a:gd name="T1" fmla="*/ 92 h 461"/>
                  <a:gd name="T2" fmla="*/ 10 w 743"/>
                  <a:gd name="T3" fmla="*/ 87 h 461"/>
                  <a:gd name="T4" fmla="*/ 0 w 743"/>
                  <a:gd name="T5" fmla="*/ 80 h 461"/>
                  <a:gd name="T6" fmla="*/ 0 w 743"/>
                  <a:gd name="T7" fmla="*/ 12 h 461"/>
                  <a:gd name="T8" fmla="*/ 10 w 743"/>
                  <a:gd name="T9" fmla="*/ 5 h 461"/>
                  <a:gd name="T10" fmla="*/ 25 w 743"/>
                  <a:gd name="T11" fmla="*/ 0 h 461"/>
                  <a:gd name="T12" fmla="*/ 161 w 743"/>
                  <a:gd name="T13" fmla="*/ 0 h 461"/>
                  <a:gd name="T14" fmla="*/ 176 w 743"/>
                  <a:gd name="T15" fmla="*/ 5 h 461"/>
                  <a:gd name="T16" fmla="*/ 186 w 743"/>
                  <a:gd name="T17" fmla="*/ 12 h 461"/>
                  <a:gd name="T18" fmla="*/ 186 w 743"/>
                  <a:gd name="T19" fmla="*/ 80 h 461"/>
                  <a:gd name="T20" fmla="*/ 176 w 743"/>
                  <a:gd name="T21" fmla="*/ 87 h 461"/>
                  <a:gd name="T22" fmla="*/ 161 w 743"/>
                  <a:gd name="T23" fmla="*/ 92 h 461"/>
                  <a:gd name="T24" fmla="*/ 25 w 743"/>
                  <a:gd name="T25" fmla="*/ 92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3"/>
                  <a:gd name="T40" fmla="*/ 0 h 461"/>
                  <a:gd name="T41" fmla="*/ 743 w 743"/>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3" h="461">
                    <a:moveTo>
                      <a:pt x="99" y="461"/>
                    </a:moveTo>
                    <a:lnTo>
                      <a:pt x="38" y="438"/>
                    </a:lnTo>
                    <a:lnTo>
                      <a:pt x="0" y="400"/>
                    </a:lnTo>
                    <a:lnTo>
                      <a:pt x="0" y="62"/>
                    </a:lnTo>
                    <a:lnTo>
                      <a:pt x="38" y="24"/>
                    </a:lnTo>
                    <a:lnTo>
                      <a:pt x="99" y="0"/>
                    </a:lnTo>
                    <a:lnTo>
                      <a:pt x="645" y="0"/>
                    </a:lnTo>
                    <a:lnTo>
                      <a:pt x="705" y="24"/>
                    </a:lnTo>
                    <a:lnTo>
                      <a:pt x="743" y="62"/>
                    </a:lnTo>
                    <a:lnTo>
                      <a:pt x="743" y="400"/>
                    </a:lnTo>
                    <a:lnTo>
                      <a:pt x="705" y="438"/>
                    </a:lnTo>
                    <a:lnTo>
                      <a:pt x="645" y="461"/>
                    </a:lnTo>
                    <a:lnTo>
                      <a:pt x="99" y="461"/>
                    </a:lnTo>
                  </a:path>
                </a:pathLst>
              </a:custGeom>
              <a:noFill/>
              <a:ln w="12700">
                <a:solidFill>
                  <a:srgbClr val="9FBCF9"/>
                </a:solidFill>
                <a:prstDash val="solid"/>
                <a:round/>
                <a:headEnd/>
                <a:tailEnd/>
              </a:ln>
            </p:spPr>
            <p:txBody>
              <a:bodyPr/>
              <a:lstStyle/>
              <a:p>
                <a:endParaRPr lang="es-MX"/>
              </a:p>
            </p:txBody>
          </p:sp>
          <p:sp>
            <p:nvSpPr>
              <p:cNvPr id="10261" name="Freeform 9"/>
              <p:cNvSpPr>
                <a:spLocks/>
              </p:cNvSpPr>
              <p:nvPr/>
            </p:nvSpPr>
            <p:spPr bwMode="auto">
              <a:xfrm>
                <a:off x="1147" y="537"/>
                <a:ext cx="192" cy="150"/>
              </a:xfrm>
              <a:custGeom>
                <a:avLst/>
                <a:gdLst>
                  <a:gd name="T0" fmla="*/ 72 w 765"/>
                  <a:gd name="T1" fmla="*/ 150 h 747"/>
                  <a:gd name="T2" fmla="*/ 0 w 765"/>
                  <a:gd name="T3" fmla="*/ 110 h 747"/>
                  <a:gd name="T4" fmla="*/ 22 w 765"/>
                  <a:gd name="T5" fmla="*/ 71 h 747"/>
                  <a:gd name="T6" fmla="*/ 60 w 765"/>
                  <a:gd name="T7" fmla="*/ 111 h 747"/>
                  <a:gd name="T8" fmla="*/ 192 w 765"/>
                  <a:gd name="T9" fmla="*/ 0 h 747"/>
                  <a:gd name="T10" fmla="*/ 192 w 765"/>
                  <a:gd name="T11" fmla="*/ 16 h 747"/>
                  <a:gd name="T12" fmla="*/ 72 w 765"/>
                  <a:gd name="T13" fmla="*/ 150 h 747"/>
                  <a:gd name="T14" fmla="*/ 0 60000 65536"/>
                  <a:gd name="T15" fmla="*/ 0 60000 65536"/>
                  <a:gd name="T16" fmla="*/ 0 60000 65536"/>
                  <a:gd name="T17" fmla="*/ 0 60000 65536"/>
                  <a:gd name="T18" fmla="*/ 0 60000 65536"/>
                  <a:gd name="T19" fmla="*/ 0 60000 65536"/>
                  <a:gd name="T20" fmla="*/ 0 60000 65536"/>
                  <a:gd name="T21" fmla="*/ 0 w 765"/>
                  <a:gd name="T22" fmla="*/ 0 h 747"/>
                  <a:gd name="T23" fmla="*/ 765 w 765"/>
                  <a:gd name="T24" fmla="*/ 747 h 7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5" h="747">
                    <a:moveTo>
                      <a:pt x="286" y="747"/>
                    </a:moveTo>
                    <a:lnTo>
                      <a:pt x="0" y="550"/>
                    </a:lnTo>
                    <a:lnTo>
                      <a:pt x="88" y="354"/>
                    </a:lnTo>
                    <a:lnTo>
                      <a:pt x="241" y="552"/>
                    </a:lnTo>
                    <a:lnTo>
                      <a:pt x="765" y="0"/>
                    </a:lnTo>
                    <a:lnTo>
                      <a:pt x="765" y="80"/>
                    </a:lnTo>
                    <a:lnTo>
                      <a:pt x="286" y="747"/>
                    </a:lnTo>
                    <a:close/>
                  </a:path>
                </a:pathLst>
              </a:custGeom>
              <a:solidFill>
                <a:srgbClr val="C6000C"/>
              </a:solidFill>
              <a:ln w="9525">
                <a:noFill/>
                <a:round/>
                <a:headEnd/>
                <a:tailEnd/>
              </a:ln>
            </p:spPr>
            <p:txBody>
              <a:bodyPr/>
              <a:lstStyle/>
              <a:p>
                <a:endParaRPr lang="es-MX"/>
              </a:p>
            </p:txBody>
          </p:sp>
        </p:grpSp>
        <p:sp>
          <p:nvSpPr>
            <p:cNvPr id="33802" name="Rectangle 10"/>
            <p:cNvSpPr>
              <a:spLocks noChangeArrowheads="1"/>
            </p:cNvSpPr>
            <p:nvPr/>
          </p:nvSpPr>
          <p:spPr bwMode="auto">
            <a:xfrm>
              <a:off x="912" y="509"/>
              <a:ext cx="2392" cy="230"/>
            </a:xfrm>
            <a:prstGeom prst="rect">
              <a:avLst/>
            </a:prstGeom>
            <a:noFill/>
            <a:ln w="9525">
              <a:noFill/>
              <a:miter lim="800000"/>
              <a:headEnd/>
              <a:tailEnd/>
            </a:ln>
          </p:spPr>
          <p:txBody>
            <a:bodyPr wrap="none" lIns="0" tIns="0" rIns="0" bIns="0">
              <a:spAutoFit/>
            </a:bodyPr>
            <a:lstStyle/>
            <a:p>
              <a:pPr eaLnBrk="0" hangingPunct="0">
                <a:defRPr/>
              </a:pPr>
              <a:r>
                <a:rPr lang="es-ES_tradnl" b="1">
                  <a:effectLst>
                    <a:outerShdw blurRad="38100" dist="38100" dir="2700000" algn="tl">
                      <a:srgbClr val="C0C0C0"/>
                    </a:outerShdw>
                  </a:effectLst>
                  <a:latin typeface="Verdana" pitchFamily="34" charset="0"/>
                </a:rPr>
                <a:t>Agencias reguladoras </a:t>
              </a:r>
            </a:p>
          </p:txBody>
        </p:sp>
      </p:grpSp>
      <p:sp>
        <p:nvSpPr>
          <p:cNvPr id="10245" name="Rectangle 11"/>
          <p:cNvSpPr>
            <a:spLocks noChangeArrowheads="1"/>
          </p:cNvSpPr>
          <p:nvPr/>
        </p:nvSpPr>
        <p:spPr bwMode="auto">
          <a:xfrm>
            <a:off x="1588" y="2949575"/>
            <a:ext cx="9144000" cy="0"/>
          </a:xfrm>
          <a:prstGeom prst="rect">
            <a:avLst/>
          </a:prstGeom>
          <a:noFill/>
          <a:ln w="9525">
            <a:noFill/>
            <a:miter lim="800000"/>
            <a:headEnd/>
            <a:tailEnd/>
          </a:ln>
        </p:spPr>
        <p:txBody>
          <a:bodyPr>
            <a:spAutoFit/>
          </a:bodyPr>
          <a:lstStyle/>
          <a:p>
            <a:endParaRPr lang="es-MX" altLang="es-MX"/>
          </a:p>
        </p:txBody>
      </p:sp>
      <p:sp>
        <p:nvSpPr>
          <p:cNvPr id="10246" name="Rectangle 12"/>
          <p:cNvSpPr>
            <a:spLocks noChangeArrowheads="1"/>
          </p:cNvSpPr>
          <p:nvPr/>
        </p:nvSpPr>
        <p:spPr bwMode="auto">
          <a:xfrm>
            <a:off x="0" y="2979738"/>
            <a:ext cx="9144000" cy="0"/>
          </a:xfrm>
          <a:prstGeom prst="rect">
            <a:avLst/>
          </a:prstGeom>
          <a:noFill/>
          <a:ln w="9525">
            <a:noFill/>
            <a:miter lim="800000"/>
            <a:headEnd/>
            <a:tailEnd/>
          </a:ln>
        </p:spPr>
        <p:txBody>
          <a:bodyPr>
            <a:spAutoFit/>
          </a:bodyPr>
          <a:lstStyle/>
          <a:p>
            <a:endParaRPr lang="es-MX" altLang="es-MX"/>
          </a:p>
        </p:txBody>
      </p:sp>
      <p:sp>
        <p:nvSpPr>
          <p:cNvPr id="10247" name="Rectangle 13"/>
          <p:cNvSpPr>
            <a:spLocks noChangeArrowheads="1"/>
          </p:cNvSpPr>
          <p:nvPr/>
        </p:nvSpPr>
        <p:spPr bwMode="auto">
          <a:xfrm>
            <a:off x="1588" y="2949575"/>
            <a:ext cx="9144000" cy="0"/>
          </a:xfrm>
          <a:prstGeom prst="rect">
            <a:avLst/>
          </a:prstGeom>
          <a:noFill/>
          <a:ln w="9525">
            <a:noFill/>
            <a:miter lim="800000"/>
            <a:headEnd/>
            <a:tailEnd/>
          </a:ln>
        </p:spPr>
        <p:txBody>
          <a:bodyPr>
            <a:spAutoFit/>
          </a:bodyPr>
          <a:lstStyle/>
          <a:p>
            <a:endParaRPr lang="es-MX" altLang="es-MX"/>
          </a:p>
        </p:txBody>
      </p:sp>
      <p:pic>
        <p:nvPicPr>
          <p:cNvPr id="10248" name="Picture 14" descr="Negocios">
            <a:hlinkClick r:id="rId2"/>
          </p:cNvPr>
          <p:cNvPicPr>
            <a:picLocks noChangeAspect="1" noChangeArrowheads="1"/>
          </p:cNvPicPr>
          <p:nvPr/>
        </p:nvPicPr>
        <p:blipFill>
          <a:blip r:embed="rId3" cstate="print"/>
          <a:srcRect/>
          <a:stretch>
            <a:fillRect/>
          </a:stretch>
        </p:blipFill>
        <p:spPr bwMode="auto">
          <a:xfrm>
            <a:off x="6858000" y="457200"/>
            <a:ext cx="1905000" cy="1219200"/>
          </a:xfrm>
          <a:prstGeom prst="rect">
            <a:avLst/>
          </a:prstGeom>
          <a:noFill/>
          <a:ln w="9525">
            <a:noFill/>
            <a:miter lim="800000"/>
            <a:headEnd/>
            <a:tailEnd/>
          </a:ln>
        </p:spPr>
      </p:pic>
      <p:grpSp>
        <p:nvGrpSpPr>
          <p:cNvPr id="4" name="Group 15"/>
          <p:cNvGrpSpPr>
            <a:grpSpLocks/>
          </p:cNvGrpSpPr>
          <p:nvPr/>
        </p:nvGrpSpPr>
        <p:grpSpPr bwMode="auto">
          <a:xfrm>
            <a:off x="838200" y="2057400"/>
            <a:ext cx="1997075" cy="481013"/>
            <a:chOff x="384" y="465"/>
            <a:chExt cx="1258" cy="303"/>
          </a:xfrm>
        </p:grpSpPr>
        <p:grpSp>
          <p:nvGrpSpPr>
            <p:cNvPr id="5" name="Group 16"/>
            <p:cNvGrpSpPr>
              <a:grpSpLocks/>
            </p:cNvGrpSpPr>
            <p:nvPr/>
          </p:nvGrpSpPr>
          <p:grpSpPr bwMode="auto">
            <a:xfrm>
              <a:off x="384" y="465"/>
              <a:ext cx="288" cy="303"/>
              <a:chOff x="1130" y="537"/>
              <a:chExt cx="209" cy="150"/>
            </a:xfrm>
          </p:grpSpPr>
          <p:sp>
            <p:nvSpPr>
              <p:cNvPr id="10252" name="Rectangle 17"/>
              <p:cNvSpPr>
                <a:spLocks noChangeArrowheads="1"/>
              </p:cNvSpPr>
              <p:nvPr/>
            </p:nvSpPr>
            <p:spPr bwMode="auto">
              <a:xfrm>
                <a:off x="1202" y="656"/>
                <a:ext cx="7" cy="10"/>
              </a:xfrm>
              <a:prstGeom prst="rect">
                <a:avLst/>
              </a:prstGeom>
              <a:solidFill>
                <a:srgbClr val="9FBCF9"/>
              </a:solidFill>
              <a:ln w="9525">
                <a:noFill/>
                <a:miter lim="800000"/>
                <a:headEnd/>
                <a:tailEnd/>
              </a:ln>
            </p:spPr>
            <p:txBody>
              <a:bodyPr/>
              <a:lstStyle/>
              <a:p>
                <a:endParaRPr lang="es-MX" altLang="es-MX"/>
              </a:p>
            </p:txBody>
          </p:sp>
          <p:sp>
            <p:nvSpPr>
              <p:cNvPr id="10253" name="Rectangle 18"/>
              <p:cNvSpPr>
                <a:spLocks noChangeArrowheads="1"/>
              </p:cNvSpPr>
              <p:nvPr/>
            </p:nvSpPr>
            <p:spPr bwMode="auto">
              <a:xfrm>
                <a:off x="1212" y="656"/>
                <a:ext cx="7" cy="10"/>
              </a:xfrm>
              <a:prstGeom prst="rect">
                <a:avLst/>
              </a:prstGeom>
              <a:solidFill>
                <a:srgbClr val="C6000C"/>
              </a:solidFill>
              <a:ln w="9525">
                <a:noFill/>
                <a:miter lim="800000"/>
                <a:headEnd/>
                <a:tailEnd/>
              </a:ln>
            </p:spPr>
            <p:txBody>
              <a:bodyPr/>
              <a:lstStyle/>
              <a:p>
                <a:endParaRPr lang="es-MX" altLang="es-MX"/>
              </a:p>
            </p:txBody>
          </p:sp>
          <p:sp>
            <p:nvSpPr>
              <p:cNvPr id="10254" name="Freeform 19"/>
              <p:cNvSpPr>
                <a:spLocks/>
              </p:cNvSpPr>
              <p:nvPr/>
            </p:nvSpPr>
            <p:spPr bwMode="auto">
              <a:xfrm>
                <a:off x="1130" y="584"/>
                <a:ext cx="186" cy="92"/>
              </a:xfrm>
              <a:custGeom>
                <a:avLst/>
                <a:gdLst>
                  <a:gd name="T0" fmla="*/ 25 w 743"/>
                  <a:gd name="T1" fmla="*/ 92 h 461"/>
                  <a:gd name="T2" fmla="*/ 10 w 743"/>
                  <a:gd name="T3" fmla="*/ 87 h 461"/>
                  <a:gd name="T4" fmla="*/ 0 w 743"/>
                  <a:gd name="T5" fmla="*/ 80 h 461"/>
                  <a:gd name="T6" fmla="*/ 0 w 743"/>
                  <a:gd name="T7" fmla="*/ 12 h 461"/>
                  <a:gd name="T8" fmla="*/ 10 w 743"/>
                  <a:gd name="T9" fmla="*/ 5 h 461"/>
                  <a:gd name="T10" fmla="*/ 25 w 743"/>
                  <a:gd name="T11" fmla="*/ 0 h 461"/>
                  <a:gd name="T12" fmla="*/ 161 w 743"/>
                  <a:gd name="T13" fmla="*/ 0 h 461"/>
                  <a:gd name="T14" fmla="*/ 176 w 743"/>
                  <a:gd name="T15" fmla="*/ 5 h 461"/>
                  <a:gd name="T16" fmla="*/ 186 w 743"/>
                  <a:gd name="T17" fmla="*/ 12 h 461"/>
                  <a:gd name="T18" fmla="*/ 186 w 743"/>
                  <a:gd name="T19" fmla="*/ 80 h 461"/>
                  <a:gd name="T20" fmla="*/ 176 w 743"/>
                  <a:gd name="T21" fmla="*/ 87 h 461"/>
                  <a:gd name="T22" fmla="*/ 161 w 743"/>
                  <a:gd name="T23" fmla="*/ 92 h 461"/>
                  <a:gd name="T24" fmla="*/ 25 w 743"/>
                  <a:gd name="T25" fmla="*/ 92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3"/>
                  <a:gd name="T40" fmla="*/ 0 h 461"/>
                  <a:gd name="T41" fmla="*/ 743 w 743"/>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3" h="461">
                    <a:moveTo>
                      <a:pt x="99" y="461"/>
                    </a:moveTo>
                    <a:lnTo>
                      <a:pt x="38" y="438"/>
                    </a:lnTo>
                    <a:lnTo>
                      <a:pt x="0" y="400"/>
                    </a:lnTo>
                    <a:lnTo>
                      <a:pt x="0" y="62"/>
                    </a:lnTo>
                    <a:lnTo>
                      <a:pt x="38" y="24"/>
                    </a:lnTo>
                    <a:lnTo>
                      <a:pt x="99" y="0"/>
                    </a:lnTo>
                    <a:lnTo>
                      <a:pt x="645" y="0"/>
                    </a:lnTo>
                    <a:lnTo>
                      <a:pt x="705" y="24"/>
                    </a:lnTo>
                    <a:lnTo>
                      <a:pt x="743" y="62"/>
                    </a:lnTo>
                    <a:lnTo>
                      <a:pt x="743" y="400"/>
                    </a:lnTo>
                    <a:lnTo>
                      <a:pt x="705" y="438"/>
                    </a:lnTo>
                    <a:lnTo>
                      <a:pt x="645" y="461"/>
                    </a:lnTo>
                    <a:lnTo>
                      <a:pt x="99" y="461"/>
                    </a:lnTo>
                  </a:path>
                </a:pathLst>
              </a:custGeom>
              <a:noFill/>
              <a:ln w="12700">
                <a:solidFill>
                  <a:srgbClr val="9FBCF9"/>
                </a:solidFill>
                <a:prstDash val="solid"/>
                <a:round/>
                <a:headEnd/>
                <a:tailEnd/>
              </a:ln>
            </p:spPr>
            <p:txBody>
              <a:bodyPr/>
              <a:lstStyle/>
              <a:p>
                <a:endParaRPr lang="es-MX"/>
              </a:p>
            </p:txBody>
          </p:sp>
          <p:sp>
            <p:nvSpPr>
              <p:cNvPr id="10255" name="Freeform 20"/>
              <p:cNvSpPr>
                <a:spLocks/>
              </p:cNvSpPr>
              <p:nvPr/>
            </p:nvSpPr>
            <p:spPr bwMode="auto">
              <a:xfrm>
                <a:off x="1147" y="537"/>
                <a:ext cx="192" cy="150"/>
              </a:xfrm>
              <a:custGeom>
                <a:avLst/>
                <a:gdLst>
                  <a:gd name="T0" fmla="*/ 72 w 765"/>
                  <a:gd name="T1" fmla="*/ 150 h 747"/>
                  <a:gd name="T2" fmla="*/ 0 w 765"/>
                  <a:gd name="T3" fmla="*/ 110 h 747"/>
                  <a:gd name="T4" fmla="*/ 22 w 765"/>
                  <a:gd name="T5" fmla="*/ 71 h 747"/>
                  <a:gd name="T6" fmla="*/ 60 w 765"/>
                  <a:gd name="T7" fmla="*/ 111 h 747"/>
                  <a:gd name="T8" fmla="*/ 192 w 765"/>
                  <a:gd name="T9" fmla="*/ 0 h 747"/>
                  <a:gd name="T10" fmla="*/ 192 w 765"/>
                  <a:gd name="T11" fmla="*/ 16 h 747"/>
                  <a:gd name="T12" fmla="*/ 72 w 765"/>
                  <a:gd name="T13" fmla="*/ 150 h 747"/>
                  <a:gd name="T14" fmla="*/ 0 60000 65536"/>
                  <a:gd name="T15" fmla="*/ 0 60000 65536"/>
                  <a:gd name="T16" fmla="*/ 0 60000 65536"/>
                  <a:gd name="T17" fmla="*/ 0 60000 65536"/>
                  <a:gd name="T18" fmla="*/ 0 60000 65536"/>
                  <a:gd name="T19" fmla="*/ 0 60000 65536"/>
                  <a:gd name="T20" fmla="*/ 0 60000 65536"/>
                  <a:gd name="T21" fmla="*/ 0 w 765"/>
                  <a:gd name="T22" fmla="*/ 0 h 747"/>
                  <a:gd name="T23" fmla="*/ 765 w 765"/>
                  <a:gd name="T24" fmla="*/ 747 h 7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5" h="747">
                    <a:moveTo>
                      <a:pt x="286" y="747"/>
                    </a:moveTo>
                    <a:lnTo>
                      <a:pt x="0" y="550"/>
                    </a:lnTo>
                    <a:lnTo>
                      <a:pt x="88" y="354"/>
                    </a:lnTo>
                    <a:lnTo>
                      <a:pt x="241" y="552"/>
                    </a:lnTo>
                    <a:lnTo>
                      <a:pt x="765" y="0"/>
                    </a:lnTo>
                    <a:lnTo>
                      <a:pt x="765" y="80"/>
                    </a:lnTo>
                    <a:lnTo>
                      <a:pt x="286" y="747"/>
                    </a:lnTo>
                    <a:close/>
                  </a:path>
                </a:pathLst>
              </a:custGeom>
              <a:solidFill>
                <a:srgbClr val="C6000C"/>
              </a:solidFill>
              <a:ln w="9525">
                <a:noFill/>
                <a:round/>
                <a:headEnd/>
                <a:tailEnd/>
              </a:ln>
            </p:spPr>
            <p:txBody>
              <a:bodyPr/>
              <a:lstStyle/>
              <a:p>
                <a:endParaRPr lang="es-MX"/>
              </a:p>
            </p:txBody>
          </p:sp>
        </p:grpSp>
        <p:sp>
          <p:nvSpPr>
            <p:cNvPr id="33813" name="Rectangle 21"/>
            <p:cNvSpPr>
              <a:spLocks noChangeArrowheads="1"/>
            </p:cNvSpPr>
            <p:nvPr/>
          </p:nvSpPr>
          <p:spPr bwMode="auto">
            <a:xfrm>
              <a:off x="912" y="509"/>
              <a:ext cx="730" cy="230"/>
            </a:xfrm>
            <a:prstGeom prst="rect">
              <a:avLst/>
            </a:prstGeom>
            <a:noFill/>
            <a:ln w="9525">
              <a:noFill/>
              <a:miter lim="800000"/>
              <a:headEnd/>
              <a:tailEnd/>
            </a:ln>
          </p:spPr>
          <p:txBody>
            <a:bodyPr wrap="none" lIns="0" tIns="0" rIns="0" bIns="0">
              <a:spAutoFit/>
            </a:bodyPr>
            <a:lstStyle/>
            <a:p>
              <a:pPr eaLnBrk="0" hangingPunct="0">
                <a:defRPr/>
              </a:pPr>
              <a:r>
                <a:rPr lang="es-ES_tradnl" b="1">
                  <a:effectLst>
                    <a:outerShdw blurRad="38100" dist="38100" dir="2700000" algn="tl">
                      <a:srgbClr val="C0C0C0"/>
                    </a:outerShdw>
                  </a:effectLst>
                  <a:latin typeface="Verdana" pitchFamily="34" charset="0"/>
                </a:rPr>
                <a:t>Foros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686800" cy="838200"/>
          </a:xfrm>
        </p:spPr>
        <p:txBody>
          <a:bodyPr>
            <a:normAutofit fontScale="90000"/>
          </a:bodyPr>
          <a:lstStyle/>
          <a:p>
            <a:r>
              <a:rPr lang="es-MX" b="1" dirty="0" smtClean="0"/>
              <a:t>sistemas de comunicación: Introducción</a:t>
            </a:r>
            <a:endParaRPr lang="es-MX" dirty="0"/>
          </a:p>
        </p:txBody>
      </p:sp>
      <p:sp>
        <p:nvSpPr>
          <p:cNvPr id="3" name="2 Marcador de contenido"/>
          <p:cNvSpPr>
            <a:spLocks noGrp="1"/>
          </p:cNvSpPr>
          <p:nvPr>
            <p:ph idx="1"/>
          </p:nvPr>
        </p:nvSpPr>
        <p:spPr>
          <a:xfrm>
            <a:off x="395536" y="1872208"/>
            <a:ext cx="8352928" cy="5733256"/>
          </a:xfrm>
        </p:spPr>
        <p:txBody>
          <a:bodyPr>
            <a:noAutofit/>
          </a:bodyPr>
          <a:lstStyle/>
          <a:p>
            <a:r>
              <a:rPr lang="es-MX" sz="2400" b="1" dirty="0" smtClean="0"/>
              <a:t>Las tecnologías emergentes </a:t>
            </a:r>
          </a:p>
          <a:p>
            <a:pPr>
              <a:buNone/>
            </a:pPr>
            <a:r>
              <a:rPr lang="es-MX" sz="2400" b="1" dirty="0" smtClean="0"/>
              <a:t>	hicieron que el sistema de </a:t>
            </a:r>
          </a:p>
          <a:p>
            <a:pPr>
              <a:buNone/>
            </a:pPr>
            <a:r>
              <a:rPr lang="es-MX" sz="2400" b="1" dirty="0" smtClean="0"/>
              <a:t>	comunicación a través de la web </a:t>
            </a:r>
          </a:p>
          <a:p>
            <a:pPr>
              <a:buNone/>
            </a:pPr>
            <a:r>
              <a:rPr lang="es-MX" sz="2400" b="1" dirty="0" smtClean="0"/>
              <a:t>	sea hoy el más utilizado por todos :</a:t>
            </a:r>
          </a:p>
          <a:p>
            <a:pPr>
              <a:buNone/>
            </a:pPr>
            <a:r>
              <a:rPr lang="es-MX" sz="2400" b="1" dirty="0" smtClean="0"/>
              <a:t>	mails, chats, mensajes, correo de </a:t>
            </a:r>
          </a:p>
          <a:p>
            <a:pPr>
              <a:buNone/>
            </a:pPr>
            <a:r>
              <a:rPr lang="es-MX" sz="2400" b="1" dirty="0" smtClean="0"/>
              <a:t>	voz, telefonía IP, foros, </a:t>
            </a:r>
            <a:r>
              <a:rPr lang="es-MX" sz="2400" b="1" dirty="0" err="1" smtClean="0"/>
              <a:t>etc</a:t>
            </a:r>
            <a:r>
              <a:rPr lang="es-MX" sz="2400" b="1" dirty="0" smtClean="0"/>
              <a:t>;</a:t>
            </a:r>
            <a:r>
              <a:rPr lang="es-MX" sz="2400" dirty="0" smtClean="0"/>
              <a:t> </a:t>
            </a:r>
          </a:p>
          <a:p>
            <a:pPr>
              <a:buNone/>
            </a:pPr>
            <a:endParaRPr lang="es-MX" sz="2400" dirty="0" smtClean="0"/>
          </a:p>
          <a:p>
            <a:pPr algn="just"/>
            <a:r>
              <a:rPr lang="es-MX" sz="2400" dirty="0" smtClean="0"/>
              <a:t>A través de una simple máquina, cómodamente, nos comunicamos a cualquier parte del mundo sin pagar un costo extra, por esto aseguramos que fue Internet el fenómeno que logró los avances más significativos en la comunicación.</a:t>
            </a:r>
            <a:endParaRPr lang="es-MX" sz="2000" dirty="0" smtClean="0"/>
          </a:p>
        </p:txBody>
      </p:sp>
      <p:pic>
        <p:nvPicPr>
          <p:cNvPr id="2052" name="Picture 4" descr="sistema-de-comunicacion-tipos"/>
          <p:cNvPicPr>
            <a:picLocks noChangeAspect="1" noChangeArrowheads="1"/>
          </p:cNvPicPr>
          <p:nvPr/>
        </p:nvPicPr>
        <p:blipFill>
          <a:blip r:embed="rId3" cstate="print"/>
          <a:srcRect/>
          <a:stretch>
            <a:fillRect/>
          </a:stretch>
        </p:blipFill>
        <p:spPr bwMode="auto">
          <a:xfrm>
            <a:off x="6655246" y="764704"/>
            <a:ext cx="2381250" cy="2095501"/>
          </a:xfrm>
          <a:prstGeom prst="rect">
            <a:avLst/>
          </a:prstGeom>
          <a:noFill/>
          <a:ln>
            <a:solidFill>
              <a:schemeClr val="accent1">
                <a:lumMod val="60000"/>
                <a:lumOff val="40000"/>
              </a:schemeClr>
            </a:solidFill>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742950" y="1916113"/>
            <a:ext cx="8005763" cy="4772025"/>
          </a:xfrm>
          <a:prstGeom prst="rect">
            <a:avLst/>
          </a:prstGeom>
          <a:noFill/>
          <a:ln w="9525">
            <a:noFill/>
            <a:miter lim="800000"/>
            <a:headEnd/>
            <a:tailEnd/>
          </a:ln>
        </p:spPr>
        <p:txBody>
          <a:bodyPr>
            <a:spAutoFit/>
          </a:bodyPr>
          <a:lstStyle/>
          <a:p>
            <a:pPr algn="just"/>
            <a:r>
              <a:rPr lang="es-ES" altLang="es-MX" sz="1800" b="1">
                <a:latin typeface="Verdana" pitchFamily="34" charset="0"/>
                <a:cs typeface="Arial" charset="0"/>
              </a:rPr>
              <a:t>Es el intercambio de datos entre dos dispositivos a través de una alguna forma de medio de transmisión. </a:t>
            </a:r>
          </a:p>
          <a:p>
            <a:pPr algn="just"/>
            <a:endParaRPr lang="es-ES" altLang="es-MX" sz="1800" b="1">
              <a:latin typeface="Verdana" pitchFamily="34" charset="0"/>
              <a:cs typeface="Arial" charset="0"/>
            </a:endParaRPr>
          </a:p>
          <a:p>
            <a:pPr algn="just"/>
            <a:r>
              <a:rPr lang="es-ES" altLang="es-MX" sz="1800" b="1">
                <a:latin typeface="Verdana" pitchFamily="34" charset="0"/>
                <a:cs typeface="Arial" charset="0"/>
              </a:rPr>
              <a:t>Puede ser local o remota. </a:t>
            </a:r>
          </a:p>
          <a:p>
            <a:pPr algn="just"/>
            <a:endParaRPr lang="es-ES" altLang="es-MX" sz="1800" b="1">
              <a:latin typeface="Verdana" pitchFamily="34" charset="0"/>
              <a:cs typeface="Arial" charset="0"/>
            </a:endParaRPr>
          </a:p>
          <a:p>
            <a:pPr algn="just"/>
            <a:r>
              <a:rPr lang="es-ES" altLang="es-MX" sz="2000" b="1">
                <a:latin typeface="Verdana" pitchFamily="34" charset="0"/>
                <a:cs typeface="Arial" charset="0"/>
              </a:rPr>
              <a:t>Modos de transmisión de datos </a:t>
            </a:r>
          </a:p>
          <a:p>
            <a:pPr algn="just"/>
            <a:endParaRPr lang="es-ES" altLang="es-MX" sz="2000" b="1">
              <a:latin typeface="Verdana" pitchFamily="34" charset="0"/>
              <a:cs typeface="Arial" charset="0"/>
            </a:endParaRPr>
          </a:p>
          <a:p>
            <a:pPr algn="just"/>
            <a:r>
              <a:rPr lang="es-ES" altLang="es-MX" sz="2000" b="1">
                <a:latin typeface="Verdana" pitchFamily="34" charset="0"/>
                <a:cs typeface="Arial" charset="0"/>
              </a:rPr>
              <a:t>Según el sentido de la transmisión podemos encontrarnos con tres tipos diferentes:</a:t>
            </a:r>
          </a:p>
          <a:p>
            <a:pPr algn="just"/>
            <a:r>
              <a:rPr lang="es-ES" altLang="es-MX" sz="1400" b="1">
                <a:solidFill>
                  <a:srgbClr val="C00000"/>
                </a:solidFill>
                <a:latin typeface="Verdana" pitchFamily="34" charset="0"/>
                <a:cs typeface="Arial" charset="0"/>
              </a:rPr>
              <a:t>Nota definir y mencionar el ejemplo clásico que lo identifique </a:t>
            </a:r>
          </a:p>
          <a:p>
            <a:pPr algn="just"/>
            <a:endParaRPr lang="es-ES" altLang="es-MX" sz="2000" b="1">
              <a:latin typeface="Verdana" pitchFamily="34" charset="0"/>
              <a:cs typeface="Arial" charset="0"/>
            </a:endParaRPr>
          </a:p>
          <a:p>
            <a:pPr algn="just"/>
            <a:r>
              <a:rPr lang="es-ES" altLang="es-MX" sz="2000" b="1">
                <a:latin typeface="Verdana" pitchFamily="34" charset="0"/>
                <a:cs typeface="Arial" charset="0"/>
              </a:rPr>
              <a:t>Simplex:</a:t>
            </a:r>
          </a:p>
          <a:p>
            <a:pPr algn="just"/>
            <a:endParaRPr lang="es-ES" altLang="es-MX" sz="2000" b="1">
              <a:latin typeface="Verdana" pitchFamily="34" charset="0"/>
              <a:cs typeface="Arial" charset="0"/>
            </a:endParaRPr>
          </a:p>
          <a:p>
            <a:pPr algn="just"/>
            <a:r>
              <a:rPr lang="es-ES" altLang="es-MX" sz="2000" b="1">
                <a:latin typeface="Verdana" pitchFamily="34" charset="0"/>
                <a:cs typeface="Arial" charset="0"/>
              </a:rPr>
              <a:t>Half Duplex.</a:t>
            </a:r>
          </a:p>
          <a:p>
            <a:pPr algn="just"/>
            <a:endParaRPr lang="es-ES" altLang="es-MX" sz="2000" b="1">
              <a:latin typeface="Verdana" pitchFamily="34" charset="0"/>
              <a:cs typeface="Arial" charset="0"/>
            </a:endParaRPr>
          </a:p>
          <a:p>
            <a:pPr algn="just"/>
            <a:r>
              <a:rPr lang="es-ES" altLang="es-MX" sz="2000" b="1">
                <a:latin typeface="Verdana" pitchFamily="34" charset="0"/>
                <a:cs typeface="Arial" charset="0"/>
              </a:rPr>
              <a:t>Full Duplex. </a:t>
            </a:r>
          </a:p>
        </p:txBody>
      </p:sp>
      <p:sp>
        <p:nvSpPr>
          <p:cNvPr id="11267" name="Text Box 3"/>
          <p:cNvSpPr txBox="1">
            <a:spLocks noChangeArrowheads="1"/>
          </p:cNvSpPr>
          <p:nvPr/>
        </p:nvSpPr>
        <p:spPr bwMode="auto">
          <a:xfrm>
            <a:off x="2289175" y="819150"/>
            <a:ext cx="4594225" cy="519113"/>
          </a:xfrm>
          <a:prstGeom prst="rect">
            <a:avLst/>
          </a:prstGeom>
          <a:noFill/>
          <a:ln w="9525">
            <a:noFill/>
            <a:miter lim="800000"/>
            <a:headEnd/>
            <a:tailEnd/>
          </a:ln>
        </p:spPr>
        <p:txBody>
          <a:bodyPr wrap="none">
            <a:spAutoFit/>
          </a:bodyPr>
          <a:lstStyle/>
          <a:p>
            <a:r>
              <a:rPr lang="es-MX" altLang="es-MX" sz="2800" b="1">
                <a:latin typeface="Verdana" pitchFamily="34" charset="0"/>
              </a:rPr>
              <a:t>Transmisión de datos </a:t>
            </a:r>
            <a:endParaRPr lang="es-ES" altLang="es-MX" sz="2800" b="1">
              <a:latin typeface="Verdana" pitchFamily="34" charset="0"/>
            </a:endParaRPr>
          </a:p>
        </p:txBody>
      </p:sp>
      <p:sp>
        <p:nvSpPr>
          <p:cNvPr id="11268" name="Rectangle 13"/>
          <p:cNvSpPr>
            <a:spLocks noChangeArrowheads="1"/>
          </p:cNvSpPr>
          <p:nvPr/>
        </p:nvSpPr>
        <p:spPr bwMode="auto">
          <a:xfrm>
            <a:off x="0" y="2971800"/>
            <a:ext cx="9144000" cy="0"/>
          </a:xfrm>
          <a:prstGeom prst="rect">
            <a:avLst/>
          </a:prstGeom>
          <a:noFill/>
          <a:ln w="9525">
            <a:noFill/>
            <a:miter lim="800000"/>
            <a:headEnd/>
            <a:tailEnd/>
          </a:ln>
        </p:spPr>
        <p:txBody>
          <a:bodyPr>
            <a:spAutoFit/>
          </a:bodyPr>
          <a:lstStyle/>
          <a:p>
            <a:endParaRPr lang="es-MX" altLang="es-MX"/>
          </a:p>
        </p:txBody>
      </p:sp>
      <p:sp>
        <p:nvSpPr>
          <p:cNvPr id="11269" name="Rectangle 20"/>
          <p:cNvSpPr>
            <a:spLocks noChangeArrowheads="1"/>
          </p:cNvSpPr>
          <p:nvPr/>
        </p:nvSpPr>
        <p:spPr bwMode="auto">
          <a:xfrm>
            <a:off x="1588" y="2949575"/>
            <a:ext cx="9144000" cy="0"/>
          </a:xfrm>
          <a:prstGeom prst="rect">
            <a:avLst/>
          </a:prstGeom>
          <a:noFill/>
          <a:ln w="9525">
            <a:noFill/>
            <a:miter lim="800000"/>
            <a:headEnd/>
            <a:tailEnd/>
          </a:ln>
        </p:spPr>
        <p:txBody>
          <a:bodyPr>
            <a:spAutoFit/>
          </a:bodyPr>
          <a:lstStyle/>
          <a:p>
            <a:endParaRPr lang="es-MX" altLang="es-MX"/>
          </a:p>
        </p:txBody>
      </p:sp>
      <p:pic>
        <p:nvPicPr>
          <p:cNvPr id="11270" name="Picture 36" descr="http://www.navegante.com.sv/tmpImages/imgdesProductos40.gif"/>
          <p:cNvPicPr>
            <a:picLocks noChangeAspect="1" noChangeArrowheads="1"/>
          </p:cNvPicPr>
          <p:nvPr/>
        </p:nvPicPr>
        <p:blipFill>
          <a:blip r:embed="rId2" cstate="print"/>
          <a:srcRect/>
          <a:stretch>
            <a:fillRect/>
          </a:stretch>
        </p:blipFill>
        <p:spPr bwMode="auto">
          <a:xfrm>
            <a:off x="7315200" y="228600"/>
            <a:ext cx="1503363"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67544" y="2061423"/>
            <a:ext cx="8305800" cy="4031873"/>
          </a:xfrm>
          <a:prstGeom prst="rect">
            <a:avLst/>
          </a:prstGeom>
          <a:noFill/>
          <a:ln w="9525">
            <a:noFill/>
            <a:miter lim="800000"/>
            <a:headEnd/>
            <a:tailEnd/>
          </a:ln>
        </p:spPr>
        <p:txBody>
          <a:bodyPr>
            <a:spAutoFit/>
          </a:bodyPr>
          <a:lstStyle/>
          <a:p>
            <a:pPr algn="just" eaLnBrk="0" hangingPunct="0"/>
            <a:r>
              <a:rPr lang="es-ES" altLang="es-MX" sz="1600" dirty="0">
                <a:latin typeface="Verdana" pitchFamily="34" charset="0"/>
                <a:cs typeface="Arial" charset="0"/>
              </a:rPr>
              <a:t>En un sistema analógico de transmisión tenemos a la salida de este una cantidad que varia continuamente.</a:t>
            </a:r>
          </a:p>
          <a:p>
            <a:pPr algn="just" eaLnBrk="0" hangingPunct="0"/>
            <a:endParaRPr lang="es-ES" altLang="es-MX" sz="1600" dirty="0">
              <a:latin typeface="Verdana" pitchFamily="34" charset="0"/>
              <a:cs typeface="Times New Roman" pitchFamily="18" charset="0"/>
            </a:endParaRPr>
          </a:p>
          <a:p>
            <a:pPr algn="just" eaLnBrk="0" hangingPunct="0"/>
            <a:r>
              <a:rPr lang="es-ES" altLang="es-MX" sz="1600" dirty="0">
                <a:latin typeface="Verdana" pitchFamily="34" charset="0"/>
                <a:cs typeface="Arial" charset="0"/>
              </a:rPr>
              <a:t>En la transmisión analógica, la señal que transporta la información es continua, en la señal digital es discreta. La forma más sencilla de transmisión digital es la binaria, en la cual a cada elemento de información se le asigna uno de dos posibles estados.</a:t>
            </a:r>
          </a:p>
          <a:p>
            <a:pPr algn="just" eaLnBrk="0" hangingPunct="0"/>
            <a:endParaRPr lang="es-ES" altLang="es-MX" sz="1600" dirty="0">
              <a:latin typeface="Verdana" pitchFamily="34" charset="0"/>
              <a:cs typeface="Times New Roman" pitchFamily="18" charset="0"/>
            </a:endParaRPr>
          </a:p>
          <a:p>
            <a:pPr algn="just" eaLnBrk="0" hangingPunct="0"/>
            <a:r>
              <a:rPr lang="es-ES" altLang="es-MX" sz="1600" dirty="0">
                <a:latin typeface="Verdana" pitchFamily="34" charset="0"/>
                <a:cs typeface="Arial" charset="0"/>
              </a:rPr>
              <a:t>Para identificar una gran cantidad de información se codifica un número específico de bits, el cual se conoce como </a:t>
            </a:r>
            <a:r>
              <a:rPr lang="es-ES" altLang="es-MX" sz="1600" dirty="0" smtClean="0">
                <a:latin typeface="Verdana" pitchFamily="34" charset="0"/>
                <a:cs typeface="Arial" charset="0"/>
              </a:rPr>
              <a:t>carácter</a:t>
            </a:r>
            <a:r>
              <a:rPr lang="es-ES" altLang="es-MX" sz="1600" dirty="0" smtClean="0">
                <a:cs typeface="Arial" charset="0"/>
              </a:rPr>
              <a:t>.</a:t>
            </a:r>
            <a:r>
              <a:rPr lang="es-ES" altLang="es-MX" sz="1600" dirty="0" smtClean="0">
                <a:latin typeface="Verdana" pitchFamily="34" charset="0"/>
                <a:cs typeface="Arial" charset="0"/>
              </a:rPr>
              <a:t> </a:t>
            </a:r>
            <a:r>
              <a:rPr lang="es-ES" altLang="es-MX" sz="1600" dirty="0">
                <a:latin typeface="Verdana" pitchFamily="34" charset="0"/>
                <a:cs typeface="Arial" charset="0"/>
              </a:rPr>
              <a:t>Esta codificación se usa para la información e escrita.</a:t>
            </a:r>
            <a:endParaRPr lang="es-ES" altLang="es-MX" sz="1600" dirty="0">
              <a:latin typeface="Verdana" pitchFamily="34" charset="0"/>
              <a:cs typeface="Times New Roman" pitchFamily="18" charset="0"/>
            </a:endParaRPr>
          </a:p>
          <a:p>
            <a:pPr algn="just" eaLnBrk="0" hangingPunct="0"/>
            <a:r>
              <a:rPr lang="es-ES" altLang="es-MX" sz="1600" dirty="0" err="1">
                <a:latin typeface="Verdana" pitchFamily="34" charset="0"/>
                <a:cs typeface="Arial" charset="0"/>
              </a:rPr>
              <a:t>Ej</a:t>
            </a:r>
            <a:r>
              <a:rPr lang="es-ES" altLang="es-MX" sz="1600" dirty="0">
                <a:latin typeface="Verdana" pitchFamily="34" charset="0"/>
                <a:cs typeface="Arial" charset="0"/>
              </a:rPr>
              <a:t>: Teletipo = Servicio para la transmisión de un telegrama.</a:t>
            </a:r>
          </a:p>
          <a:p>
            <a:pPr algn="just" eaLnBrk="0" hangingPunct="0"/>
            <a:endParaRPr lang="es-ES" altLang="es-MX" sz="1600" dirty="0">
              <a:latin typeface="Verdana" pitchFamily="34" charset="0"/>
              <a:cs typeface="Times New Roman" pitchFamily="18" charset="0"/>
            </a:endParaRPr>
          </a:p>
          <a:p>
            <a:pPr algn="just" eaLnBrk="0" hangingPunct="0"/>
            <a:r>
              <a:rPr lang="es-ES" altLang="es-MX" sz="1600" dirty="0">
                <a:latin typeface="Verdana" pitchFamily="34" charset="0"/>
                <a:cs typeface="Arial" charset="0"/>
              </a:rPr>
              <a:t>La mayor de las computadoras en servicio hoy en día utilizan u operan con el sistema binario por lo cual viene más la transmisión binaria, ya sea de terminal a computadora o de computadora a computadora.</a:t>
            </a:r>
            <a:endParaRPr lang="es-ES" altLang="es-MX" sz="1600" dirty="0">
              <a:latin typeface="Verdana" pitchFamily="34" charset="0"/>
            </a:endParaRPr>
          </a:p>
        </p:txBody>
      </p:sp>
      <p:sp>
        <p:nvSpPr>
          <p:cNvPr id="12291" name="Rectangle 3"/>
          <p:cNvSpPr>
            <a:spLocks noChangeArrowheads="1"/>
          </p:cNvSpPr>
          <p:nvPr/>
        </p:nvSpPr>
        <p:spPr bwMode="auto">
          <a:xfrm>
            <a:off x="539552" y="332656"/>
            <a:ext cx="5093061" cy="1508105"/>
          </a:xfrm>
          <a:prstGeom prst="rect">
            <a:avLst/>
          </a:prstGeom>
          <a:noFill/>
          <a:ln w="9525">
            <a:noFill/>
            <a:miter lim="800000"/>
            <a:headEnd/>
            <a:tailEnd/>
          </a:ln>
        </p:spPr>
        <p:txBody>
          <a:bodyPr wrap="none">
            <a:spAutoFit/>
          </a:bodyPr>
          <a:lstStyle/>
          <a:p>
            <a:r>
              <a:rPr lang="es-ES" altLang="es-MX" b="1" dirty="0">
                <a:latin typeface="Verdana" pitchFamily="34" charset="0"/>
                <a:cs typeface="Arial" charset="0"/>
              </a:rPr>
              <a:t>Tipos de Transmisión </a:t>
            </a:r>
            <a:r>
              <a:rPr lang="es-ES" altLang="es-MX" b="1" dirty="0" smtClean="0">
                <a:latin typeface="Verdana" pitchFamily="34" charset="0"/>
                <a:cs typeface="Arial" charset="0"/>
              </a:rPr>
              <a:t>de</a:t>
            </a:r>
          </a:p>
          <a:p>
            <a:r>
              <a:rPr lang="es-ES" altLang="es-MX" b="1" dirty="0" smtClean="0">
                <a:latin typeface="Verdana" pitchFamily="34" charset="0"/>
                <a:cs typeface="Arial" charset="0"/>
              </a:rPr>
              <a:t> </a:t>
            </a:r>
            <a:r>
              <a:rPr lang="es-ES" altLang="es-MX" b="1" dirty="0">
                <a:latin typeface="Verdana" pitchFamily="34" charset="0"/>
                <a:cs typeface="Arial" charset="0"/>
              </a:rPr>
              <a:t>Datos</a:t>
            </a:r>
          </a:p>
          <a:p>
            <a:endParaRPr lang="es-ES" altLang="es-MX" sz="1800" b="1" dirty="0">
              <a:latin typeface="Verdana" pitchFamily="34" charset="0"/>
              <a:cs typeface="Arial" charset="0"/>
            </a:endParaRPr>
          </a:p>
          <a:p>
            <a:r>
              <a:rPr lang="es-ES" altLang="es-MX" sz="1800" b="1" dirty="0">
                <a:latin typeface="Verdana" pitchFamily="34" charset="0"/>
                <a:cs typeface="Arial" charset="0"/>
              </a:rPr>
              <a:t>Transmisión Análoga</a:t>
            </a:r>
          </a:p>
        </p:txBody>
      </p:sp>
      <p:sp>
        <p:nvSpPr>
          <p:cNvPr id="4098" name="AutoShape 2" descr="Blink Activity | Blink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100" name="AutoShape 4" descr="Blink Activity | Blink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4102" name="Picture 6" descr="Blink Activity | BlinkLearning"/>
          <p:cNvPicPr>
            <a:picLocks noChangeAspect="1" noChangeArrowheads="1"/>
          </p:cNvPicPr>
          <p:nvPr/>
        </p:nvPicPr>
        <p:blipFill>
          <a:blip r:embed="rId2" cstate="print"/>
          <a:srcRect/>
          <a:stretch>
            <a:fillRect/>
          </a:stretch>
        </p:blipFill>
        <p:spPr bwMode="auto">
          <a:xfrm>
            <a:off x="5652120" y="332656"/>
            <a:ext cx="3094767" cy="165618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762000" y="1772816"/>
            <a:ext cx="7696200" cy="4801314"/>
          </a:xfrm>
          <a:prstGeom prst="rect">
            <a:avLst/>
          </a:prstGeom>
          <a:noFill/>
          <a:ln w="9525">
            <a:noFill/>
            <a:miter lim="800000"/>
            <a:headEnd/>
            <a:tailEnd/>
          </a:ln>
        </p:spPr>
        <p:txBody>
          <a:bodyPr>
            <a:spAutoFit/>
          </a:bodyPr>
          <a:lstStyle/>
          <a:p>
            <a:pPr indent="-228600">
              <a:tabLst>
                <a:tab pos="457200" algn="l"/>
              </a:tabLst>
            </a:pPr>
            <a:endParaRPr lang="es-ES" altLang="es-MX" sz="1800" b="1" dirty="0">
              <a:cs typeface="Times New Roman" pitchFamily="18" charset="0"/>
            </a:endParaRPr>
          </a:p>
          <a:p>
            <a:pPr indent="-228600" eaLnBrk="0" hangingPunct="0">
              <a:tabLst>
                <a:tab pos="457200" algn="l"/>
              </a:tabLst>
            </a:pPr>
            <a:r>
              <a:rPr lang="es-ES" altLang="es-MX" sz="1800" dirty="0">
                <a:latin typeface="Arial" charset="0"/>
                <a:cs typeface="Arial" charset="0"/>
              </a:rPr>
              <a:t>En la transmisión digital existen dos notables ventajas lo cual hace que tenga gran aceptación cuando se compara con la analógica. Estas son: </a:t>
            </a:r>
            <a:endParaRPr lang="es-ES" altLang="es-MX" sz="1800" dirty="0">
              <a:cs typeface="Times New Roman" pitchFamily="18" charset="0"/>
            </a:endParaRPr>
          </a:p>
          <a:p>
            <a:pPr indent="-228600" eaLnBrk="0" hangingPunct="0">
              <a:tabLst>
                <a:tab pos="457200" algn="l"/>
              </a:tabLst>
            </a:pPr>
            <a:r>
              <a:rPr lang="es-ES" altLang="es-MX" sz="1800" dirty="0">
                <a:latin typeface="Symbol" pitchFamily="18" charset="2"/>
                <a:cs typeface="Arial" charset="0"/>
              </a:rPr>
              <a:t>·</a:t>
            </a:r>
            <a:r>
              <a:rPr lang="es-ES" altLang="es-MX" sz="1800" dirty="0">
                <a:cs typeface="Times New Roman" pitchFamily="18" charset="0"/>
              </a:rPr>
              <a:t>                                 </a:t>
            </a:r>
            <a:r>
              <a:rPr lang="es-ES" altLang="es-MX" sz="1800" dirty="0">
                <a:latin typeface="Arial" charset="0"/>
                <a:cs typeface="Arial" charset="0"/>
              </a:rPr>
              <a:t>El ruido no se acumula en los repetidores. </a:t>
            </a:r>
            <a:endParaRPr lang="es-ES" altLang="es-MX" sz="1800" dirty="0">
              <a:cs typeface="Times New Roman" pitchFamily="18" charset="0"/>
            </a:endParaRPr>
          </a:p>
          <a:p>
            <a:pPr indent="-228600" eaLnBrk="0" hangingPunct="0">
              <a:tabLst>
                <a:tab pos="457200" algn="l"/>
              </a:tabLst>
            </a:pPr>
            <a:r>
              <a:rPr lang="es-ES" altLang="es-MX" sz="1800" dirty="0">
                <a:latin typeface="Symbol" pitchFamily="18" charset="2"/>
                <a:cs typeface="Arial" charset="0"/>
              </a:rPr>
              <a:t>·</a:t>
            </a:r>
            <a:r>
              <a:rPr lang="es-ES" altLang="es-MX" sz="1800" dirty="0">
                <a:cs typeface="Times New Roman" pitchFamily="18" charset="0"/>
              </a:rPr>
              <a:t>                                 </a:t>
            </a:r>
            <a:r>
              <a:rPr lang="es-ES" altLang="es-MX" sz="1800" dirty="0">
                <a:latin typeface="Arial" charset="0"/>
                <a:cs typeface="Arial" charset="0"/>
              </a:rPr>
              <a:t>El formato digital se adapta por si mismo de manera ideal a la tecnología de estado sólido, particularmente en los circuitos integrados. </a:t>
            </a:r>
          </a:p>
          <a:p>
            <a:pPr indent="-228600" eaLnBrk="0" hangingPunct="0">
              <a:tabLst>
                <a:tab pos="457200" algn="l"/>
              </a:tabLst>
            </a:pPr>
            <a:endParaRPr lang="es-ES" altLang="es-MX" sz="1800" dirty="0">
              <a:cs typeface="Times New Roman" pitchFamily="18" charset="0"/>
            </a:endParaRPr>
          </a:p>
          <a:p>
            <a:pPr indent="-228600" eaLnBrk="0" hangingPunct="0">
              <a:tabLst>
                <a:tab pos="457200" algn="l"/>
              </a:tabLst>
            </a:pPr>
            <a:r>
              <a:rPr lang="es-ES" altLang="es-MX" sz="1800" dirty="0">
                <a:latin typeface="Arial" charset="0"/>
                <a:cs typeface="Arial" charset="0"/>
              </a:rPr>
              <a:t>La mayor parte de la información que se transmite en una red portadora es de naturaleza analógica,</a:t>
            </a:r>
            <a:endParaRPr lang="es-ES" altLang="es-MX" sz="1800" dirty="0">
              <a:cs typeface="Times New Roman" pitchFamily="18" charset="0"/>
            </a:endParaRPr>
          </a:p>
          <a:p>
            <a:pPr indent="-228600" algn="ctr" eaLnBrk="0" hangingPunct="0">
              <a:tabLst>
                <a:tab pos="457200" algn="l"/>
              </a:tabLst>
            </a:pPr>
            <a:r>
              <a:rPr lang="es-ES" altLang="es-MX" sz="1800" dirty="0" err="1">
                <a:latin typeface="Arial" charset="0"/>
                <a:cs typeface="Arial" charset="0"/>
              </a:rPr>
              <a:t>Ej</a:t>
            </a:r>
            <a:r>
              <a:rPr lang="es-ES" altLang="es-MX" sz="1800" dirty="0">
                <a:latin typeface="Arial" charset="0"/>
                <a:cs typeface="Arial" charset="0"/>
              </a:rPr>
              <a:t>: La voz</a:t>
            </a:r>
            <a:endParaRPr lang="es-ES" altLang="es-MX" sz="1800" dirty="0">
              <a:cs typeface="Times New Roman" pitchFamily="18" charset="0"/>
            </a:endParaRPr>
          </a:p>
          <a:p>
            <a:pPr indent="-228600" algn="ctr" eaLnBrk="0" hangingPunct="0">
              <a:tabLst>
                <a:tab pos="457200" algn="l"/>
              </a:tabLst>
            </a:pPr>
            <a:r>
              <a:rPr lang="es-ES" altLang="es-MX" sz="1800" dirty="0">
                <a:latin typeface="Arial" charset="0"/>
                <a:cs typeface="Arial" charset="0"/>
              </a:rPr>
              <a:t>El vídeo</a:t>
            </a:r>
            <a:endParaRPr lang="es-ES" altLang="es-MX" sz="1800" dirty="0">
              <a:cs typeface="Times New Roman" pitchFamily="18" charset="0"/>
            </a:endParaRPr>
          </a:p>
          <a:p>
            <a:pPr indent="-228600" eaLnBrk="0" hangingPunct="0">
              <a:tabLst>
                <a:tab pos="457200" algn="l"/>
              </a:tabLst>
            </a:pPr>
            <a:r>
              <a:rPr lang="es-ES" altLang="es-MX" sz="1800" dirty="0">
                <a:latin typeface="Arial" charset="0"/>
                <a:cs typeface="Arial" charset="0"/>
              </a:rPr>
              <a:t>Para transmitir información digital(binaria 0 ó 1) por la red telefónica, la señal digital se convierte a una señal analógica compatible con la el equipo de la red y esta función se realiza en el Módem.</a:t>
            </a:r>
            <a:endParaRPr lang="es-ES" altLang="es-MX" sz="1800" dirty="0">
              <a:cs typeface="Times New Roman" pitchFamily="18" charset="0"/>
            </a:endParaRPr>
          </a:p>
          <a:p>
            <a:pPr indent="-228600" eaLnBrk="0" hangingPunct="0">
              <a:tabLst>
                <a:tab pos="457200" algn="l"/>
              </a:tabLst>
            </a:pPr>
            <a:r>
              <a:rPr lang="es-ES" altLang="es-MX" sz="1800" dirty="0">
                <a:latin typeface="Arial" charset="0"/>
                <a:cs typeface="Arial" charset="0"/>
              </a:rPr>
              <a:t>Para hacer lo inverso o sea con la señal analógica, se usan dos métodos diferentes de </a:t>
            </a:r>
            <a:r>
              <a:rPr lang="es-ES" altLang="es-MX" sz="1800" dirty="0" smtClean="0">
                <a:latin typeface="Arial" charset="0"/>
                <a:cs typeface="Arial" charset="0"/>
              </a:rPr>
              <a:t>modulación</a:t>
            </a:r>
            <a:r>
              <a:rPr lang="es-ES" altLang="es-MX" sz="1800" dirty="0" smtClean="0">
                <a:latin typeface="Arial" charset="0"/>
                <a:cs typeface="Arial" charset="0"/>
              </a:rPr>
              <a:t>:</a:t>
            </a:r>
            <a:r>
              <a:rPr lang="es-ES" altLang="es-MX" sz="1800" dirty="0" smtClean="0"/>
              <a:t> </a:t>
            </a:r>
            <a:endParaRPr lang="es-ES" altLang="es-MX" sz="1800" dirty="0"/>
          </a:p>
        </p:txBody>
      </p:sp>
      <p:pic>
        <p:nvPicPr>
          <p:cNvPr id="13315" name="Picture 2" descr="http://www.monografias.com/images04/trans.gif">
            <a:hlinkClick r:id="rId2"/>
          </p:cNvPr>
          <p:cNvPicPr>
            <a:picLocks noChangeAspect="1" noChangeArrowheads="1"/>
          </p:cNvPicPr>
          <p:nvPr/>
        </p:nvPicPr>
        <p:blipFill>
          <a:blip r:embed="rId3" r:link="rId4" cstate="print"/>
          <a:srcRect/>
          <a:stretch>
            <a:fillRect/>
          </a:stretch>
        </p:blipFill>
        <p:spPr bwMode="auto">
          <a:xfrm>
            <a:off x="0" y="3384550"/>
            <a:ext cx="123825" cy="123825"/>
          </a:xfrm>
          <a:prstGeom prst="rect">
            <a:avLst/>
          </a:prstGeom>
          <a:noFill/>
          <a:ln w="9525">
            <a:noFill/>
            <a:miter lim="800000"/>
            <a:headEnd/>
            <a:tailEnd/>
          </a:ln>
        </p:spPr>
      </p:pic>
      <p:sp>
        <p:nvSpPr>
          <p:cNvPr id="13316" name="Text Box 4"/>
          <p:cNvSpPr txBox="1">
            <a:spLocks noChangeArrowheads="1"/>
          </p:cNvSpPr>
          <p:nvPr/>
        </p:nvSpPr>
        <p:spPr bwMode="auto">
          <a:xfrm>
            <a:off x="1447800" y="838200"/>
            <a:ext cx="3509963" cy="822325"/>
          </a:xfrm>
          <a:prstGeom prst="rect">
            <a:avLst/>
          </a:prstGeom>
          <a:noFill/>
          <a:ln w="9525">
            <a:noFill/>
            <a:miter lim="800000"/>
            <a:headEnd/>
            <a:tailEnd/>
          </a:ln>
        </p:spPr>
        <p:txBody>
          <a:bodyPr wrap="none">
            <a:spAutoFit/>
          </a:bodyPr>
          <a:lstStyle/>
          <a:p>
            <a:r>
              <a:rPr lang="es-ES" altLang="es-MX" b="1">
                <a:latin typeface="Verdana" pitchFamily="34" charset="0"/>
                <a:cs typeface="Arial" charset="0"/>
              </a:rPr>
              <a:t>Transmisión Digital</a:t>
            </a:r>
            <a:endParaRPr lang="es-MX" altLang="es-MX" b="1">
              <a:latin typeface="Verdana" pitchFamily="34" charset="0"/>
              <a:cs typeface="Arial" charset="0"/>
            </a:endParaRPr>
          </a:p>
          <a:p>
            <a:endParaRPr lang="es-ES" altLang="es-MX">
              <a:latin typeface="Verdana" pitchFamily="34" charset="0"/>
            </a:endParaRPr>
          </a:p>
        </p:txBody>
      </p:sp>
      <p:pic>
        <p:nvPicPr>
          <p:cNvPr id="13317" name="Picture 6" descr="Señal digital: 1) Nivel bajo, 2) Nivel alto, 3) Flanco de subida y 4) Flanco de bajada.">
            <a:hlinkClick r:id="rId5" tooltip="Señal digital: 1) Nivel bajo, 2) Nivel alto, 3) Flanco de subida y 4) Flanco de bajada."/>
          </p:cNvPr>
          <p:cNvPicPr>
            <a:picLocks noChangeAspect="1" noChangeArrowheads="1"/>
          </p:cNvPicPr>
          <p:nvPr/>
        </p:nvPicPr>
        <p:blipFill>
          <a:blip r:embed="rId6" cstate="print"/>
          <a:srcRect/>
          <a:stretch>
            <a:fillRect/>
          </a:stretch>
        </p:blipFill>
        <p:spPr bwMode="auto">
          <a:xfrm>
            <a:off x="5724128" y="272058"/>
            <a:ext cx="325755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67544" y="1412776"/>
            <a:ext cx="8077200" cy="4524315"/>
          </a:xfrm>
          <a:prstGeom prst="rect">
            <a:avLst/>
          </a:prstGeom>
          <a:noFill/>
          <a:ln w="9525">
            <a:noFill/>
            <a:miter lim="800000"/>
            <a:headEnd/>
            <a:tailEnd/>
          </a:ln>
        </p:spPr>
        <p:txBody>
          <a:bodyPr>
            <a:spAutoFit/>
          </a:bodyPr>
          <a:lstStyle/>
          <a:p>
            <a:pPr marL="114300" indent="-342900" algn="just">
              <a:tabLst>
                <a:tab pos="457200" algn="l"/>
              </a:tabLst>
            </a:pPr>
            <a:r>
              <a:rPr lang="es-ES" altLang="es-MX" sz="1600" dirty="0">
                <a:latin typeface="Verdana" pitchFamily="34" charset="0"/>
                <a:cs typeface="Times New Roman" pitchFamily="18" charset="0"/>
              </a:rPr>
              <a:t>     </a:t>
            </a:r>
            <a:r>
              <a:rPr lang="es-ES" altLang="es-MX" sz="1600" dirty="0">
                <a:latin typeface="Verdana" pitchFamily="34" charset="0"/>
                <a:cs typeface="Arial" charset="0"/>
              </a:rPr>
              <a:t>La ventaja principal de la transmisión digital es la inmunidad al </a:t>
            </a:r>
            <a:r>
              <a:rPr lang="es-MX" altLang="es-MX" sz="1600" dirty="0">
                <a:latin typeface="Verdana" pitchFamily="34" charset="0"/>
                <a:cs typeface="Arial" charset="0"/>
              </a:rPr>
              <a:t> </a:t>
            </a:r>
            <a:r>
              <a:rPr lang="es-MX" altLang="es-MX" sz="1600" dirty="0" err="1">
                <a:latin typeface="Verdana" pitchFamily="34" charset="0"/>
                <a:cs typeface="Arial" charset="0"/>
              </a:rPr>
              <a:t>ru</a:t>
            </a:r>
            <a:r>
              <a:rPr lang="es-ES" altLang="es-MX" sz="1600" dirty="0">
                <a:latin typeface="Verdana" pitchFamily="34" charset="0"/>
                <a:cs typeface="Arial" charset="0"/>
              </a:rPr>
              <a:t>ido. Las señales analógicas son más susceptibles que los pulsos digitales a la amplitud no deseada, frecuencia y variaciones de fases. </a:t>
            </a:r>
            <a:endParaRPr lang="es-ES" altLang="es-MX" sz="1600" dirty="0" smtClean="0">
              <a:latin typeface="Verdana" pitchFamily="34" charset="0"/>
              <a:cs typeface="Arial" charset="0"/>
            </a:endParaRPr>
          </a:p>
          <a:p>
            <a:pPr marL="114300" indent="-342900" algn="just">
              <a:tabLst>
                <a:tab pos="457200" algn="l"/>
              </a:tabLst>
            </a:pPr>
            <a:endParaRPr lang="es-ES" altLang="es-MX" sz="1600" dirty="0">
              <a:latin typeface="Verdana" pitchFamily="34" charset="0"/>
              <a:cs typeface="Times New Roman" pitchFamily="18" charset="0"/>
            </a:endParaRPr>
          </a:p>
          <a:p>
            <a:pPr lvl="1" algn="just" eaLnBrk="0" hangingPunct="0">
              <a:buFont typeface="Arial" pitchFamily="34" charset="0"/>
              <a:buChar char="•"/>
              <a:tabLst>
                <a:tab pos="457200" algn="l"/>
              </a:tabLst>
            </a:pPr>
            <a:r>
              <a:rPr lang="es-ES" altLang="es-MX" sz="1600" dirty="0">
                <a:latin typeface="Verdana" pitchFamily="34" charset="0"/>
                <a:cs typeface="Arial" charset="0"/>
              </a:rPr>
              <a:t>Se prefieren a los pulsos digitales por su mejor procesamiento y </a:t>
            </a:r>
            <a:r>
              <a:rPr lang="es-ES" altLang="es-MX" sz="1600" dirty="0" err="1">
                <a:latin typeface="Verdana" pitchFamily="34" charset="0"/>
                <a:cs typeface="Arial" charset="0"/>
              </a:rPr>
              <a:t>multicanalizaciones</a:t>
            </a:r>
            <a:r>
              <a:rPr lang="es-ES" altLang="es-MX" sz="1600" dirty="0">
                <a:latin typeface="Verdana" pitchFamily="34" charset="0"/>
                <a:cs typeface="Arial" charset="0"/>
              </a:rPr>
              <a:t> que las señales analógicas. Los pulsos digitales pueden guardarse fácilmente, mientras que las señales analógicas no pueden. </a:t>
            </a:r>
            <a:endParaRPr lang="es-ES" altLang="es-MX" sz="1600" dirty="0" smtClean="0">
              <a:latin typeface="Verdana" pitchFamily="34" charset="0"/>
              <a:cs typeface="Arial" charset="0"/>
            </a:endParaRPr>
          </a:p>
          <a:p>
            <a:pPr lvl="1" algn="just" eaLnBrk="0" hangingPunct="0">
              <a:buFont typeface="Arial" pitchFamily="34" charset="0"/>
              <a:buChar char="•"/>
              <a:tabLst>
                <a:tab pos="457200" algn="l"/>
              </a:tabLst>
            </a:pPr>
            <a:endParaRPr lang="es-ES" altLang="es-MX" sz="1600" dirty="0">
              <a:latin typeface="Verdana" pitchFamily="34" charset="0"/>
            </a:endParaRPr>
          </a:p>
          <a:p>
            <a:pPr lvl="1" algn="just" eaLnBrk="0" hangingPunct="0">
              <a:buFont typeface="Arial" pitchFamily="34" charset="0"/>
              <a:buChar char="•"/>
              <a:tabLst>
                <a:tab pos="457200" algn="l"/>
              </a:tabLst>
            </a:pPr>
            <a:r>
              <a:rPr lang="es-ES" altLang="es-MX" sz="1600" dirty="0">
                <a:latin typeface="Verdana" pitchFamily="34" charset="0"/>
                <a:cs typeface="Arial" charset="0"/>
              </a:rPr>
              <a:t>Los sistemas digitales utilizan la regeneración de señales, en vez de la amplificación de señales, por lo tanto producen un sistema más resistente al ruido que su contraparte analógica. </a:t>
            </a:r>
            <a:endParaRPr lang="es-ES" altLang="es-MX" sz="1600" dirty="0" smtClean="0">
              <a:latin typeface="Verdana" pitchFamily="34" charset="0"/>
              <a:cs typeface="Arial" charset="0"/>
            </a:endParaRPr>
          </a:p>
          <a:p>
            <a:pPr lvl="1" algn="just" eaLnBrk="0" hangingPunct="0">
              <a:buFont typeface="Arial" pitchFamily="34" charset="0"/>
              <a:buChar char="•"/>
              <a:tabLst>
                <a:tab pos="457200" algn="l"/>
              </a:tabLst>
            </a:pPr>
            <a:endParaRPr lang="es-ES" altLang="es-MX" sz="1600" dirty="0">
              <a:latin typeface="Verdana" pitchFamily="34" charset="0"/>
            </a:endParaRPr>
          </a:p>
          <a:p>
            <a:pPr lvl="1" algn="just" eaLnBrk="0" hangingPunct="0">
              <a:buFont typeface="Arial" pitchFamily="34" charset="0"/>
              <a:buChar char="•"/>
              <a:tabLst>
                <a:tab pos="457200" algn="l"/>
              </a:tabLst>
            </a:pPr>
            <a:r>
              <a:rPr lang="es-ES" altLang="es-MX" sz="1600" dirty="0">
                <a:latin typeface="Verdana" pitchFamily="34" charset="0"/>
                <a:cs typeface="Arial" charset="0"/>
              </a:rPr>
              <a:t>Las señales digitales son más sencillas de medir y evaluar. </a:t>
            </a:r>
            <a:endParaRPr lang="es-ES" altLang="es-MX" sz="1600" dirty="0" smtClean="0">
              <a:latin typeface="Verdana" pitchFamily="34" charset="0"/>
              <a:cs typeface="Arial" charset="0"/>
            </a:endParaRPr>
          </a:p>
          <a:p>
            <a:pPr lvl="1" algn="just" eaLnBrk="0" hangingPunct="0">
              <a:buFont typeface="Arial" pitchFamily="34" charset="0"/>
              <a:buChar char="•"/>
              <a:tabLst>
                <a:tab pos="457200" algn="l"/>
              </a:tabLst>
            </a:pPr>
            <a:endParaRPr lang="es-ES" altLang="es-MX" sz="1600" dirty="0">
              <a:latin typeface="Verdana" pitchFamily="34" charset="0"/>
            </a:endParaRPr>
          </a:p>
          <a:p>
            <a:pPr lvl="1" algn="just" eaLnBrk="0" hangingPunct="0">
              <a:buFont typeface="Arial" pitchFamily="34" charset="0"/>
              <a:buChar char="•"/>
              <a:tabLst>
                <a:tab pos="457200" algn="l"/>
              </a:tabLst>
            </a:pPr>
            <a:r>
              <a:rPr lang="es-ES" altLang="es-MX" sz="1600" dirty="0">
                <a:latin typeface="Verdana" pitchFamily="34" charset="0"/>
                <a:cs typeface="Arial" charset="0"/>
              </a:rPr>
              <a:t>Los sistemas digitales están mejores equipados para evaluar un rendimiento de error (por ejemplo, detección y corrección de errores), que los sistemas analógicos. </a:t>
            </a:r>
            <a:endParaRPr lang="es-ES" altLang="es-MX" sz="1600" dirty="0">
              <a:latin typeface="Verdana" pitchFamily="34" charset="0"/>
            </a:endParaRPr>
          </a:p>
        </p:txBody>
      </p:sp>
      <p:sp>
        <p:nvSpPr>
          <p:cNvPr id="14339" name="Rectangle 3"/>
          <p:cNvSpPr>
            <a:spLocks noChangeArrowheads="1"/>
          </p:cNvSpPr>
          <p:nvPr/>
        </p:nvSpPr>
        <p:spPr bwMode="auto">
          <a:xfrm>
            <a:off x="827584" y="476672"/>
            <a:ext cx="6159500" cy="457200"/>
          </a:xfrm>
          <a:prstGeom prst="rect">
            <a:avLst/>
          </a:prstGeom>
          <a:noFill/>
          <a:ln w="9525">
            <a:noFill/>
            <a:miter lim="800000"/>
            <a:headEnd/>
            <a:tailEnd/>
          </a:ln>
        </p:spPr>
        <p:txBody>
          <a:bodyPr wrap="none">
            <a:spAutoFit/>
          </a:bodyPr>
          <a:lstStyle/>
          <a:p>
            <a:r>
              <a:rPr lang="es-ES" altLang="es-MX" b="1">
                <a:latin typeface="Verdana" pitchFamily="34" charset="0"/>
                <a:cs typeface="Arial" charset="0"/>
              </a:rPr>
              <a:t>Ventajas de la Transmisión Digital.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hlinkClick r:id="rId3" action="ppaction://hlinkfile" tooltip="Los sistemas de comunicación "/>
              </a:rPr>
              <a:t>sistemas de comunicación </a:t>
            </a:r>
            <a:r>
              <a:rPr lang="es-MX" b="1" dirty="0" smtClean="0"/>
              <a:t/>
            </a:r>
            <a:br>
              <a:rPr lang="es-MX" b="1" dirty="0" smtClean="0"/>
            </a:br>
            <a:endParaRPr lang="es-MX" dirty="0"/>
          </a:p>
        </p:txBody>
      </p:sp>
      <p:sp>
        <p:nvSpPr>
          <p:cNvPr id="3" name="2 Marcador de contenido"/>
          <p:cNvSpPr>
            <a:spLocks noGrp="1"/>
          </p:cNvSpPr>
          <p:nvPr>
            <p:ph idx="1"/>
          </p:nvPr>
        </p:nvSpPr>
        <p:spPr>
          <a:xfrm>
            <a:off x="395536" y="1124744"/>
            <a:ext cx="5616624" cy="5472608"/>
          </a:xfrm>
        </p:spPr>
        <p:txBody>
          <a:bodyPr>
            <a:normAutofit/>
          </a:bodyPr>
          <a:lstStyle/>
          <a:p>
            <a:pPr>
              <a:buNone/>
            </a:pPr>
            <a:endParaRPr lang="es-MX" b="1" dirty="0" smtClean="0"/>
          </a:p>
          <a:p>
            <a:pPr>
              <a:buNone/>
            </a:pPr>
            <a:r>
              <a:rPr lang="es-MX" b="1" dirty="0" smtClean="0"/>
              <a:t>Definición</a:t>
            </a:r>
          </a:p>
          <a:p>
            <a:endParaRPr lang="es-MX" b="1" dirty="0" smtClean="0"/>
          </a:p>
          <a:p>
            <a:r>
              <a:rPr lang="es-MX" b="1" i="1" dirty="0" smtClean="0"/>
              <a:t>Conjunto de dispositivos interconectados que realizan acciones las cuales permiten que éstos puedan comunicarse o conectarse entre sí;</a:t>
            </a:r>
          </a:p>
          <a:p>
            <a:pPr>
              <a:buNone/>
            </a:pPr>
            <a:endParaRPr lang="es-MX" b="1" dirty="0" smtClean="0"/>
          </a:p>
        </p:txBody>
      </p:sp>
      <p:pic>
        <p:nvPicPr>
          <p:cNvPr id="2050" name="Picture 2" descr="Pioneer 10">
            <a:hlinkClick r:id="rId4"/>
          </p:cNvPr>
          <p:cNvPicPr>
            <a:picLocks noChangeAspect="1" noChangeArrowheads="1"/>
          </p:cNvPicPr>
          <p:nvPr/>
        </p:nvPicPr>
        <p:blipFill>
          <a:blip r:embed="rId5" cstate="print"/>
          <a:srcRect/>
          <a:stretch>
            <a:fillRect/>
          </a:stretch>
        </p:blipFill>
        <p:spPr bwMode="auto">
          <a:xfrm>
            <a:off x="6156176" y="2716148"/>
            <a:ext cx="2656882" cy="2801084"/>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Proceso de Comunicación </a:t>
            </a:r>
            <a:endParaRPr lang="es-MX"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5913" y="1871663"/>
            <a:ext cx="8510587" cy="33575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 xmlns:a14="http://schemas.microsoft.com/office/drawing/2010/main">
                <a:solidFill>
                  <a:schemeClr val="accent1"/>
                </a:solidFill>
              </a14:hiddenFill>
            </a:ext>
          </a:extLst>
        </p:spPr>
      </p:pic>
    </p:spTree>
    <p:extLst>
      <p:ext uri="{BB962C8B-B14F-4D97-AF65-F5344CB8AC3E}">
        <p14:creationId xmlns="" xmlns:p14="http://schemas.microsoft.com/office/powerpoint/2010/main" val="29706611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260648"/>
            <a:ext cx="8686800" cy="838200"/>
          </a:xfrm>
        </p:spPr>
        <p:txBody>
          <a:bodyPr>
            <a:normAutofit fontScale="90000"/>
          </a:bodyPr>
          <a:lstStyle/>
          <a:p>
            <a:r>
              <a:rPr lang="es-MX" b="1" dirty="0" smtClean="0">
                <a:hlinkClick r:id="rId3" action="ppaction://hlinkfile" tooltip="Los sistemas de comunicación "/>
              </a:rPr>
              <a:t>sistemas de comunicación </a:t>
            </a:r>
            <a:r>
              <a:rPr lang="es-MX" b="1" dirty="0" smtClean="0"/>
              <a:t>.  </a:t>
            </a:r>
            <a:r>
              <a:rPr lang="es-ES" b="1" dirty="0" smtClean="0"/>
              <a:t>Elementos:</a:t>
            </a:r>
            <a:r>
              <a:rPr lang="es-MX" b="1" dirty="0" smtClean="0"/>
              <a:t/>
            </a:r>
            <a:br>
              <a:rPr lang="es-MX" b="1" dirty="0" smtClean="0"/>
            </a:br>
            <a:endParaRPr lang="es-MX" dirty="0"/>
          </a:p>
        </p:txBody>
      </p:sp>
      <p:sp>
        <p:nvSpPr>
          <p:cNvPr id="3" name="2 Marcador de contenido"/>
          <p:cNvSpPr>
            <a:spLocks noGrp="1"/>
          </p:cNvSpPr>
          <p:nvPr>
            <p:ph idx="1"/>
          </p:nvPr>
        </p:nvSpPr>
        <p:spPr>
          <a:xfrm>
            <a:off x="0" y="1268760"/>
            <a:ext cx="8892480" cy="5472608"/>
          </a:xfrm>
        </p:spPr>
        <p:txBody>
          <a:bodyPr>
            <a:normAutofit/>
          </a:bodyPr>
          <a:lstStyle/>
          <a:p>
            <a:pPr algn="just"/>
            <a:r>
              <a:rPr lang="es-ES" sz="2800" b="1" dirty="0" smtClean="0">
                <a:solidFill>
                  <a:schemeClr val="hlink"/>
                </a:solidFill>
              </a:rPr>
              <a:t>Emisor:</a:t>
            </a:r>
            <a:r>
              <a:rPr lang="es-ES" sz="2800" b="1" dirty="0" smtClean="0"/>
              <a:t> </a:t>
            </a:r>
            <a:r>
              <a:rPr lang="es-ES" sz="2800" dirty="0" smtClean="0"/>
              <a:t>Diferentes dispositivos, </a:t>
            </a:r>
          </a:p>
          <a:p>
            <a:pPr algn="just">
              <a:buNone/>
            </a:pPr>
            <a:r>
              <a:rPr lang="es-ES" sz="2800" dirty="0" smtClean="0"/>
              <a:t>	dispositivos de entrada de datos, </a:t>
            </a:r>
          </a:p>
          <a:p>
            <a:pPr algn="just">
              <a:buNone/>
            </a:pPr>
            <a:r>
              <a:rPr lang="es-ES" sz="2800" dirty="0" smtClean="0"/>
              <a:t>	</a:t>
            </a:r>
            <a:r>
              <a:rPr lang="es-ES" sz="2800" b="1" dirty="0" smtClean="0">
                <a:solidFill>
                  <a:schemeClr val="hlink"/>
                </a:solidFill>
              </a:rPr>
              <a:t>Mensaje:</a:t>
            </a:r>
            <a:r>
              <a:rPr lang="es-ES" sz="2800" b="1" dirty="0" smtClean="0"/>
              <a:t> </a:t>
            </a:r>
            <a:r>
              <a:rPr lang="es-ES" sz="2800" dirty="0" smtClean="0"/>
              <a:t>Tipos de datos, Tipos de </a:t>
            </a:r>
          </a:p>
          <a:p>
            <a:pPr algn="just">
              <a:buNone/>
            </a:pPr>
            <a:r>
              <a:rPr lang="es-ES" dirty="0" smtClean="0"/>
              <a:t>	señal, </a:t>
            </a:r>
            <a:r>
              <a:rPr lang="es-ES" sz="2800" dirty="0" smtClean="0"/>
              <a:t>Modos de transmisión</a:t>
            </a:r>
            <a:r>
              <a:rPr lang="es-ES" sz="2800" b="1" dirty="0" smtClean="0"/>
              <a:t>, </a:t>
            </a:r>
          </a:p>
          <a:p>
            <a:pPr algn="just"/>
            <a:r>
              <a:rPr lang="es-ES" sz="2800" b="1" dirty="0" smtClean="0">
                <a:solidFill>
                  <a:schemeClr val="hlink"/>
                </a:solidFill>
              </a:rPr>
              <a:t>Canal:</a:t>
            </a:r>
            <a:r>
              <a:rPr lang="es-ES" sz="2800" b="1" dirty="0" smtClean="0"/>
              <a:t> </a:t>
            </a:r>
            <a:r>
              <a:rPr lang="es-ES" sz="2800" dirty="0" smtClean="0"/>
              <a:t>Medios de transmisión de datos, Topologías de redes, Clasificación de redes, Dispositivos de Interconexión de redes </a:t>
            </a:r>
          </a:p>
          <a:p>
            <a:pPr algn="just"/>
            <a:r>
              <a:rPr lang="es-ES" sz="2800" b="1" dirty="0" smtClean="0">
                <a:solidFill>
                  <a:schemeClr val="hlink"/>
                </a:solidFill>
              </a:rPr>
              <a:t>Receptor:</a:t>
            </a:r>
            <a:r>
              <a:rPr lang="es-ES" sz="2800" b="1" dirty="0" smtClean="0"/>
              <a:t> </a:t>
            </a:r>
            <a:r>
              <a:rPr lang="es-ES" sz="2800" dirty="0" smtClean="0"/>
              <a:t>Diferentes Dispositivos, Principales dispositivos de salida de datos, Sistema de Interconexión de datos</a:t>
            </a:r>
          </a:p>
          <a:p>
            <a:pPr algn="just"/>
            <a:r>
              <a:rPr lang="es-ES" sz="2800" b="1" dirty="0" smtClean="0">
                <a:solidFill>
                  <a:schemeClr val="hlink"/>
                </a:solidFill>
              </a:rPr>
              <a:t>Código:</a:t>
            </a:r>
            <a:r>
              <a:rPr lang="es-ES" sz="2800" b="1" dirty="0" smtClean="0"/>
              <a:t> P</a:t>
            </a:r>
            <a:r>
              <a:rPr lang="es-ES" sz="2800" dirty="0" smtClean="0"/>
              <a:t>rotocolos</a:t>
            </a:r>
          </a:p>
          <a:p>
            <a:pPr algn="just"/>
            <a:r>
              <a:rPr lang="es-ES" sz="2800" b="1" dirty="0" smtClean="0">
                <a:solidFill>
                  <a:srgbClr val="CC9B00"/>
                </a:solidFill>
              </a:rPr>
              <a:t>Contexto</a:t>
            </a:r>
            <a:r>
              <a:rPr lang="es-ES" sz="2800" dirty="0" smtClean="0"/>
              <a:t>: Sistema </a:t>
            </a:r>
            <a:r>
              <a:rPr lang="es-ES" sz="2800" dirty="0"/>
              <a:t>de Interconexión de </a:t>
            </a:r>
            <a:r>
              <a:rPr lang="es-ES" sz="2800" dirty="0" smtClean="0"/>
              <a:t>datos</a:t>
            </a:r>
            <a:endParaRPr lang="es-ES" sz="2800" dirty="0"/>
          </a:p>
          <a:p>
            <a:pPr algn="just"/>
            <a:endParaRPr lang="es-ES" sz="2800" dirty="0" smtClean="0"/>
          </a:p>
          <a:p>
            <a:pPr>
              <a:buNone/>
            </a:pPr>
            <a:endParaRPr lang="es-MX" sz="2800" dirty="0" smtClean="0"/>
          </a:p>
        </p:txBody>
      </p:sp>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00192" y="1196752"/>
            <a:ext cx="2376264" cy="17532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260648"/>
            <a:ext cx="8686800" cy="838200"/>
          </a:xfrm>
        </p:spPr>
        <p:txBody>
          <a:bodyPr/>
          <a:lstStyle/>
          <a:p>
            <a:r>
              <a:rPr lang="es-MX" dirty="0" smtClean="0"/>
              <a:t>Proceso de la </a:t>
            </a:r>
            <a:r>
              <a:rPr lang="es-MX" dirty="0" err="1" smtClean="0"/>
              <a:t>Comunicacion</a:t>
            </a:r>
            <a:endParaRPr lang="es-ES" dirty="0"/>
          </a:p>
        </p:txBody>
      </p:sp>
      <p:sp>
        <p:nvSpPr>
          <p:cNvPr id="3" name="2 Marcador de contenido"/>
          <p:cNvSpPr>
            <a:spLocks noGrp="1"/>
          </p:cNvSpPr>
          <p:nvPr>
            <p:ph idx="1"/>
          </p:nvPr>
        </p:nvSpPr>
        <p:spPr/>
        <p:txBody>
          <a:bodyPr/>
          <a:lstStyle/>
          <a:p>
            <a:endParaRPr lang="es-MX" b="1" dirty="0" smtClean="0">
              <a:solidFill>
                <a:schemeClr val="accent1">
                  <a:lumMod val="75000"/>
                </a:schemeClr>
              </a:solidFill>
            </a:endParaRPr>
          </a:p>
          <a:p>
            <a:endParaRPr lang="es-ES" dirty="0"/>
          </a:p>
        </p:txBody>
      </p:sp>
      <p:pic>
        <p:nvPicPr>
          <p:cNvPr id="4" name="Picture 5" descr="diagrama.gif">
            <a:hlinkClick r:id="rId3" tooltip="diagrama.gif"/>
          </p:cNvPr>
          <p:cNvPicPr>
            <a:picLocks noChangeAspect="1" noChangeArrowheads="1"/>
          </p:cNvPicPr>
          <p:nvPr/>
        </p:nvPicPr>
        <p:blipFill>
          <a:blip r:embed="rId4" cstate="print"/>
          <a:srcRect/>
          <a:stretch>
            <a:fillRect/>
          </a:stretch>
        </p:blipFill>
        <p:spPr bwMode="auto">
          <a:xfrm>
            <a:off x="539552" y="1268760"/>
            <a:ext cx="7921625" cy="2520280"/>
          </a:xfrm>
          <a:prstGeom prst="rect">
            <a:avLst/>
          </a:prstGeom>
          <a:ln>
            <a:noFill/>
          </a:ln>
          <a:effectLst>
            <a:outerShdw blurRad="292100" dist="139700" dir="2700000" algn="tl" rotWithShape="0">
              <a:srgbClr val="333333">
                <a:alpha val="65000"/>
              </a:srgbClr>
            </a:outerShdw>
          </a:effectLst>
        </p:spPr>
      </p:pic>
      <p:sp>
        <p:nvSpPr>
          <p:cNvPr id="5" name="4 Rectángulo"/>
          <p:cNvSpPr/>
          <p:nvPr/>
        </p:nvSpPr>
        <p:spPr>
          <a:xfrm>
            <a:off x="467544" y="3933056"/>
            <a:ext cx="8064896" cy="2554545"/>
          </a:xfrm>
          <a:prstGeom prst="rect">
            <a:avLst/>
          </a:prstGeom>
        </p:spPr>
        <p:txBody>
          <a:bodyPr wrap="square">
            <a:spAutoFit/>
          </a:bodyPr>
          <a:lstStyle/>
          <a:p>
            <a:pPr algn="just"/>
            <a:r>
              <a:rPr lang="es-MX" sz="1800" dirty="0" smtClean="0"/>
              <a:t>La </a:t>
            </a:r>
            <a:r>
              <a:rPr lang="es-MX" sz="2000" b="1" dirty="0" smtClean="0"/>
              <a:t>telecomunicación</a:t>
            </a:r>
            <a:r>
              <a:rPr lang="es-MX" sz="2000" dirty="0" smtClean="0"/>
              <a:t> («comunicación a distancia», del prefijo griego </a:t>
            </a:r>
            <a:r>
              <a:rPr lang="es-MX" sz="2000" i="1" dirty="0" smtClean="0"/>
              <a:t>tele</a:t>
            </a:r>
            <a:r>
              <a:rPr lang="es-MX" sz="2000" dirty="0" smtClean="0"/>
              <a:t>, "distancia" y del latín </a:t>
            </a:r>
            <a:r>
              <a:rPr lang="es-MX" sz="2000" i="1" dirty="0" err="1" smtClean="0"/>
              <a:t>communicare</a:t>
            </a:r>
            <a:r>
              <a:rPr lang="es-MX" sz="2000" dirty="0" smtClean="0"/>
              <a:t>) </a:t>
            </a:r>
          </a:p>
          <a:p>
            <a:pPr algn="just"/>
            <a:endParaRPr lang="es-MX" sz="2000" dirty="0" smtClean="0"/>
          </a:p>
          <a:p>
            <a:pPr algn="just"/>
            <a:r>
              <a:rPr lang="es-MX" sz="2000" dirty="0" smtClean="0"/>
              <a:t>Es una técnica consistente en transmitir un mensaje desde un punto a otro, normalmente con el atributo típico adicional de ser bidireccional. Cubre todas las formas de comunicación a distancia, incluyendo radio, telegrafía, televisión, telefonía, transmisión de datos e interconexión de computadoras</a:t>
            </a:r>
            <a:r>
              <a:rPr lang="es-MX" sz="1800" dirty="0" smtClean="0"/>
              <a:t>.</a:t>
            </a:r>
            <a:endParaRPr lang="es-ES" sz="18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260648"/>
            <a:ext cx="8686800" cy="838200"/>
          </a:xfrm>
        </p:spPr>
        <p:txBody>
          <a:bodyPr>
            <a:normAutofit fontScale="90000"/>
          </a:bodyPr>
          <a:lstStyle/>
          <a:p>
            <a:r>
              <a:rPr lang="es-MX" dirty="0" smtClean="0"/>
              <a:t>Tarea: Debes de incluir esto p´ estudiar (Parcial)</a:t>
            </a:r>
            <a:endParaRPr lang="es-ES" dirty="0"/>
          </a:p>
        </p:txBody>
      </p:sp>
      <p:sp>
        <p:nvSpPr>
          <p:cNvPr id="3" name="2 Marcador de contenido"/>
          <p:cNvSpPr>
            <a:spLocks noGrp="1"/>
          </p:cNvSpPr>
          <p:nvPr>
            <p:ph idx="1"/>
          </p:nvPr>
        </p:nvSpPr>
        <p:spPr>
          <a:xfrm>
            <a:off x="323528" y="1628800"/>
            <a:ext cx="4915272" cy="4536504"/>
          </a:xfrm>
        </p:spPr>
        <p:txBody>
          <a:bodyPr>
            <a:normAutofit/>
          </a:bodyPr>
          <a:lstStyle/>
          <a:p>
            <a:r>
              <a:rPr lang="es-MX" dirty="0" smtClean="0"/>
              <a:t>Menciona </a:t>
            </a:r>
          </a:p>
          <a:p>
            <a:pPr>
              <a:buNone/>
            </a:pPr>
            <a:r>
              <a:rPr lang="es-MX" dirty="0" smtClean="0"/>
              <a:t>	7 Dispositivos de entrada y de salida de datos </a:t>
            </a:r>
          </a:p>
          <a:p>
            <a:pPr>
              <a:buNone/>
            </a:pPr>
            <a:endParaRPr lang="es-MX" dirty="0" smtClean="0"/>
          </a:p>
          <a:p>
            <a:r>
              <a:rPr lang="es-MX" dirty="0" smtClean="0"/>
              <a:t>Menciona y define </a:t>
            </a:r>
          </a:p>
          <a:p>
            <a:pPr>
              <a:buNone/>
            </a:pPr>
            <a:r>
              <a:rPr lang="es-MX" dirty="0" smtClean="0"/>
              <a:t>	4 tipos de datos.</a:t>
            </a:r>
          </a:p>
        </p:txBody>
      </p:sp>
      <p:pic>
        <p:nvPicPr>
          <p:cNvPr id="2050" name="Picture 2" descr="http://1.bp.blogspot.com/_AZzmJGnJQ-g/TCBnqd4R3OI/AAAAAAAAAP0/aLseVPgvRGI/s1600/telecomunicaciones.jpg"/>
          <p:cNvPicPr>
            <a:picLocks noChangeAspect="1" noChangeArrowheads="1"/>
          </p:cNvPicPr>
          <p:nvPr/>
        </p:nvPicPr>
        <p:blipFill>
          <a:blip r:embed="rId3" cstate="print"/>
          <a:srcRect/>
          <a:stretch>
            <a:fillRect/>
          </a:stretch>
        </p:blipFill>
        <p:spPr bwMode="auto">
          <a:xfrm>
            <a:off x="5580112" y="1844824"/>
            <a:ext cx="3121032" cy="2952328"/>
          </a:xfrm>
          <a:prstGeom prst="rect">
            <a:avLst/>
          </a:prstGeom>
          <a:noFill/>
          <a:ln>
            <a:solidFill>
              <a:schemeClr val="accent3">
                <a:lumMod val="60000"/>
                <a:lumOff val="40000"/>
              </a:schemeClr>
            </a:solidFill>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23850" y="1141413"/>
            <a:ext cx="8280400" cy="4968875"/>
          </a:xfrm>
          <a:prstGeom prst="rect">
            <a:avLst/>
          </a:prstGeom>
          <a:noFill/>
          <a:ln w="9525">
            <a:noFill/>
            <a:miter lim="800000"/>
            <a:headEnd/>
            <a:tailEnd/>
          </a:ln>
        </p:spPr>
        <p:txBody>
          <a:bodyPr>
            <a:spAutoFit/>
          </a:bodyPr>
          <a:lstStyle/>
          <a:p>
            <a:r>
              <a:rPr lang="es-ES_tradnl" altLang="es-MX" sz="2000" b="1" dirty="0">
                <a:cs typeface="Arial" charset="0"/>
              </a:rPr>
              <a:t>RAZONES PARA INSTALAR REDES.</a:t>
            </a:r>
          </a:p>
          <a:p>
            <a:endParaRPr lang="es-ES_tradnl" altLang="es-MX" sz="2000" b="1" dirty="0">
              <a:cs typeface="Arial" charset="0"/>
            </a:endParaRPr>
          </a:p>
          <a:p>
            <a:pPr algn="just"/>
            <a:r>
              <a:rPr lang="es-ES_tradnl" altLang="es-MX" sz="2000" dirty="0">
                <a:cs typeface="Arial" charset="0"/>
              </a:rPr>
              <a:t>Desde sus inicios una de las razones para instalar redes era compartir recursos, como discos, </a:t>
            </a:r>
            <a:r>
              <a:rPr lang="es-ES_tradnl" altLang="es-MX" sz="2000" dirty="0">
                <a:solidFill>
                  <a:srgbClr val="336600"/>
                </a:solidFill>
                <a:cs typeface="Arial" charset="0"/>
              </a:rPr>
              <a:t>impresoras</a:t>
            </a:r>
            <a:r>
              <a:rPr lang="es-ES_tradnl" altLang="es-MX" sz="2000" dirty="0">
                <a:cs typeface="Arial" charset="0"/>
              </a:rPr>
              <a:t> y trazadores. Ahora existen además otras razones:</a:t>
            </a:r>
          </a:p>
          <a:p>
            <a:pPr algn="just"/>
            <a:endParaRPr lang="es-ES_tradnl" altLang="es-MX" sz="2000" dirty="0">
              <a:cs typeface="Arial" charset="0"/>
            </a:endParaRPr>
          </a:p>
          <a:p>
            <a:pPr algn="just"/>
            <a:endParaRPr lang="es-ES_tradnl" altLang="es-MX" sz="2000" dirty="0">
              <a:cs typeface="Arial" charset="0"/>
            </a:endParaRPr>
          </a:p>
          <a:p>
            <a:pPr algn="just">
              <a:buFontTx/>
              <a:buChar char="•"/>
            </a:pPr>
            <a:r>
              <a:rPr lang="es-ES_tradnl" altLang="es-MX" sz="2000" dirty="0">
                <a:cs typeface="Arial" charset="0"/>
              </a:rPr>
              <a:t> </a:t>
            </a:r>
            <a:r>
              <a:rPr lang="es-ES_tradnl" altLang="es-MX" sz="2000" b="1" dirty="0">
                <a:cs typeface="Arial" charset="0"/>
              </a:rPr>
              <a:t>Disponibilidad del </a:t>
            </a:r>
            <a:r>
              <a:rPr lang="es-ES_tradnl" altLang="es-MX" sz="2000" b="1" dirty="0">
                <a:solidFill>
                  <a:srgbClr val="336600"/>
                </a:solidFill>
                <a:cs typeface="Arial" charset="0"/>
              </a:rPr>
              <a:t>software</a:t>
            </a:r>
            <a:r>
              <a:rPr lang="es-ES_tradnl" altLang="es-MX" sz="2000" b="1" dirty="0">
                <a:cs typeface="Arial" charset="0"/>
              </a:rPr>
              <a:t> de redes.-</a:t>
            </a:r>
            <a:endParaRPr lang="es-ES_tradnl" altLang="es-MX" sz="2000" dirty="0">
              <a:cs typeface="Arial" charset="0"/>
            </a:endParaRPr>
          </a:p>
          <a:p>
            <a:pPr>
              <a:buFontTx/>
              <a:buChar char="•"/>
            </a:pPr>
            <a:r>
              <a:rPr lang="es-ES_tradnl" altLang="es-MX" sz="2000" dirty="0">
                <a:cs typeface="Arial" charset="0"/>
              </a:rPr>
              <a:t> </a:t>
            </a:r>
            <a:r>
              <a:rPr lang="es-ES_tradnl" altLang="es-MX" sz="2000" b="1" dirty="0">
                <a:cs typeface="Arial" charset="0"/>
              </a:rPr>
              <a:t>Trabajo en común.-</a:t>
            </a:r>
            <a:endParaRPr lang="es-ES_tradnl" altLang="es-MX" sz="2000" dirty="0">
              <a:cs typeface="Arial" charset="0"/>
            </a:endParaRPr>
          </a:p>
          <a:p>
            <a:pPr>
              <a:buFontTx/>
              <a:buChar char="•"/>
            </a:pPr>
            <a:r>
              <a:rPr lang="es-ES_tradnl" altLang="es-MX" sz="2000" dirty="0">
                <a:cs typeface="Arial" charset="0"/>
              </a:rPr>
              <a:t> </a:t>
            </a:r>
            <a:r>
              <a:rPr lang="es-ES_tradnl" altLang="es-MX" sz="2000" b="1" dirty="0">
                <a:cs typeface="Arial" charset="0"/>
              </a:rPr>
              <a:t>Actualización del software.-</a:t>
            </a:r>
            <a:r>
              <a:rPr lang="es-ES_tradnl" altLang="es-MX" sz="2000" dirty="0">
                <a:cs typeface="Arial" charset="0"/>
              </a:rPr>
              <a:t>.</a:t>
            </a:r>
          </a:p>
          <a:p>
            <a:pPr>
              <a:buFontTx/>
              <a:buChar char="•"/>
            </a:pPr>
            <a:r>
              <a:rPr lang="es-ES_tradnl" altLang="es-MX" sz="2000" dirty="0">
                <a:cs typeface="Arial" charset="0"/>
              </a:rPr>
              <a:t> </a:t>
            </a:r>
            <a:r>
              <a:rPr lang="es-ES_tradnl" altLang="es-MX" sz="2000" b="1" dirty="0">
                <a:cs typeface="Arial" charset="0"/>
              </a:rPr>
              <a:t>Copia de </a:t>
            </a:r>
            <a:r>
              <a:rPr lang="es-ES_tradnl" altLang="es-MX" sz="2000" b="1" dirty="0">
                <a:solidFill>
                  <a:srgbClr val="336600"/>
                </a:solidFill>
                <a:cs typeface="Arial" charset="0"/>
              </a:rPr>
              <a:t>seguridad</a:t>
            </a:r>
            <a:r>
              <a:rPr lang="es-ES_tradnl" altLang="es-MX" sz="2000" b="1" dirty="0">
                <a:cs typeface="Arial" charset="0"/>
              </a:rPr>
              <a:t> de los datos.-</a:t>
            </a:r>
            <a:r>
              <a:rPr lang="es-ES_tradnl" altLang="es-MX" sz="2000" dirty="0">
                <a:cs typeface="Arial" charset="0"/>
              </a:rPr>
              <a:t> </a:t>
            </a:r>
          </a:p>
          <a:p>
            <a:pPr>
              <a:buFontTx/>
              <a:buChar char="•"/>
            </a:pPr>
            <a:r>
              <a:rPr lang="es-ES_tradnl" altLang="es-MX" sz="2000" dirty="0">
                <a:cs typeface="Arial" charset="0"/>
              </a:rPr>
              <a:t> </a:t>
            </a:r>
            <a:r>
              <a:rPr lang="es-ES_tradnl" altLang="es-MX" sz="2000" b="1" dirty="0">
                <a:cs typeface="Arial" charset="0"/>
              </a:rPr>
              <a:t>Ventajas en el </a:t>
            </a:r>
            <a:r>
              <a:rPr lang="es-ES_tradnl" altLang="es-MX" sz="2000" b="1" dirty="0">
                <a:solidFill>
                  <a:srgbClr val="336600"/>
                </a:solidFill>
                <a:cs typeface="Arial" charset="0"/>
              </a:rPr>
              <a:t>control</a:t>
            </a:r>
            <a:r>
              <a:rPr lang="es-ES_tradnl" altLang="es-MX" sz="2000" b="1" dirty="0">
                <a:cs typeface="Arial" charset="0"/>
              </a:rPr>
              <a:t> de los datos.-</a:t>
            </a:r>
            <a:r>
              <a:rPr lang="es-ES_tradnl" altLang="es-MX" sz="2000" dirty="0">
                <a:cs typeface="Arial" charset="0"/>
              </a:rPr>
              <a:t> </a:t>
            </a:r>
          </a:p>
          <a:p>
            <a:pPr>
              <a:buFontTx/>
              <a:buChar char="•"/>
            </a:pPr>
            <a:r>
              <a:rPr lang="es-ES_tradnl" altLang="es-MX" sz="2000" b="1" dirty="0">
                <a:cs typeface="Arial" charset="0"/>
              </a:rPr>
              <a:t> Uso compartido de las impresoras de calidad.-</a:t>
            </a:r>
            <a:r>
              <a:rPr lang="es-ES_tradnl" altLang="es-MX" sz="2000" dirty="0">
                <a:cs typeface="Arial" charset="0"/>
              </a:rPr>
              <a:t> </a:t>
            </a:r>
          </a:p>
          <a:p>
            <a:pPr>
              <a:buFontTx/>
              <a:buChar char="•"/>
            </a:pPr>
            <a:r>
              <a:rPr lang="es-ES_tradnl" altLang="es-MX" sz="2000" b="1" dirty="0">
                <a:cs typeface="Arial" charset="0"/>
              </a:rPr>
              <a:t> Correo electrónico y difusión de mensajes.-</a:t>
            </a:r>
            <a:r>
              <a:rPr lang="es-ES_tradnl" altLang="es-MX" sz="2000" dirty="0">
                <a:cs typeface="Arial" charset="0"/>
              </a:rPr>
              <a:t> </a:t>
            </a:r>
          </a:p>
          <a:p>
            <a:pPr>
              <a:buFontTx/>
              <a:buChar char="•"/>
            </a:pPr>
            <a:r>
              <a:rPr lang="es-ES_tradnl" altLang="es-MX" sz="2000" b="1" dirty="0">
                <a:cs typeface="Arial" charset="0"/>
              </a:rPr>
              <a:t> Ampliación del uso con terminales tontos.-</a:t>
            </a:r>
            <a:r>
              <a:rPr lang="es-ES_tradnl" altLang="es-MX" sz="2000" dirty="0">
                <a:cs typeface="Arial" charset="0"/>
              </a:rPr>
              <a:t> </a:t>
            </a:r>
          </a:p>
          <a:p>
            <a:pPr>
              <a:buFontTx/>
              <a:buChar char="•"/>
            </a:pPr>
            <a:r>
              <a:rPr lang="es-ES_tradnl" altLang="es-MX" sz="2000" b="1" dirty="0">
                <a:cs typeface="Arial" charset="0"/>
              </a:rPr>
              <a:t> Seguridad.-</a:t>
            </a:r>
            <a:endParaRPr lang="es-ES_tradnl" altLang="es-MX" sz="2000" dirty="0"/>
          </a:p>
        </p:txBody>
      </p:sp>
      <p:grpSp>
        <p:nvGrpSpPr>
          <p:cNvPr id="6147" name="Group 3"/>
          <p:cNvGrpSpPr>
            <a:grpSpLocks/>
          </p:cNvGrpSpPr>
          <p:nvPr/>
        </p:nvGrpSpPr>
        <p:grpSpPr bwMode="auto">
          <a:xfrm>
            <a:off x="2133600" y="0"/>
            <a:ext cx="7010400" cy="1047750"/>
            <a:chOff x="1344" y="0"/>
            <a:chExt cx="4416" cy="660"/>
          </a:xfrm>
        </p:grpSpPr>
        <p:sp>
          <p:nvSpPr>
            <p:cNvPr id="866308" name="Rectangle 4"/>
            <p:cNvSpPr>
              <a:spLocks noChangeArrowheads="1"/>
            </p:cNvSpPr>
            <p:nvPr/>
          </p:nvSpPr>
          <p:spPr bwMode="auto">
            <a:xfrm>
              <a:off x="1344" y="288"/>
              <a:ext cx="1267" cy="269"/>
            </a:xfrm>
            <a:prstGeom prst="rect">
              <a:avLst/>
            </a:prstGeom>
            <a:noFill/>
            <a:ln w="9525">
              <a:noFill/>
              <a:miter lim="800000"/>
              <a:headEnd/>
              <a:tailEnd/>
            </a:ln>
          </p:spPr>
          <p:txBody>
            <a:bodyPr wrap="none" lIns="0" tIns="0" rIns="0" bIns="0">
              <a:spAutoFit/>
            </a:bodyPr>
            <a:lstStyle/>
            <a:p>
              <a:pPr>
                <a:defRPr/>
              </a:pPr>
              <a:r>
                <a:rPr lang="es-ES_tradnl" b="1">
                  <a:effectLst>
                    <a:outerShdw blurRad="38100" dist="38100" dir="2700000" algn="tl">
                      <a:srgbClr val="C0C0C0"/>
                    </a:outerShdw>
                  </a:effectLst>
                  <a:ea typeface="+mn-ea"/>
                </a:rPr>
                <a:t>Definición</a:t>
              </a:r>
            </a:p>
          </p:txBody>
        </p:sp>
        <p:sp>
          <p:nvSpPr>
            <p:cNvPr id="6150" name="Line 5"/>
            <p:cNvSpPr>
              <a:spLocks noChangeShapeType="1"/>
            </p:cNvSpPr>
            <p:nvPr/>
          </p:nvSpPr>
          <p:spPr bwMode="auto">
            <a:xfrm>
              <a:off x="1344" y="624"/>
              <a:ext cx="3312" cy="0"/>
            </a:xfrm>
            <a:prstGeom prst="line">
              <a:avLst/>
            </a:prstGeom>
            <a:noFill/>
            <a:ln w="57150">
              <a:solidFill>
                <a:schemeClr val="tx1"/>
              </a:solidFill>
              <a:round/>
              <a:headEnd/>
              <a:tailEnd/>
            </a:ln>
          </p:spPr>
          <p:txBody>
            <a:bodyPr wrap="none" anchor="ctr"/>
            <a:lstStyle/>
            <a:p>
              <a:endParaRPr lang="es-MX"/>
            </a:p>
          </p:txBody>
        </p:sp>
        <p:pic>
          <p:nvPicPr>
            <p:cNvPr id="6151" name="Picture 6" descr="2fe54402a839323c">
              <a:hlinkClick r:id="rId3"/>
            </p:cNvPr>
            <p:cNvPicPr>
              <a:picLocks noChangeAspect="1" noChangeArrowheads="1"/>
            </p:cNvPicPr>
            <p:nvPr/>
          </p:nvPicPr>
          <p:blipFill>
            <a:blip r:embed="rId4" cstate="print"/>
            <a:srcRect/>
            <a:stretch>
              <a:fillRect/>
            </a:stretch>
          </p:blipFill>
          <p:spPr bwMode="auto">
            <a:xfrm>
              <a:off x="5046" y="0"/>
              <a:ext cx="714" cy="660"/>
            </a:xfrm>
            <a:prstGeom prst="rect">
              <a:avLst/>
            </a:prstGeom>
            <a:noFill/>
            <a:ln w="9525">
              <a:noFill/>
              <a:miter lim="800000"/>
              <a:headEnd/>
              <a:tailEnd/>
            </a:ln>
          </p:spPr>
        </p:pic>
      </p:grpSp>
      <p:pic>
        <p:nvPicPr>
          <p:cNvPr id="6148" name="Picture 8" descr="7e40fb37c630a202">
            <a:hlinkClick r:id="rId5"/>
          </p:cNvPr>
          <p:cNvPicPr>
            <a:picLocks noChangeAspect="1" noChangeArrowheads="1"/>
          </p:cNvPicPr>
          <p:nvPr/>
        </p:nvPicPr>
        <p:blipFill>
          <a:blip r:embed="rId6" cstate="print"/>
          <a:srcRect/>
          <a:stretch>
            <a:fillRect/>
          </a:stretch>
        </p:blipFill>
        <p:spPr bwMode="auto">
          <a:xfrm>
            <a:off x="6732588" y="2565400"/>
            <a:ext cx="1692275" cy="1728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alance">
  <a:themeElements>
    <a:clrScheme name="Balan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Balance">
      <a:majorFont>
        <a:latin typeface="Arial"/>
        <a:ea typeface="ヒラギノ明朝 Pro W6"/>
        <a:cs typeface=""/>
      </a:majorFont>
      <a:minorFont>
        <a:latin typeface="Arial"/>
        <a:ea typeface="ヒラギノ明朝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alan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lan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lan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2004:Plantillas:Presentaciones:Diseños:Balance</Template>
  <TotalTime>12861</TotalTime>
  <Words>2105</Words>
  <Application>Microsoft Office PowerPoint</Application>
  <PresentationFormat>Presentación en pantalla (4:3)</PresentationFormat>
  <Paragraphs>353</Paragraphs>
  <Slides>33</Slides>
  <Notes>18</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Balance</vt:lpstr>
      <vt:lpstr>Diapositiva 1</vt:lpstr>
      <vt:lpstr>sistemas de comunicación: Introducción</vt:lpstr>
      <vt:lpstr>sistemas de comunicación: Introducción</vt:lpstr>
      <vt:lpstr>sistemas de comunicación  </vt:lpstr>
      <vt:lpstr>Proceso de Comunicación </vt:lpstr>
      <vt:lpstr>sistemas de comunicación .  Elementos: </vt:lpstr>
      <vt:lpstr>Proceso de la Comunicacion</vt:lpstr>
      <vt:lpstr>Tarea: Debes de incluir esto p´ estudiar (Parcial)</vt:lpstr>
      <vt:lpstr>Diapositiva 9</vt:lpstr>
      <vt:lpstr>Diapositiva 10</vt:lpstr>
      <vt:lpstr>Diapositiva 11</vt:lpstr>
      <vt:lpstr>Diapositiva 12</vt:lpstr>
      <vt:lpstr>Diapositiva 13</vt:lpstr>
      <vt:lpstr>Medios Físicos de conexión :  Cables y sus conectores </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vector>
  </TitlesOfParts>
  <Company>fcfm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 título de diapositiva</dc:title>
  <dc:creator>fcfm UANL</dc:creator>
  <cp:lastModifiedBy>M Mendoza</cp:lastModifiedBy>
  <cp:revision>434</cp:revision>
  <cp:lastPrinted>2001-04-25T09:44:04Z</cp:lastPrinted>
  <dcterms:created xsi:type="dcterms:W3CDTF">2001-03-27T23:45:46Z</dcterms:created>
  <dcterms:modified xsi:type="dcterms:W3CDTF">2020-10-07T18:46:33Z</dcterms:modified>
</cp:coreProperties>
</file>