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0" r:id="rId5"/>
    <p:sldId id="258" r:id="rId6"/>
    <p:sldId id="261" r:id="rId8"/>
    <p:sldId id="259"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Condensed milk can be made from evaporated milk by mixing one volume measure of evaporated milk with one and a quarter volume measures of sugar in a saucepan, then heating and stirring the mixture until the sugar is completely dissolved, then cooling. It can also be made by simmering regular milk and sugar, until it is reduced by 60%.</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0000"/>
              </a:lnSpc>
            </a:pPr>
            <a:r>
              <a:rPr lang="el-GR" altLang="en-US">
                <a:latin typeface="Bahnschrift Condensed" panose="020B0502040204020203" charset="0"/>
                <a:cs typeface="Bahnschrift Condensed" panose="020B0502040204020203" charset="0"/>
                <a:sym typeface="+mn-ea"/>
              </a:rPr>
              <a:t>Εβαπορέ- ζαχαρούχο- σοκολατούχο</a:t>
            </a:r>
            <a:endParaRPr lang="en-US" dirty="0"/>
          </a:p>
        </p:txBody>
      </p:sp>
      <p:sp>
        <p:nvSpPr>
          <p:cNvPr id="3" name="Subtitle 2"/>
          <p:cNvSpPr>
            <a:spLocks noGrp="1"/>
          </p:cNvSpPr>
          <p:nvPr>
            <p:ph type="subTitle" idx="1"/>
          </p:nvPr>
        </p:nvSpPr>
        <p:spPr>
          <a:xfrm>
            <a:off x="9458325" y="4906010"/>
            <a:ext cx="1678305" cy="1655445"/>
          </a:xfrm>
        </p:spPr>
        <p:txBody>
          <a:bodyPr>
            <a:normAutofit/>
          </a:bodyPr>
          <a:lstStyle/>
          <a:p>
            <a:pPr algn="r">
              <a:lnSpc>
                <a:spcPct val="110000"/>
              </a:lnSpc>
            </a:pPr>
            <a:r>
              <a:rPr lang="el-GR" altLang="en-US" sz="1200">
                <a:latin typeface="Bahnschrift Condensed" panose="020B0502040204020203" charset="0"/>
                <a:cs typeface="Bahnschrift Condensed" panose="020B0502040204020203" charset="0"/>
                <a:sym typeface="+mn-ea"/>
              </a:rPr>
              <a:t>3Ν-ΣΤΒ-01</a:t>
            </a:r>
            <a:endParaRPr lang="el-GR" altLang="en-US" sz="1200">
              <a:latin typeface="Bahnschrift Condensed" panose="020B0502040204020203" charset="0"/>
              <a:cs typeface="Bahnschrift Condensed" panose="020B0502040204020203" charset="0"/>
            </a:endParaRPr>
          </a:p>
          <a:p>
            <a:pPr algn="r">
              <a:lnSpc>
                <a:spcPct val="110000"/>
              </a:lnSpc>
            </a:pPr>
            <a:r>
              <a:rPr lang="el-GR" altLang="en-US" sz="1200">
                <a:latin typeface="Bahnschrift Condensed" panose="020B0502040204020203" charset="0"/>
                <a:cs typeface="Bahnschrift Condensed" panose="020B0502040204020203" charset="0"/>
                <a:sym typeface="+mn-ea"/>
              </a:rPr>
              <a:t>3Ν-ΤΚΠ-01</a:t>
            </a:r>
            <a:endParaRPr lang="el-GR" altLang="en-US" sz="1200">
              <a:latin typeface="Bahnschrift Condensed" panose="020B0502040204020203" charset="0"/>
              <a:cs typeface="Bahnschrift Condensed" panose="020B0502040204020203" charset="0"/>
            </a:endParaRPr>
          </a:p>
          <a:p>
            <a:pPr algn="r">
              <a:lnSpc>
                <a:spcPct val="110000"/>
              </a:lnSpc>
            </a:pPr>
            <a:r>
              <a:rPr lang="el-GR" altLang="en-US" sz="1200">
                <a:latin typeface="Bahnschrift Condensed" panose="020B0502040204020203" charset="0"/>
                <a:cs typeface="Bahnschrift Condensed" panose="020B0502040204020203" charset="0"/>
                <a:sym typeface="+mn-ea"/>
              </a:rPr>
              <a:t>Καλλιακμάνη Π</a:t>
            </a:r>
            <a:endParaRPr lang="el-GR" altLang="en-US" sz="1200">
              <a:latin typeface="Bahnschrift Condensed" panose="020B0502040204020203" charset="0"/>
              <a:cs typeface="Bahnschrift Condensed" panose="020B0502040204020203" charset="0"/>
            </a:endParaRPr>
          </a:p>
          <a:p>
            <a:pPr algn="r">
              <a:lnSpc>
                <a:spcPct val="110000"/>
              </a:lnSpc>
            </a:pPr>
            <a:r>
              <a:rPr lang="el-GR" altLang="en-US" sz="1200">
                <a:latin typeface="Bahnschrift Condensed" panose="020B0502040204020203" charset="0"/>
                <a:cs typeface="Bahnschrift Condensed" panose="020B0502040204020203" charset="0"/>
                <a:sym typeface="+mn-ea"/>
              </a:rPr>
              <a:t>Οκτώβριος 2021</a:t>
            </a:r>
            <a:r>
              <a:rPr lang="el-GR" altLang="en-US" sz="1200">
                <a:highlight>
                  <a:srgbClr val="00FFFF"/>
                </a:highlight>
                <a:latin typeface="Bahnschrift Condensed" panose="020B0502040204020203" charset="0"/>
                <a:cs typeface="Bahnschrift Condensed" panose="020B0502040204020203" charset="0"/>
                <a:sym typeface="+mn-ea"/>
              </a:rPr>
              <a:t>_2</a:t>
            </a:r>
            <a:endParaRPr lang="el-GR" altLang="en-US" sz="1200">
              <a:latin typeface="Bahnschrift Condensed" panose="020B0502040204020203" charset="0"/>
              <a:cs typeface="Bahnschrift Condensed" panose="020B0502040204020203" charset="0"/>
            </a:endParaRPr>
          </a:p>
          <a:p>
            <a:pPr algn="r"/>
            <a:endParaRPr lang="el-GR"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Τι ονομάζουμε γάλα ‘εβαπορέ’</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838200" y="1825625"/>
            <a:ext cx="10149840" cy="4342130"/>
          </a:xfrm>
        </p:spPr>
        <p:txBody>
          <a:bodyPr>
            <a:normAutofit fontScale="90000"/>
          </a:bodyPr>
          <a:p>
            <a:pPr>
              <a:lnSpc>
                <a:spcPct val="110000"/>
              </a:lnSpc>
            </a:pPr>
            <a:r>
              <a:rPr lang="el-GR" altLang="en-US">
                <a:latin typeface="Bahnschrift Light SemiCondensed" panose="020B0502040204020203" charset="0"/>
                <a:cs typeface="Bahnschrift Light SemiCondensed" panose="020B0502040204020203" charset="0"/>
              </a:rPr>
              <a:t>Εβαπορέ - </a:t>
            </a:r>
            <a:r>
              <a:rPr lang="en-US" altLang="en-US">
                <a:latin typeface="Bahnschrift Light SemiCondensed" panose="020B0502040204020203" charset="0"/>
                <a:cs typeface="Bahnschrift Light SemiCondensed" panose="020B0502040204020203" charset="0"/>
              </a:rPr>
              <a:t>evaporated- </a:t>
            </a:r>
            <a:r>
              <a:rPr lang="el-GR" altLang="en-US">
                <a:latin typeface="Bahnschrift Light SemiCondensed" panose="020B0502040204020203" charset="0"/>
                <a:cs typeface="Bahnschrift Light SemiCondensed" panose="020B0502040204020203" charset="0"/>
              </a:rPr>
              <a:t>συμπυκνωμένο</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το αγελαδινό γάλα του οποίου η υγρασία έχει μειωθεί κατά 60%</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είναι ομογενοποιημένο</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είναι κονσερβοποιημένο</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είναι αποστειρωμένο 115–118 °C γιά 15 λεπτά (Maillard reaction)</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διάρκεια ζωής στο ράφι έως και 15 μήνες</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Αραίωση με 1 1/4 νερό</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πρόσθετα: φωσφορικό νάτριο, καραγενάνες, Βιταμίνες </a:t>
            </a:r>
            <a:r>
              <a:rPr lang="en-US" altLang="en-US">
                <a:latin typeface="Bahnschrift Light SemiCondensed" panose="020B0502040204020203" charset="0"/>
                <a:cs typeface="Bahnschrift Light SemiCondensed" panose="020B0502040204020203" charset="0"/>
              </a:rPr>
              <a:t>C </a:t>
            </a:r>
            <a:r>
              <a:rPr lang="el-GR" altLang="en-US">
                <a:latin typeface="Bahnschrift Light SemiCondensed" panose="020B0502040204020203" charset="0"/>
                <a:cs typeface="Bahnschrift Light SemiCondensed" panose="020B0502040204020203" charset="0"/>
              </a:rPr>
              <a:t>και </a:t>
            </a:r>
            <a:r>
              <a:rPr lang="en-US" altLang="en-US">
                <a:latin typeface="Bahnschrift Light SemiCondensed" panose="020B0502040204020203" charset="0"/>
                <a:cs typeface="Bahnschrift Light SemiCondensed" panose="020B0502040204020203" charset="0"/>
              </a:rPr>
              <a:t>D</a:t>
            </a:r>
            <a:endParaRPr lang="en-US"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gala-nounou-evapore-400g"/>
          <p:cNvPicPr>
            <a:picLocks noChangeAspect="1"/>
          </p:cNvPicPr>
          <p:nvPr>
            <p:ph sz="half" idx="1"/>
          </p:nvPr>
        </p:nvPicPr>
        <p:blipFill>
          <a:blip r:embed="rId1"/>
          <a:stretch>
            <a:fillRect/>
          </a:stretch>
        </p:blipFill>
        <p:spPr>
          <a:xfrm>
            <a:off x="438150" y="288290"/>
            <a:ext cx="6072505" cy="5888990"/>
          </a:xfrm>
          <a:prstGeom prst="rect">
            <a:avLst/>
          </a:prstGeom>
        </p:spPr>
      </p:pic>
      <p:pic>
        <p:nvPicPr>
          <p:cNvPr id="5" name="Content Placeholder 4" descr="nounou-gala-170gr-evapore"/>
          <p:cNvPicPr>
            <a:picLocks noChangeAspect="1"/>
          </p:cNvPicPr>
          <p:nvPr>
            <p:ph sz="half" idx="2"/>
          </p:nvPr>
        </p:nvPicPr>
        <p:blipFill>
          <a:blip r:embed="rId2"/>
          <a:stretch>
            <a:fillRect/>
          </a:stretch>
        </p:blipFill>
        <p:spPr>
          <a:xfrm>
            <a:off x="6586855" y="583565"/>
            <a:ext cx="5593715" cy="5593715"/>
          </a:xfrm>
          <a:prstGeom prst="rect">
            <a:avLst/>
          </a:prstGeom>
        </p:spPr>
      </p:pic>
      <p:sp>
        <p:nvSpPr>
          <p:cNvPr id="7" name="Text Box 6"/>
          <p:cNvSpPr txBox="1"/>
          <p:nvPr/>
        </p:nvSpPr>
        <p:spPr>
          <a:xfrm>
            <a:off x="7567295" y="6102350"/>
            <a:ext cx="4074160" cy="368300"/>
          </a:xfrm>
          <a:prstGeom prst="rect">
            <a:avLst/>
          </a:prstGeom>
          <a:noFill/>
        </p:spPr>
        <p:txBody>
          <a:bodyPr wrap="square" rtlCol="0">
            <a:spAutoFit/>
          </a:bodyPr>
          <a:p>
            <a:r>
              <a:rPr lang="el-GR" altLang="en-US"/>
              <a:t>ΟΣΥΓ: ολικό στερεό υπόλειμμα </a:t>
            </a:r>
            <a:endParaRPr lang="el-G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Light SemiCondensed" panose="020B0502040204020203" charset="0"/>
                <a:cs typeface="Bahnschrift Light SemiCondensed" panose="020B0502040204020203" charset="0"/>
              </a:rPr>
              <a:t>τι ονομάζουμε ‘ζαχαρούχο γάλα’ </a:t>
            </a:r>
            <a:endParaRPr lang="el-GR" altLang="en-US">
              <a:latin typeface="Bahnschrift Light SemiCondensed" panose="020B0502040204020203" charset="0"/>
              <a:cs typeface="Bahnschrift Light SemiCondensed" panose="020B0502040204020203" charset="0"/>
            </a:endParaRPr>
          </a:p>
        </p:txBody>
      </p:sp>
      <p:sp>
        <p:nvSpPr>
          <p:cNvPr id="3" name="Content Placeholder 2"/>
          <p:cNvSpPr>
            <a:spLocks noGrp="1"/>
          </p:cNvSpPr>
          <p:nvPr>
            <p:ph idx="1"/>
          </p:nvPr>
        </p:nvSpPr>
        <p:spPr/>
        <p:txBody>
          <a:bodyPr/>
          <a:p>
            <a:pPr>
              <a:lnSpc>
                <a:spcPct val="110000"/>
              </a:lnSpc>
            </a:pPr>
            <a:r>
              <a:rPr lang="el-GR" altLang="en-US">
                <a:latin typeface="Bahnschrift Light SemiCondensed" panose="020B0502040204020203" charset="0"/>
                <a:cs typeface="Bahnschrift Light SemiCondensed" panose="020B0502040204020203" charset="0"/>
              </a:rPr>
              <a:t>αγελαδινό γάλα, πλήρες σε λιπαρά</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σύσταση 40% ζάχαρη (αναλογία  9:11)</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αφαίρεση νερού κατα 60%</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κονσερβοποιημένο</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όχι απαραίτητα αποστειρωμένο (85–90 °C για κάποια δευτερόλεπτα)</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l-GR">
                <a:latin typeface="Bahnschrift Light SemiCondensed" panose="020B0502040204020203" charset="0"/>
                <a:cs typeface="Bahnschrift Light SemiCondensed" panose="020B0502040204020203" charset="0"/>
              </a:rPr>
              <a:t>Πρόσθετα: Χλωριούχο ασβέστιο</a:t>
            </a:r>
            <a:endParaRPr lang="el-GR" altLang="el-GR">
              <a:latin typeface="Bahnschrift Light SemiCondensed" panose="020B0502040204020203" charset="0"/>
              <a:cs typeface="Bahnschrift Light SemiCondensed"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15715_2_1"/>
          <p:cNvPicPr>
            <a:picLocks noChangeAspect="1"/>
          </p:cNvPicPr>
          <p:nvPr>
            <p:ph sz="half" idx="1"/>
          </p:nvPr>
        </p:nvPicPr>
        <p:blipFill>
          <a:blip r:embed="rId1"/>
          <a:stretch>
            <a:fillRect/>
          </a:stretch>
        </p:blipFill>
        <p:spPr>
          <a:xfrm>
            <a:off x="1145540" y="1108075"/>
            <a:ext cx="4646930" cy="4512945"/>
          </a:xfrm>
          <a:prstGeom prst="rect">
            <a:avLst/>
          </a:prstGeom>
        </p:spPr>
      </p:pic>
      <p:pic>
        <p:nvPicPr>
          <p:cNvPr id="5" name="Content Placeholder 4" descr="gala-nounou-zaxarouho-397g"/>
          <p:cNvPicPr>
            <a:picLocks noChangeAspect="1"/>
          </p:cNvPicPr>
          <p:nvPr>
            <p:ph sz="half" idx="2"/>
          </p:nvPr>
        </p:nvPicPr>
        <p:blipFill>
          <a:blip r:embed="rId2"/>
          <a:stretch>
            <a:fillRect/>
          </a:stretch>
        </p:blipFill>
        <p:spPr>
          <a:xfrm>
            <a:off x="6282055" y="662940"/>
            <a:ext cx="4603750" cy="5308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τι ονομάζουμε σοκολατούχο γάλα</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normAutofit lnSpcReduction="10000"/>
          </a:bodyPr>
          <a:p>
            <a:pPr>
              <a:lnSpc>
                <a:spcPct val="110000"/>
              </a:lnSpc>
            </a:pPr>
            <a:r>
              <a:rPr lang="el-GR" altLang="en-US">
                <a:latin typeface="Bahnschrift Light SemiCondensed" panose="020B0502040204020203" charset="0"/>
                <a:cs typeface="Bahnschrift Light SemiCondensed" panose="020B0502040204020203" charset="0"/>
              </a:rPr>
              <a:t>Άπαχο (ημιαποβουτυρωμένο ή πλήρως αποβουτυρωμένο) αγελαδινό γάλα (90-92%)</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ζάχαρη</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κακάο (1.4%-2%)</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πρωτεΐνες γάλακτος</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αρωματικές ουσίες</a:t>
            </a:r>
            <a:endParaRPr lang="el-GR" altLang="en-US">
              <a:latin typeface="Bahnschrift Light SemiCondensed" panose="020B0502040204020203" charset="0"/>
              <a:cs typeface="Bahnschrift Light SemiCondensed" panose="020B0502040204020203" charset="0"/>
            </a:endParaRPr>
          </a:p>
          <a:p>
            <a:pPr>
              <a:lnSpc>
                <a:spcPct val="110000"/>
              </a:lnSpc>
            </a:pPr>
            <a:r>
              <a:rPr lang="el-GR" altLang="en-US">
                <a:latin typeface="Bahnschrift Light SemiCondensed" panose="020B0502040204020203" charset="0"/>
                <a:cs typeface="Bahnschrift Light SemiCondensed" panose="020B0502040204020203" charset="0"/>
              </a:rPr>
              <a:t>σταθεροποιητής: καραγενάνες</a:t>
            </a:r>
            <a:endParaRPr lang="el-GR" altLang="en-US">
              <a:latin typeface="Bahnschrift Light SemiCondensed" panose="020B0502040204020203" charset="0"/>
              <a:cs typeface="Bahnschrift Light SemiCondensed" panose="020B0502040204020203" charset="0"/>
            </a:endParaRPr>
          </a:p>
          <a:p>
            <a:pPr marL="457200" lvl="1" indent="0">
              <a:lnSpc>
                <a:spcPct val="110000"/>
              </a:lnSpc>
              <a:buNone/>
            </a:pPr>
            <a:r>
              <a:rPr lang="el-GR" altLang="en-US">
                <a:latin typeface="Bahnschrift Light SemiCondensed" panose="020B0502040204020203" charset="0"/>
                <a:cs typeface="Bahnschrift Light SemiCondensed" panose="020B0502040204020203" charset="0"/>
              </a:rPr>
              <a:t>(καραγενάνες </a:t>
            </a:r>
            <a:r>
              <a:rPr lang="en-US" altLang="en-US">
                <a:latin typeface="Bahnschrift Light SemiCondensed" panose="020B0502040204020203" charset="0"/>
                <a:cs typeface="Bahnschrift Light SemiCondensed" panose="020B0502040204020203" charset="0"/>
              </a:rPr>
              <a:t>VS </a:t>
            </a:r>
            <a:r>
              <a:rPr lang="el-GR" altLang="en-US">
                <a:latin typeface="Bahnschrift Light SemiCondensed" panose="020B0502040204020203" charset="0"/>
                <a:cs typeface="Bahnschrift Light SemiCondensed" panose="020B0502040204020203" charset="0"/>
              </a:rPr>
              <a:t>ζελατίνη)</a:t>
            </a: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13359"/>
          <p:cNvPicPr>
            <a:picLocks noChangeAspect="1"/>
          </p:cNvPicPr>
          <p:nvPr>
            <p:ph sz="half" idx="1"/>
          </p:nvPr>
        </p:nvPicPr>
        <p:blipFill>
          <a:blip r:embed="rId1"/>
          <a:stretch>
            <a:fillRect/>
          </a:stretch>
        </p:blipFill>
        <p:spPr>
          <a:xfrm>
            <a:off x="1437640" y="2010410"/>
            <a:ext cx="3981450" cy="3981450"/>
          </a:xfrm>
          <a:prstGeom prst="rect">
            <a:avLst/>
          </a:prstGeom>
        </p:spPr>
      </p:pic>
      <p:pic>
        <p:nvPicPr>
          <p:cNvPr id="5" name="Content Placeholder 4" descr="5200106870230B-250x250"/>
          <p:cNvPicPr>
            <a:picLocks noChangeAspect="1"/>
          </p:cNvPicPr>
          <p:nvPr>
            <p:ph sz="half" idx="2"/>
          </p:nvPr>
        </p:nvPicPr>
        <p:blipFill>
          <a:blip r:embed="rId2"/>
          <a:stretch>
            <a:fillRect/>
          </a:stretch>
        </p:blipFill>
        <p:spPr>
          <a:xfrm>
            <a:off x="5997575" y="1877060"/>
            <a:ext cx="4257040" cy="4248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rigadeiros-25-1-scaled"/>
          <p:cNvPicPr>
            <a:picLocks noChangeAspect="1"/>
          </p:cNvPicPr>
          <p:nvPr>
            <p:ph idx="1"/>
          </p:nvPr>
        </p:nvPicPr>
        <p:blipFill>
          <a:blip r:embed="rId1"/>
          <a:stretch>
            <a:fillRect/>
          </a:stretch>
        </p:blipFill>
        <p:spPr>
          <a:xfrm rot="5400000">
            <a:off x="3652520" y="-398780"/>
            <a:ext cx="4815840" cy="77419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Words>
  <Application>WPS Presentation</Application>
  <PresentationFormat>Widescreen</PresentationFormat>
  <Paragraphs>40</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 Light</vt:lpstr>
      <vt:lpstr>Calibri</vt:lpstr>
      <vt:lpstr>Microsoft YaHei</vt:lpstr>
      <vt:lpstr>Arial Unicode MS</vt:lpstr>
      <vt:lpstr>Bahnschrift Condensed</vt:lpstr>
      <vt:lpstr>Bahnschrift Light SemiCondensed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Εβαπορέ- ζαχαρούχο- σοκολατούχο </dc:title>
  <dc:creator/>
  <cp:lastModifiedBy>nkall</cp:lastModifiedBy>
  <cp:revision>3</cp:revision>
  <dcterms:created xsi:type="dcterms:W3CDTF">2021-10-24T17:14:04Z</dcterms:created>
  <dcterms:modified xsi:type="dcterms:W3CDTF">2021-10-24T17:21:53Z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3D447F74560341F29CDB15E1A47DE324</vt:lpwstr>
  </property>
  <property fmtid="{D5CDD505-2E9C-101B-9397-08002B2CF9AE}" pid="3" name="KSOProductBuildVer">
    <vt:lpwstr>1033-11.2.0.10323</vt:lpwstr>
  </property>
</Properties>
</file>