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6" r:id="rId4"/>
    <p:sldId id="257" r:id="rId5"/>
    <p:sldId id="268" r:id="rId6"/>
    <p:sldId id="269" r:id="rId7"/>
    <p:sldId id="258" r:id="rId8"/>
    <p:sldId id="270" r:id="rId9"/>
    <p:sldId id="260" r:id="rId10"/>
    <p:sldId id="261" r:id="rId11"/>
    <p:sldId id="262" r:id="rId12"/>
    <p:sldId id="272" r:id="rId13"/>
    <p:sldId id="263" r:id="rId14"/>
    <p:sldId id="264" r:id="rId15"/>
    <p:sldId id="265" r:id="rId16"/>
    <p:sldId id="274" r:id="rId17"/>
    <p:sldId id="273" r:id="rId18"/>
    <p:sldId id="276" r:id="rId19"/>
    <p:sldId id="275" r:id="rId20"/>
    <p:sldId id="266" r:id="rId21"/>
    <p:sldId id="278" r:id="rId22"/>
    <p:sldId id="279" r:id="rId23"/>
    <p:sldId id="280" r:id="rId24"/>
    <p:sldId id="281" r:id="rId25"/>
    <p:sldId id="284" r:id="rId26"/>
    <p:sldId id="285" r:id="rId27"/>
    <p:sldId id="282" r:id="rId28"/>
    <p:sldId id="287" r:id="rId29"/>
    <p:sldId id="283" r:id="rId30"/>
    <p:sldId id="288" r:id="rId31"/>
    <p:sldId id="267" r:id="rId32"/>
    <p:sldId id="289" r:id="rId33"/>
    <p:sldId id="290" r:id="rId34"/>
    <p:sldId id="291" r:id="rId35"/>
    <p:sldId id="292" r:id="rId36"/>
    <p:sldId id="320"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kall"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085" y="674053"/>
            <a:ext cx="9144000" cy="2387600"/>
          </a:xfrm>
        </p:spPr>
        <p:txBody>
          <a:bodyPr/>
          <a:lstStyle/>
          <a:p>
            <a:r>
              <a:rPr lang="el-GR" altLang="en-US" dirty="0">
                <a:latin typeface="Bahnschrift Condensed" panose="020B0502040204020203" charset="0"/>
                <a:cs typeface="Bahnschrift Condensed" panose="020B0502040204020203" charset="0"/>
              </a:rPr>
              <a:t>Τεχνικές παρασκευής διατροφής </a:t>
            </a:r>
            <a:endParaRPr lang="el-GR" altLang="en-US" dirty="0">
              <a:latin typeface="Bahnschrift Condensed" panose="020B0502040204020203" charset="0"/>
              <a:cs typeface="Bahnschrift Condensed" panose="020B0502040204020203" charset="0"/>
            </a:endParaRPr>
          </a:p>
        </p:txBody>
      </p:sp>
      <p:sp>
        <p:nvSpPr>
          <p:cNvPr id="3" name="Subtitle 2"/>
          <p:cNvSpPr>
            <a:spLocks noGrp="1"/>
          </p:cNvSpPr>
          <p:nvPr>
            <p:ph type="subTitle" idx="1"/>
          </p:nvPr>
        </p:nvSpPr>
        <p:spPr>
          <a:xfrm>
            <a:off x="7645400" y="5607050"/>
            <a:ext cx="3022600" cy="1072515"/>
          </a:xfrm>
        </p:spPr>
        <p:txBody>
          <a:bodyPr>
            <a:normAutofit fontScale="40000"/>
          </a:bodyPr>
          <a:lstStyle/>
          <a:p>
            <a:pPr algn="r"/>
            <a:r>
              <a:rPr lang="el-GR" altLang="en-US">
                <a:latin typeface="Bahnschrift Condensed" panose="020B0502040204020203" charset="0"/>
                <a:cs typeface="Bahnschrift Condensed" panose="020B0502040204020203" charset="0"/>
              </a:rPr>
              <a:t>3Ν-ΣΤΒ-01</a:t>
            </a:r>
            <a:endParaRPr lang="el-GR" altLang="en-US">
              <a:latin typeface="Bahnschrift Condensed" panose="020B0502040204020203" charset="0"/>
              <a:cs typeface="Bahnschrift Condensed" panose="020B0502040204020203" charset="0"/>
            </a:endParaRPr>
          </a:p>
          <a:p>
            <a:pPr algn="r"/>
            <a:r>
              <a:rPr lang="el-GR" altLang="en-US">
                <a:latin typeface="Bahnschrift Condensed" panose="020B0502040204020203" charset="0"/>
                <a:cs typeface="Bahnschrift Condensed" panose="020B0502040204020203" charset="0"/>
              </a:rPr>
              <a:t>3Ν-ΤΚΠ-01</a:t>
            </a:r>
            <a:endParaRPr lang="el-GR" altLang="en-US">
              <a:latin typeface="Bahnschrift Condensed" panose="020B0502040204020203" charset="0"/>
              <a:cs typeface="Bahnschrift Condensed" panose="020B0502040204020203" charset="0"/>
            </a:endParaRPr>
          </a:p>
          <a:p>
            <a:pPr algn="r"/>
            <a:r>
              <a:rPr lang="el-GR" altLang="en-US">
                <a:latin typeface="Bahnschrift Condensed" panose="020B0502040204020203" charset="0"/>
                <a:cs typeface="Bahnschrift Condensed" panose="020B0502040204020203" charset="0"/>
              </a:rPr>
              <a:t>Καλλιακμάνη Π</a:t>
            </a:r>
            <a:endParaRPr lang="el-GR" altLang="en-US">
              <a:latin typeface="Bahnschrift Condensed" panose="020B0502040204020203" charset="0"/>
              <a:cs typeface="Bahnschrift Condensed" panose="020B0502040204020203" charset="0"/>
            </a:endParaRPr>
          </a:p>
          <a:p>
            <a:pPr algn="r"/>
            <a:r>
              <a:rPr lang="el-GR" altLang="en-US">
                <a:latin typeface="Bahnschrift Condensed" panose="020B0502040204020203" charset="0"/>
                <a:cs typeface="Bahnschrift Condensed" panose="020B0502040204020203" charset="0"/>
              </a:rPr>
              <a:t>Οκτώβριος 202</a:t>
            </a:r>
            <a:r>
              <a:rPr lang="el-GR" altLang="en-US">
                <a:highlight>
                  <a:srgbClr val="00FF00"/>
                </a:highlight>
                <a:latin typeface="Bahnschrift Condensed" panose="020B0502040204020203" charset="0"/>
                <a:cs typeface="Bahnschrift Condensed" panose="020B0502040204020203" charset="0"/>
              </a:rPr>
              <a:t>1_1</a:t>
            </a:r>
            <a:endParaRPr lang="el-GR" altLang="en-US">
              <a:highlight>
                <a:srgbClr val="00FF00"/>
              </a:highlight>
              <a:latin typeface="Bahnschrift Condensed" panose="020B0502040204020203" charset="0"/>
              <a:cs typeface="Bahnschrift Condense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πρωτεΐνη</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825625"/>
            <a:ext cx="5181600" cy="3251835"/>
          </a:xfrm>
        </p:spPr>
        <p:txBody>
          <a:bodyPr/>
          <a:p>
            <a:pPr>
              <a:lnSpc>
                <a:spcPct val="110000"/>
              </a:lnSpc>
            </a:pPr>
            <a:r>
              <a:rPr lang="el-GR" altLang="en-US">
                <a:latin typeface="Bahnschrift Condensed" panose="020B0502040204020203" charset="0"/>
                <a:cs typeface="Bahnschrift Condensed" panose="020B0502040204020203" charset="0"/>
              </a:rPr>
              <a:t>καζεΐνες</a:t>
            </a:r>
            <a:endParaRPr lang="el-GR" altLang="en-US">
              <a:latin typeface="Bahnschrift Condensed" panose="020B0502040204020203" charset="0"/>
              <a:cs typeface="Bahnschrift Condensed" panose="020B0502040204020203" charset="0"/>
            </a:endParaRPr>
          </a:p>
          <a:p>
            <a:pPr lvl="1">
              <a:lnSpc>
                <a:spcPct val="110000"/>
              </a:lnSpc>
            </a:pPr>
            <a:r>
              <a:rPr lang="el-GR" altLang="en-US" sz="2400">
                <a:latin typeface="Bahnschrift Condensed" panose="020B0502040204020203" charset="0"/>
                <a:cs typeface="Bahnschrift Condensed" panose="020B0502040204020203" charset="0"/>
              </a:rPr>
              <a:t>αποτελούν το 80% των πρωτεϊνών του γάλακτος</a:t>
            </a:r>
            <a:endParaRPr lang="el-GR" altLang="en-US" sz="2400">
              <a:latin typeface="Bahnschrift Condensed" panose="020B0502040204020203" charset="0"/>
              <a:cs typeface="Bahnschrift Condensed" panose="020B0502040204020203" charset="0"/>
            </a:endParaRPr>
          </a:p>
          <a:p>
            <a:pPr lvl="1">
              <a:lnSpc>
                <a:spcPct val="110000"/>
              </a:lnSpc>
            </a:pPr>
            <a:r>
              <a:rPr lang="el-GR" altLang="en-US" sz="2400">
                <a:latin typeface="Bahnschrift Condensed" panose="020B0502040204020203" charset="0"/>
                <a:cs typeface="Bahnschrift Condensed" panose="020B0502040204020203" charset="0"/>
              </a:rPr>
              <a:t>ειναι αδυάλυτες σε </a:t>
            </a:r>
            <a:r>
              <a:rPr lang="en-US" altLang="en-US" sz="2400">
                <a:latin typeface="Bahnschrift Condensed" panose="020B0502040204020203" charset="0"/>
                <a:cs typeface="Bahnschrift Condensed" panose="020B0502040204020203" charset="0"/>
              </a:rPr>
              <a:t>pH=4.6</a:t>
            </a:r>
            <a:endParaRPr lang="en-US" altLang="en-US" sz="2400">
              <a:latin typeface="Bahnschrift Condensed" panose="020B0502040204020203" charset="0"/>
              <a:cs typeface="Bahnschrift Condensed" panose="020B0502040204020203" charset="0"/>
            </a:endParaRPr>
          </a:p>
          <a:p>
            <a:pPr lvl="1">
              <a:lnSpc>
                <a:spcPct val="110000"/>
              </a:lnSpc>
            </a:pPr>
            <a:r>
              <a:rPr lang="el-GR" altLang="en-US">
                <a:latin typeface="Bahnschrift Condensed" panose="020B0502040204020203" charset="0"/>
                <a:cs typeface="Bahnschrift Condensed" panose="020B0502040204020203" charset="0"/>
              </a:rPr>
              <a:t>σχηματίζουν καζεϊνικό μικκύλιο</a:t>
            </a:r>
            <a:endParaRPr lang="el-GR" altLang="en-US">
              <a:latin typeface="Bahnschrift Condensed" panose="020B0502040204020203" charset="0"/>
              <a:cs typeface="Bahnschrift Condensed" panose="020B0502040204020203" charset="0"/>
            </a:endParaRPr>
          </a:p>
        </p:txBody>
      </p:sp>
      <p:pic>
        <p:nvPicPr>
          <p:cNvPr id="4" name="Content Placeholder 3" descr="caseinmicelle"/>
          <p:cNvPicPr>
            <a:picLocks noChangeAspect="1"/>
          </p:cNvPicPr>
          <p:nvPr>
            <p:ph sz="half" idx="2"/>
          </p:nvPr>
        </p:nvPicPr>
        <p:blipFill>
          <a:blip r:embed="rId1"/>
          <a:stretch>
            <a:fillRect/>
          </a:stretch>
        </p:blipFill>
        <p:spPr>
          <a:xfrm>
            <a:off x="6672580" y="1825625"/>
            <a:ext cx="4179570" cy="4351655"/>
          </a:xfrm>
          <a:prstGeom prst="rect">
            <a:avLst/>
          </a:prstGeom>
        </p:spPr>
      </p:pic>
      <p:sp>
        <p:nvSpPr>
          <p:cNvPr id="5" name="Text Box 4"/>
          <p:cNvSpPr txBox="1"/>
          <p:nvPr/>
        </p:nvSpPr>
        <p:spPr>
          <a:xfrm>
            <a:off x="508635" y="5842635"/>
            <a:ext cx="6610350" cy="922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latin typeface="Bahnschrift Light SemiCondensed" panose="020B0502040204020203" charset="0"/>
                <a:cs typeface="Bahnschrift Light SemiCondensed" panose="020B0502040204020203" charset="0"/>
              </a:rPr>
              <a:t> Στη λεζάντα : A : ένα υπομικκύλιο. B : προεξέχουσα αλυσίδα. C : Φωσφορικό ασβέστιο. D : κ kappa -καζεΐνη. E : φωσφορικές ομάδες</a:t>
            </a:r>
            <a:endParaRPr 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πρωτεΐνη</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825625"/>
            <a:ext cx="7788275" cy="4351655"/>
          </a:xfrm>
        </p:spPr>
        <p:txBody>
          <a:bodyPr/>
          <a:p>
            <a:r>
              <a:rPr lang="el-GR" altLang="en-US" sz="2800">
                <a:latin typeface="Bahnschrift Condensed" panose="020B0502040204020203" charset="0"/>
                <a:cs typeface="Bahnschrift Condensed" panose="020B0502040204020203" charset="0"/>
                <a:sym typeface="+mn-ea"/>
              </a:rPr>
              <a:t>πρωτεΐνες ορού</a:t>
            </a:r>
            <a:endParaRPr lang="el-GR" altLang="en-US" sz="2800">
              <a:latin typeface="Bahnschrift Condensed" panose="020B0502040204020203" charset="0"/>
              <a:cs typeface="Bahnschrift Condensed" panose="020B0502040204020203" charset="0"/>
            </a:endParaRPr>
          </a:p>
          <a:p>
            <a:pPr lvl="1"/>
            <a:r>
              <a:rPr lang="el-GR" altLang="en-US" sz="2800">
                <a:latin typeface="Bahnschrift Condensed" panose="020B0502040204020203" charset="0"/>
                <a:cs typeface="Bahnschrift Condensed" panose="020B0502040204020203" charset="0"/>
                <a:sym typeface="+mn-ea"/>
              </a:rPr>
              <a:t>αποτελούν το 20%. Απο αυτές το 75% είναι αλβουμίνες, το 15% γλοβουλίνες και το 10% πεπτόνες</a:t>
            </a:r>
            <a:endParaRPr lang="el-GR" altLang="en-US" sz="2800">
              <a:latin typeface="Bahnschrift Condensed" panose="020B0502040204020203" charset="0"/>
              <a:cs typeface="Bahnschrift Condensed" panose="020B0502040204020203" charset="0"/>
            </a:endParaRPr>
          </a:p>
          <a:p>
            <a:pPr lvl="1"/>
            <a:r>
              <a:rPr lang="el-GR" altLang="en-US" sz="2800">
                <a:latin typeface="Bahnschrift Condensed" panose="020B0502040204020203" charset="0"/>
                <a:cs typeface="Bahnschrift Condensed" panose="020B0502040204020203" charset="0"/>
                <a:sym typeface="+mn-ea"/>
              </a:rPr>
              <a:t>είναι διαλυτές σε </a:t>
            </a:r>
            <a:r>
              <a:rPr lang="en-US" altLang="en-US" sz="2800">
                <a:latin typeface="Bahnschrift Condensed" panose="020B0502040204020203" charset="0"/>
                <a:cs typeface="Bahnschrift Condensed" panose="020B0502040204020203" charset="0"/>
                <a:sym typeface="+mn-ea"/>
              </a:rPr>
              <a:t>pH=4.6</a:t>
            </a:r>
            <a:endParaRPr lang="en-US" altLang="en-US" sz="2800">
              <a:latin typeface="Bahnschrift Condensed" panose="020B0502040204020203" charset="0"/>
              <a:cs typeface="Bahnschrift Condensed" panose="020B0502040204020203" charset="0"/>
            </a:endParaRPr>
          </a:p>
          <a:p>
            <a:pPr lvl="1"/>
            <a:r>
              <a:rPr lang="el-GR" altLang="en-US" sz="2800">
                <a:latin typeface="Bahnschrift Condensed" panose="020B0502040204020203" charset="0"/>
                <a:cs typeface="Bahnschrift Condensed" panose="020B0502040204020203" charset="0"/>
                <a:sym typeface="+mn-ea"/>
              </a:rPr>
              <a:t>πολύ ευαίσθητες στη θερμοκρασία</a:t>
            </a:r>
            <a:endParaRPr lang="el-GR" altLang="en-US" sz="2800">
              <a:latin typeface="Bahnschrift Condensed" panose="020B0502040204020203" charset="0"/>
              <a:cs typeface="Bahnschrift Condensed" panose="020B0502040204020203" charset="0"/>
              <a:sym typeface="+mn-ea"/>
            </a:endParaRPr>
          </a:p>
          <a:p>
            <a:pPr lvl="2"/>
            <a:r>
              <a:rPr lang="el-GR" altLang="en-US" sz="2330">
                <a:latin typeface="Bahnschrift Condensed" panose="020B0502040204020203" charset="0"/>
                <a:cs typeface="Bahnschrift Condensed" panose="020B0502040204020203" charset="0"/>
                <a:sym typeface="+mn-ea"/>
              </a:rPr>
              <a:t>ιδιότητα στην οποία βασίζεται η παρασκευή τυριών τυρογάλακτος</a:t>
            </a:r>
            <a:endParaRPr lang="el-GR" altLang="en-US" sz="2330">
              <a:latin typeface="Bahnschrift Condensed" panose="020B0502040204020203" charset="0"/>
              <a:cs typeface="Bahnschrift Condensed" panose="020B0502040204020203" charset="0"/>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ανόργανα συστατικά</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p>
            <a:pPr>
              <a:lnSpc>
                <a:spcPct val="130000"/>
              </a:lnSpc>
            </a:pPr>
            <a:r>
              <a:rPr lang="el-GR" altLang="en-US">
                <a:latin typeface="Bahnschrift Light SemiCondensed" panose="020B0502040204020203" charset="0"/>
                <a:cs typeface="Bahnschrift Light SemiCondensed" panose="020B0502040204020203" charset="0"/>
              </a:rPr>
              <a:t>Συναντώνται με την μορφή αλάτων</a:t>
            </a:r>
            <a:endParaRPr lang="el-GR" altLang="en-US">
              <a:latin typeface="Bahnschrift Light SemiCondensed" panose="020B0502040204020203" charset="0"/>
              <a:cs typeface="Bahnschrift Light SemiCondensed" panose="020B0502040204020203" charset="0"/>
            </a:endParaRPr>
          </a:p>
          <a:p>
            <a:pPr>
              <a:lnSpc>
                <a:spcPct val="130000"/>
              </a:lnSpc>
            </a:pPr>
            <a:r>
              <a:rPr lang="el-GR" altLang="en-US">
                <a:latin typeface="Bahnschrift Light SemiCondensed" panose="020B0502040204020203" charset="0"/>
                <a:cs typeface="Bahnschrift Light SemiCondensed" panose="020B0502040204020203" charset="0"/>
              </a:rPr>
              <a:t>Τα πιό σημαντικά είναι τα άλατα του ασβεστίου και του φωσφόρου</a:t>
            </a:r>
            <a:endParaRPr lang="el-GR" altLang="en-US">
              <a:latin typeface="Bahnschrift Light SemiCondensed" panose="020B0502040204020203" charset="0"/>
              <a:cs typeface="Bahnschrift Light SemiCondensed" panose="020B0502040204020203" charset="0"/>
            </a:endParaRPr>
          </a:p>
        </p:txBody>
      </p:sp>
      <p:pic>
        <p:nvPicPr>
          <p:cNvPr id="4" name="Content Placeholder 3" descr="5-0"/>
          <p:cNvPicPr>
            <a:picLocks noChangeAspect="1"/>
          </p:cNvPicPr>
          <p:nvPr>
            <p:ph sz="half" idx="2"/>
          </p:nvPr>
        </p:nvPicPr>
        <p:blipFill>
          <a:blip r:embed="rId1"/>
          <a:stretch>
            <a:fillRect/>
          </a:stretch>
        </p:blipFill>
        <p:spPr>
          <a:xfrm>
            <a:off x="6172200" y="1825625"/>
            <a:ext cx="5181600" cy="3422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τα ένζυμα του γάλακτος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p>
            <a:r>
              <a:rPr lang="el-GR" altLang="en-US">
                <a:latin typeface="Bahnschrift Light SemiCondensed" panose="020B0502040204020203" charset="0"/>
                <a:cs typeface="Bahnschrift Light SemiCondensed" panose="020B0502040204020203" charset="0"/>
              </a:rPr>
              <a:t>Είτε υπάρχουν ως φυσικά συστατικά είτε πάραγονται λόγω δραστηριότητας μικροοργανισμών</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Είναι βιοκαταλύτες</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Έχουν την κατάληξη -άση και την αντίδραση που καταλύουν στο όνομά τους (λιπάση, λακτάση κοκ)</a:t>
            </a:r>
            <a:endParaRPr lang="el-GR" altLang="en-US">
              <a:latin typeface="Bahnschrift Light SemiCondensed" panose="020B0502040204020203" charset="0"/>
              <a:cs typeface="Bahnschrift Light SemiCondensed" panose="020B0502040204020203" charset="0"/>
            </a:endParaRPr>
          </a:p>
        </p:txBody>
      </p:sp>
      <p:pic>
        <p:nvPicPr>
          <p:cNvPr id="4" name="Content Placeholder 3" descr="enzyme"/>
          <p:cNvPicPr>
            <a:picLocks noChangeAspect="1"/>
          </p:cNvPicPr>
          <p:nvPr>
            <p:ph sz="half" idx="2"/>
          </p:nvPr>
        </p:nvPicPr>
        <p:blipFill>
          <a:blip r:embed="rId1"/>
          <a:stretch>
            <a:fillRect/>
          </a:stretch>
        </p:blipFill>
        <p:spPr>
          <a:xfrm>
            <a:off x="6613525" y="2050415"/>
            <a:ext cx="4712970" cy="35858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Μικροβιολογική σύσταση του γάλακτος</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normAutofit lnSpcReduction="10000"/>
          </a:bodyPr>
          <a:p>
            <a:pPr>
              <a:lnSpc>
                <a:spcPct val="130000"/>
              </a:lnSpc>
            </a:pPr>
            <a:r>
              <a:rPr lang="el-GR" altLang="en-US">
                <a:latin typeface="Bahnschrift Condensed" panose="020B0502040204020203" charset="0"/>
                <a:cs typeface="Bahnschrift Condensed" panose="020B0502040204020203" charset="0"/>
              </a:rPr>
              <a:t>Οι τύποι που μας ενδιαφέρουν: </a:t>
            </a:r>
            <a:endParaRPr lang="el-GR" altLang="en-US">
              <a:latin typeface="Bahnschrift Condensed" panose="020B0502040204020203" charset="0"/>
              <a:cs typeface="Bahnschrift Condensed" panose="020B0502040204020203" charset="0"/>
            </a:endParaRPr>
          </a:p>
          <a:p>
            <a:pPr lvl="1">
              <a:lnSpc>
                <a:spcPct val="130000"/>
              </a:lnSpc>
            </a:pPr>
            <a:r>
              <a:rPr lang="el-GR" altLang="en-US">
                <a:latin typeface="Bahnschrift Condensed" panose="020B0502040204020203" charset="0"/>
                <a:cs typeface="Bahnschrift Condensed" panose="020B0502040204020203" charset="0"/>
              </a:rPr>
              <a:t>Βακτήρια, ζύμες μύκητες, ιοί</a:t>
            </a:r>
            <a:endParaRPr lang="el-GR" altLang="en-US">
              <a:latin typeface="Bahnschrift Condensed" panose="020B0502040204020203" charset="0"/>
              <a:cs typeface="Bahnschrift Condensed" panose="020B0502040204020203" charset="0"/>
            </a:endParaRPr>
          </a:p>
          <a:p>
            <a:pPr>
              <a:lnSpc>
                <a:spcPct val="130000"/>
              </a:lnSpc>
            </a:pPr>
            <a:r>
              <a:rPr lang="en-US" altLang="el-GR">
                <a:latin typeface="Bahnschrift Condensed" panose="020B0502040204020203" charset="0"/>
                <a:cs typeface="Bahnschrift Condensed" panose="020B0502040204020203" charset="0"/>
              </a:rPr>
              <a:t>A</a:t>
            </a:r>
            <a:r>
              <a:rPr lang="el-GR" altLang="en-US">
                <a:latin typeface="Bahnschrift Condensed" panose="020B0502040204020203" charset="0"/>
                <a:cs typeface="Bahnschrift Condensed" panose="020B0502040204020203" charset="0"/>
              </a:rPr>
              <a:t>νάπτυξη βακτηρίων</a:t>
            </a:r>
            <a:endParaRPr lang="el-GR" altLang="en-US">
              <a:latin typeface="Bahnschrift Condensed" panose="020B0502040204020203" charset="0"/>
              <a:cs typeface="Bahnschrift Condensed" panose="020B0502040204020203" charset="0"/>
            </a:endParaRPr>
          </a:p>
          <a:p>
            <a:pPr lvl="1">
              <a:lnSpc>
                <a:spcPct val="130000"/>
              </a:lnSpc>
            </a:pPr>
            <a:r>
              <a:rPr lang="el-GR" altLang="el-GR">
                <a:latin typeface="Bahnschrift Condensed" panose="020B0502040204020203" charset="0"/>
                <a:cs typeface="Bahnschrift Condensed" panose="020B0502040204020203" charset="0"/>
              </a:rPr>
              <a:t>Θερμοκρασία(θερμόφιλα, μεσόφιλα, ψυχρόφιλα, ψυχρότροφα)</a:t>
            </a:r>
            <a:endParaRPr lang="el-GR" altLang="el-GR">
              <a:latin typeface="Bahnschrift Condensed" panose="020B0502040204020203" charset="0"/>
              <a:cs typeface="Bahnschrift Condensed" panose="020B0502040204020203" charset="0"/>
            </a:endParaRPr>
          </a:p>
          <a:p>
            <a:pPr lvl="1">
              <a:lnSpc>
                <a:spcPct val="130000"/>
              </a:lnSpc>
            </a:pPr>
            <a:r>
              <a:rPr lang="el-GR" altLang="el-GR">
                <a:latin typeface="Bahnschrift Condensed" panose="020B0502040204020203" charset="0"/>
                <a:cs typeface="Bahnschrift Condensed" panose="020B0502040204020203" charset="0"/>
              </a:rPr>
              <a:t>Υπόστρωμα</a:t>
            </a:r>
            <a:endParaRPr lang="el-GR" altLang="en-US">
              <a:latin typeface="Bahnschrift Condensed" panose="020B0502040204020203" charset="0"/>
              <a:cs typeface="Bahnschrift Condensed" panose="020B0502040204020203" charset="0"/>
            </a:endParaRPr>
          </a:p>
        </p:txBody>
      </p:sp>
      <p:pic>
        <p:nvPicPr>
          <p:cNvPr id="5" name="Content Placeholder 4" descr="246375461_2645058615789793_8975472675195431987_n"/>
          <p:cNvPicPr>
            <a:picLocks noChangeAspect="1"/>
          </p:cNvPicPr>
          <p:nvPr>
            <p:ph sz="half" idx="2"/>
          </p:nvPr>
        </p:nvPicPr>
        <p:blipFill>
          <a:blip r:embed="rId1"/>
          <a:stretch>
            <a:fillRect/>
          </a:stretch>
        </p:blipFill>
        <p:spPr>
          <a:xfrm>
            <a:off x="6538595" y="1873250"/>
            <a:ext cx="4815205" cy="3573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l-GR">
                <a:latin typeface="Bahnschrift Condensed" panose="020B0502040204020203" charset="0"/>
                <a:cs typeface="Bahnschrift Condensed" panose="020B0502040204020203" charset="0"/>
              </a:rPr>
              <a:t>Μικροβιολογική σύσταση του γάλακτος</a:t>
            </a:r>
            <a:endParaRPr lang="el-GR">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p>
            <a:r>
              <a:rPr lang="el-GR" altLang="en-US" sz="2800">
                <a:latin typeface="Bahnschrift Condensed" panose="020B0502040204020203" charset="0"/>
                <a:cs typeface="Bahnschrift Condensed" panose="020B0502040204020203" charset="0"/>
                <a:sym typeface="+mn-ea"/>
              </a:rPr>
              <a:t>Είδη μικροοργανισμών στο γάλα</a:t>
            </a:r>
            <a:endParaRPr lang="el-GR" altLang="en-US" sz="2800">
              <a:latin typeface="Bahnschrift Condensed" panose="020B0502040204020203" charset="0"/>
              <a:cs typeface="Bahnschrift Condensed" panose="020B0502040204020203" charset="0"/>
            </a:endParaRPr>
          </a:p>
          <a:p>
            <a:pPr lvl="1"/>
            <a:r>
              <a:rPr lang="el-GR" altLang="en-US" sz="2800">
                <a:latin typeface="Bahnschrift Condensed" panose="020B0502040204020203" charset="0"/>
                <a:cs typeface="Bahnschrift Condensed" panose="020B0502040204020203" charset="0"/>
                <a:sym typeface="+mn-ea"/>
              </a:rPr>
              <a:t>Ωφέλιμοι </a:t>
            </a:r>
            <a:endParaRPr lang="el-GR" altLang="en-US" sz="2800">
              <a:latin typeface="Bahnschrift Condensed" panose="020B0502040204020203" charset="0"/>
              <a:cs typeface="Bahnschrift Condensed" panose="020B0502040204020203" charset="0"/>
            </a:endParaRPr>
          </a:p>
          <a:p>
            <a:pPr lvl="2"/>
            <a:r>
              <a:rPr lang="el-GR" altLang="en-US" sz="2800">
                <a:latin typeface="Bahnschrift Condensed" panose="020B0502040204020203" charset="0"/>
                <a:cs typeface="Bahnschrift Condensed" panose="020B0502040204020203" charset="0"/>
                <a:sym typeface="+mn-ea"/>
              </a:rPr>
              <a:t>παρασκευή ζυμώμενων προϊόντων</a:t>
            </a:r>
            <a:endParaRPr lang="el-GR" altLang="en-US" sz="2800">
              <a:latin typeface="Bahnschrift Condensed" panose="020B0502040204020203" charset="0"/>
              <a:cs typeface="Bahnschrift Condensed" panose="020B0502040204020203" charset="0"/>
            </a:endParaRPr>
          </a:p>
          <a:p>
            <a:pPr lvl="2"/>
            <a:r>
              <a:rPr lang="el-GR" altLang="en-US" sz="2800">
                <a:latin typeface="Bahnschrift Condensed" panose="020B0502040204020203" charset="0"/>
                <a:cs typeface="Bahnschrift Condensed" panose="020B0502040204020203" charset="0"/>
                <a:sym typeface="+mn-ea"/>
              </a:rPr>
              <a:t>προβιοτικές ιδιότητες</a:t>
            </a:r>
            <a:endParaRPr lang="el-GR" altLang="en-US" sz="2800">
              <a:latin typeface="Bahnschrift Condensed" panose="020B0502040204020203" charset="0"/>
              <a:cs typeface="Bahnschrift Condensed" panose="020B0502040204020203" charset="0"/>
            </a:endParaRPr>
          </a:p>
          <a:p>
            <a:pPr lvl="2"/>
            <a:r>
              <a:rPr lang="el-GR" altLang="en-US" sz="2800">
                <a:latin typeface="Bahnschrift Condensed" panose="020B0502040204020203" charset="0"/>
                <a:cs typeface="Bahnschrift Condensed" panose="020B0502040204020203" charset="0"/>
                <a:sym typeface="+mn-ea"/>
              </a:rPr>
              <a:t>επιμήκυνση της διάρκειας ζωής</a:t>
            </a:r>
            <a:endParaRPr lang="el-GR" altLang="en-US" sz="2800">
              <a:latin typeface="Bahnschrift Condensed" panose="020B0502040204020203" charset="0"/>
              <a:cs typeface="Bahnschrift Condensed" panose="020B0502040204020203" charset="0"/>
            </a:endParaRPr>
          </a:p>
          <a:p>
            <a:pPr lvl="1"/>
            <a:r>
              <a:rPr lang="el-GR" altLang="en-US" sz="2800">
                <a:latin typeface="Bahnschrift Condensed" panose="020B0502040204020203" charset="0"/>
                <a:cs typeface="Bahnschrift Condensed" panose="020B0502040204020203" charset="0"/>
                <a:sym typeface="+mn-ea"/>
              </a:rPr>
              <a:t>Μη ωφέλιμοι</a:t>
            </a:r>
            <a:endParaRPr lang="el-GR" altLang="en-US" sz="2800">
              <a:latin typeface="Bahnschrift Condensed" panose="020B0502040204020203" charset="0"/>
              <a:cs typeface="Bahnschrift Condensed" panose="020B0502040204020203" charset="0"/>
            </a:endParaRPr>
          </a:p>
          <a:p>
            <a:pPr lvl="2"/>
            <a:r>
              <a:rPr lang="el-GR" altLang="en-US" sz="2800">
                <a:latin typeface="Bahnschrift Condensed" panose="020B0502040204020203" charset="0"/>
                <a:cs typeface="Bahnschrift Condensed" panose="020B0502040204020203" charset="0"/>
                <a:sym typeface="+mn-ea"/>
              </a:rPr>
              <a:t>παθογόνοι</a:t>
            </a:r>
            <a:endParaRPr lang="el-GR" altLang="en-US" sz="2800">
              <a:latin typeface="Bahnschrift Condensed" panose="020B0502040204020203" charset="0"/>
              <a:cs typeface="Bahnschrift Condensed" panose="020B0502040204020203" charset="0"/>
            </a:endParaRPr>
          </a:p>
          <a:p>
            <a:pPr lvl="2"/>
            <a:r>
              <a:rPr lang="el-GR" altLang="en-US" sz="2800">
                <a:latin typeface="Bahnschrift Condensed" panose="020B0502040204020203" charset="0"/>
                <a:cs typeface="Bahnschrift Condensed" panose="020B0502040204020203" charset="0"/>
                <a:sym typeface="+mn-ea"/>
              </a:rPr>
              <a:t>αλλοιογόνοι</a:t>
            </a:r>
            <a:endParaRPr lang="el-GR" altLang="en-US" sz="2800">
              <a:latin typeface="Bahnschrift Condensed" panose="020B0502040204020203" charset="0"/>
              <a:cs typeface="Bahnschrift Condensed" panose="020B0502040204020203" charset="0"/>
            </a:endParaRPr>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33045"/>
            <a:ext cx="10515600" cy="857885"/>
          </a:xfrm>
        </p:spPr>
        <p:txBody>
          <a:bodyPr>
            <a:normAutofit fontScale="90000"/>
          </a:bodyPr>
          <a:p>
            <a:pPr algn="ctr"/>
            <a:br>
              <a:rPr lang="el-GR" altLang="en-US" sz="4000">
                <a:latin typeface="Bahnschrift Condensed" panose="020B0502040204020203" charset="0"/>
                <a:cs typeface="Bahnschrift Condensed" panose="020B0502040204020203" charset="0"/>
              </a:rPr>
            </a:br>
            <a:r>
              <a:rPr lang="el-GR" altLang="en-US" sz="4000">
                <a:latin typeface="Bahnschrift Condensed" panose="020B0502040204020203" charset="0"/>
                <a:cs typeface="Bahnschrift Condensed" panose="020B0502040204020203" charset="0"/>
              </a:rPr>
              <a:t>Ωφέλιμοι Μικροοργανισμοί</a:t>
            </a:r>
            <a:br>
              <a:rPr lang="el-GR" altLang="en-US" sz="4000">
                <a:latin typeface="Bahnschrift Condensed" panose="020B0502040204020203" charset="0"/>
                <a:cs typeface="Bahnschrift Condensed" panose="020B0502040204020203" charset="0"/>
              </a:rPr>
            </a:b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838200" y="1245235"/>
            <a:ext cx="10515600" cy="4932045"/>
          </a:xfrm>
        </p:spPr>
        <p:txBody>
          <a:bodyPr>
            <a:normAutofit fontScale="80000"/>
          </a:bodyPr>
          <a:p>
            <a:pPr marL="0" indent="0">
              <a:buNone/>
            </a:pPr>
            <a:r>
              <a:rPr lang="el-GR" altLang="en-US">
                <a:latin typeface="Bahnschrift Condensed" panose="020B0502040204020203" charset="0"/>
                <a:cs typeface="Bahnschrift Condensed" panose="020B0502040204020203" charset="0"/>
                <a:sym typeface="+mn-ea"/>
              </a:rPr>
              <a:t>	</a:t>
            </a:r>
            <a:r>
              <a:rPr lang="el-GR" altLang="en-US" u="sng">
                <a:latin typeface="Bahnschrift Condensed" panose="020B0502040204020203" charset="0"/>
                <a:cs typeface="Bahnschrift Condensed" panose="020B0502040204020203" charset="0"/>
                <a:sym typeface="+mn-ea"/>
              </a:rPr>
              <a:t>Φυσική μικροχλωρίδα</a:t>
            </a:r>
            <a:endParaRPr lang="el-GR" altLang="en-US">
              <a:latin typeface="Bahnschrift Condensed" panose="020B0502040204020203" charset="0"/>
              <a:cs typeface="Bahnschrift Condensed" panose="020B0502040204020203" charset="0"/>
              <a:sym typeface="+mn-ea"/>
            </a:endParaRPr>
          </a:p>
          <a:p>
            <a:r>
              <a:rPr lang="el-GR" altLang="en-US">
                <a:latin typeface="Bahnschrift Light SemiCondensed" panose="020B0502040204020203" charset="0"/>
                <a:cs typeface="Bahnschrift Light SemiCondensed" panose="020B0502040204020203" charset="0"/>
                <a:sym typeface="+mn-ea"/>
              </a:rPr>
              <a:t>γαλακτικά και οξυγαλακτικά βακτήρια</a:t>
            </a:r>
            <a:endParaRPr lang="el-GR" altLang="en-US">
              <a:latin typeface="Bahnschrift Light SemiCondensed" panose="020B0502040204020203" charset="0"/>
              <a:cs typeface="Bahnschrift Light SemiCondensed" panose="020B0502040204020203" charset="0"/>
              <a:sym typeface="+mn-ea"/>
            </a:endParaRPr>
          </a:p>
          <a:p>
            <a:r>
              <a:rPr lang="el-GR" altLang="en-US">
                <a:latin typeface="Bahnschrift Light SemiCondensed" panose="020B0502040204020203" charset="0"/>
                <a:cs typeface="Bahnschrift Light SemiCondensed" panose="020B0502040204020203" charset="0"/>
                <a:sym typeface="+mn-ea"/>
              </a:rPr>
              <a:t>βακτήρια βουτυρικού και προπιονικού οξέος</a:t>
            </a:r>
            <a:endParaRPr lang="el-GR" altLang="en-US">
              <a:latin typeface="Bahnschrift Light SemiCondensed" panose="020B0502040204020203" charset="0"/>
              <a:cs typeface="Bahnschrift Light SemiCondensed" panose="020B0502040204020203" charset="0"/>
              <a:sym typeface="+mn-ea"/>
            </a:endParaRPr>
          </a:p>
          <a:p>
            <a:r>
              <a:rPr lang="el-GR" altLang="en-US">
                <a:latin typeface="Bahnschrift Light SemiCondensed" panose="020B0502040204020203" charset="0"/>
                <a:cs typeface="Bahnschrift Light SemiCondensed" panose="020B0502040204020203" charset="0"/>
                <a:sym typeface="+mn-ea"/>
              </a:rPr>
              <a:t>ζύμες και μύκητες</a:t>
            </a:r>
            <a:endParaRPr lang="el-GR" altLang="en-US">
              <a:latin typeface="Bahnschrift Light SemiCondensed" panose="020B0502040204020203" charset="0"/>
              <a:cs typeface="Bahnschrift Light SemiCondensed" panose="020B0502040204020203" charset="0"/>
              <a:sym typeface="+mn-ea"/>
            </a:endParaRPr>
          </a:p>
          <a:p>
            <a:pPr marL="0" indent="0">
              <a:buNone/>
            </a:pPr>
            <a:r>
              <a:rPr lang="el-GR" altLang="en-US">
                <a:latin typeface="Bahnschrift Condensed" panose="020B0502040204020203" charset="0"/>
                <a:cs typeface="Bahnschrift Condensed" panose="020B0502040204020203" charset="0"/>
                <a:sym typeface="+mn-ea"/>
              </a:rPr>
              <a:t>	</a:t>
            </a:r>
            <a:r>
              <a:rPr lang="el-GR" altLang="en-US" u="sng">
                <a:solidFill>
                  <a:schemeClr val="tx1"/>
                </a:solidFill>
                <a:latin typeface="Bahnschrift Condensed" panose="020B0502040204020203" charset="0"/>
                <a:cs typeface="Bahnschrift Condensed" panose="020B0502040204020203" charset="0"/>
                <a:sym typeface="+mn-ea"/>
              </a:rPr>
              <a:t>Από τι εξαρτάται η φυσική μικροχλωρίδα του γάλακτος</a:t>
            </a:r>
            <a:endParaRPr lang="el-GR" altLang="en-US" u="sng">
              <a:solidFill>
                <a:schemeClr val="tx1"/>
              </a:solidFill>
              <a:latin typeface="Bahnschrift Condensed" panose="020B0502040204020203" charset="0"/>
              <a:cs typeface="Bahnschrift Condensed" panose="020B0502040204020203" charset="0"/>
            </a:endParaRPr>
          </a:p>
          <a:p>
            <a:r>
              <a:rPr lang="el-GR" altLang="en-US">
                <a:latin typeface="Bahnschrift Light SemiCondensed" panose="020B0502040204020203" charset="0"/>
                <a:cs typeface="Bahnschrift Light SemiCondensed" panose="020B0502040204020203" charset="0"/>
              </a:rPr>
              <a:t>γεωγραφική περιοχή</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κλίμα</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είδος και φυλή ζώου</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τροφή και νερό ζώου</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μικροχλωρίδα περιβάλλοντος</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κουλτούρα και συνήθειες </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09040"/>
          </a:xfrm>
        </p:spPr>
        <p:txBody>
          <a:bodyPr/>
          <a:p>
            <a:pPr algn="ctr"/>
            <a:r>
              <a:rPr lang="el-GR" sz="4000">
                <a:latin typeface="Bahnschrift Condensed" panose="020B0502040204020203" charset="0"/>
                <a:cs typeface="Bahnschrift Condensed" panose="020B0502040204020203" charset="0"/>
              </a:rPr>
              <a:t>πηγές μόλυνσης του γάλακτος</a:t>
            </a:r>
            <a:endParaRPr lang="el-GR" sz="4000">
              <a:latin typeface="Bahnschrift Condensed" panose="020B0502040204020203" charset="0"/>
              <a:cs typeface="Bahnschrift Condensed" panose="020B0502040204020203" charset="0"/>
            </a:endParaRPr>
          </a:p>
        </p:txBody>
      </p:sp>
      <p:pic>
        <p:nvPicPr>
          <p:cNvPr id="4" name="Content Placeholder 3" descr="F1.large"/>
          <p:cNvPicPr>
            <a:picLocks noChangeAspect="1"/>
          </p:cNvPicPr>
          <p:nvPr>
            <p:ph idx="1"/>
          </p:nvPr>
        </p:nvPicPr>
        <p:blipFill>
          <a:blip r:embed="rId1"/>
          <a:stretch>
            <a:fillRect/>
          </a:stretch>
        </p:blipFill>
        <p:spPr>
          <a:xfrm>
            <a:off x="1322705" y="1574165"/>
            <a:ext cx="9564370" cy="51365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l-GR" altLang="en-US">
                <a:latin typeface="Bahnschrift Condensed" panose="020B0502040204020203" charset="0"/>
                <a:cs typeface="Bahnschrift Condensed" panose="020B0502040204020203" charset="0"/>
                <a:sym typeface="+mn-ea"/>
              </a:rPr>
              <a:t>Μέτρα για την αποφυγή μικροβιολογικών προβλημάτων</a:t>
            </a:r>
            <a:br>
              <a:rPr lang="el-GR" altLang="en-US">
                <a:latin typeface="Bahnschrift Condensed" panose="020B0502040204020203" charset="0"/>
                <a:cs typeface="Bahnschrift Condensed" panose="020B0502040204020203" charset="0"/>
              </a:rPr>
            </a:br>
            <a:endParaRPr lang="en-US"/>
          </a:p>
        </p:txBody>
      </p:sp>
      <p:sp>
        <p:nvSpPr>
          <p:cNvPr id="3" name="Content Placeholder 2"/>
          <p:cNvSpPr>
            <a:spLocks noGrp="1"/>
          </p:cNvSpPr>
          <p:nvPr>
            <p:ph idx="1"/>
          </p:nvPr>
        </p:nvSpPr>
        <p:spPr/>
        <p:txBody>
          <a:bodyPr/>
          <a:p>
            <a:pPr marL="514350" indent="-514350">
              <a:buAutoNum type="arabicPeriod"/>
            </a:pPr>
            <a:r>
              <a:rPr lang="el-GR" altLang="en-US">
                <a:latin typeface="Bahnschrift Light SemiCondensed" panose="020B0502040204020203" charset="0"/>
                <a:cs typeface="Bahnschrift Light SemiCondensed" panose="020B0502040204020203" charset="0"/>
              </a:rPr>
              <a:t>γάλα απο υγιή ζώα</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καθαρισμός και απολύμανση αρμεκτικών μηχανών</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ορθή υγιεινή των αρμεχτών</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άρμεγμα σύμφωνα με τους Κανόνες Ορθής Υγιεινής Πρακτικής</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άμεση ψύξη γάλακτος σε θερμοκρασίες 4</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 </a:t>
            </a:r>
            <a:r>
              <a:rPr lang="el-GR" altLang="en-US">
                <a:latin typeface="Bahnschrift Light SemiCondensed" panose="020B0502040204020203" charset="0"/>
                <a:cs typeface="Bahnschrift Light SemiCondensed" panose="020B0502040204020203" charset="0"/>
              </a:rPr>
              <a:t>και κάτω</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καθαρισμός και απολύμανση των μέσων αποθήκευσης</a:t>
            </a:r>
            <a:endParaRPr lang="el-GR" altLang="en-US">
              <a:latin typeface="Bahnschrift Light SemiCondensed" panose="020B0502040204020203" charset="0"/>
              <a:cs typeface="Bahnschrift Light SemiCondensed" panose="020B0502040204020203" charset="0"/>
            </a:endParaRPr>
          </a:p>
          <a:p>
            <a:pPr marL="514350" indent="-514350">
              <a:buAutoNum type="arabicPeriod"/>
            </a:pPr>
            <a:r>
              <a:rPr lang="el-GR" altLang="en-US">
                <a:latin typeface="Bahnschrift Light SemiCondensed" panose="020B0502040204020203" charset="0"/>
                <a:cs typeface="Bahnschrift Light SemiCondensed" panose="020B0502040204020203" charset="0"/>
              </a:rPr>
              <a:t>ελάχιστη διάρκεια διατήρησης του γάλακτος σε ψύξη (άμεση επεξεργασία)</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φυσικές ιδιότητες του γάλακτος</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p>
            <a:r>
              <a:rPr lang="el-GR" altLang="en-US">
                <a:latin typeface="Bahnschrift Condensed" panose="020B0502040204020203" charset="0"/>
                <a:cs typeface="Bahnschrift Condensed" panose="020B0502040204020203" charset="0"/>
              </a:rPr>
              <a:t>χρώμα</a:t>
            </a:r>
            <a:endParaRPr lang="el-GR" altLang="en-US">
              <a:latin typeface="Bahnschrift Condensed" panose="020B0502040204020203" charset="0"/>
              <a:cs typeface="Bahnschrift Condensed" panose="020B0502040204020203" charset="0"/>
            </a:endParaRPr>
          </a:p>
          <a:p>
            <a:r>
              <a:rPr lang="el-GR" altLang="en-US">
                <a:latin typeface="Bahnschrift Condensed" panose="020B0502040204020203" charset="0"/>
                <a:cs typeface="Bahnschrift Condensed" panose="020B0502040204020203" charset="0"/>
              </a:rPr>
              <a:t>γεύση και οσμή</a:t>
            </a:r>
            <a:endParaRPr lang="el-GR" altLang="en-US">
              <a:latin typeface="Bahnschrift Condensed" panose="020B0502040204020203" charset="0"/>
              <a:cs typeface="Bahnschrift Condensed" panose="020B0502040204020203" charset="0"/>
            </a:endParaRPr>
          </a:p>
          <a:p>
            <a:r>
              <a:rPr lang="el-GR" altLang="en-US">
                <a:latin typeface="Bahnschrift Condensed" panose="020B0502040204020203" charset="0"/>
                <a:cs typeface="Bahnschrift Condensed" panose="020B0502040204020203" charset="0"/>
              </a:rPr>
              <a:t>οξύτητα </a:t>
            </a:r>
            <a:endParaRPr lang="el-GR" altLang="en-US">
              <a:latin typeface="Bahnschrift Condensed" panose="020B0502040204020203" charset="0"/>
              <a:cs typeface="Bahnschrift Condensed" panose="020B0502040204020203" charset="0"/>
            </a:endParaRPr>
          </a:p>
          <a:p>
            <a:r>
              <a:rPr lang="el-GR" altLang="en-US">
                <a:latin typeface="Bahnschrift Condensed" panose="020B0502040204020203" charset="0"/>
                <a:cs typeface="Bahnschrift Condensed" panose="020B0502040204020203" charset="0"/>
              </a:rPr>
              <a:t>σημείο πήξης</a:t>
            </a:r>
            <a:endParaRPr lang="el-GR" altLang="en-US">
              <a:latin typeface="Bahnschrift Condensed" panose="020B0502040204020203" charset="0"/>
              <a:cs typeface="Bahnschrift Condensed" panose="020B0502040204020203" charset="0"/>
            </a:endParaRPr>
          </a:p>
          <a:p>
            <a:r>
              <a:rPr lang="el-GR" altLang="en-US">
                <a:latin typeface="Bahnschrift Condensed" panose="020B0502040204020203" charset="0"/>
                <a:cs typeface="Bahnschrift Condensed" panose="020B0502040204020203" charset="0"/>
              </a:rPr>
              <a:t>ειδικό βάρος</a:t>
            </a:r>
            <a:endParaRPr lang="el-GR" altLang="en-US">
              <a:latin typeface="Bahnschrift Condensed" panose="020B0502040204020203" charset="0"/>
              <a:cs typeface="Bahnschrift Condensed" panose="020B0502040204020203" charset="0"/>
            </a:endParaRPr>
          </a:p>
          <a:p>
            <a:r>
              <a:rPr lang="el-GR" altLang="en-US">
                <a:latin typeface="Bahnschrift Condensed" panose="020B0502040204020203" charset="0"/>
                <a:cs typeface="Bahnschrift Condensed" panose="020B0502040204020203" charset="0"/>
              </a:rPr>
              <a:t>δείκτης διάθλασης</a:t>
            </a:r>
            <a:endParaRPr lang="el-GR" altLang="en-US">
              <a:latin typeface="Bahnschrift Condensed" panose="020B0502040204020203" charset="0"/>
              <a:cs typeface="Bahnschrift Condensed" panose="020B0502040204020203" charset="0"/>
            </a:endParaRPr>
          </a:p>
          <a:p>
            <a:pPr marL="0" indent="0">
              <a:buNone/>
            </a:pPr>
            <a:endParaRPr lang="en-US" altLang="el-GR">
              <a:latin typeface="Bahnschrift Condensed" panose="020B0502040204020203" charset="0"/>
              <a:cs typeface="Bahnschrift Condensed" panose="020B0502040204020203" charset="0"/>
            </a:endParaRPr>
          </a:p>
        </p:txBody>
      </p:sp>
      <p:pic>
        <p:nvPicPr>
          <p:cNvPr id="5" name="Content Placeholder 4" descr="60691"/>
          <p:cNvPicPr>
            <a:picLocks noChangeAspect="1"/>
          </p:cNvPicPr>
          <p:nvPr>
            <p:ph sz="half" idx="2"/>
          </p:nvPr>
        </p:nvPicPr>
        <p:blipFill>
          <a:blip r:embed="rId1"/>
          <a:stretch>
            <a:fillRect/>
          </a:stretch>
        </p:blipFill>
        <p:spPr>
          <a:xfrm>
            <a:off x="6019800" y="1825625"/>
            <a:ext cx="5181600" cy="3613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he-chemistry-of-milk-v2"/>
          <p:cNvPicPr>
            <a:picLocks noChangeAspect="1"/>
          </p:cNvPicPr>
          <p:nvPr>
            <p:ph idx="1"/>
          </p:nvPr>
        </p:nvPicPr>
        <p:blipFill>
          <a:blip r:embed="rId1"/>
          <a:stretch>
            <a:fillRect/>
          </a:stretch>
        </p:blipFill>
        <p:spPr>
          <a:xfrm>
            <a:off x="1449070" y="400685"/>
            <a:ext cx="9761220" cy="61842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2285" y="461010"/>
            <a:ext cx="10754995" cy="3784600"/>
          </a:xfrm>
          <a:prstGeom prst="rect">
            <a:avLst/>
          </a:prstGeom>
          <a:noFill/>
        </p:spPr>
        <p:txBody>
          <a:bodyPr wrap="square" rtlCol="0">
            <a:spAutoFit/>
          </a:bodyPr>
          <a:p>
            <a:pPr algn="ctr">
              <a:lnSpc>
                <a:spcPct val="150000"/>
              </a:lnSpc>
            </a:pPr>
            <a:r>
              <a:rPr lang="el-GR" altLang="en-US" sz="4000">
                <a:latin typeface="Bahnschrift Condensed" panose="020B0502040204020203" charset="0"/>
                <a:cs typeface="Bahnschrift Condensed" panose="020B0502040204020203" charset="0"/>
              </a:rPr>
              <a:t>σημασία φυσικών ιδιοτήτων του γάλακτος</a:t>
            </a:r>
            <a:endParaRPr lang="el-GR" altLang="en-US" sz="4000">
              <a:latin typeface="Bahnschrift Condensed" panose="020B0502040204020203" charset="0"/>
              <a:cs typeface="Bahnschrift Condensed" panose="020B0502040204020203" charset="0"/>
            </a:endParaRPr>
          </a:p>
          <a:p>
            <a:pPr marL="285750" indent="-285750">
              <a:lnSpc>
                <a:spcPct val="150000"/>
              </a:lnSpc>
              <a:buFont typeface="Arial" panose="020B0604020202020204" pitchFamily="34" charset="0"/>
              <a:buChar char="•"/>
            </a:pPr>
            <a:r>
              <a:rPr lang="el-GR" altLang="en-US" sz="2400">
                <a:latin typeface="Bahnschrift Light SemiCondensed" panose="020B0502040204020203" charset="0"/>
                <a:cs typeface="Bahnschrift Light SemiCondensed" panose="020B0502040204020203" charset="0"/>
              </a:rPr>
              <a:t>προσδιορίζονται με απλές και γρήγορες μεθόδους</a:t>
            </a:r>
            <a:endParaRPr lang="el-GR" altLang="en-US" sz="2400">
              <a:latin typeface="Bahnschrift Light SemiCondensed" panose="020B0502040204020203" charset="0"/>
              <a:cs typeface="Bahnschrift Light SemiCondensed" panose="020B0502040204020203" charset="0"/>
            </a:endParaRPr>
          </a:p>
          <a:p>
            <a:pPr marL="285750" indent="-285750">
              <a:lnSpc>
                <a:spcPct val="150000"/>
              </a:lnSpc>
              <a:buFont typeface="Arial" panose="020B0604020202020204" pitchFamily="34" charset="0"/>
              <a:buChar char="•"/>
            </a:pPr>
            <a:r>
              <a:rPr lang="el-GR" altLang="en-US" sz="2400">
                <a:latin typeface="Bahnschrift Light SemiCondensed" panose="020B0502040204020203" charset="0"/>
                <a:cs typeface="Bahnschrift Light SemiCondensed" panose="020B0502040204020203" charset="0"/>
              </a:rPr>
              <a:t>δίνουν άμεσα πληροφορίες για τη σύσταση και την ποιότητα</a:t>
            </a:r>
            <a:endParaRPr lang="el-GR" altLang="en-US" sz="2400">
              <a:latin typeface="Bahnschrift Light SemiCondensed" panose="020B0502040204020203" charset="0"/>
              <a:cs typeface="Bahnschrift Light SemiCondensed" panose="020B0502040204020203" charset="0"/>
            </a:endParaRPr>
          </a:p>
          <a:p>
            <a:pPr marL="285750" indent="-285750">
              <a:lnSpc>
                <a:spcPct val="150000"/>
              </a:lnSpc>
              <a:buFont typeface="Arial" panose="020B0604020202020204" pitchFamily="34" charset="0"/>
              <a:buChar char="•"/>
            </a:pPr>
            <a:r>
              <a:rPr lang="el-GR" altLang="en-US" sz="2400">
                <a:latin typeface="Bahnschrift Light SemiCondensed" panose="020B0502040204020203" charset="0"/>
                <a:cs typeface="Bahnschrift Light SemiCondensed" panose="020B0502040204020203" charset="0"/>
              </a:rPr>
              <a:t>πρόσδιορίζουν την έκταση μια φυσικής ή χημικής μεταβολής</a:t>
            </a:r>
            <a:endParaRPr lang="el-GR" altLang="en-US" sz="2400">
              <a:latin typeface="Bahnschrift Light SemiCondensed" panose="020B0502040204020203" charset="0"/>
              <a:cs typeface="Bahnschrift Light SemiCondensed" panose="020B0502040204020203" charset="0"/>
            </a:endParaRPr>
          </a:p>
          <a:p>
            <a:pPr marL="285750" indent="-285750">
              <a:lnSpc>
                <a:spcPct val="150000"/>
              </a:lnSpc>
              <a:buFont typeface="Arial" panose="020B0604020202020204" pitchFamily="34" charset="0"/>
              <a:buChar char="•"/>
            </a:pPr>
            <a:r>
              <a:rPr lang="el-GR" altLang="en-US" sz="2400">
                <a:latin typeface="Bahnschrift Light SemiCondensed" panose="020B0502040204020203" charset="0"/>
                <a:cs typeface="Bahnschrift Light SemiCondensed" panose="020B0502040204020203" charset="0"/>
              </a:rPr>
              <a:t>αποτελουν τη βάση για το σχεδιασμό των μηχανημάτων επεξεργασίας και παραγωγής</a:t>
            </a:r>
            <a:endParaRPr lang="el-GR" altLang="en-US" sz="24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atin typeface="Bahnschrift Condensed" panose="020B0502040204020203" charset="0"/>
                <a:cs typeface="Bahnschrift Condensed" panose="020B0502040204020203" charset="0"/>
              </a:rPr>
              <a:t>χρώμα</a:t>
            </a:r>
            <a:endParaRPr lang="el-GR">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p>
            <a:r>
              <a:rPr lang="el-GR" altLang="en-US">
                <a:latin typeface="Bahnschrift Light SemiCondensed" panose="020B0502040204020203" charset="0"/>
                <a:cs typeface="Bahnschrift Light SemiCondensed" panose="020B0502040204020203" charset="0"/>
              </a:rPr>
              <a:t>Είναι λευκό λόγω σκεδασμού του φωτός απο τα λιποσφαίρια και τα μικκύλια καζεΐνης</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Έχει μια υποκίτρινη χροιά λόγω των λιπών και των καροτενοειδών που υπάρχουν στην τροφή των ζώων (κυρίως στο αγελαδινό, καθώς τα αιγοπρόβατα μπορουν να τα μεταβολίσουν προς βιταμίνη Α)</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Η απομάκρυνση των λιποσφαιρίων (άπαχο γάλα) αφήνει μια ελαφριά υποκυανή χροιά</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Μικρότερα λιποσφαίρια (ομογενοποιημένο γάλα) δίνουν πιο έντονο λευκό χρωμα</a:t>
            </a:r>
            <a:endParaRPr lang="el-G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γεύση και οσμή</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838200" y="1825625"/>
            <a:ext cx="10515600" cy="4362450"/>
          </a:xfrm>
        </p:spPr>
        <p:txBody>
          <a:bodyPr>
            <a:normAutofit lnSpcReduction="10000"/>
          </a:bodyPr>
          <a:p>
            <a:pPr marL="0" indent="0">
              <a:lnSpc>
                <a:spcPct val="100000"/>
              </a:lnSpc>
              <a:buNone/>
            </a:pPr>
            <a:r>
              <a:rPr lang="el-GR" altLang="en-US">
                <a:latin typeface="Bahnschrift Light SemiCondensed" panose="020B0502040204020203" charset="0"/>
                <a:cs typeface="Bahnschrift Light SemiCondensed" panose="020B0502040204020203" charset="0"/>
              </a:rPr>
              <a:t>	Η</a:t>
            </a:r>
            <a:r>
              <a:rPr lang="el-GR" altLang="en-US" u="sng">
                <a:latin typeface="Bahnschrift Light SemiCondensed" panose="020B0502040204020203" charset="0"/>
                <a:cs typeface="Bahnschrift Light SemiCondensed" panose="020B0502040204020203" charset="0"/>
              </a:rPr>
              <a:t> γεύση</a:t>
            </a:r>
            <a:r>
              <a:rPr lang="el-GR" altLang="en-US">
                <a:latin typeface="Bahnschrift Light SemiCondensed" panose="020B0502040204020203" charset="0"/>
                <a:cs typeface="Bahnschrift Light SemiCondensed" panose="020B0502040204020203" charset="0"/>
              </a:rPr>
              <a:t> του γάλακτος είναι υπόγλυκη λόγω της λακτόζης και των αλάτων</a:t>
            </a:r>
            <a:endParaRPr lang="el-GR" altLang="en-US">
              <a:latin typeface="Bahnschrift Light SemiCondensed" panose="020B0502040204020203" charset="0"/>
              <a:cs typeface="Bahnschrift Light SemiCondensed" panose="020B0502040204020203" charset="0"/>
            </a:endParaRPr>
          </a:p>
          <a:p>
            <a:pPr lvl="1">
              <a:lnSpc>
                <a:spcPct val="100000"/>
              </a:lnSpc>
            </a:pPr>
            <a:r>
              <a:rPr lang="el-GR" altLang="en-US" u="sng">
                <a:latin typeface="Bahnschrift Light SemiCondensed" panose="020B0502040204020203" charset="0"/>
                <a:cs typeface="Bahnschrift Light SemiCondensed" panose="020B0502040204020203" charset="0"/>
              </a:rPr>
              <a:t>Όξινη</a:t>
            </a:r>
            <a:r>
              <a:rPr lang="el-GR" altLang="en-US">
                <a:latin typeface="Bahnschrift Light SemiCondensed" panose="020B0502040204020203" charset="0"/>
                <a:cs typeface="Bahnschrift Light SemiCondensed" panose="020B0502040204020203" charset="0"/>
              </a:rPr>
              <a:t> γεύση σημαίνει γαλακτικό οξύ άρα ανάπτυξη μικροοργανισμών </a:t>
            </a:r>
            <a:endParaRPr lang="el-GR" altLang="en-US">
              <a:latin typeface="Bahnschrift Light SemiCondensed" panose="020B0502040204020203" charset="0"/>
              <a:cs typeface="Bahnschrift Light SemiCondensed" panose="020B0502040204020203" charset="0"/>
            </a:endParaRPr>
          </a:p>
          <a:p>
            <a:pPr lvl="1">
              <a:lnSpc>
                <a:spcPct val="100000"/>
              </a:lnSpc>
            </a:pPr>
            <a:r>
              <a:rPr lang="el-GR" altLang="en-US" u="sng">
                <a:latin typeface="Bahnschrift Light SemiCondensed" panose="020B0502040204020203" charset="0"/>
                <a:cs typeface="Bahnschrift Light SemiCondensed" panose="020B0502040204020203" charset="0"/>
              </a:rPr>
              <a:t>Υφάλμυρη</a:t>
            </a:r>
            <a:r>
              <a:rPr lang="el-GR" altLang="en-US">
                <a:latin typeface="Bahnschrift Light SemiCondensed" panose="020B0502040204020203" charset="0"/>
                <a:cs typeface="Bahnschrift Light SemiCondensed" panose="020B0502040204020203" charset="0"/>
              </a:rPr>
              <a:t> γεύση σημαίνει ζώο με μαστίτιδα ή τέλος γαλακτικής περιόδου</a:t>
            </a:r>
            <a:endParaRPr lang="el-GR" altLang="en-US">
              <a:latin typeface="Bahnschrift Light SemiCondensed" panose="020B0502040204020203" charset="0"/>
              <a:cs typeface="Bahnschrift Light SemiCondensed" panose="020B0502040204020203" charset="0"/>
            </a:endParaRPr>
          </a:p>
          <a:p>
            <a:pPr marL="457200" lvl="1" indent="0">
              <a:lnSpc>
                <a:spcPct val="100000"/>
              </a:lnSpc>
              <a:buNone/>
            </a:pPr>
            <a:r>
              <a:rPr lang="el-GR" altLang="en-US" sz="2800">
                <a:latin typeface="Bahnschrift Light SemiCondensed" panose="020B0502040204020203" charset="0"/>
                <a:cs typeface="Bahnschrift Light SemiCondensed" panose="020B0502040204020203" charset="0"/>
              </a:rPr>
              <a:t>	Η </a:t>
            </a:r>
            <a:r>
              <a:rPr lang="el-GR" altLang="en-US" sz="2800" u="sng">
                <a:latin typeface="Bahnschrift Light SemiCondensed" panose="020B0502040204020203" charset="0"/>
                <a:cs typeface="Bahnschrift Light SemiCondensed" panose="020B0502040204020203" charset="0"/>
              </a:rPr>
              <a:t>οσμή</a:t>
            </a:r>
            <a:r>
              <a:rPr lang="el-GR" altLang="en-US" sz="2800">
                <a:latin typeface="Bahnschrift Light SemiCondensed" panose="020B0502040204020203" charset="0"/>
                <a:cs typeface="Bahnschrift Light SemiCondensed" panose="020B0502040204020203" charset="0"/>
              </a:rPr>
              <a:t> του γάλακτος οφείλεται στα πτητικά του συστατικά (λιπαρά οξέα χαμηλού μοριακού βάρους, θειούχο μεθύλιο, διακετύλιο και ακεταλδεΰδη)που αποδεσμεύονται απο τα λίπη και τις πρωτεΐνες. Επηρεάζεται απο την τρορφή του ζώου, τους μικροοργανισμούς, την οξείδωση των λιπών και τη θέρμανση</a:t>
            </a:r>
            <a:endParaRPr lang="el-GR" altLang="en-US" sz="2800">
              <a:latin typeface="Bahnschrift Light SemiCondensed" panose="020B0502040204020203" charset="0"/>
              <a:cs typeface="Bahnschrift Light SemiCondensed" panose="020B0502040204020203" charset="0"/>
            </a:endParaRPr>
          </a:p>
          <a:p>
            <a:pPr lvl="1">
              <a:lnSpc>
                <a:spcPct val="100000"/>
              </a:lnSpc>
              <a:buNone/>
            </a:pPr>
            <a:endParaRPr lang="el-GR" altLang="en-US"/>
          </a:p>
          <a:p>
            <a:pPr lvl="1"/>
            <a:endParaRPr lang="el-GR"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14120"/>
          </a:xfrm>
        </p:spPr>
        <p:txBody>
          <a:bodyPr/>
          <a:p>
            <a:pPr algn="ctr"/>
            <a:r>
              <a:rPr lang="el-GR" altLang="en-US">
                <a:latin typeface="Bahnschrift Condensed" panose="020B0502040204020203" charset="0"/>
                <a:cs typeface="Bahnschrift Condensed" panose="020B0502040204020203" charset="0"/>
              </a:rPr>
              <a:t>οξύτητα του γάλακτος</a:t>
            </a:r>
            <a:endParaRPr lang="el-GR" altLang="en-US">
              <a:latin typeface="Bahnschrift Condensed" panose="020B0502040204020203" charset="0"/>
              <a:cs typeface="Bahnschrift Condensed" panose="020B0502040204020203" charset="0"/>
            </a:endParaRPr>
          </a:p>
        </p:txBody>
      </p:sp>
      <p:pic>
        <p:nvPicPr>
          <p:cNvPr id="4" name="Content Placeholder 3" descr="lactic acid"/>
          <p:cNvPicPr>
            <a:picLocks noChangeAspect="1"/>
          </p:cNvPicPr>
          <p:nvPr>
            <p:ph sz="half" idx="1"/>
          </p:nvPr>
        </p:nvPicPr>
        <p:blipFill>
          <a:blip r:embed="rId1"/>
          <a:stretch>
            <a:fillRect/>
          </a:stretch>
        </p:blipFill>
        <p:spPr>
          <a:xfrm>
            <a:off x="3657600" y="3152140"/>
            <a:ext cx="4876800" cy="2000250"/>
          </a:xfrm>
          <a:prstGeom prst="rect">
            <a:avLst/>
          </a:prstGeom>
        </p:spPr>
      </p:pic>
      <p:pic>
        <p:nvPicPr>
          <p:cNvPr id="5" name="Content Placeholder 4" descr="lactic-acid-fermentation"/>
          <p:cNvPicPr>
            <a:picLocks noChangeAspect="1"/>
          </p:cNvPicPr>
          <p:nvPr>
            <p:ph sz="half" idx="2"/>
          </p:nvPr>
        </p:nvPicPr>
        <p:blipFill>
          <a:blip r:embed="rId2"/>
          <a:stretch>
            <a:fillRect/>
          </a:stretch>
        </p:blipFill>
        <p:spPr>
          <a:xfrm>
            <a:off x="3682365" y="5684520"/>
            <a:ext cx="4965700" cy="660400"/>
          </a:xfrm>
          <a:prstGeom prst="rect">
            <a:avLst/>
          </a:prstGeom>
        </p:spPr>
      </p:pic>
      <p:sp>
        <p:nvSpPr>
          <p:cNvPr id="6" name="Rounded Rectangle 5"/>
          <p:cNvSpPr/>
          <p:nvPr/>
        </p:nvSpPr>
        <p:spPr>
          <a:xfrm>
            <a:off x="7037705" y="3372485"/>
            <a:ext cx="2016760" cy="1303655"/>
          </a:xfrm>
          <a:prstGeom prst="roundRect">
            <a:avLst/>
          </a:prstGeom>
          <a:noFill/>
          <a:ln w="2857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Rounded Rectangle 6"/>
          <p:cNvSpPr/>
          <p:nvPr/>
        </p:nvSpPr>
        <p:spPr>
          <a:xfrm>
            <a:off x="7454900" y="5754370"/>
            <a:ext cx="1181735" cy="590550"/>
          </a:xfrm>
          <a:prstGeom prst="round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1609090" y="1763395"/>
            <a:ext cx="9105900" cy="398780"/>
          </a:xfrm>
          <a:prstGeom prst="rect">
            <a:avLst/>
          </a:prstGeom>
          <a:noFill/>
        </p:spPr>
        <p:txBody>
          <a:bodyPr wrap="square" rtlCol="0">
            <a:spAutoFit/>
          </a:bodyPr>
          <a:p>
            <a:r>
              <a:rPr lang="el-GR" altLang="en-US" sz="2000">
                <a:latin typeface="Bahnschrift Light SemiCondensed" panose="020B0502040204020203" charset="0"/>
                <a:cs typeface="Bahnschrift Light SemiCondensed" panose="020B0502040204020203" charset="0"/>
              </a:rPr>
              <a:t>Η οξύτητα εκφράζεται ως συγκέντρωση γαλακτικού οξέος στο γάλα  </a:t>
            </a:r>
            <a:endParaRPr lang="el-GR" altLang="en-US" sz="20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atin typeface="Bahnschrift Condensed" panose="020B0502040204020203" charset="0"/>
                <a:cs typeface="Bahnschrift Condensed" panose="020B0502040204020203" charset="0"/>
              </a:rPr>
              <a:t>οξύτητα του γάλακτος</a:t>
            </a:r>
            <a:endParaRPr lang="el-GR">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825625"/>
            <a:ext cx="5181600" cy="1835785"/>
          </a:xfrm>
        </p:spPr>
        <p:txBody>
          <a:bodyPr/>
          <a:p>
            <a:r>
              <a:rPr lang="el-GR" altLang="en-US">
                <a:latin typeface="Bahnschrift Light SemiCondensed" panose="020B0502040204020203" charset="0"/>
                <a:cs typeface="Bahnschrift Light SemiCondensed" panose="020B0502040204020203" charset="0"/>
              </a:rPr>
              <a:t>επηρεάζει την αντοχή στην θερμική επεξεργασία που απαιτείται για την παραγωγή προϊόντων</a:t>
            </a:r>
            <a:endParaRPr lang="el-GR" altLang="en-US">
              <a:latin typeface="Bahnschrift Light SemiCondensed" panose="020B0502040204020203" charset="0"/>
              <a:cs typeface="Bahnschrift Light SemiCondensed" panose="020B0502040204020203" charset="0"/>
            </a:endParaRPr>
          </a:p>
          <a:p>
            <a:pPr marL="0" indent="0">
              <a:buNone/>
            </a:pPr>
            <a:endParaRPr lang="el-GR" altLang="en-US">
              <a:latin typeface="Bahnschrift Light SemiCondensed" panose="020B0502040204020203" charset="0"/>
              <a:cs typeface="Bahnschrift Light SemiCondensed" panose="020B0502040204020203" charset="0"/>
            </a:endParaRPr>
          </a:p>
        </p:txBody>
      </p:sp>
      <p:sp>
        <p:nvSpPr>
          <p:cNvPr id="4" name="Content Placeholder 3"/>
          <p:cNvSpPr>
            <a:spLocks noGrp="1"/>
          </p:cNvSpPr>
          <p:nvPr>
            <p:ph sz="half" idx="2"/>
          </p:nvPr>
        </p:nvSpPr>
        <p:spPr>
          <a:xfrm>
            <a:off x="6633845" y="1825625"/>
            <a:ext cx="5181600" cy="4351338"/>
          </a:xfrm>
        </p:spPr>
        <p:txBody>
          <a:bodyPr/>
          <a:p>
            <a:pPr>
              <a:lnSpc>
                <a:spcPct val="110000"/>
              </a:lnSpc>
            </a:pPr>
            <a:r>
              <a:rPr lang="el-GR" altLang="en-US">
                <a:latin typeface="Bahnschrift Light SemiCondensed" panose="020B0502040204020203" charset="0"/>
                <a:cs typeface="Bahnschrift Light SemiCondensed" panose="020B0502040204020203" charset="0"/>
              </a:rPr>
              <a:t>με τον προσδιορισμό της οξύτητας</a:t>
            </a:r>
            <a:endParaRPr lang="el-GR" altLang="en-US">
              <a:latin typeface="Bahnschrift Light SemiCondensed" panose="020B0502040204020203" charset="0"/>
              <a:cs typeface="Bahnschrift Light SemiCondensed" panose="020B0502040204020203" charset="0"/>
            </a:endParaRPr>
          </a:p>
          <a:p>
            <a:pPr lvl="1">
              <a:lnSpc>
                <a:spcPct val="110000"/>
              </a:lnSpc>
            </a:pPr>
            <a:r>
              <a:rPr lang="el-GR" altLang="en-US">
                <a:latin typeface="Bahnschrift Light SemiCondensed" panose="020B0502040204020203" charset="0"/>
                <a:cs typeface="Bahnschrift Light SemiCondensed" panose="020B0502040204020203" charset="0"/>
              </a:rPr>
              <a:t>ελέγχεται η ποιότητα του γάλακτος κατα το άρμεγμα</a:t>
            </a:r>
            <a:endParaRPr lang="el-GR" altLang="en-US">
              <a:latin typeface="Bahnschrift Light SemiCondensed" panose="020B0502040204020203" charset="0"/>
              <a:cs typeface="Bahnschrift Light SemiCondensed" panose="020B0502040204020203" charset="0"/>
            </a:endParaRPr>
          </a:p>
          <a:p>
            <a:pPr lvl="1">
              <a:lnSpc>
                <a:spcPct val="110000"/>
              </a:lnSpc>
            </a:pPr>
            <a:r>
              <a:rPr lang="el-GR" altLang="en-US">
                <a:latin typeface="Bahnschrift Light SemiCondensed" panose="020B0502040204020203" charset="0"/>
                <a:cs typeface="Bahnschrift Light SemiCondensed" panose="020B0502040204020203" charset="0"/>
              </a:rPr>
              <a:t>ελέγχεται η μικροβιακή υποβάθμιση απο το το άρμεγμα ως την επεξεργασία (διατήρηση και μεταφορά σε σωστές συνθήκες ψύξης)</a:t>
            </a:r>
            <a:endParaRPr lang="el-GR" altLang="en-US">
              <a:latin typeface="Bahnschrift Light SemiCondensed" panose="020B0502040204020203" charset="0"/>
              <a:cs typeface="Bahnschrift Light SemiCondensed" panose="020B0502040204020203" charset="0"/>
            </a:endParaRPr>
          </a:p>
        </p:txBody>
      </p:sp>
      <p:pic>
        <p:nvPicPr>
          <p:cNvPr id="5" name="Picture 4" descr="seinyu_yuso_fig01_02"/>
          <p:cNvPicPr>
            <a:picLocks noChangeAspect="1"/>
          </p:cNvPicPr>
          <p:nvPr/>
        </p:nvPicPr>
        <p:blipFill>
          <a:blip r:embed="rId1"/>
          <a:stretch>
            <a:fillRect/>
          </a:stretch>
        </p:blipFill>
        <p:spPr>
          <a:xfrm>
            <a:off x="356870" y="3661410"/>
            <a:ext cx="6276975" cy="28111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το </a:t>
            </a:r>
            <a:r>
              <a:rPr lang="en-US" altLang="el-GR">
                <a:latin typeface="Bahnschrift Condensed" panose="020B0502040204020203" charset="0"/>
                <a:cs typeface="Bahnschrift Condensed" panose="020B0502040204020203" charset="0"/>
              </a:rPr>
              <a:t>pH </a:t>
            </a:r>
            <a:r>
              <a:rPr lang="el-GR" altLang="en-US">
                <a:latin typeface="Bahnschrift Condensed" panose="020B0502040204020203" charset="0"/>
                <a:cs typeface="Bahnschrift Condensed" panose="020B0502040204020203" charset="0"/>
              </a:rPr>
              <a:t>του γάλακτος</a:t>
            </a:r>
            <a:endParaRPr lang="el-GR" altLang="en-US">
              <a:latin typeface="Bahnschrift Condensed" panose="020B0502040204020203" charset="0"/>
              <a:cs typeface="Bahnschrift Condensed" panose="020B0502040204020203" charset="0"/>
            </a:endParaRPr>
          </a:p>
        </p:txBody>
      </p:sp>
      <p:pic>
        <p:nvPicPr>
          <p:cNvPr id="5" name="Content Placeholder 4" descr="Milk_-Acid-or-Base_"/>
          <p:cNvPicPr>
            <a:picLocks noChangeAspect="1"/>
          </p:cNvPicPr>
          <p:nvPr>
            <p:ph sz="half" idx="1"/>
          </p:nvPr>
        </p:nvPicPr>
        <p:blipFill>
          <a:blip r:embed="rId1"/>
          <a:stretch>
            <a:fillRect/>
          </a:stretch>
        </p:blipFill>
        <p:spPr>
          <a:xfrm>
            <a:off x="899160" y="2760980"/>
            <a:ext cx="5120005" cy="3413760"/>
          </a:xfrm>
          <a:prstGeom prst="rect">
            <a:avLst/>
          </a:prstGeom>
        </p:spPr>
      </p:pic>
      <p:pic>
        <p:nvPicPr>
          <p:cNvPr id="7" name="Content Placeholder 6" descr="Effect-of-storage-time-and-temperature-on-Milk-pH-and-acidity"/>
          <p:cNvPicPr>
            <a:picLocks noChangeAspect="1"/>
          </p:cNvPicPr>
          <p:nvPr>
            <p:ph sz="half" idx="2"/>
          </p:nvPr>
        </p:nvPicPr>
        <p:blipFill>
          <a:blip r:embed="rId2"/>
          <a:stretch>
            <a:fillRect/>
          </a:stretch>
        </p:blipFill>
        <p:spPr>
          <a:xfrm>
            <a:off x="6243320" y="3540125"/>
            <a:ext cx="5425440" cy="26346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πυκνότητα και ειδικό βάρος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p>
            <a:pPr marL="0" indent="0" algn="ctr">
              <a:buNone/>
            </a:pPr>
            <a:r>
              <a:rPr lang="el-GR" altLang="en-US">
                <a:latin typeface="Bahnschrift Light SemiCondensed" panose="020B0502040204020203" charset="0"/>
                <a:cs typeface="Bahnschrift Light SemiCondensed" panose="020B0502040204020203" charset="0"/>
              </a:rPr>
              <a:t>Η</a:t>
            </a:r>
            <a:r>
              <a:rPr lang="el-GR" altLang="en-US" u="sng">
                <a:latin typeface="Bahnschrift Light SemiCondensed" panose="020B0502040204020203" charset="0"/>
                <a:cs typeface="Bahnschrift Light SemiCondensed" panose="020B0502040204020203" charset="0"/>
              </a:rPr>
              <a:t> πυκνότητα</a:t>
            </a:r>
            <a:r>
              <a:rPr lang="el-GR" altLang="en-US">
                <a:latin typeface="Bahnschrift Light SemiCondensed" panose="020B0502040204020203" charset="0"/>
                <a:cs typeface="Bahnschrift Light SemiCondensed" panose="020B0502040204020203" charset="0"/>
              </a:rPr>
              <a:t> ορίζεται ως το κλάσμα της μάζας προς τον όγκο </a:t>
            </a:r>
            <a:endParaRPr lang="el-GR" altLang="en-US">
              <a:latin typeface="Bahnschrift Light SemiCondensed" panose="020B0502040204020203" charset="0"/>
              <a:cs typeface="Bahnschrift Light SemiCondensed" panose="020B0502040204020203" charset="0"/>
            </a:endParaRPr>
          </a:p>
          <a:p>
            <a:pPr marL="0" indent="0" algn="ctr">
              <a:buNone/>
            </a:pPr>
            <a:r>
              <a:rPr lang="el-GR" altLang="en-US">
                <a:highlight>
                  <a:srgbClr val="FFFF00"/>
                </a:highlight>
                <a:latin typeface="Bahnschrift Light SemiCondensed" panose="020B0502040204020203" charset="0"/>
                <a:cs typeface="Bahnschrift Light SemiCondensed" panose="020B0502040204020203" charset="0"/>
              </a:rPr>
              <a:t>ρ=</a:t>
            </a:r>
            <a:r>
              <a:rPr lang="en-US" altLang="en-US">
                <a:highlight>
                  <a:srgbClr val="FFFF00"/>
                </a:highlight>
                <a:latin typeface="Bahnschrift Light SemiCondensed" panose="020B0502040204020203" charset="0"/>
                <a:cs typeface="Bahnschrift Light SemiCondensed" panose="020B0502040204020203" charset="0"/>
              </a:rPr>
              <a:t>m/V</a:t>
            </a:r>
            <a:endParaRPr lang="en-US" altLang="en-US">
              <a:latin typeface="Bahnschrift Light SemiCondensed" panose="020B0502040204020203" charset="0"/>
              <a:cs typeface="Bahnschrift Light SemiCondensed" panose="020B0502040204020203" charset="0"/>
            </a:endParaRPr>
          </a:p>
          <a:p>
            <a:pPr marL="0" indent="0" algn="ctr">
              <a:buNone/>
            </a:pPr>
            <a:r>
              <a:rPr lang="el-GR" altLang="en-US">
                <a:latin typeface="Bahnschrift Light SemiCondensed" panose="020B0502040204020203" charset="0"/>
                <a:cs typeface="Bahnschrift Light SemiCondensed" panose="020B0502040204020203" charset="0"/>
              </a:rPr>
              <a:t>Και μετράται σε</a:t>
            </a:r>
            <a:r>
              <a:rPr lang="el-GR" altLang="en-US" u="sng">
                <a:latin typeface="Bahnschrift Light SemiCondensed" panose="020B0502040204020203" charset="0"/>
                <a:cs typeface="Bahnschrift Light SemiCondensed" panose="020B0502040204020203" charset="0"/>
              </a:rPr>
              <a:t> </a:t>
            </a:r>
            <a:r>
              <a:rPr lang="en-US" altLang="en-US" u="sng">
                <a:latin typeface="Bahnschrift Light SemiCondensed" panose="020B0502040204020203" charset="0"/>
                <a:cs typeface="Bahnschrift Light SemiCondensed" panose="020B0502040204020203" charset="0"/>
              </a:rPr>
              <a:t>gr/mL</a:t>
            </a:r>
            <a:endParaRPr lang="en-US" altLang="en-US" u="sng">
              <a:latin typeface="Bahnschrift Light SemiCondensed" panose="020B0502040204020203" charset="0"/>
              <a:cs typeface="Bahnschrift Light SemiCondensed" panose="020B0502040204020203" charset="0"/>
            </a:endParaRPr>
          </a:p>
          <a:p>
            <a:pPr marL="0" indent="0" algn="ctr">
              <a:buNone/>
            </a:pPr>
            <a:r>
              <a:rPr lang="el-GR" altLang="en-US">
                <a:latin typeface="Bahnschrift Light SemiCondensed" panose="020B0502040204020203" charset="0"/>
                <a:cs typeface="Bahnschrift Light SemiCondensed" panose="020B0502040204020203" charset="0"/>
              </a:rPr>
              <a:t>Το </a:t>
            </a:r>
            <a:r>
              <a:rPr lang="el-GR" altLang="en-US" u="sng">
                <a:latin typeface="Bahnschrift Light SemiCondensed" panose="020B0502040204020203" charset="0"/>
                <a:cs typeface="Bahnschrift Light SemiCondensed" panose="020B0502040204020203" charset="0"/>
              </a:rPr>
              <a:t>ειδικό βάρος</a:t>
            </a:r>
            <a:r>
              <a:rPr lang="el-GR" altLang="en-US">
                <a:latin typeface="Bahnschrift Light SemiCondensed" panose="020B0502040204020203" charset="0"/>
                <a:cs typeface="Bahnschrift Light SemiCondensed" panose="020B0502040204020203" charset="0"/>
              </a:rPr>
              <a:t> (ΕΒ) μιας ουσίας ορίζεται ως η πυκνότητα μιας ουσίας προς την πυκνότητα μιας ουσίας αναφοράς (συνήθως του νερού)στους 18 ή στους 20</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a:t>
            </a:r>
            <a:endParaRPr lang="en-US" altLang="en-US">
              <a:latin typeface="Bahnschrift Light SemiCondensed" panose="020B0502040204020203" charset="0"/>
              <a:cs typeface="Bahnschrift Light SemiCondensed" panose="020B0502040204020203" charset="0"/>
            </a:endParaRPr>
          </a:p>
          <a:p>
            <a:pPr marL="0" indent="0" algn="ctr">
              <a:buNone/>
            </a:pPr>
            <a:r>
              <a:rPr lang="en-US" altLang="en-US">
                <a:highlight>
                  <a:srgbClr val="FFFF00"/>
                </a:highlight>
                <a:latin typeface="Bahnschrift Light SemiCondensed" panose="020B0502040204020203" charset="0"/>
                <a:cs typeface="Bahnschrift Light SemiCondensed" panose="020B0502040204020203" charset="0"/>
              </a:rPr>
              <a:t>EB= </a:t>
            </a:r>
            <a:r>
              <a:rPr lang="el-GR" altLang="en-US">
                <a:highlight>
                  <a:srgbClr val="FFFF00"/>
                </a:highlight>
                <a:latin typeface="Bahnschrift Light SemiCondensed" panose="020B0502040204020203" charset="0"/>
                <a:cs typeface="Bahnschrift Light SemiCondensed" panose="020B0502040204020203" charset="0"/>
              </a:rPr>
              <a:t>ρ ουσίας/ρ νερου</a:t>
            </a:r>
            <a:endParaRPr lang="el-GR" altLang="en-US">
              <a:highlight>
                <a:srgbClr val="FFFF00"/>
              </a:highlight>
              <a:latin typeface="Bahnschrift Light SemiCondensed" panose="020B0502040204020203" charset="0"/>
              <a:cs typeface="Bahnschrift Light SemiCondensed" panose="020B0502040204020203" charset="0"/>
            </a:endParaRPr>
          </a:p>
          <a:p>
            <a:pPr marL="0" indent="0" algn="ctr">
              <a:buNone/>
            </a:pPr>
            <a:r>
              <a:rPr lang="el-GR" altLang="en-US">
                <a:latin typeface="Bahnschrift Light SemiCondensed" panose="020B0502040204020203" charset="0"/>
                <a:cs typeface="Bahnschrift Light SemiCondensed" panose="020B0502040204020203" charset="0"/>
              </a:rPr>
              <a:t>ΕΒ</a:t>
            </a:r>
            <a:r>
              <a:rPr lang="el-GR" altLang="en-US" baseline="30000">
                <a:latin typeface="Bahnschrift Light SemiCondensed" panose="020B0502040204020203" charset="0"/>
                <a:cs typeface="Bahnschrift Light SemiCondensed" panose="020B0502040204020203" charset="0"/>
              </a:rPr>
              <a:t>20</a:t>
            </a:r>
            <a:r>
              <a:rPr lang="el-GR" altLang="en-US">
                <a:latin typeface="Bahnschrift Light SemiCondensed" panose="020B0502040204020203" charset="0"/>
                <a:cs typeface="Bahnschrift Light SemiCondensed" panose="020B0502040204020203" charset="0"/>
              </a:rPr>
              <a:t>αγελαδινού= 1.027-1.035</a:t>
            </a:r>
            <a:endParaRPr lang="el-GR" altLang="en-US">
              <a:latin typeface="Bahnschrift Light SemiCondensed" panose="020B0502040204020203" charset="0"/>
              <a:cs typeface="Bahnschrift Light SemiCondensed" panose="020B0502040204020203" charset="0"/>
            </a:endParaRPr>
          </a:p>
          <a:p>
            <a:pPr marL="0" indent="0" algn="ctr">
              <a:buNone/>
            </a:pP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πυκνότητα και ειδικό βάρος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838200" y="1540510"/>
            <a:ext cx="10515600" cy="4840605"/>
          </a:xfrm>
        </p:spPr>
        <p:txBody>
          <a:bodyPr>
            <a:normAutofit lnSpcReduction="10000"/>
          </a:bodyPr>
          <a:p>
            <a:pPr marL="0" indent="0" algn="ctr">
              <a:lnSpc>
                <a:spcPct val="100000"/>
              </a:lnSpc>
              <a:buNone/>
            </a:pPr>
            <a:r>
              <a:rPr lang="el-GR" altLang="en-US">
                <a:latin typeface="Bahnschrift Light SemiCondensed" panose="020B0502040204020203" charset="0"/>
                <a:cs typeface="Bahnschrift Light SemiCondensed" panose="020B0502040204020203" charset="0"/>
              </a:rPr>
              <a:t>Το Ειδικό Βάρος (ΕΒ) του γάλακτος διαμορφώνεται από τη συγκέντρωση των συστατικών του (λίπους, πρωτεινης, λακτόζης, λοιπών συστατικών)</a:t>
            </a:r>
            <a:endParaRPr lang="el-GR" altLang="en-US">
              <a:latin typeface="Bahnschrift Light SemiCondensed" panose="020B0502040204020203" charset="0"/>
              <a:cs typeface="Bahnschrift Light SemiCondensed" panose="020B0502040204020203" charset="0"/>
            </a:endParaRPr>
          </a:p>
          <a:p>
            <a:pPr marL="0" indent="0" algn="ctr">
              <a:lnSpc>
                <a:spcPct val="100000"/>
              </a:lnSpc>
              <a:buNone/>
            </a:pPr>
            <a:r>
              <a:rPr lang="el-GR" altLang="en-US">
                <a:highlight>
                  <a:srgbClr val="FFFF00"/>
                </a:highlight>
                <a:latin typeface="Bahnschrift Light SemiCondensed" panose="020B0502040204020203" charset="0"/>
                <a:cs typeface="Bahnschrift Light SemiCondensed" panose="020B0502040204020203" charset="0"/>
              </a:rPr>
              <a:t>Αρα </a:t>
            </a:r>
            <a:endParaRPr lang="el-GR" altLang="en-US">
              <a:highlight>
                <a:srgbClr val="FFFF00"/>
              </a:highlight>
              <a:latin typeface="Bahnschrift Light SemiCondensed" panose="020B0502040204020203" charset="0"/>
              <a:cs typeface="Bahnschrift Light SemiCondensed" panose="020B0502040204020203" charset="0"/>
            </a:endParaRPr>
          </a:p>
          <a:p>
            <a:pPr marL="0" indent="0" algn="ctr">
              <a:lnSpc>
                <a:spcPct val="100000"/>
              </a:lnSpc>
              <a:buNone/>
            </a:pPr>
            <a:r>
              <a:rPr lang="el-GR" altLang="en-US">
                <a:latin typeface="Bahnschrift Light SemiCondensed" panose="020B0502040204020203" charset="0"/>
                <a:cs typeface="Bahnschrift Light SemiCondensed" panose="020B0502040204020203" charset="0"/>
              </a:rPr>
              <a:t>στη διαμορφωσή του επιδρούν όλοι οι παράγοντες που επηρεάζουν τη σύστασή του:</a:t>
            </a:r>
            <a:endParaRPr lang="el-GR" altLang="en-US">
              <a:latin typeface="Bahnschrift Light SemiCondensed" panose="020B0502040204020203" charset="0"/>
              <a:cs typeface="Bahnschrift Light SemiCondensed" panose="020B0502040204020203" charset="0"/>
            </a:endParaRPr>
          </a:p>
          <a:p>
            <a:pPr algn="ctr">
              <a:lnSpc>
                <a:spcPct val="100000"/>
              </a:lnSpc>
            </a:pPr>
            <a:r>
              <a:rPr lang="el-GR" altLang="en-US">
                <a:latin typeface="Bahnschrift Light SemiCondensed" panose="020B0502040204020203" charset="0"/>
                <a:cs typeface="Bahnschrift Light SemiCondensed" panose="020B0502040204020203" charset="0"/>
              </a:rPr>
              <a:t>Αύξηση της θερμοκρασίας μεταξύ 5-40</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 </a:t>
            </a:r>
            <a:r>
              <a:rPr lang="el-GR" altLang="en-US">
                <a:latin typeface="Bahnschrift Light SemiCondensed" panose="020B0502040204020203" charset="0"/>
                <a:cs typeface="Bahnschrift Light SemiCondensed" panose="020B0502040204020203" charset="0"/>
              </a:rPr>
              <a:t>προκαλέι έλάττωση του ΕΒ</a:t>
            </a:r>
            <a:endParaRPr lang="el-GR" altLang="en-US">
              <a:latin typeface="Bahnschrift Light SemiCondensed" panose="020B0502040204020203" charset="0"/>
              <a:cs typeface="Bahnschrift Light SemiCondensed" panose="020B0502040204020203" charset="0"/>
            </a:endParaRPr>
          </a:p>
          <a:p>
            <a:pPr algn="ctr">
              <a:lnSpc>
                <a:spcPct val="100000"/>
              </a:lnSpc>
            </a:pPr>
            <a:r>
              <a:rPr lang="el-GR" altLang="en-US">
                <a:latin typeface="Bahnschrift Light SemiCondensed" panose="020B0502040204020203" charset="0"/>
                <a:cs typeface="Bahnschrift Light SemiCondensed" panose="020B0502040204020203" charset="0"/>
              </a:rPr>
              <a:t>Προσθήκη 3% νερό προκαλεί </a:t>
            </a:r>
            <a:r>
              <a:rPr lang="el-GR" altLang="en-US" u="sng">
                <a:solidFill>
                  <a:schemeClr val="tx1"/>
                </a:solidFill>
                <a:latin typeface="Bahnschrift Light SemiCondensed" panose="020B0502040204020203" charset="0"/>
                <a:cs typeface="Bahnschrift Light SemiCondensed" panose="020B0502040204020203" charset="0"/>
              </a:rPr>
              <a:t>μείωση</a:t>
            </a:r>
            <a:r>
              <a:rPr lang="el-GR" altLang="en-US">
                <a:latin typeface="Bahnschrift Light SemiCondensed" panose="020B0502040204020203" charset="0"/>
                <a:cs typeface="Bahnschrift Light SemiCondensed" panose="020B0502040204020203" charset="0"/>
              </a:rPr>
              <a:t> του ΕΒ κατά 0.001</a:t>
            </a:r>
            <a:endParaRPr lang="el-GR" altLang="en-US">
              <a:latin typeface="Bahnschrift Light SemiCondensed" panose="020B0502040204020203" charset="0"/>
              <a:cs typeface="Bahnschrift Light SemiCondensed" panose="020B0502040204020203" charset="0"/>
            </a:endParaRPr>
          </a:p>
          <a:p>
            <a:pPr algn="ctr">
              <a:lnSpc>
                <a:spcPct val="100000"/>
              </a:lnSpc>
            </a:pPr>
            <a:r>
              <a:rPr lang="el-GR" altLang="en-US">
                <a:latin typeface="Bahnschrift Light SemiCondensed" panose="020B0502040204020203" charset="0"/>
                <a:cs typeface="Bahnschrift Light SemiCondensed" panose="020B0502040204020203" charset="0"/>
              </a:rPr>
              <a:t>Αφαίρεση λίπους 10% προκαλεί </a:t>
            </a:r>
            <a:r>
              <a:rPr lang="el-GR" altLang="en-US" u="sng">
                <a:solidFill>
                  <a:schemeClr val="tx1"/>
                </a:solidFill>
                <a:latin typeface="Bahnschrift Light SemiCondensed" panose="020B0502040204020203" charset="0"/>
                <a:cs typeface="Bahnschrift Light SemiCondensed" panose="020B0502040204020203" charset="0"/>
              </a:rPr>
              <a:t>αύξηση</a:t>
            </a:r>
            <a:r>
              <a:rPr lang="el-GR" altLang="en-US">
                <a:latin typeface="Bahnschrift Light SemiCondensed" panose="020B0502040204020203" charset="0"/>
                <a:cs typeface="Bahnschrift Light SemiCondensed" panose="020B0502040204020203" charset="0"/>
              </a:rPr>
              <a:t> του ΕΒ κατα 0.001</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σημείο πήξης του γάλακτος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838200" y="1459865"/>
            <a:ext cx="10515600" cy="4717415"/>
          </a:xfrm>
        </p:spPr>
        <p:txBody>
          <a:bodyPr>
            <a:normAutofit lnSpcReduction="10000"/>
          </a:bodyPr>
          <a:p>
            <a:pPr>
              <a:lnSpc>
                <a:spcPct val="100000"/>
              </a:lnSpc>
            </a:pPr>
            <a:r>
              <a:rPr lang="el-GR" altLang="en-US">
                <a:latin typeface="Bahnschrift Light SemiCondensed" panose="020B0502040204020203" charset="0"/>
                <a:cs typeface="Bahnschrift Light SemiCondensed" panose="020B0502040204020203" charset="0"/>
              </a:rPr>
              <a:t>Είναι η πιό σταθερή φυσική ιδιότητα του γάλακτος</a:t>
            </a:r>
            <a:endParaRPr lang="el-GR" altLang="en-US">
              <a:latin typeface="Bahnschrift Light SemiCondensed" panose="020B0502040204020203" charset="0"/>
              <a:cs typeface="Bahnschrift Light SemiCondensed" panose="020B0502040204020203" charset="0"/>
            </a:endParaRPr>
          </a:p>
          <a:p>
            <a:pPr>
              <a:lnSpc>
                <a:spcPct val="100000"/>
              </a:lnSpc>
            </a:pPr>
            <a:r>
              <a:rPr lang="el-GR" altLang="en-US">
                <a:latin typeface="Bahnschrift Light SemiCondensed" panose="020B0502040204020203" charset="0"/>
                <a:cs typeface="Bahnschrift Light SemiCondensed" panose="020B0502040204020203" charset="0"/>
              </a:rPr>
              <a:t>Είναι προσθετική ιδιότητα (υπολογίζεταια πο το σύνολο των μορίων απο τα οποία αποτελείται- λακτόζη και άλατα)</a:t>
            </a:r>
            <a:endParaRPr lang="el-GR" altLang="en-US">
              <a:latin typeface="Bahnschrift Light SemiCondensed" panose="020B0502040204020203" charset="0"/>
              <a:cs typeface="Bahnschrift Light SemiCondensed" panose="020B0502040204020203" charset="0"/>
            </a:endParaRPr>
          </a:p>
          <a:p>
            <a:pPr>
              <a:lnSpc>
                <a:spcPct val="100000"/>
              </a:lnSpc>
            </a:pPr>
            <a:r>
              <a:rPr lang="el-GR" altLang="en-US">
                <a:latin typeface="Bahnschrift Light SemiCondensed" panose="020B0502040204020203" charset="0"/>
                <a:cs typeface="Bahnschrift Light SemiCondensed" panose="020B0502040204020203" charset="0"/>
              </a:rPr>
              <a:t>Κάθε μεταβολή που έχει συνέπεια την αλλαγή του αριθμού των μορίων (άρα συμπύκνωση ή αραίωση) προκαλεί μεταβολή του ΣΠ</a:t>
            </a:r>
            <a:endParaRPr lang="el-GR" altLang="en-US">
              <a:latin typeface="Bahnschrift Light SemiCondensed" panose="020B0502040204020203" charset="0"/>
              <a:cs typeface="Bahnschrift Light SemiCondensed" panose="020B0502040204020203" charset="0"/>
            </a:endParaRPr>
          </a:p>
          <a:p>
            <a:pPr>
              <a:lnSpc>
                <a:spcPct val="100000"/>
              </a:lnSpc>
            </a:pPr>
            <a:r>
              <a:rPr lang="el-GR" altLang="en-US">
                <a:latin typeface="Bahnschrift Light SemiCondensed" panose="020B0502040204020203" charset="0"/>
                <a:cs typeface="Bahnschrift Light SemiCondensed" panose="020B0502040204020203" charset="0"/>
              </a:rPr>
              <a:t>Προσδιορίζεται εύκολα και γρήγορα </a:t>
            </a:r>
            <a:endParaRPr lang="el-GR" altLang="en-US">
              <a:latin typeface="Bahnschrift Light SemiCondensed" panose="020B0502040204020203" charset="0"/>
              <a:cs typeface="Bahnschrift Light SemiCondensed" panose="020B0502040204020203" charset="0"/>
            </a:endParaRPr>
          </a:p>
          <a:p>
            <a:pPr lvl="1">
              <a:lnSpc>
                <a:spcPct val="100000"/>
              </a:lnSpc>
            </a:pPr>
            <a:r>
              <a:rPr lang="el-GR" altLang="en-US">
                <a:latin typeface="Bahnschrift Light SemiCondensed" panose="020B0502040204020203" charset="0"/>
                <a:cs typeface="Bahnschrift Light SemiCondensed" panose="020B0502040204020203" charset="0"/>
              </a:rPr>
              <a:t>για το αγελαδινό γάλα ΣΠ= -0.525</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 (</a:t>
            </a:r>
            <a:r>
              <a:rPr lang="el-GR" altLang="en-US">
                <a:latin typeface="Bahnschrift Light SemiCondensed" panose="020B0502040204020203" charset="0"/>
                <a:cs typeface="Bahnschrift Light SemiCondensed" panose="020B0502040204020203" charset="0"/>
              </a:rPr>
              <a:t>μέση τιμή, απο -0.520 εως -0.560)</a:t>
            </a:r>
            <a:endParaRPr lang="el-GR" altLang="en-US">
              <a:latin typeface="Bahnschrift Light SemiCondensed" panose="020B0502040204020203" charset="0"/>
              <a:cs typeface="Bahnschrift Light SemiCondensed" panose="020B0502040204020203" charset="0"/>
            </a:endParaRPr>
          </a:p>
          <a:p>
            <a:pPr lvl="1">
              <a:lnSpc>
                <a:spcPct val="100000"/>
              </a:lnSpc>
            </a:pPr>
            <a:r>
              <a:rPr lang="en-US" altLang="el-GR">
                <a:latin typeface="Bahnschrift Light SemiCondensed" panose="020B0502040204020203" charset="0"/>
                <a:cs typeface="Bahnschrift Light SemiCondensed" panose="020B0502040204020203" charset="0"/>
              </a:rPr>
              <a:t>N</a:t>
            </a:r>
            <a:r>
              <a:rPr lang="el-GR" altLang="en-US">
                <a:latin typeface="Bahnschrift Light SemiCondensed" panose="020B0502040204020203" charset="0"/>
                <a:cs typeface="Bahnschrift Light SemiCondensed" panose="020B0502040204020203" charset="0"/>
              </a:rPr>
              <a:t>οθεία με προσθήκη νερου 1%κ.ο.προκαλεί αύξηση του ΣΠ κατα 0.0055</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a:t>
            </a:r>
            <a:endParaRPr lang="en-US"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δείκτης διάθλασης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p>
            <a:pPr>
              <a:lnSpc>
                <a:spcPct val="130000"/>
              </a:lnSpc>
            </a:pPr>
            <a:r>
              <a:rPr lang="el-GR" altLang="en-US">
                <a:latin typeface="Bahnschrift Light SemiCondensed" panose="020B0502040204020203" charset="0"/>
                <a:cs typeface="Bahnschrift Light SemiCondensed" panose="020B0502040204020203" charset="0"/>
              </a:rPr>
              <a:t>Ο δείκτης διάθλασης (</a:t>
            </a:r>
            <a:r>
              <a:rPr lang="en-US" altLang="en-US">
                <a:latin typeface="Bahnschrift Light SemiCondensed" panose="020B0502040204020203" charset="0"/>
                <a:cs typeface="Bahnschrift Light SemiCondensed" panose="020B0502040204020203" charset="0"/>
              </a:rPr>
              <a:t>n) </a:t>
            </a:r>
            <a:r>
              <a:rPr lang="el-GR" altLang="en-US">
                <a:latin typeface="Bahnschrift Light SemiCondensed" panose="020B0502040204020203" charset="0"/>
                <a:cs typeface="Bahnschrift Light SemiCondensed" panose="020B0502040204020203" charset="0"/>
              </a:rPr>
              <a:t>του γάλακτος στου 20</a:t>
            </a:r>
            <a:r>
              <a:rPr lang="el-GR" altLang="en-US" baseline="30000">
                <a:latin typeface="Bahnschrift Light SemiCondensed" panose="020B0502040204020203" charset="0"/>
                <a:cs typeface="Bahnschrift Light SemiCondensed" panose="020B0502040204020203" charset="0"/>
              </a:rPr>
              <a:t>ο</a:t>
            </a:r>
            <a:r>
              <a:rPr lang="en-US" altLang="en-US">
                <a:latin typeface="Bahnschrift Light SemiCondensed" panose="020B0502040204020203" charset="0"/>
                <a:cs typeface="Bahnschrift Light SemiCondensed" panose="020B0502040204020203" charset="0"/>
              </a:rPr>
              <a:t>C </a:t>
            </a:r>
            <a:r>
              <a:rPr lang="el-GR" altLang="en-US">
                <a:latin typeface="Bahnschrift Light SemiCondensed" panose="020B0502040204020203" charset="0"/>
                <a:cs typeface="Bahnschrift Light SemiCondensed" panose="020B0502040204020203" charset="0"/>
              </a:rPr>
              <a:t>σε μήκος κύματος 589.3</a:t>
            </a:r>
            <a:r>
              <a:rPr lang="en-US" altLang="en-US">
                <a:latin typeface="Bahnschrift Light SemiCondensed" panose="020B0502040204020203" charset="0"/>
                <a:cs typeface="Bahnschrift Light SemiCondensed" panose="020B0502040204020203" charset="0"/>
              </a:rPr>
              <a:t>nm </a:t>
            </a:r>
            <a:r>
              <a:rPr lang="el-GR" altLang="en-US">
                <a:latin typeface="Bahnschrift Light SemiCondensed" panose="020B0502040204020203" charset="0"/>
                <a:cs typeface="Bahnschrift Light SemiCondensed" panose="020B0502040204020203" charset="0"/>
              </a:rPr>
              <a:t>κυμαίνεται μεταξύ 1.3440-1.3485</a:t>
            </a:r>
            <a:endParaRPr lang="el-GR" altLang="en-US">
              <a:latin typeface="Bahnschrift Light SemiCondensed" panose="020B0502040204020203" charset="0"/>
              <a:cs typeface="Bahnschrift Light SemiCondensed" panose="020B0502040204020203" charset="0"/>
            </a:endParaRPr>
          </a:p>
          <a:p>
            <a:pPr>
              <a:lnSpc>
                <a:spcPct val="130000"/>
              </a:lnSpc>
            </a:pPr>
            <a:r>
              <a:rPr lang="el-GR" altLang="en-US">
                <a:latin typeface="Bahnschrift Light SemiCondensed" panose="020B0502040204020203" charset="0"/>
                <a:cs typeface="Bahnschrift Light SemiCondensed" panose="020B0502040204020203" charset="0"/>
              </a:rPr>
              <a:t>Εξαρτάται απο το νερό και τα διαλυτά συστατικά</a:t>
            </a:r>
            <a:endParaRPr lang="el-GR" altLang="en-US">
              <a:latin typeface="Bahnschrift Light SemiCondensed" panose="020B0502040204020203" charset="0"/>
              <a:cs typeface="Bahnschrift Light SemiCondensed" panose="020B0502040204020203" charset="0"/>
            </a:endParaRPr>
          </a:p>
          <a:p>
            <a:pPr>
              <a:lnSpc>
                <a:spcPct val="130000"/>
              </a:lnSpc>
            </a:pPr>
            <a:r>
              <a:rPr lang="el-GR" altLang="en-US">
                <a:latin typeface="Bahnschrift Light SemiCondensed" panose="020B0502040204020203" charset="0"/>
                <a:cs typeface="Bahnschrift Light SemiCondensed" panose="020B0502040204020203" charset="0"/>
              </a:rPr>
              <a:t>Χρησιμοποιείται για τον έλεγχο αλλαγών συμπύκνωσης ή αραίωσης</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Τι είναι γάλα;</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normAutofit fontScale="90000" lnSpcReduction="10000"/>
          </a:bodyPr>
          <a:p>
            <a:r>
              <a:rPr lang="el-GR" altLang="en-US" u="sng">
                <a:latin typeface="Bahnschrift Light SemiCondensed" panose="020B0502040204020203" charset="0"/>
                <a:cs typeface="Bahnschrift Light SemiCondensed" panose="020B0502040204020203" charset="0"/>
              </a:rPr>
              <a:t>Γάλα</a:t>
            </a:r>
            <a:r>
              <a:rPr lang="el-GR" altLang="en-US">
                <a:latin typeface="Bahnschrift Light SemiCondensed" panose="020B0502040204020203" charset="0"/>
                <a:cs typeface="Bahnschrift Light SemiCondensed" panose="020B0502040204020203" charset="0"/>
              </a:rPr>
              <a:t> ορίζεται το λευκό- υποκίτρινο υγρό που παράγεται από το μαστό των θηλυκών θηλαστικών ζώων.</a:t>
            </a:r>
            <a:endParaRPr lang="el-GR" altLang="en-US">
              <a:latin typeface="Bahnschrift Light SemiCondensed" panose="020B0502040204020203" charset="0"/>
              <a:cs typeface="Bahnschrift Light SemiCondensed" panose="020B0502040204020203" charset="0"/>
            </a:endParaRPr>
          </a:p>
          <a:p>
            <a:endParaRPr lang="el-GR" altLang="el-GR" u="sng">
              <a:latin typeface="Bahnschrift Light SemiCondensed" panose="020B0502040204020203" charset="0"/>
              <a:cs typeface="Bahnschrift Light SemiCondensed" panose="020B0502040204020203" charset="0"/>
            </a:endParaRPr>
          </a:p>
          <a:p>
            <a:r>
              <a:rPr lang="el-GR" altLang="el-GR" u="sng">
                <a:latin typeface="Bahnschrift Light SemiCondensed" panose="020B0502040204020203" charset="0"/>
                <a:cs typeface="Bahnschrift Light SemiCondensed" panose="020B0502040204020203" charset="0"/>
              </a:rPr>
              <a:t>Γάλα</a:t>
            </a:r>
            <a:r>
              <a:rPr lang="el-GR" altLang="el-GR">
                <a:latin typeface="Bahnschrift Light SemiCondensed" panose="020B0502040204020203" charset="0"/>
                <a:cs typeface="Bahnschrift Light SemiCondensed" panose="020B0502040204020203" charset="0"/>
              </a:rPr>
              <a:t>- </a:t>
            </a:r>
            <a:r>
              <a:rPr lang="el-GR" altLang="el-GR" i="1">
                <a:latin typeface="Bahnschrift Light SemiCondensed" panose="020B0502040204020203" charset="0"/>
                <a:cs typeface="Bahnschrift Light SemiCondensed" panose="020B0502040204020203" charset="0"/>
              </a:rPr>
              <a:t>σύμφωνα με την Ελληνική νομοθεσία</a:t>
            </a:r>
            <a:r>
              <a:rPr lang="el-GR" altLang="el-GR">
                <a:latin typeface="Bahnschrift Light SemiCondensed" panose="020B0502040204020203" charset="0"/>
                <a:cs typeface="Bahnschrift Light SemiCondensed" panose="020B0502040204020203" charset="0"/>
              </a:rPr>
              <a:t>- ορίζεται ως το προϊόν του ολοσχερούς, χωρίς διακοπή, αρμέγματος γαλακτοφόρου ζώου, που τρέφεται υπό υγιείς όρους και με την τήρηση των κανόνων υγιεινής και που δε βρίσκεται σε κατάσταση υπερκόπωσης, το οποίο είναι επίσης και απαλλαγμένο από το πρωτόγαλα.</a:t>
            </a:r>
            <a:endParaRPr lang="el-GR" altLang="el-GR">
              <a:latin typeface="Bahnschrift Light SemiCondensed" panose="020B0502040204020203" charset="0"/>
              <a:cs typeface="Bahnschrift Light SemiCondensed" panose="020B0502040204020203" charset="0"/>
            </a:endParaRPr>
          </a:p>
          <a:p>
            <a:endParaRPr lang="el-GR" altLang="el-GR" u="sng">
              <a:latin typeface="Bahnschrift Light SemiCondensed" panose="020B0502040204020203" charset="0"/>
              <a:cs typeface="Bahnschrift Light SemiCondensed" panose="020B0502040204020203" charset="0"/>
            </a:endParaRPr>
          </a:p>
          <a:p>
            <a:r>
              <a:rPr lang="el-GR" altLang="el-GR" u="sng">
                <a:latin typeface="Bahnschrift Light SemiCondensed" panose="020B0502040204020203" charset="0"/>
                <a:cs typeface="Bahnschrift Light SemiCondensed" panose="020B0502040204020203" charset="0"/>
              </a:rPr>
              <a:t>Νωπό γάλα</a:t>
            </a:r>
            <a:r>
              <a:rPr lang="el-GR" altLang="el-GR">
                <a:latin typeface="Bahnschrift Light SemiCondensed" panose="020B0502040204020203" charset="0"/>
                <a:cs typeface="Bahnschrift Light SemiCondensed" panose="020B0502040204020203" charset="0"/>
              </a:rPr>
              <a:t> ορίζεται το γάλα που δεν έχει θερμανθεί πέραν των 40 </a:t>
            </a:r>
            <a:r>
              <a:rPr lang="en-US" altLang="el-GR" baseline="30000">
                <a:latin typeface="Bahnschrift Light SemiCondensed" panose="020B0502040204020203" charset="0"/>
                <a:cs typeface="Bahnschrift Light SemiCondensed" panose="020B0502040204020203" charset="0"/>
              </a:rPr>
              <a:t>o</a:t>
            </a:r>
            <a:r>
              <a:rPr lang="en-US" altLang="el-GR">
                <a:latin typeface="Bahnschrift Light SemiCondensed" panose="020B0502040204020203" charset="0"/>
                <a:cs typeface="Bahnschrift Light SemiCondensed" panose="020B0502040204020203" charset="0"/>
              </a:rPr>
              <a:t>C </a:t>
            </a:r>
            <a:r>
              <a:rPr lang="el-GR" altLang="el-GR">
                <a:latin typeface="Bahnschrift Light SemiCondensed" panose="020B0502040204020203" charset="0"/>
                <a:cs typeface="Bahnschrift Light SemiCondensed" panose="020B0502040204020203" charset="0"/>
              </a:rPr>
              <a:t>ή έχει υποστεί επεξεργασία με ισοδύναμο αποτέλεσμα </a:t>
            </a:r>
            <a:endParaRPr lang="el-GR" altLang="el-GR">
              <a:latin typeface="Bahnschrift Light SemiCondensed" panose="020B0502040204020203" charset="0"/>
              <a:cs typeface="Bahnschrift Light SemiCondensed" panose="020B0502040204020203"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επεξεργασία του γάλακτος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645160" y="2573655"/>
            <a:ext cx="5181600" cy="2854960"/>
          </a:xfrm>
        </p:spPr>
        <p:txBody>
          <a:bodyPr/>
          <a:p>
            <a:pPr>
              <a:lnSpc>
                <a:spcPct val="110000"/>
              </a:lnSpc>
            </a:pPr>
            <a:r>
              <a:rPr lang="el-GR" altLang="en-US">
                <a:latin typeface="Bahnschrift Condensed" panose="020B0502040204020203" charset="0"/>
                <a:cs typeface="Bahnschrift Condensed" panose="020B0502040204020203" charset="0"/>
              </a:rPr>
              <a:t>παστερίωση</a:t>
            </a:r>
            <a:endParaRPr lang="el-GR" altLang="en-US">
              <a:latin typeface="Bahnschrift Condensed" panose="020B0502040204020203" charset="0"/>
              <a:cs typeface="Bahnschrift Condensed" panose="020B0502040204020203" charset="0"/>
            </a:endParaRPr>
          </a:p>
          <a:p>
            <a:pPr>
              <a:lnSpc>
                <a:spcPct val="110000"/>
              </a:lnSpc>
            </a:pPr>
            <a:r>
              <a:rPr lang="el-GR" altLang="en-US">
                <a:latin typeface="Bahnschrift Condensed" panose="020B0502040204020203" charset="0"/>
                <a:cs typeface="Bahnschrift Condensed" panose="020B0502040204020203" charset="0"/>
              </a:rPr>
              <a:t>ομογενοποίηση</a:t>
            </a:r>
            <a:endParaRPr lang="el-GR" altLang="en-US">
              <a:latin typeface="Bahnschrift Condensed" panose="020B0502040204020203" charset="0"/>
              <a:cs typeface="Bahnschrift Condensed" panose="020B0502040204020203" charset="0"/>
            </a:endParaRPr>
          </a:p>
          <a:p>
            <a:pPr>
              <a:lnSpc>
                <a:spcPct val="110000"/>
              </a:lnSpc>
            </a:pPr>
            <a:r>
              <a:rPr lang="el-GR" altLang="en-US">
                <a:latin typeface="Bahnschrift Condensed" panose="020B0502040204020203" charset="0"/>
                <a:cs typeface="Bahnschrift Condensed" panose="020B0502040204020203" charset="0"/>
              </a:rPr>
              <a:t>τυποποίηση</a:t>
            </a:r>
            <a:endParaRPr lang="el-GR" altLang="en-US">
              <a:latin typeface="Bahnschrift Condensed" panose="020B0502040204020203" charset="0"/>
              <a:cs typeface="Bahnschrift Condensed" panose="020B0502040204020203" charset="0"/>
            </a:endParaRPr>
          </a:p>
        </p:txBody>
      </p:sp>
      <p:pic>
        <p:nvPicPr>
          <p:cNvPr id="4" name="Content Placeholder 3" descr="milk-in-jug-glass"/>
          <p:cNvPicPr>
            <a:picLocks noChangeAspect="1"/>
          </p:cNvPicPr>
          <p:nvPr>
            <p:ph sz="half" idx="2"/>
          </p:nvPr>
        </p:nvPicPr>
        <p:blipFill>
          <a:blip r:embed="rId1"/>
          <a:stretch>
            <a:fillRect/>
          </a:stretch>
        </p:blipFill>
        <p:spPr>
          <a:xfrm>
            <a:off x="5683250" y="2573655"/>
            <a:ext cx="5181600" cy="28555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atin typeface="Bahnschrift Condensed" panose="020B0502040204020203" charset="0"/>
                <a:cs typeface="Bahnschrift Condensed" panose="020B0502040204020203" charset="0"/>
              </a:rPr>
              <a:t>Αποστείρωση </a:t>
            </a:r>
            <a:r>
              <a:rPr lang="en-US">
                <a:latin typeface="Bahnschrift Condensed" panose="020B0502040204020203" charset="0"/>
                <a:cs typeface="Bahnschrift Condensed" panose="020B0502040204020203" charset="0"/>
              </a:rPr>
              <a:t>VS </a:t>
            </a:r>
            <a:r>
              <a:rPr lang="el-GR">
                <a:latin typeface="Bahnschrift Condensed" panose="020B0502040204020203" charset="0"/>
                <a:cs typeface="Bahnschrift Condensed" panose="020B0502040204020203" charset="0"/>
              </a:rPr>
              <a:t>παστερίωση</a:t>
            </a:r>
            <a:endParaRPr lang="el-GR">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normAutofit lnSpcReduction="20000"/>
          </a:bodyPr>
          <a:p>
            <a:pPr marL="0" indent="0">
              <a:buNone/>
            </a:pPr>
            <a:r>
              <a:rPr lang="el-GR" altLang="en-US">
                <a:latin typeface="Bahnschrift Light SemiCondensed" panose="020B0502040204020203" charset="0"/>
                <a:cs typeface="Bahnschrift Light SemiCondensed" panose="020B0502040204020203" charset="0"/>
              </a:rPr>
              <a:t>	</a:t>
            </a:r>
            <a:r>
              <a:rPr lang="el-GR" altLang="en-US" u="sng">
                <a:latin typeface="Bahnschrift Light SemiCondensed" panose="020B0502040204020203" charset="0"/>
                <a:cs typeface="Bahnschrift Light SemiCondensed" panose="020B0502040204020203" charset="0"/>
              </a:rPr>
              <a:t>Αποστείρωση</a:t>
            </a:r>
            <a:r>
              <a:rPr lang="el-GR" altLang="en-US">
                <a:latin typeface="Bahnschrift Light SemiCondensed" panose="020B0502040204020203" charset="0"/>
                <a:cs typeface="Bahnschrift Light SemiCondensed" panose="020B0502040204020203" charset="0"/>
              </a:rPr>
              <a:t> ορίζεται ως  οποιαδήποτε διαδικασία που εξαλείφει ή καταστρέφει </a:t>
            </a:r>
            <a:r>
              <a:rPr lang="el-GR" altLang="en-US" u="sng">
                <a:latin typeface="Bahnschrift Light SemiCondensed" panose="020B0502040204020203" charset="0"/>
                <a:cs typeface="Bahnschrift Light SemiCondensed" panose="020B0502040204020203" charset="0"/>
              </a:rPr>
              <a:t>όλες</a:t>
            </a:r>
            <a:r>
              <a:rPr lang="el-GR" altLang="en-US">
                <a:latin typeface="Bahnschrift Light SemiCondensed" panose="020B0502040204020203" charset="0"/>
                <a:cs typeface="Bahnschrift Light SemiCondensed" panose="020B0502040204020203" charset="0"/>
              </a:rPr>
              <a:t> τις μορφές μικροοργανισμών και άλλων βιολογικών παραγόντων (σπόρια)</a:t>
            </a:r>
            <a:endParaRPr lang="el-GR" altLang="en-US">
              <a:latin typeface="Bahnschrift Light SemiCondensed" panose="020B0502040204020203" charset="0"/>
              <a:cs typeface="Bahnschrift Light SemiCondensed" panose="020B0502040204020203" charset="0"/>
            </a:endParaRPr>
          </a:p>
          <a:p>
            <a:pPr marL="0" indent="0">
              <a:buNone/>
            </a:pPr>
            <a:r>
              <a:rPr lang="el-GR" altLang="en-US">
                <a:latin typeface="Bahnschrift Light SemiCondensed" panose="020B0502040204020203" charset="0"/>
                <a:cs typeface="Bahnschrift Light SemiCondensed" panose="020B0502040204020203" charset="0"/>
              </a:rPr>
              <a:t>	Μπορεί να επιτευχθεί με έναν ή συνδυασμό αυτών των τεχνολογιών τροφίμων όπως θερμότητα, χημικά, ακτινοβολία, υψηλή πίεση και διήθηση. </a:t>
            </a:r>
            <a:endParaRPr lang="el-GR" altLang="en-US">
              <a:latin typeface="Bahnschrift Light SemiCondensed" panose="020B0502040204020203" charset="0"/>
              <a:cs typeface="Bahnschrift Light SemiCondensed" panose="020B0502040204020203" charset="0"/>
            </a:endParaRPr>
          </a:p>
        </p:txBody>
      </p:sp>
      <p:sp>
        <p:nvSpPr>
          <p:cNvPr id="4" name="Content Placeholder 3"/>
          <p:cNvSpPr>
            <a:spLocks noGrp="1"/>
          </p:cNvSpPr>
          <p:nvPr>
            <p:ph sz="half" idx="2"/>
          </p:nvPr>
        </p:nvSpPr>
        <p:spPr/>
        <p:txBody>
          <a:bodyPr/>
          <a:p>
            <a:pPr marL="0" indent="0">
              <a:buNone/>
            </a:pPr>
            <a:r>
              <a:rPr lang="el-GR" altLang="en-US">
                <a:latin typeface="Bahnschrift Light SemiCondensed" panose="020B0502040204020203" charset="0"/>
                <a:cs typeface="Bahnschrift Light SemiCondensed" panose="020B0502040204020203" charset="0"/>
              </a:rPr>
              <a:t>	</a:t>
            </a:r>
            <a:r>
              <a:rPr lang="en-US">
                <a:latin typeface="Bahnschrift Light SemiCondensed" panose="020B0502040204020203" charset="0"/>
                <a:cs typeface="Bahnschrift Light SemiCondensed" panose="020B0502040204020203" charset="0"/>
              </a:rPr>
              <a:t>Η </a:t>
            </a:r>
            <a:r>
              <a:rPr lang="en-US" u="sng">
                <a:latin typeface="Bahnschrift Light SemiCondensed" panose="020B0502040204020203" charset="0"/>
                <a:cs typeface="Bahnschrift Light SemiCondensed" panose="020B0502040204020203" charset="0"/>
              </a:rPr>
              <a:t>παστερίωση</a:t>
            </a:r>
            <a:r>
              <a:rPr lang="en-US">
                <a:latin typeface="Bahnschrift Light SemiCondensed" panose="020B0502040204020203" charset="0"/>
                <a:cs typeface="Bahnschrift Light SemiCondensed" panose="020B0502040204020203" charset="0"/>
              </a:rPr>
              <a:t> είναι μια </a:t>
            </a:r>
            <a:r>
              <a:rPr lang="el-GR" altLang="en-US">
                <a:latin typeface="Bahnschrift Light SemiCondensed" panose="020B0502040204020203" charset="0"/>
                <a:cs typeface="Bahnschrift Light SemiCondensed" panose="020B0502040204020203" charset="0"/>
              </a:rPr>
              <a:t>σχετικά ήπια </a:t>
            </a:r>
            <a:r>
              <a:rPr lang="en-US">
                <a:latin typeface="Bahnschrift Light SemiCondensed" panose="020B0502040204020203" charset="0"/>
                <a:cs typeface="Bahnschrift Light SemiCondensed" panose="020B0502040204020203" charset="0"/>
              </a:rPr>
              <a:t>διαδικασία θέρμανσης που καταστρέφει επιβλαβή παθογόνα βακτήρια με θέρμανση σε μια συγκεκριμένη θερμοκρασία για μια καθορισμένη χρονική περίοδο. </a:t>
            </a:r>
            <a:endParaRPr 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Αποστείρωση </a:t>
            </a:r>
            <a:r>
              <a:rPr lang="en-US" altLang="en-US">
                <a:latin typeface="Bahnschrift Condensed" panose="020B0502040204020203" charset="0"/>
                <a:cs typeface="Bahnschrift Condensed" panose="020B0502040204020203" charset="0"/>
              </a:rPr>
              <a:t>VS </a:t>
            </a:r>
            <a:r>
              <a:rPr lang="el-GR" altLang="en-US">
                <a:latin typeface="Bahnschrift Condensed" panose="020B0502040204020203" charset="0"/>
                <a:cs typeface="Bahnschrift Condensed" panose="020B0502040204020203" charset="0"/>
              </a:rPr>
              <a:t>παστερίωση</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normAutofit/>
          </a:bodyPr>
          <a:p>
            <a:pPr marL="0" indent="0">
              <a:buNone/>
            </a:pPr>
            <a:r>
              <a:rPr lang="el-GR" altLang="en-US" sz="2400">
                <a:latin typeface="Bahnschrift Light SemiCondensed" panose="020B0502040204020203" charset="0"/>
                <a:cs typeface="Bahnschrift Light SemiCondensed" panose="020B0502040204020203" charset="0"/>
              </a:rPr>
              <a:t>	</a:t>
            </a:r>
            <a:r>
              <a:rPr lang="en-US" sz="2400">
                <a:latin typeface="Bahnschrift Light SemiCondensed" panose="020B0502040204020203" charset="0"/>
                <a:cs typeface="Bahnschrift Light SemiCondensed" panose="020B0502040204020203" charset="0"/>
              </a:rPr>
              <a:t>Η αποστείρωση επιφέρει αλλοιώσεις στα οργανοληπτικά χαρακτηριστικά των τροφίμων και μείωση της θρεπτικής τους αξίας. </a:t>
            </a:r>
            <a:r>
              <a:rPr lang="el-GR" altLang="en-US" sz="2400">
                <a:latin typeface="Bahnschrift Light SemiCondensed" panose="020B0502040204020203" charset="0"/>
                <a:cs typeface="Bahnschrift Light SemiCondensed" panose="020B0502040204020203" charset="0"/>
              </a:rPr>
              <a:t>	</a:t>
            </a:r>
            <a:r>
              <a:rPr lang="el-GR" altLang="en-US" sz="2400" u="sng">
                <a:latin typeface="Bahnschrift Light SemiCondensed" panose="020B0502040204020203" charset="0"/>
                <a:cs typeface="Bahnschrift Light SemiCondensed" panose="020B0502040204020203" charset="0"/>
              </a:rPr>
              <a:t>Π</a:t>
            </a:r>
            <a:r>
              <a:rPr lang="en-US" sz="2400" u="sng">
                <a:latin typeface="Bahnschrift Light SemiCondensed" panose="020B0502040204020203" charset="0"/>
                <a:cs typeface="Bahnschrift Light SemiCondensed" panose="020B0502040204020203" charset="0"/>
              </a:rPr>
              <a:t>ρωτόκολλο UHT (Ultra High Temperature)</a:t>
            </a:r>
            <a:r>
              <a:rPr lang="en-US" sz="2400">
                <a:latin typeface="Bahnschrift Light SemiCondensed" panose="020B0502040204020203" charset="0"/>
                <a:cs typeface="Bahnschrift Light SemiCondensed" panose="020B0502040204020203" charset="0"/>
              </a:rPr>
              <a:t>: Άκρως υψηλή θερμοκρασία στους 135-150</a:t>
            </a:r>
            <a:r>
              <a:rPr lang="en-US" sz="2400" baseline="30000">
                <a:latin typeface="Bahnschrift Light SemiCondensed" panose="020B0502040204020203" charset="0"/>
                <a:cs typeface="Bahnschrift Light SemiCondensed" panose="020B0502040204020203" charset="0"/>
              </a:rPr>
              <a:t>ο</a:t>
            </a:r>
            <a:r>
              <a:rPr lang="en-US" sz="2400">
                <a:latin typeface="Bahnschrift Light SemiCondensed" panose="020B0502040204020203" charset="0"/>
                <a:cs typeface="Bahnschrift Light SemiCondensed" panose="020B0502040204020203" charset="0"/>
              </a:rPr>
              <a:t> C, για 1-4 sec, και πάντως σε θερμοκρασίες άνω των 135ο για χρόνο μεγαλύτερο του 1 sec.</a:t>
            </a:r>
            <a:endParaRPr lang="en-US" sz="2400">
              <a:latin typeface="Bahnschrift Light SemiCondensed" panose="020B0502040204020203" charset="0"/>
              <a:cs typeface="Bahnschrift Light SemiCondensed" panose="020B0502040204020203" charset="0"/>
            </a:endParaRPr>
          </a:p>
        </p:txBody>
      </p:sp>
      <p:sp>
        <p:nvSpPr>
          <p:cNvPr id="4" name="Content Placeholder 3"/>
          <p:cNvSpPr>
            <a:spLocks noGrp="1"/>
          </p:cNvSpPr>
          <p:nvPr>
            <p:ph sz="half" idx="2"/>
          </p:nvPr>
        </p:nvSpPr>
        <p:spPr/>
        <p:txBody>
          <a:bodyPr>
            <a:noAutofit/>
          </a:bodyPr>
          <a:p>
            <a:pPr marL="0" indent="0">
              <a:buNone/>
            </a:pPr>
            <a:r>
              <a:rPr lang="el-GR" altLang="en-US" sz="2000">
                <a:latin typeface="Bahnschrift Light SemiCondensed" panose="020B0502040204020203" charset="0"/>
                <a:cs typeface="Bahnschrift Light SemiCondensed" panose="020B0502040204020203" charset="0"/>
              </a:rPr>
              <a:t>	</a:t>
            </a:r>
            <a:r>
              <a:rPr lang="el-GR" altLang="en-US" sz="2000" u="sng">
                <a:latin typeface="Bahnschrift Light SemiCondensed" panose="020B0502040204020203" charset="0"/>
                <a:cs typeface="Bahnschrift Light SemiCondensed" panose="020B0502040204020203" charset="0"/>
              </a:rPr>
              <a:t>Π</a:t>
            </a:r>
            <a:r>
              <a:rPr lang="en-US" sz="2000" u="sng">
                <a:latin typeface="Bahnschrift Light SemiCondensed" panose="020B0502040204020203" charset="0"/>
                <a:cs typeface="Bahnschrift Light SemiCondensed" panose="020B0502040204020203" charset="0"/>
              </a:rPr>
              <a:t>αστερίωση HTST</a:t>
            </a:r>
            <a:r>
              <a:rPr lang="en-US" sz="2000">
                <a:latin typeface="Bahnschrift Light SemiCondensed" panose="020B0502040204020203" charset="0"/>
                <a:cs typeface="Bahnschrift Light SemiCondensed" panose="020B0502040204020203" charset="0"/>
              </a:rPr>
              <a:t> </a:t>
            </a:r>
            <a:r>
              <a:rPr lang="el-GR" altLang="en-US" sz="2000">
                <a:latin typeface="Bahnschrift Light SemiCondensed" panose="020B0502040204020203" charset="0"/>
                <a:cs typeface="Bahnschrift Light SemiCondensed" panose="020B0502040204020203" charset="0"/>
              </a:rPr>
              <a:t>:</a:t>
            </a:r>
            <a:r>
              <a:rPr lang="en-US" sz="2000">
                <a:latin typeface="Bahnschrift Light SemiCondensed" panose="020B0502040204020203" charset="0"/>
                <a:cs typeface="Bahnschrift Light SemiCondensed" panose="020B0502040204020203" charset="0"/>
              </a:rPr>
              <a:t>η μικροβιολογική εξυγίανση οφείλεται </a:t>
            </a:r>
            <a:endParaRPr lang="en-US" sz="2000">
              <a:latin typeface="Bahnschrift Light SemiCondensed" panose="020B0502040204020203" charset="0"/>
              <a:cs typeface="Bahnschrift Light SemiCondensed" panose="020B0502040204020203" charset="0"/>
            </a:endParaRPr>
          </a:p>
          <a:p>
            <a:pPr marL="0" indent="0">
              <a:buNone/>
            </a:pPr>
            <a:r>
              <a:rPr lang="el-GR" altLang="en-US" sz="2000">
                <a:latin typeface="Bahnschrift Light SemiCondensed" panose="020B0502040204020203" charset="0"/>
                <a:cs typeface="Bahnschrift Light SemiCondensed" panose="020B0502040204020203" charset="0"/>
              </a:rPr>
              <a:t>	</a:t>
            </a:r>
            <a:r>
              <a:rPr lang="en-US" sz="2000">
                <a:latin typeface="Bahnschrift Light SemiCondensed" panose="020B0502040204020203" charset="0"/>
                <a:cs typeface="Bahnschrift Light SemiCondensed" panose="020B0502040204020203" charset="0"/>
              </a:rPr>
              <a:t>στην επίδραση του συγκεκριμένου συνδυασμού χρόνου-θερμοκρασίας, </a:t>
            </a:r>
            <a:endParaRPr lang="en-US" sz="2000">
              <a:latin typeface="Bahnschrift Light SemiCondensed" panose="020B0502040204020203" charset="0"/>
              <a:cs typeface="Bahnschrift Light SemiCondensed" panose="020B0502040204020203" charset="0"/>
            </a:endParaRPr>
          </a:p>
          <a:p>
            <a:pPr marL="0" indent="0">
              <a:buNone/>
            </a:pPr>
            <a:r>
              <a:rPr lang="el-GR" altLang="en-US" sz="2000">
                <a:latin typeface="Bahnschrift Light SemiCondensed" panose="020B0502040204020203" charset="0"/>
                <a:cs typeface="Bahnschrift Light SemiCondensed" panose="020B0502040204020203" charset="0"/>
              </a:rPr>
              <a:t>	</a:t>
            </a:r>
            <a:r>
              <a:rPr lang="en-US" sz="2000">
                <a:latin typeface="Bahnschrift Light SemiCondensed" panose="020B0502040204020203" charset="0"/>
                <a:cs typeface="Bahnschrift Light SemiCondensed" panose="020B0502040204020203" charset="0"/>
              </a:rPr>
              <a:t>στο ότι λόγω της απότομης μεταβολής της θερμοκρασίας, οι μικροοργανισμοί υφίστανται θερμικό σοκ. </a:t>
            </a:r>
            <a:r>
              <a:rPr lang="el-GR" altLang="en-US" sz="2000">
                <a:latin typeface="Bahnschrift Light SemiCondensed" panose="020B0502040204020203" charset="0"/>
                <a:cs typeface="Bahnschrift Light SemiCondensed" panose="020B0502040204020203" charset="0"/>
              </a:rPr>
              <a:t>	</a:t>
            </a:r>
            <a:endParaRPr lang="el-GR" altLang="en-US" sz="2000">
              <a:latin typeface="Bahnschrift Light SemiCondensed" panose="020B0502040204020203" charset="0"/>
              <a:cs typeface="Bahnschrift Light SemiCondensed" panose="020B0502040204020203" charset="0"/>
            </a:endParaRPr>
          </a:p>
          <a:p>
            <a:pPr marL="0" indent="0">
              <a:lnSpc>
                <a:spcPct val="100000"/>
              </a:lnSpc>
              <a:buNone/>
            </a:pPr>
            <a:r>
              <a:rPr lang="en-US" sz="2000">
                <a:latin typeface="Bahnschrift Light SemiCondensed" panose="020B0502040204020203" charset="0"/>
                <a:cs typeface="Bahnschrift Light SemiCondensed" panose="020B0502040204020203" charset="0"/>
              </a:rPr>
              <a:t>Συγκεκριμένα, το γάλα από την θερμοκρασία των 4</a:t>
            </a:r>
            <a:r>
              <a:rPr lang="en-US" sz="2000" baseline="30000">
                <a:latin typeface="Bahnschrift Light SemiCondensed" panose="020B0502040204020203" charset="0"/>
                <a:cs typeface="Bahnschrift Light SemiCondensed" panose="020B0502040204020203" charset="0"/>
              </a:rPr>
              <a:t>ο </a:t>
            </a:r>
            <a:r>
              <a:rPr lang="en-US" sz="2000">
                <a:latin typeface="Bahnschrift Light SemiCondensed" panose="020B0502040204020203" charset="0"/>
                <a:cs typeface="Bahnschrift Light SemiCondensed" panose="020B0502040204020203" charset="0"/>
              </a:rPr>
              <a:t>C αποκτά μέσα σε λίγα δευτερόλεπτα θερμοκρασία 72</a:t>
            </a:r>
            <a:r>
              <a:rPr lang="en-US" sz="2000" baseline="30000">
                <a:latin typeface="Bahnschrift Light SemiCondensed" panose="020B0502040204020203" charset="0"/>
                <a:cs typeface="Bahnschrift Light SemiCondensed" panose="020B0502040204020203" charset="0"/>
              </a:rPr>
              <a:t>ο</a:t>
            </a:r>
            <a:r>
              <a:rPr lang="en-US" sz="2000">
                <a:latin typeface="Bahnschrift Light SemiCondensed" panose="020B0502040204020203" charset="0"/>
                <a:cs typeface="Bahnschrift Light SemiCondensed" panose="020B0502040204020203" charset="0"/>
              </a:rPr>
              <a:t> C, για 15 sec, και στη συνέχεια, πάλι σε χρονικό διάστημα λίγων δευτερολέπτων, ψύχεται σε θερμοκρασία 4-6</a:t>
            </a:r>
            <a:r>
              <a:rPr lang="en-US" sz="2000" baseline="30000">
                <a:latin typeface="Bahnschrift Light SemiCondensed" panose="020B0502040204020203" charset="0"/>
                <a:cs typeface="Bahnschrift Light SemiCondensed" panose="020B0502040204020203" charset="0"/>
              </a:rPr>
              <a:t>ο</a:t>
            </a:r>
            <a:r>
              <a:rPr lang="en-US" sz="2000">
                <a:latin typeface="Bahnschrift Light SemiCondensed" panose="020B0502040204020203" charset="0"/>
                <a:cs typeface="Bahnschrift Light SemiCondensed" panose="020B0502040204020203" charset="0"/>
              </a:rPr>
              <a:t> C. </a:t>
            </a:r>
            <a:endParaRPr lang="en-US" sz="20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Αποτελέσματα παστερίωσης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540510"/>
            <a:ext cx="10516235" cy="4636770"/>
          </a:xfrm>
        </p:spPr>
        <p:txBody>
          <a:bodyPr>
            <a:noAutofit/>
          </a:bodyPr>
          <a:p>
            <a:pPr>
              <a:lnSpc>
                <a:spcPct val="120000"/>
              </a:lnSpc>
            </a:pPr>
            <a:r>
              <a:rPr lang="en-US" sz="1700">
                <a:latin typeface="Bahnschrift Light SemiCondensed" panose="020B0502040204020203" charset="0"/>
                <a:cs typeface="Bahnschrift Light SemiCondensed" panose="020B0502040204020203" charset="0"/>
              </a:rPr>
              <a:t>1) Καταστροφή των επικίνδυνων παθογόνων μικροοργανισμών, π.χ. των γενών: Brucella (Μελιταίου), Mycobacterium tuberculosis (φυματίωσης), Salmonella, Listeria monocytogenes, Campylobacter κ.ά. </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2) Καταστροφή των εντεροβακτηριοειδών και κολοβακτηριοειδών. </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3) Μείωση του πληθυσμού της Κοινής Μικροβιακής Χλωρίδας κατά 90-99%, ανάλογα με τον αρχικό πληθυσμό και την θερμοαντοχή των ειδών που επικρατούν.</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4) Απενεργοποίηση και των βακτηρίων αλλοίωσης καθώς και των ενδογενών ενζύμων. </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5) ΔΕΝ επιτυγχάνεται καταστροφή των σπόρων των βακτηρίων καθώς και των σπόρων των μυκήτων. </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6) ΔΕΝ καταστρέφεται το Mycobacterium paratuberculosis, το οποίο ενοχοποιείται για τη νόσο του Crohn του ανθρώπου. Επίσης, ΔΕΝ καταστρέφεται η εντεροτοξίνη του Staphylococcus aureus.  </a:t>
            </a:r>
            <a:endParaRPr lang="en-US" sz="1700">
              <a:latin typeface="Bahnschrift Light SemiCondensed" panose="020B0502040204020203" charset="0"/>
              <a:cs typeface="Bahnschrift Light SemiCondensed" panose="020B0502040204020203" charset="0"/>
            </a:endParaRPr>
          </a:p>
          <a:p>
            <a:pPr>
              <a:lnSpc>
                <a:spcPct val="120000"/>
              </a:lnSpc>
            </a:pPr>
            <a:r>
              <a:rPr lang="en-US" sz="1700">
                <a:latin typeface="Bahnschrift Light SemiCondensed" panose="020B0502040204020203" charset="0"/>
                <a:cs typeface="Bahnschrift Light SemiCondensed" panose="020B0502040204020203" charset="0"/>
              </a:rPr>
              <a:t>7) Σε ένα μεγάλο ποσοστό (50%) επιβιώνουν οι εντερόκοκκοι, ο Streptococcus thermophilus και ορισμένοι λακτοβάκιλλοι που προκαλούν και την οξίνιση του παστεριωμένου γάλακτος, μετά από παρατεταμένη διάρκεια.</a:t>
            </a:r>
            <a:endParaRPr lang="en-US" sz="17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l-GR">
                <a:latin typeface="Bahnschrift Condensed" panose="020B0502040204020203" charset="0"/>
                <a:cs typeface="Bahnschrift Condensed" panose="020B0502040204020203" charset="0"/>
              </a:rPr>
              <a:t>O</a:t>
            </a:r>
            <a:r>
              <a:rPr lang="el-GR" altLang="en-US">
                <a:latin typeface="Bahnschrift Condensed" panose="020B0502040204020203" charset="0"/>
                <a:cs typeface="Bahnschrift Condensed" panose="020B0502040204020203" charset="0"/>
              </a:rPr>
              <a:t>μογενοποίηση</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l-GR" altLang="en-US" sz="3200">
                <a:latin typeface="Bahnschrift Light SemiCondensed" panose="020B0502040204020203" charset="0"/>
                <a:cs typeface="Bahnschrift Light SemiCondensed" panose="020B0502040204020203" charset="0"/>
              </a:rPr>
              <a:t>	</a:t>
            </a:r>
            <a:r>
              <a:rPr lang="el-GR" altLang="en-US" sz="3200" u="sng">
                <a:latin typeface="Bahnschrift Light SemiCondensed" panose="020B0502040204020203" charset="0"/>
                <a:cs typeface="Bahnschrift Light SemiCondensed" panose="020B0502040204020203" charset="0"/>
              </a:rPr>
              <a:t>Ομογενοποίηση </a:t>
            </a:r>
            <a:r>
              <a:rPr lang="el-GR" altLang="en-US" sz="3200">
                <a:latin typeface="Bahnschrift Light SemiCondensed" panose="020B0502040204020203" charset="0"/>
                <a:cs typeface="Bahnschrift Light SemiCondensed" panose="020B0502040204020203" charset="0"/>
              </a:rPr>
              <a:t>ονομάζεται η επεξεργασία κατα την οποία γίνεται τεμαχισμός των λιποσφαιρίων του γάλακτος ώστε να μην συναθροίζονται και να ανεβαίνουν στην επιφάνεια</a:t>
            </a:r>
            <a:endParaRPr lang="el-GR" altLang="en-US" sz="3200">
              <a:latin typeface="Bahnschrift Light SemiCondensed" panose="020B0502040204020203" charset="0"/>
              <a:cs typeface="Bahnschrift Light SemiCondensed" panose="020B0502040204020203" charset="0"/>
            </a:endParaRPr>
          </a:p>
          <a:p>
            <a:pPr marL="0" indent="0">
              <a:buNone/>
            </a:pPr>
            <a:r>
              <a:rPr lang="el-GR" altLang="en-US" sz="3200">
                <a:latin typeface="Bahnschrift Light SemiCondensed" panose="020B0502040204020203" charset="0"/>
                <a:cs typeface="Bahnschrift Light SemiCondensed" panose="020B0502040204020203" charset="0"/>
              </a:rPr>
              <a:t>	Η διαμετρος των λιποσφαιρίων μειώνεται κατα 10 φορές και ο αριθμός τους αυξάνεται κατά 10.000 φορές</a:t>
            </a:r>
            <a:endParaRPr lang="el-GR" altLang="en-US" sz="3200">
              <a:latin typeface="Bahnschrift Light SemiCondensed" panose="020B0502040204020203" charset="0"/>
              <a:cs typeface="Bahnschrift Light SemiCondensed" panose="020B0502040204020203" charset="0"/>
            </a:endParaRPr>
          </a:p>
          <a:p>
            <a:pPr marL="0" indent="0">
              <a:buNone/>
            </a:pPr>
            <a:r>
              <a:rPr lang="el-GR" altLang="en-US" sz="3200">
                <a:latin typeface="Bahnschrift Light SemiCondensed" panose="020B0502040204020203" charset="0"/>
                <a:cs typeface="Bahnschrift Light SemiCondensed" panose="020B0502040204020203" charset="0"/>
              </a:rPr>
              <a:t>	Εφαρμόζονται θερμοκρασίες 60-70</a:t>
            </a:r>
            <a:r>
              <a:rPr lang="el-GR" altLang="en-US" sz="3200" baseline="30000">
                <a:latin typeface="Bahnschrift Light SemiCondensed" panose="020B0502040204020203" charset="0"/>
                <a:cs typeface="Bahnschrift Light SemiCondensed" panose="020B0502040204020203" charset="0"/>
              </a:rPr>
              <a:t>ο</a:t>
            </a:r>
            <a:r>
              <a:rPr lang="en-US" altLang="en-US" sz="3200">
                <a:latin typeface="Bahnschrift Light SemiCondensed" panose="020B0502040204020203" charset="0"/>
                <a:cs typeface="Bahnschrift Light SemiCondensed" panose="020B0502040204020203" charset="0"/>
              </a:rPr>
              <a:t>C </a:t>
            </a:r>
            <a:r>
              <a:rPr lang="el-GR" altLang="en-US" sz="3200">
                <a:latin typeface="Bahnschrift Light SemiCondensed" panose="020B0502040204020203" charset="0"/>
                <a:cs typeface="Bahnschrift Light SemiCondensed" panose="020B0502040204020203" charset="0"/>
              </a:rPr>
              <a:t>και πίεση 50-250</a:t>
            </a:r>
            <a:r>
              <a:rPr lang="en-US" altLang="en-US" sz="3200">
                <a:latin typeface="Bahnschrift Light SemiCondensed" panose="020B0502040204020203" charset="0"/>
                <a:cs typeface="Bahnschrift Light SemiCondensed" panose="020B0502040204020203" charset="0"/>
              </a:rPr>
              <a:t> bar</a:t>
            </a:r>
            <a:endParaRPr lang="en-US" altLang="en-US" sz="32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1024px-Homogenizing_valve.svg"/>
          <p:cNvPicPr>
            <a:picLocks noChangeAspect="1"/>
          </p:cNvPicPr>
          <p:nvPr>
            <p:ph sz="half" idx="1"/>
          </p:nvPr>
        </p:nvPicPr>
        <p:blipFill>
          <a:blip r:embed="rId1"/>
          <a:stretch>
            <a:fillRect/>
          </a:stretch>
        </p:blipFill>
        <p:spPr>
          <a:xfrm>
            <a:off x="3066415" y="960120"/>
            <a:ext cx="5855970" cy="52476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a:latin typeface="Bahnschrift Condensed" panose="020B0502040204020203" charset="0"/>
                <a:cs typeface="Bahnschrift Condensed" panose="020B0502040204020203" charset="0"/>
              </a:rPr>
              <a:t>Τυποποίηση</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a:xfrm>
            <a:off x="838200" y="1825625"/>
            <a:ext cx="10515600" cy="4351655"/>
          </a:xfrm>
        </p:spPr>
        <p:txBody>
          <a:bodyPr/>
          <a:p>
            <a:pPr marL="0" indent="0">
              <a:buNone/>
            </a:pPr>
            <a:r>
              <a:rPr lang="el-GR" altLang="en-US">
                <a:latin typeface="Bahnschrift Light SemiCondensed" panose="020B0502040204020203" charset="0"/>
                <a:cs typeface="Bahnschrift Light SemiCondensed" panose="020B0502040204020203" charset="0"/>
              </a:rPr>
              <a:t>	Αφορά την αφαίρεση λίπους απο το γάλα ώστε να επιτευχθεί συγκεκριμένη αναλογία μεταξύ εναπομείνοντος λίπους και καζεΐνης (ιδανικά 0.7-0.8)</a:t>
            </a:r>
            <a:endParaRPr lang="el-GR" altLang="en-US">
              <a:latin typeface="Bahnschrift Light SemiCondensed" panose="020B0502040204020203" charset="0"/>
              <a:cs typeface="Bahnschrift Light SemiCondensed" panose="020B0502040204020203" charset="0"/>
            </a:endParaRPr>
          </a:p>
          <a:p>
            <a:pPr marL="0" indent="0">
              <a:buNone/>
            </a:pPr>
            <a:r>
              <a:rPr lang="el-GR" altLang="en-US" u="sng">
                <a:latin typeface="Bahnschrift Light SemiCondensed" panose="020B0502040204020203" charset="0"/>
                <a:cs typeface="Bahnschrift Light SemiCondensed" panose="020B0502040204020203" charset="0"/>
              </a:rPr>
              <a:t>ΛΕΞΒ</a:t>
            </a:r>
            <a:r>
              <a:rPr lang="el-GR" altLang="en-US">
                <a:latin typeface="Bahnschrift Light SemiCondensed" panose="020B0502040204020203" charset="0"/>
                <a:cs typeface="Bahnschrift Light SemiCondensed" panose="020B0502040204020203" charset="0"/>
              </a:rPr>
              <a:t>: λίπος επι ξηρής βάσης </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 45% ΛΕΞΒ: όταν αφαιρεθεί η υγρασία ενός τυριού, το 45% απο τα εναπομείναντα υλικά είναι λίπος</a:t>
            </a:r>
            <a:endParaRPr lang="el-GR" altLang="en-US">
              <a:latin typeface="Bahnschrift Light SemiCondensed" panose="020B0502040204020203" charset="0"/>
              <a:cs typeface="Bahnschrift Light SemiCondensed" panose="020B0502040204020203" charset="0"/>
            </a:endParaRPr>
          </a:p>
          <a:p>
            <a:r>
              <a:rPr lang="el-GR" altLang="en-US">
                <a:latin typeface="Bahnschrift Light SemiCondensed" panose="020B0502040204020203" charset="0"/>
                <a:cs typeface="Bahnschrift Light SemiCondensed" panose="020B0502040204020203" charset="0"/>
              </a:rPr>
              <a:t>Χρησιμοποιείται για την κατηγοριοποίηση των τυριών</a:t>
            </a:r>
            <a:endParaRPr lang="el-GR" altLang="en-US">
              <a:latin typeface="Bahnschrift Light SemiCondensed" panose="020B0502040204020203" charset="0"/>
              <a:cs typeface="Bahnschrift Light SemiCondensed" panose="020B0502040204020203" charset="0"/>
            </a:endParaRPr>
          </a:p>
          <a:p>
            <a:pPr marL="0" indent="0">
              <a:buNone/>
            </a:pPr>
            <a:r>
              <a:rPr lang="el-GR" altLang="en-US">
                <a:latin typeface="Bahnschrift Light SemiCondensed" panose="020B0502040204020203" charset="0"/>
                <a:cs typeface="Bahnschrift Light SemiCondensed" panose="020B0502040204020203" charset="0"/>
              </a:rPr>
              <a:t>	Γίνεται για λόγους τεχνολογικούς, οικονομικούς και αγορανομικούς</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629285"/>
            <a:ext cx="3931920" cy="3524885"/>
          </a:xfrm>
        </p:spPr>
        <p:txBody>
          <a:bodyPr>
            <a:normAutofit fontScale="90000"/>
          </a:bodyPr>
          <a:p>
            <a:pPr marL="0" indent="0" algn="ctr">
              <a:lnSpc>
                <a:spcPct val="140000"/>
              </a:lnSpc>
              <a:buFont typeface="Arial" panose="020B0604020202020204" pitchFamily="34" charset="0"/>
            </a:pPr>
            <a:r>
              <a:rPr lang="el-GR" altLang="en-US" sz="2000">
                <a:latin typeface="Bahnschrift Light SemiCondensed" panose="020B0502040204020203" charset="0"/>
                <a:cs typeface="Bahnschrift Light SemiCondensed" panose="020B0502040204020203" charset="0"/>
              </a:rPr>
              <a:t>Η παραγωγή ωκυτοκίνης(ορμόνη της υπόφυσης) προκαλέι την έξοδο του γάλακτος απο τον γαλακτικό κόλπο προς τη θηλή.</a:t>
            </a:r>
            <a:br>
              <a:rPr lang="el-GR" altLang="en-US" sz="2000">
                <a:latin typeface="Bahnschrift Light SemiCondensed" panose="020B0502040204020203" charset="0"/>
                <a:cs typeface="Bahnschrift Light SemiCondensed" panose="020B0502040204020203" charset="0"/>
              </a:rPr>
            </a:br>
            <a:r>
              <a:rPr lang="el-GR" altLang="en-US" sz="2000">
                <a:latin typeface="Bahnschrift Light SemiCondensed" panose="020B0502040204020203" charset="0"/>
                <a:cs typeface="Bahnschrift Light SemiCondensed" panose="020B0502040204020203" charset="0"/>
              </a:rPr>
              <a:t>Ερεθίσματα:</a:t>
            </a:r>
            <a:br>
              <a:rPr lang="el-GR" altLang="en-US" sz="2000">
                <a:latin typeface="Bahnschrift Light SemiCondensed" panose="020B0502040204020203" charset="0"/>
                <a:cs typeface="Bahnschrift Light SemiCondensed" panose="020B0502040204020203" charset="0"/>
              </a:rPr>
            </a:br>
            <a:r>
              <a:rPr lang="el-GR" altLang="en-US" sz="2000">
                <a:latin typeface="Bahnschrift Light SemiCondensed" panose="020B0502040204020203" charset="0"/>
                <a:cs typeface="Bahnschrift Light SemiCondensed" panose="020B0502040204020203" charset="0"/>
              </a:rPr>
              <a:t>μάλαξη μαστών</a:t>
            </a:r>
            <a:br>
              <a:rPr lang="el-GR" altLang="en-US" sz="2000">
                <a:latin typeface="Bahnschrift Light SemiCondensed" panose="020B0502040204020203" charset="0"/>
                <a:cs typeface="Bahnschrift Light SemiCondensed" panose="020B0502040204020203" charset="0"/>
              </a:rPr>
            </a:br>
            <a:r>
              <a:rPr lang="el-GR" altLang="en-US" sz="2000">
                <a:latin typeface="Bahnschrift Light SemiCondensed" panose="020B0502040204020203" charset="0"/>
                <a:cs typeface="Bahnschrift Light SemiCondensed" panose="020B0502040204020203" charset="0"/>
              </a:rPr>
              <a:t>ερέθισμα θηλασμού</a:t>
            </a:r>
            <a:br>
              <a:rPr lang="el-GR" altLang="en-US" sz="2000">
                <a:latin typeface="Bahnschrift Light SemiCondensed" panose="020B0502040204020203" charset="0"/>
                <a:cs typeface="Bahnschrift Light SemiCondensed" panose="020B0502040204020203" charset="0"/>
              </a:rPr>
            </a:br>
            <a:r>
              <a:rPr lang="el-GR" altLang="en-US" sz="2000">
                <a:latin typeface="Bahnschrift Light SemiCondensed" panose="020B0502040204020203" charset="0"/>
                <a:cs typeface="Bahnschrift Light SemiCondensed" panose="020B0502040204020203" charset="0"/>
              </a:rPr>
              <a:t>ανάγκη του ζώου</a:t>
            </a:r>
            <a:br>
              <a:rPr lang="el-GR" altLang="en-US" sz="2000">
                <a:latin typeface="Bahnschrift Light SemiCondensed" panose="020B0502040204020203" charset="0"/>
                <a:cs typeface="Bahnschrift Light SemiCondensed" panose="020B0502040204020203" charset="0"/>
              </a:rPr>
            </a:br>
            <a:r>
              <a:rPr lang="el-GR" altLang="en-US" sz="2000">
                <a:latin typeface="Bahnschrift Light SemiCondensed" panose="020B0502040204020203" charset="0"/>
                <a:cs typeface="Bahnschrift Light SemiCondensed" panose="020B0502040204020203" charset="0"/>
              </a:rPr>
              <a:t>θέα αρμεκτρικών μηχανών</a:t>
            </a:r>
            <a:endParaRPr lang="el-GR" altLang="en-US" sz="2000">
              <a:latin typeface="Bahnschrift Light SemiCondensed" panose="020B0502040204020203" charset="0"/>
              <a:cs typeface="Bahnschrift Light SemiCondensed" panose="020B0502040204020203" charset="0"/>
            </a:endParaRPr>
          </a:p>
        </p:txBody>
      </p:sp>
      <p:pic>
        <p:nvPicPr>
          <p:cNvPr id="4" name="Content Placeholder 3" descr="4b1a28e314fcfec8af15fe5a6c399686"/>
          <p:cNvPicPr>
            <a:picLocks noChangeAspect="1"/>
          </p:cNvPicPr>
          <p:nvPr>
            <p:ph idx="1"/>
          </p:nvPr>
        </p:nvPicPr>
        <p:blipFill>
          <a:blip r:embed="rId1"/>
          <a:stretch>
            <a:fillRect/>
          </a:stretch>
        </p:blipFill>
        <p:spPr>
          <a:xfrm>
            <a:off x="5772785" y="987425"/>
            <a:ext cx="4992370" cy="4873625"/>
          </a:xfrm>
          <a:prstGeom prst="rect">
            <a:avLst/>
          </a:prstGeom>
        </p:spPr>
      </p:pic>
      <p:sp>
        <p:nvSpPr>
          <p:cNvPr id="6" name="Text Placeholder 5"/>
          <p:cNvSpPr>
            <a:spLocks noGrp="1"/>
          </p:cNvSpPr>
          <p:nvPr>
            <p:ph type="body" sz="half" idx="2"/>
          </p:nvPr>
        </p:nvSpPr>
        <p:spPr>
          <a:xfrm>
            <a:off x="840105" y="4439285"/>
            <a:ext cx="3931920" cy="1430020"/>
          </a:xfrm>
          <a:ln>
            <a:noFill/>
          </a:ln>
        </p:spPr>
        <p:style>
          <a:lnRef idx="2">
            <a:schemeClr val="dk1"/>
          </a:lnRef>
          <a:fillRef idx="1">
            <a:schemeClr val="lt1"/>
          </a:fillRef>
          <a:effectRef idx="0">
            <a:schemeClr val="dk1"/>
          </a:effectRef>
          <a:fontRef idx="minor">
            <a:schemeClr val="dk1"/>
          </a:fontRef>
        </p:style>
        <p:txBody>
          <a:bodyPr/>
          <a:p>
            <a:r>
              <a:rPr lang="el-GR">
                <a:latin typeface="Bahnschrift Light SemiCondensed" panose="020B0502040204020203" charset="0"/>
                <a:cs typeface="Bahnschrift Light SemiCondensed" panose="020B0502040204020203" charset="0"/>
              </a:rPr>
              <a:t>Γαλακτοπαραγωγική περίοδος</a:t>
            </a:r>
            <a:endParaRPr lang="el-GR">
              <a:latin typeface="Bahnschrift Light SemiCondensed" panose="020B0502040204020203" charset="0"/>
              <a:cs typeface="Bahnschrift Light SemiCondensed" panose="020B0502040204020203" charset="0"/>
            </a:endParaRPr>
          </a:p>
          <a:p>
            <a:endParaRPr lang="el-GR">
              <a:latin typeface="Bahnschrift Light SemiCondensed" panose="020B0502040204020203" charset="0"/>
              <a:cs typeface="Bahnschrift Light SemiCondensed" panose="020B0502040204020203" charset="0"/>
            </a:endParaRPr>
          </a:p>
        </p:txBody>
      </p:sp>
      <p:graphicFrame>
        <p:nvGraphicFramePr>
          <p:cNvPr id="7" name="Table 6"/>
          <p:cNvGraphicFramePr/>
          <p:nvPr/>
        </p:nvGraphicFramePr>
        <p:xfrm>
          <a:off x="467995" y="4711065"/>
          <a:ext cx="4676775" cy="1906905"/>
        </p:xfrm>
        <a:graphic>
          <a:graphicData uri="http://schemas.openxmlformats.org/drawingml/2006/table">
            <a:tbl>
              <a:tblPr firstRow="1" bandRow="1">
                <a:tableStyleId>{5C22544A-7EE6-4342-B048-85BDC9FD1C3A}</a:tableStyleId>
              </a:tblPr>
              <a:tblGrid>
                <a:gridCol w="1558925"/>
                <a:gridCol w="1558925"/>
                <a:gridCol w="1558925"/>
              </a:tblGrid>
              <a:tr h="635635">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αγελάδα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10 μήνες</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8-20 </a:t>
                      </a:r>
                      <a:r>
                        <a:rPr lang="en-US" altLang="en-US" b="0">
                          <a:solidFill>
                            <a:schemeClr val="tx1"/>
                          </a:solidFill>
                          <a:latin typeface="Bahnschrift Light SemiCondensed" panose="020B0502040204020203" charset="0"/>
                          <a:cs typeface="Bahnschrift Light SemiCondensed" panose="020B0502040204020203" charset="0"/>
                        </a:rPr>
                        <a:t>kg/</a:t>
                      </a:r>
                      <a:r>
                        <a:rPr lang="el-GR" altLang="en-US" b="0">
                          <a:solidFill>
                            <a:schemeClr val="tx1"/>
                          </a:solidFill>
                          <a:latin typeface="Bahnschrift Light SemiCondensed" panose="020B0502040204020203" charset="0"/>
                          <a:cs typeface="Bahnschrift Light SemiCondensed" panose="020B0502040204020203" charset="0"/>
                        </a:rPr>
                        <a:t>μέρα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r>
              <a:tr h="635635">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γίδα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6-8 μήνες</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3-4.5</a:t>
                      </a:r>
                      <a:r>
                        <a:rPr lang="en-US" altLang="en-US" b="0">
                          <a:solidFill>
                            <a:schemeClr val="tx1"/>
                          </a:solidFill>
                          <a:latin typeface="Bahnschrift Light SemiCondensed" panose="020B0502040204020203" charset="0"/>
                          <a:cs typeface="Bahnschrift Light SemiCondensed" panose="020B0502040204020203" charset="0"/>
                        </a:rPr>
                        <a:t>kg/</a:t>
                      </a:r>
                      <a:r>
                        <a:rPr lang="el-GR" altLang="en-US" b="0">
                          <a:solidFill>
                            <a:schemeClr val="tx1"/>
                          </a:solidFill>
                          <a:latin typeface="Bahnschrift Light SemiCondensed" panose="020B0502040204020203" charset="0"/>
                          <a:cs typeface="Bahnschrift Light SemiCondensed" panose="020B0502040204020203" charset="0"/>
                        </a:rPr>
                        <a:t>μέρα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r>
              <a:tr h="635635">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προβατίνα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6-8 μήνες</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b="0">
                          <a:solidFill>
                            <a:schemeClr val="tx1"/>
                          </a:solidFill>
                          <a:latin typeface="Bahnschrift Light SemiCondensed" panose="020B0502040204020203" charset="0"/>
                          <a:cs typeface="Bahnschrift Light SemiCondensed" panose="020B0502040204020203" charset="0"/>
                        </a:rPr>
                        <a:t>1-2 </a:t>
                      </a:r>
                      <a:r>
                        <a:rPr lang="en-US" altLang="en-US" b="0">
                          <a:solidFill>
                            <a:schemeClr val="tx1"/>
                          </a:solidFill>
                          <a:latin typeface="Bahnschrift Light SemiCondensed" panose="020B0502040204020203" charset="0"/>
                          <a:cs typeface="Bahnschrift Light SemiCondensed" panose="020B0502040204020203" charset="0"/>
                        </a:rPr>
                        <a:t>kg/</a:t>
                      </a:r>
                      <a:r>
                        <a:rPr lang="el-GR" altLang="en-US" b="0">
                          <a:solidFill>
                            <a:schemeClr val="tx1"/>
                          </a:solidFill>
                          <a:latin typeface="Bahnschrift Light SemiCondensed" panose="020B0502040204020203" charset="0"/>
                          <a:cs typeface="Bahnschrift Light SemiCondensed" panose="020B0502040204020203" charset="0"/>
                        </a:rPr>
                        <a:t>μέρα</a:t>
                      </a:r>
                      <a:endParaRPr lang="el-GR" altLang="en-US" b="0">
                        <a:solidFill>
                          <a:schemeClr val="tx1"/>
                        </a:solidFill>
                        <a:latin typeface="Bahnschrift Light SemiCondensed" panose="020B0502040204020203" charset="0"/>
                        <a:cs typeface="Bahnschrift Light SemiCondensed" panose="020B0502040204020203"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l-GR" altLang="en-US" sz="4000">
                <a:latin typeface="Bahnschrift Condensed" panose="020B0502040204020203" charset="0"/>
                <a:cs typeface="Bahnschrift Condensed" panose="020B0502040204020203" charset="0"/>
              </a:rPr>
              <a:t>παγκόσμια παραγωγή γάλακτος ανά είδος</a:t>
            </a:r>
            <a:endParaRPr lang="el-GR" altLang="en-US" sz="4000">
              <a:latin typeface="Bahnschrift Condensed" panose="020B0502040204020203" charset="0"/>
              <a:cs typeface="Bahnschrift Condensed" panose="020B0502040204020203" charset="0"/>
            </a:endParaRPr>
          </a:p>
        </p:txBody>
      </p:sp>
      <p:pic>
        <p:nvPicPr>
          <p:cNvPr id="7" name="Content Placeholder 6" descr="milk_production_fao_1_637351880010939427"/>
          <p:cNvPicPr>
            <a:picLocks noChangeAspect="1"/>
          </p:cNvPicPr>
          <p:nvPr>
            <p:ph idx="1"/>
          </p:nvPr>
        </p:nvPicPr>
        <p:blipFill>
          <a:blip r:embed="rId1"/>
          <a:stretch>
            <a:fillRect/>
          </a:stretch>
        </p:blipFill>
        <p:spPr>
          <a:xfrm>
            <a:off x="1552575" y="1691005"/>
            <a:ext cx="8362315" cy="4455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Σύσταση γάλακτος</a:t>
            </a:r>
            <a:br>
              <a:rPr lang="el-GR" altLang="en-US" sz="4000">
                <a:latin typeface="Bahnschrift Condensed" panose="020B0502040204020203" charset="0"/>
                <a:cs typeface="Bahnschrift Condensed" panose="020B0502040204020203" charset="0"/>
              </a:rPr>
            </a:br>
            <a:r>
              <a:rPr lang="el-GR" altLang="en-US" sz="1800">
                <a:latin typeface="Bahnschrift Condensed" panose="020B0502040204020203" charset="0"/>
                <a:cs typeface="Bahnschrift Condensed" panose="020B0502040204020203" charset="0"/>
              </a:rPr>
              <a:t>επί τοις %</a:t>
            </a:r>
            <a:endParaRPr lang="el-GR" altLang="en-US" sz="1800">
              <a:latin typeface="Bahnschrift Condensed" panose="020B0502040204020203" charset="0"/>
              <a:cs typeface="Bahnschrift Condensed" panose="020B0502040204020203" charset="0"/>
            </a:endParaRPr>
          </a:p>
        </p:txBody>
      </p:sp>
      <p:graphicFrame>
        <p:nvGraphicFramePr>
          <p:cNvPr id="4" name="Content Placeholder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endParaRPr 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solidFill>
                            <a:schemeClr val="tx1"/>
                          </a:solidFill>
                          <a:latin typeface="Bahnschrift Light SemiCondensed" panose="020B0502040204020203" charset="0"/>
                          <a:cs typeface="Bahnschrift Light SemiCondensed" panose="020B0502040204020203" charset="0"/>
                        </a:rPr>
                        <a:t>Αγελαδινό</a:t>
                      </a:r>
                      <a:endParaRPr lang="el-GR">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Πρόβειο</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Γίδινο</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Βουβαλίσιο</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Νερό</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85-88</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80-84</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86-88</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78-86</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Λίπος</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3.4-5.0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5.0-7.0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4.0-5.0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6.0-9.0</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Πρωτεϊνες</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2.9-3.5</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5.6-6.0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3.0-4.0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4.7-4.9</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Λακτόζη</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4.4-4.8</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4.5-5.0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4.5-5.0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4.6-4.9</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Άλατα</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0.9-1.0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1.0-1.2</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0.9-1.0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0.8-0.9</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r h="381000">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ΣΥΑΛ</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8.2-9.3</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11.1-12.2</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8.4-10.0</a:t>
                      </a:r>
                      <a:endParaRPr lang="el-GR" altLang="en-US">
                        <a:solidFill>
                          <a:schemeClr val="tx1"/>
                        </a:solidFill>
                        <a:latin typeface="Bahnschrift Light SemiCondensed" panose="020B0502040204020203" charset="0"/>
                        <a:cs typeface="Bahnschrift Light SemiCondensed" panose="020B0502040204020203" charset="0"/>
                      </a:endParaRPr>
                    </a:p>
                  </a:txBody>
                  <a:tcPr/>
                </a:tc>
                <a:tc>
                  <a:txBody>
                    <a:bodyPr/>
                    <a:p>
                      <a:pPr>
                        <a:buNone/>
                      </a:pPr>
                      <a:r>
                        <a:rPr lang="el-GR" altLang="en-US">
                          <a:solidFill>
                            <a:schemeClr val="tx1"/>
                          </a:solidFill>
                          <a:latin typeface="Bahnschrift Light SemiCondensed" panose="020B0502040204020203" charset="0"/>
                          <a:cs typeface="Bahnschrift Light SemiCondensed" panose="020B0502040204020203" charset="0"/>
                        </a:rPr>
                        <a:t>10.1-10.7</a:t>
                      </a:r>
                      <a:endParaRPr lang="el-GR" altLang="en-US">
                        <a:solidFill>
                          <a:schemeClr val="tx1"/>
                        </a:solidFill>
                        <a:latin typeface="Bahnschrift Light SemiCondensed" panose="020B0502040204020203" charset="0"/>
                        <a:cs typeface="Bahnschrift Light SemiCondensed" panose="020B0502040204020203" charset="0"/>
                      </a:endParaRPr>
                    </a:p>
                  </a:txBody>
                  <a:tcPr/>
                </a:tc>
              </a:tr>
            </a:tbl>
          </a:graphicData>
        </a:graphic>
      </p:graphicFrame>
      <p:sp>
        <p:nvSpPr>
          <p:cNvPr id="6" name="Text Box 5"/>
          <p:cNvSpPr txBox="1"/>
          <p:nvPr/>
        </p:nvSpPr>
        <p:spPr>
          <a:xfrm>
            <a:off x="1140460" y="4747260"/>
            <a:ext cx="9981565" cy="1568450"/>
          </a:xfrm>
          <a:prstGeom prst="rect">
            <a:avLst/>
          </a:prstGeom>
          <a:noFill/>
        </p:spPr>
        <p:txBody>
          <a:bodyPr wrap="square" rtlCol="0">
            <a:spAutoFit/>
          </a:bodyPr>
          <a:p>
            <a:pPr>
              <a:lnSpc>
                <a:spcPct val="120000"/>
              </a:lnSpc>
            </a:pPr>
            <a:r>
              <a:rPr lang="el-GR" altLang="en-US" sz="2000">
                <a:latin typeface="Bahnschrift Light SemiCondensed" panose="020B0502040204020203" charset="0"/>
                <a:cs typeface="Bahnschrift Light SemiCondensed" panose="020B0502040204020203" charset="0"/>
              </a:rPr>
              <a:t>Στερεό Υπόλειμμα (Σ.Υ) = Γάλα-νερό</a:t>
            </a:r>
            <a:endParaRPr lang="el-GR" altLang="en-US" sz="2000">
              <a:latin typeface="Bahnschrift Light SemiCondensed" panose="020B0502040204020203" charset="0"/>
              <a:cs typeface="Bahnschrift Light SemiCondensed" panose="020B0502040204020203" charset="0"/>
            </a:endParaRPr>
          </a:p>
          <a:p>
            <a:pPr>
              <a:lnSpc>
                <a:spcPct val="120000"/>
              </a:lnSpc>
            </a:pPr>
            <a:r>
              <a:rPr lang="el-GR" altLang="en-US" sz="2000">
                <a:latin typeface="Bahnschrift Light SemiCondensed" panose="020B0502040204020203" charset="0"/>
                <a:cs typeface="Bahnschrift Light SemiCondensed" panose="020B0502040204020203" charset="0"/>
              </a:rPr>
              <a:t>Στερεό Υπόλειμμα Άνευ Λίπους (ΣΥΑΛ)= ΣΥ-Λίπος</a:t>
            </a:r>
            <a:endParaRPr lang="el-GR" altLang="en-US" sz="2000">
              <a:latin typeface="Bahnschrift Light SemiCondensed" panose="020B0502040204020203" charset="0"/>
              <a:cs typeface="Bahnschrift Light SemiCondensed" panose="020B0502040204020203" charset="0"/>
            </a:endParaRPr>
          </a:p>
          <a:p>
            <a:pPr>
              <a:lnSpc>
                <a:spcPct val="120000"/>
              </a:lnSpc>
            </a:pPr>
            <a:r>
              <a:rPr lang="el-GR" altLang="en-US" sz="2000">
                <a:latin typeface="Bahnschrift Light SemiCondensed" panose="020B0502040204020203" charset="0"/>
                <a:cs typeface="Bahnschrift Light SemiCondensed" panose="020B0502040204020203" charset="0"/>
              </a:rPr>
              <a:t>Πλάσμα= Γάλα-Λίπος</a:t>
            </a:r>
            <a:endParaRPr lang="el-GR" altLang="en-US" sz="2000">
              <a:latin typeface="Bahnschrift Light SemiCondensed" panose="020B0502040204020203" charset="0"/>
              <a:cs typeface="Bahnschrift Light SemiCondensed" panose="020B0502040204020203" charset="0"/>
            </a:endParaRPr>
          </a:p>
          <a:p>
            <a:pPr>
              <a:lnSpc>
                <a:spcPct val="120000"/>
              </a:lnSpc>
            </a:pPr>
            <a:r>
              <a:rPr lang="el-GR" altLang="en-US" sz="2000">
                <a:latin typeface="Bahnschrift Light SemiCondensed" panose="020B0502040204020203" charset="0"/>
                <a:cs typeface="Bahnschrift Light SemiCondensed" panose="020B0502040204020203" charset="0"/>
              </a:rPr>
              <a:t>Ορός= Πλάσμα-Καζεϊνες </a:t>
            </a:r>
            <a:endParaRPr lang="el-GR" altLang="en-US" sz="2000">
              <a:latin typeface="Bahnschrift Light SemiCondensed" panose="020B0502040204020203" charset="0"/>
              <a:cs typeface="Bahnschrift Light SemiCondensed"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l-GR" altLang="en-US">
                <a:latin typeface="Bahnschrift Condensed" panose="020B0502040204020203" charset="0"/>
                <a:cs typeface="Bahnschrift Condensed" panose="020B0502040204020203" charset="0"/>
              </a:rPr>
              <a:t>Εξωτερικοί παράγοντες που επηρεάζουν την σύσταση του γάλακτος</a:t>
            </a:r>
            <a:endParaRPr lang="el-GR" altLang="en-US">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p>
            <a:pPr marL="514350" indent="-514350" algn="l">
              <a:lnSpc>
                <a:spcPct val="130000"/>
              </a:lnSpc>
              <a:buAutoNum type="arabicPeriod"/>
            </a:pPr>
            <a:r>
              <a:rPr lang="el-GR" altLang="en-US">
                <a:latin typeface="Bahnschrift Light SemiCondensed" panose="020B0502040204020203" charset="0"/>
                <a:cs typeface="Bahnschrift Light SemiCondensed" panose="020B0502040204020203" charset="0"/>
              </a:rPr>
              <a:t>Το είδος και η φυλή του ζώου</a:t>
            </a:r>
            <a:endParaRPr lang="el-GR" altLang="en-US">
              <a:latin typeface="Bahnschrift Light SemiCondensed" panose="020B0502040204020203" charset="0"/>
              <a:cs typeface="Bahnschrift Light SemiCondensed" panose="020B0502040204020203" charset="0"/>
            </a:endParaRPr>
          </a:p>
          <a:p>
            <a:pPr marL="514350" indent="-514350" algn="l">
              <a:lnSpc>
                <a:spcPct val="130000"/>
              </a:lnSpc>
              <a:buAutoNum type="arabicPeriod"/>
            </a:pPr>
            <a:r>
              <a:rPr lang="el-GR" altLang="en-US">
                <a:latin typeface="Bahnschrift Light SemiCondensed" panose="020B0502040204020203" charset="0"/>
                <a:cs typeface="Bahnschrift Light SemiCondensed" panose="020B0502040204020203" charset="0"/>
              </a:rPr>
              <a:t>Το στάδιο της γαλακτοπαραγωγικής περιόδου</a:t>
            </a:r>
            <a:endParaRPr lang="el-GR" altLang="en-US">
              <a:latin typeface="Bahnschrift Light SemiCondensed" panose="020B0502040204020203" charset="0"/>
              <a:cs typeface="Bahnschrift Light SemiCondensed" panose="020B0502040204020203" charset="0"/>
            </a:endParaRPr>
          </a:p>
          <a:p>
            <a:pPr marL="514350" indent="-514350" algn="l">
              <a:lnSpc>
                <a:spcPct val="130000"/>
              </a:lnSpc>
              <a:buAutoNum type="arabicPeriod"/>
            </a:pPr>
            <a:r>
              <a:rPr lang="el-GR" altLang="en-US">
                <a:latin typeface="Bahnschrift Light SemiCondensed" panose="020B0502040204020203" charset="0"/>
                <a:cs typeface="Bahnschrift Light SemiCondensed" panose="020B0502040204020203" charset="0"/>
              </a:rPr>
              <a:t>Ο αριθμός και η χρονική απόσταση των αρμεγμάτων</a:t>
            </a:r>
            <a:endParaRPr lang="el-GR" altLang="en-US">
              <a:latin typeface="Bahnschrift Light SemiCondensed" panose="020B0502040204020203" charset="0"/>
              <a:cs typeface="Bahnschrift Light SemiCondensed" panose="020B0502040204020203" charset="0"/>
            </a:endParaRPr>
          </a:p>
          <a:p>
            <a:pPr marL="514350" indent="-514350" algn="l">
              <a:lnSpc>
                <a:spcPct val="130000"/>
              </a:lnSpc>
              <a:buAutoNum type="arabicPeriod"/>
            </a:pPr>
            <a:r>
              <a:rPr lang="el-GR" altLang="en-US">
                <a:latin typeface="Bahnschrift Light SemiCondensed" panose="020B0502040204020203" charset="0"/>
                <a:cs typeface="Bahnschrift Light SemiCondensed" panose="020B0502040204020203" charset="0"/>
              </a:rPr>
              <a:t>Η διατροφή του ζώου</a:t>
            </a:r>
            <a:endParaRPr lang="el-GR" altLang="en-US">
              <a:latin typeface="Bahnschrift Light SemiCondensed" panose="020B0502040204020203" charset="0"/>
              <a:cs typeface="Bahnschrift Light SemiCondensed" panose="020B0502040204020203" charset="0"/>
            </a:endParaRPr>
          </a:p>
          <a:p>
            <a:pPr marL="514350" indent="-514350" algn="l">
              <a:lnSpc>
                <a:spcPct val="130000"/>
              </a:lnSpc>
              <a:buAutoNum type="arabicPeriod"/>
            </a:pPr>
            <a:r>
              <a:rPr lang="el-GR" altLang="en-US">
                <a:latin typeface="Bahnschrift Light SemiCondensed" panose="020B0502040204020203" charset="0"/>
                <a:cs typeface="Bahnschrift Light SemiCondensed" panose="020B0502040204020203" charset="0"/>
              </a:rPr>
              <a:t>Το κλίμα και η εποχή</a:t>
            </a:r>
            <a:endParaRPr lang="el-GR" altLang="en-US">
              <a:latin typeface="Bahnschrift Light SemiCondensed" panose="020B0502040204020203" charset="0"/>
              <a:cs typeface="Bahnschrift Light SemiCondensed"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λακτόζη</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normAutofit lnSpcReduction="20000"/>
          </a:bodyPr>
          <a:p>
            <a:pPr marL="0" indent="0">
              <a:buNone/>
            </a:pPr>
            <a:r>
              <a:rPr lang="el-GR" altLang="en-US">
                <a:latin typeface="Bahnschrift Condensed" panose="020B0502040204020203" charset="0"/>
                <a:cs typeface="Bahnschrift Condensed" panose="020B0502040204020203" charset="0"/>
              </a:rPr>
              <a:t>	</a:t>
            </a:r>
            <a:r>
              <a:rPr lang="el-GR" altLang="en-US" u="sng">
                <a:latin typeface="Bahnschrift Condensed" panose="020B0502040204020203" charset="0"/>
                <a:cs typeface="Bahnschrift Condensed" panose="020B0502040204020203" charset="0"/>
              </a:rPr>
              <a:t>μορφή:</a:t>
            </a:r>
            <a:endParaRPr lang="el-GR" altLang="en-US" u="sng">
              <a:latin typeface="Bahnschrift Condensed" panose="020B0502040204020203" charset="0"/>
              <a:cs typeface="Bahnschrift Condensed" panose="020B0502040204020203" charset="0"/>
            </a:endParaRPr>
          </a:p>
          <a:p>
            <a:pPr marL="0" indent="0">
              <a:buNone/>
            </a:pPr>
            <a:r>
              <a:rPr lang="el-GR" altLang="en-US">
                <a:latin typeface="Bahnschrift Condensed" panose="020B0502040204020203" charset="0"/>
                <a:cs typeface="Bahnschrift Condensed" panose="020B0502040204020203" charset="0"/>
              </a:rPr>
              <a:t>δισακχαρίτης που αποτελείται απο γλυκόζη + γαλακτόζη</a:t>
            </a:r>
            <a:endParaRPr lang="el-GR" altLang="en-US">
              <a:latin typeface="Bahnschrift Condensed" panose="020B0502040204020203" charset="0"/>
              <a:cs typeface="Bahnschrift Condensed" panose="020B0502040204020203" charset="0"/>
            </a:endParaRPr>
          </a:p>
          <a:p>
            <a:pPr marL="0" indent="0">
              <a:buNone/>
            </a:pPr>
            <a:r>
              <a:rPr lang="el-GR" altLang="en-US">
                <a:latin typeface="Bahnschrift Condensed" panose="020B0502040204020203" charset="0"/>
                <a:cs typeface="Bahnschrift Condensed" panose="020B0502040204020203" charset="0"/>
              </a:rPr>
              <a:t>διασπάται απο το ένζυμο ’λακτάση’ </a:t>
            </a:r>
            <a:endParaRPr lang="el-GR" altLang="en-US">
              <a:latin typeface="Bahnschrift Condensed" panose="020B0502040204020203" charset="0"/>
              <a:cs typeface="Bahnschrift Condensed" panose="020B0502040204020203" charset="0"/>
            </a:endParaRPr>
          </a:p>
          <a:p>
            <a:pPr marL="0" indent="0">
              <a:buNone/>
            </a:pPr>
            <a:r>
              <a:rPr lang="el-GR" altLang="en-US" u="sng">
                <a:latin typeface="Bahnschrift Condensed" panose="020B0502040204020203" charset="0"/>
                <a:cs typeface="Bahnschrift Condensed" panose="020B0502040204020203" charset="0"/>
              </a:rPr>
              <a:t>αντιδράσεις ζύμωσης:</a:t>
            </a:r>
            <a:endParaRPr lang="el-GR" altLang="en-US">
              <a:latin typeface="Bahnschrift Condensed" panose="020B0502040204020203" charset="0"/>
              <a:cs typeface="Bahnschrift Condensed" panose="020B0502040204020203" charset="0"/>
            </a:endParaRPr>
          </a:p>
          <a:p>
            <a:pPr lvl="1"/>
            <a:r>
              <a:rPr lang="el-GR" altLang="en-US">
                <a:latin typeface="Bahnschrift Condensed" panose="020B0502040204020203" charset="0"/>
                <a:cs typeface="Bahnschrift Condensed" panose="020B0502040204020203" charset="0"/>
              </a:rPr>
              <a:t>ομογαλακτική</a:t>
            </a:r>
            <a:endParaRPr lang="el-GR" altLang="en-US">
              <a:latin typeface="Bahnschrift Condensed" panose="020B0502040204020203" charset="0"/>
              <a:cs typeface="Bahnschrift Condensed" panose="020B0502040204020203" charset="0"/>
            </a:endParaRPr>
          </a:p>
          <a:p>
            <a:pPr lvl="1"/>
            <a:r>
              <a:rPr lang="el-GR" altLang="en-US">
                <a:latin typeface="Bahnschrift Condensed" panose="020B0502040204020203" charset="0"/>
                <a:cs typeface="Bahnschrift Condensed" panose="020B0502040204020203" charset="0"/>
              </a:rPr>
              <a:t>ετερογαλακτική</a:t>
            </a:r>
            <a:endParaRPr lang="el-GR" altLang="en-US">
              <a:latin typeface="Bahnschrift Condensed" panose="020B0502040204020203" charset="0"/>
              <a:cs typeface="Bahnschrift Condensed" panose="020B0502040204020203" charset="0"/>
            </a:endParaRPr>
          </a:p>
          <a:p>
            <a:pPr lvl="1"/>
            <a:r>
              <a:rPr lang="el-GR" altLang="en-US">
                <a:latin typeface="Bahnschrift Condensed" panose="020B0502040204020203" charset="0"/>
                <a:cs typeface="Bahnschrift Condensed" panose="020B0502040204020203" charset="0"/>
              </a:rPr>
              <a:t>βουτυρική</a:t>
            </a:r>
            <a:endParaRPr lang="el-GR" altLang="en-US">
              <a:latin typeface="Bahnschrift Condensed" panose="020B0502040204020203" charset="0"/>
              <a:cs typeface="Bahnschrift Condensed" panose="020B0502040204020203" charset="0"/>
            </a:endParaRPr>
          </a:p>
          <a:p>
            <a:pPr lvl="1"/>
            <a:r>
              <a:rPr lang="el-GR" altLang="en-US">
                <a:latin typeface="Bahnschrift Condensed" panose="020B0502040204020203" charset="0"/>
                <a:cs typeface="Bahnschrift Condensed" panose="020B0502040204020203" charset="0"/>
              </a:rPr>
              <a:t>προπιονική</a:t>
            </a:r>
            <a:endParaRPr lang="el-GR" altLang="en-US">
              <a:latin typeface="Bahnschrift Condensed" panose="020B0502040204020203" charset="0"/>
              <a:cs typeface="Bahnschrift Condensed" panose="020B0502040204020203" charset="0"/>
            </a:endParaRPr>
          </a:p>
          <a:p>
            <a:pPr lvl="1"/>
            <a:r>
              <a:rPr lang="el-GR" altLang="en-US">
                <a:latin typeface="Bahnschrift Condensed" panose="020B0502040204020203" charset="0"/>
                <a:cs typeface="Bahnschrift Condensed" panose="020B0502040204020203" charset="0"/>
              </a:rPr>
              <a:t>αλκοολική</a:t>
            </a:r>
            <a:endParaRPr lang="el-GR" altLang="en-US">
              <a:latin typeface="Bahnschrift Condensed" panose="020B0502040204020203" charset="0"/>
              <a:cs typeface="Bahnschrift Condensed" panose="020B0502040204020203" charset="0"/>
            </a:endParaRPr>
          </a:p>
        </p:txBody>
      </p:sp>
      <p:pic>
        <p:nvPicPr>
          <p:cNvPr id="6" name="Content Placeholder 5" descr="Hydrolysis_of_lactose.svg"/>
          <p:cNvPicPr>
            <a:picLocks noChangeAspect="1"/>
          </p:cNvPicPr>
          <p:nvPr>
            <p:ph sz="half" idx="2"/>
          </p:nvPr>
        </p:nvPicPr>
        <p:blipFill>
          <a:blip r:embed="rId1"/>
          <a:stretch>
            <a:fillRect/>
          </a:stretch>
        </p:blipFill>
        <p:spPr>
          <a:xfrm>
            <a:off x="6198235" y="1825625"/>
            <a:ext cx="512889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l-GR" altLang="en-US" sz="4000">
                <a:latin typeface="Bahnschrift Condensed" panose="020B0502040204020203" charset="0"/>
                <a:cs typeface="Bahnschrift Condensed" panose="020B0502040204020203" charset="0"/>
              </a:rPr>
              <a:t>λίπος</a:t>
            </a:r>
            <a:endParaRPr lang="el-GR" altLang="en-US" sz="4000">
              <a:latin typeface="Bahnschrift Condensed" panose="020B0502040204020203" charset="0"/>
              <a:cs typeface="Bahnschrift Condensed" panose="020B0502040204020203" charset="0"/>
            </a:endParaRPr>
          </a:p>
        </p:txBody>
      </p:sp>
      <p:sp>
        <p:nvSpPr>
          <p:cNvPr id="3" name="Content Placeholder 2"/>
          <p:cNvSpPr>
            <a:spLocks noGrp="1"/>
          </p:cNvSpPr>
          <p:nvPr>
            <p:ph sz="half" idx="1"/>
          </p:nvPr>
        </p:nvSpPr>
        <p:spPr/>
        <p:txBody>
          <a:bodyPr/>
          <a:p>
            <a:pPr marL="0" indent="0">
              <a:buNone/>
            </a:pPr>
            <a:r>
              <a:rPr lang="el-GR" altLang="en-US" u="sng">
                <a:latin typeface="Bahnschrift Condensed" panose="020B0502040204020203" charset="0"/>
                <a:cs typeface="Bahnschrift Condensed" panose="020B0502040204020203" charset="0"/>
              </a:rPr>
              <a:t>μορφή</a:t>
            </a:r>
            <a:r>
              <a:rPr lang="el-GR" altLang="en-US">
                <a:latin typeface="Bahnschrift Condensed" panose="020B0502040204020203" charset="0"/>
                <a:cs typeface="Bahnschrift Condensed" panose="020B0502040204020203" charset="0"/>
              </a:rPr>
              <a:t>: λιποσφαίρια</a:t>
            </a:r>
            <a:endParaRPr lang="el-GR" altLang="en-US">
              <a:latin typeface="Bahnschrift Condensed" panose="020B0502040204020203" charset="0"/>
              <a:cs typeface="Bahnschrift Condensed" panose="020B0502040204020203" charset="0"/>
            </a:endParaRPr>
          </a:p>
          <a:p>
            <a:pPr marL="0" indent="0">
              <a:buNone/>
            </a:pPr>
            <a:r>
              <a:rPr lang="el-GR" altLang="en-US">
                <a:latin typeface="Bahnschrift Condensed" panose="020B0502040204020203" charset="0"/>
                <a:cs typeface="Bahnschrift Condensed" panose="020B0502040204020203" charset="0"/>
              </a:rPr>
              <a:t>το </a:t>
            </a:r>
            <a:r>
              <a:rPr lang="el-GR" altLang="en-US" u="sng">
                <a:latin typeface="Bahnschrift Condensed" panose="020B0502040204020203" charset="0"/>
                <a:cs typeface="Bahnschrift Condensed" panose="020B0502040204020203" charset="0"/>
              </a:rPr>
              <a:t>εσωτερικό</a:t>
            </a:r>
            <a:r>
              <a:rPr lang="el-GR" altLang="en-US">
                <a:latin typeface="Bahnschrift Condensed" panose="020B0502040204020203" charset="0"/>
                <a:cs typeface="Bahnschrift Condensed" panose="020B0502040204020203" charset="0"/>
              </a:rPr>
              <a:t> είναι σε υγρή μορφή και αποτελείται από τριγλυκερίδια,λιποδιαλυτές βιταμίνες(Α,</a:t>
            </a:r>
            <a:r>
              <a:rPr lang="en-US" altLang="en-US">
                <a:latin typeface="Bahnschrift Condensed" panose="020B0502040204020203" charset="0"/>
                <a:cs typeface="Bahnschrift Condensed" panose="020B0502040204020203" charset="0"/>
              </a:rPr>
              <a:t>D, E, K)</a:t>
            </a:r>
            <a:r>
              <a:rPr lang="el-GR" altLang="en-US">
                <a:latin typeface="Bahnschrift Condensed" panose="020B0502040204020203" charset="0"/>
                <a:cs typeface="Bahnschrift Condensed" panose="020B0502040204020203" charset="0"/>
              </a:rPr>
              <a:t> και λιπαρά οξέα</a:t>
            </a:r>
            <a:endParaRPr lang="el-GR" altLang="en-US">
              <a:latin typeface="Bahnschrift Condensed" panose="020B0502040204020203" charset="0"/>
              <a:cs typeface="Bahnschrift Condensed" panose="020B0502040204020203" charset="0"/>
            </a:endParaRPr>
          </a:p>
          <a:p>
            <a:pPr marL="0" indent="0">
              <a:buNone/>
            </a:pPr>
            <a:r>
              <a:rPr lang="el-GR" altLang="en-US">
                <a:latin typeface="Bahnschrift Condensed" panose="020B0502040204020203" charset="0"/>
                <a:cs typeface="Bahnschrift Condensed" panose="020B0502040204020203" charset="0"/>
              </a:rPr>
              <a:t>το </a:t>
            </a:r>
            <a:r>
              <a:rPr lang="el-GR" altLang="en-US" u="sng">
                <a:latin typeface="Bahnschrift Condensed" panose="020B0502040204020203" charset="0"/>
                <a:cs typeface="Bahnschrift Condensed" panose="020B0502040204020203" charset="0"/>
              </a:rPr>
              <a:t>εξωτερικό</a:t>
            </a:r>
            <a:r>
              <a:rPr lang="el-GR" altLang="en-US">
                <a:latin typeface="Bahnschrift Condensed" panose="020B0502040204020203" charset="0"/>
                <a:cs typeface="Bahnschrift Condensed" panose="020B0502040204020203" charset="0"/>
              </a:rPr>
              <a:t> μέρος είναι στερεό, αποτελείται από φωσφολιπίδια, λιποπρωτεϊνες, μέταλλα και ένζυμα</a:t>
            </a:r>
            <a:endParaRPr lang="el-GR" altLang="en-US">
              <a:latin typeface="Bahnschrift Condensed" panose="020B0502040204020203" charset="0"/>
              <a:cs typeface="Bahnschrift Condensed" panose="020B0502040204020203" charset="0"/>
            </a:endParaRPr>
          </a:p>
        </p:txBody>
      </p:sp>
      <p:pic>
        <p:nvPicPr>
          <p:cNvPr id="4" name="Content Placeholder 3" descr="2.16"/>
          <p:cNvPicPr>
            <a:picLocks noChangeAspect="1"/>
          </p:cNvPicPr>
          <p:nvPr>
            <p:ph sz="half" idx="2"/>
          </p:nvPr>
        </p:nvPicPr>
        <p:blipFill>
          <a:blip r:embed="rId1"/>
          <a:stretch>
            <a:fillRect/>
          </a:stretch>
        </p:blipFill>
        <p:spPr>
          <a:xfrm>
            <a:off x="6787515" y="1825625"/>
            <a:ext cx="3257550" cy="3105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9876</Words>
  <Application>WPS Presentation</Application>
  <PresentationFormat>Widescreen</PresentationFormat>
  <Paragraphs>343</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Bahnschrift Condensed</vt:lpstr>
      <vt:lpstr>Bahnschrift Light SemiCondensed</vt:lpstr>
      <vt:lpstr>Microsoft YaHei</vt:lpstr>
      <vt:lpstr>Arial Unicode MS</vt:lpstr>
      <vt:lpstr>Calibri Light</vt:lpstr>
      <vt:lpstr>Calibri</vt:lpstr>
      <vt:lpstr>Office Theme</vt:lpstr>
      <vt:lpstr>Τεχνικές παρασκευής διατροφής </vt:lpstr>
      <vt:lpstr>PowerPoint 演示文稿</vt:lpstr>
      <vt:lpstr>Τι είναι γάλα;</vt:lpstr>
      <vt:lpstr>Η παραγωγή ωκυτοκίνης(ορμόνη της υπόφυσης) προκαλέι την έξοδο του γάλακτος απο τον γαλακτικό κόλπο προς τη θηλή. Ερεθίσματα: μάλαξη μαστών ερέθισμα θηλασμού ανάγκη του ζώου θέα αρμεκτρικών μηχανών</vt:lpstr>
      <vt:lpstr>παγκόσμια παραγωγή γάλακτος ανά είδος</vt:lpstr>
      <vt:lpstr>Σύσταση γάλακτος επί τοις %</vt:lpstr>
      <vt:lpstr>Εξωτερικοί παράγοντες που επηρεάζουν την σύσταση του γάλακτος</vt:lpstr>
      <vt:lpstr>λακτόζη</vt:lpstr>
      <vt:lpstr>λίπος</vt:lpstr>
      <vt:lpstr>πρωτεΐνη</vt:lpstr>
      <vt:lpstr>πρωτεΐνη</vt:lpstr>
      <vt:lpstr>ανόργανα συστατικά</vt:lpstr>
      <vt:lpstr>τα ένζυμα του γάλακτος</vt:lpstr>
      <vt:lpstr>Μικροβιολογική σύσταση του γάλακτος</vt:lpstr>
      <vt:lpstr>Μικροβιολογική σύσταση του γάλακτος</vt:lpstr>
      <vt:lpstr> Ωφέλιμοι Μικροοργανισμοί </vt:lpstr>
      <vt:lpstr>πηγές μόλυνσης του γάλακτος</vt:lpstr>
      <vt:lpstr>Μέτρα για την αποφυγή μικροβιολογικών προβλημάτων </vt:lpstr>
      <vt:lpstr>φυσικές ιδιότητες του γάλακτος</vt:lpstr>
      <vt:lpstr>PowerPoint 演示文稿</vt:lpstr>
      <vt:lpstr>χρώμα</vt:lpstr>
      <vt:lpstr>γεύση και οσμή</vt:lpstr>
      <vt:lpstr>οξύτητα του γάλακτος</vt:lpstr>
      <vt:lpstr>οξύτητα του γάλακτος</vt:lpstr>
      <vt:lpstr>το pH του γάλακτος</vt:lpstr>
      <vt:lpstr>πυκνότητα και ειδικό βάρος</vt:lpstr>
      <vt:lpstr>πυκνότητα και ειδικό βάρος</vt:lpstr>
      <vt:lpstr>σημείο πήξης του γάλακτος</vt:lpstr>
      <vt:lpstr>δείκτης διάθλασης</vt:lpstr>
      <vt:lpstr>επεξεργασία του γάλακτος</vt:lpstr>
      <vt:lpstr>Αποστείρωση VS παστερίωση</vt:lpstr>
      <vt:lpstr>Αποστείρωση VS παστερίωση</vt:lpstr>
      <vt:lpstr>Αποτελέσματα παστερίωσης</vt:lpstr>
      <vt:lpstr>Oμογενοποίηση</vt:lpstr>
      <vt:lpstr>PowerPoint 演示文稿</vt:lpstr>
      <vt:lpstr>Τυποποίηση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Τεχνικές παρασκευής διατροφής </dc:title>
  <dc:creator/>
  <cp:lastModifiedBy>nkall</cp:lastModifiedBy>
  <cp:revision>10</cp:revision>
  <dcterms:created xsi:type="dcterms:W3CDTF">2021-10-16T16:25:00Z</dcterms:created>
  <dcterms:modified xsi:type="dcterms:W3CDTF">2021-10-24T17:02:00Z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91ABDADB9A4143C0AAFAC458DD7C65D5</vt:lpwstr>
  </property>
  <property fmtid="{D5CDD505-2E9C-101B-9397-08002B2CF9AE}" pid="3" name="KSOProductBuildVer">
    <vt:lpwstr>1033-11.2.0.10323</vt:lpwstr>
  </property>
</Properties>
</file>