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4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5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l-GR" dirty="0">
                <a:latin typeface="Bahnschrift Condensed" panose="020B0502040204020203" charset="0"/>
                <a:cs typeface="Bahnschrift Condensed" panose="020B0502040204020203" charset="0"/>
              </a:rPr>
              <a:t>προβιοτικά- πρεβιοτικά</a:t>
            </a:r>
            <a:br>
              <a:rPr lang="el-GR" dirty="0">
                <a:latin typeface="Bahnschrift Condensed" panose="020B0502040204020203" charset="0"/>
                <a:cs typeface="Bahnschrift Condensed" panose="020B0502040204020203" charset="0"/>
              </a:rPr>
            </a:br>
            <a:r>
              <a:rPr lang="el-GR" dirty="0">
                <a:latin typeface="Bahnschrift Condensed" panose="020B0502040204020203" charset="0"/>
                <a:cs typeface="Bahnschrift Condensed" panose="020B0502040204020203" charset="0"/>
              </a:rPr>
              <a:t>κεφίρ</a:t>
            </a:r>
            <a:endParaRPr lang="el-GR" dirty="0">
              <a:latin typeface="Bahnschrift Condensed" panose="020B0502040204020203" charset="0"/>
              <a:cs typeface="Bahnschrift Condensed" panose="020B0502040204020203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80325" y="4556760"/>
            <a:ext cx="3078480" cy="1655445"/>
          </a:xfrm>
        </p:spPr>
        <p:txBody>
          <a:bodyPr>
            <a:normAutofit/>
          </a:bodyPr>
          <a:lstStyle/>
          <a:p>
            <a:pPr algn="r"/>
            <a:r>
              <a:rPr lang="el-GR" altLang="en-US" sz="1600">
                <a:latin typeface="Bahnschrift Light SemiCondensed" panose="020B0502040204020203" charset="0"/>
                <a:cs typeface="Bahnschrift Light SemiCondensed" panose="020B0502040204020203" charset="0"/>
              </a:rPr>
              <a:t>8.11.2021</a:t>
            </a:r>
            <a:endParaRPr lang="el-GR" altLang="en-US" sz="1600">
              <a:latin typeface="Bahnschrift Light SemiCondensed" panose="020B0502040204020203" charset="0"/>
              <a:cs typeface="Bahnschrift Light SemiCondensed" panose="020B0502040204020203" charset="0"/>
            </a:endParaRPr>
          </a:p>
          <a:p>
            <a:pPr algn="r"/>
            <a:r>
              <a:rPr lang="el-GR" altLang="en-US" sz="1600">
                <a:latin typeface="Bahnschrift Condensed" panose="020B0502040204020203" charset="0"/>
                <a:cs typeface="Bahnschrift Condensed" panose="020B0502040204020203" charset="0"/>
                <a:sym typeface="+mn-ea"/>
              </a:rPr>
              <a:t>3Ν-ΣΤΒ-01</a:t>
            </a:r>
            <a:endParaRPr lang="el-GR" altLang="en-US" sz="1600">
              <a:latin typeface="Bahnschrift Condensed" panose="020B0502040204020203" charset="0"/>
              <a:cs typeface="Bahnschrift Condensed" panose="020B0502040204020203" charset="0"/>
            </a:endParaRPr>
          </a:p>
          <a:p>
            <a:pPr algn="r"/>
            <a:r>
              <a:rPr lang="el-GR" altLang="en-US" sz="1600">
                <a:latin typeface="Bahnschrift Condensed" panose="020B0502040204020203" charset="0"/>
                <a:cs typeface="Bahnschrift Condensed" panose="020B0502040204020203" charset="0"/>
                <a:sym typeface="+mn-ea"/>
              </a:rPr>
              <a:t>3Ν-ΤΚΠ-01</a:t>
            </a:r>
            <a:endParaRPr lang="el-GR" altLang="en-US" sz="1600">
              <a:latin typeface="Bahnschrift Condensed" panose="020B0502040204020203" charset="0"/>
              <a:cs typeface="Bahnschrift Condensed" panose="020B0502040204020203" charset="0"/>
            </a:endParaRPr>
          </a:p>
          <a:p>
            <a:pPr algn="r"/>
            <a:r>
              <a:rPr lang="el-GR" altLang="en-US" sz="1600">
                <a:latin typeface="Bahnschrift Condensed" panose="020B0502040204020203" charset="0"/>
                <a:cs typeface="Bahnschrift Condensed" panose="020B0502040204020203" charset="0"/>
                <a:sym typeface="+mn-ea"/>
              </a:rPr>
              <a:t>Καλλιακμάνη Π</a:t>
            </a:r>
            <a:endParaRPr lang="el-GR" altLang="en-US" sz="1600">
              <a:latin typeface="Bahnschrift Condensed" panose="020B0502040204020203" charset="0"/>
              <a:cs typeface="Bahnschrift Condensed" panose="020B0502040204020203" charset="0"/>
            </a:endParaRPr>
          </a:p>
          <a:p>
            <a:pPr algn="r"/>
            <a:endParaRPr lang="el-GR" altLang="en-US" sz="1600">
              <a:latin typeface="Bahnschrift Light SemiCondensed" panose="020B0502040204020203" charset="0"/>
              <a:cs typeface="Bahnschrift Light SemiCondensed" panose="020B0502040204020203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l-GR" altLang="en-US">
                <a:latin typeface="Bahnschrift Condensed" panose="020B0502040204020203" charset="0"/>
                <a:cs typeface="Bahnschrift Condensed" panose="020B0502040204020203" charset="0"/>
              </a:rPr>
              <a:t>κεφίρ</a:t>
            </a:r>
            <a:endParaRPr lang="el-GR" altLang="en-US">
              <a:latin typeface="Bahnschrift Condensed" panose="020B0502040204020203" charset="0"/>
              <a:cs typeface="Bahnschrift Condensed" panose="020B0502040204020203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p>
            <a:pPr marL="0" indent="0">
              <a:lnSpc>
                <a:spcPct val="120000"/>
              </a:lnSpc>
              <a:buNone/>
            </a:pPr>
            <a:r>
              <a:rPr lang="el-GR" altLang="en-US">
                <a:latin typeface="Bahnschrift Light SemiCondensed" panose="020B0502040204020203" charset="0"/>
                <a:cs typeface="Bahnschrift Light SemiCondensed" panose="020B0502040204020203" charset="0"/>
              </a:rPr>
              <a:t>Το κεφίρ είναι ένα ρόφημα ζυμώμενου γάλακτος.</a:t>
            </a:r>
            <a:r>
              <a:rPr lang="en-US" altLang="el-GR">
                <a:latin typeface="Bahnschrift Light SemiCondensed" panose="020B0502040204020203" charset="0"/>
                <a:cs typeface="Bahnschrift Light SemiCondensed" panose="020B0502040204020203" charset="0"/>
              </a:rPr>
              <a:t> </a:t>
            </a:r>
            <a:r>
              <a:rPr lang="el-GR" altLang="en-US">
                <a:latin typeface="Bahnschrift Light SemiCondensed" panose="020B0502040204020203" charset="0"/>
                <a:cs typeface="Bahnschrift Light SemiCondensed" panose="020B0502040204020203" charset="0"/>
              </a:rPr>
              <a:t>Ε</a:t>
            </a:r>
            <a:r>
              <a:rPr lang="el-GR" altLang="el-GR">
                <a:latin typeface="Bahnschrift Light SemiCondensed" panose="020B0502040204020203" charset="0"/>
                <a:cs typeface="Bahnschrift Light SemiCondensed" panose="020B0502040204020203" charset="0"/>
              </a:rPr>
              <a:t>ίναι ξινό, ανθρακούχο και ελαφρώς αλκοολούχο. </a:t>
            </a:r>
            <a:r>
              <a:rPr lang="el-GR" altLang="en-US">
                <a:latin typeface="Bahnschrift Light SemiCondensed" panose="020B0502040204020203" charset="0"/>
                <a:cs typeface="Bahnschrift Light SemiCondensed" panose="020B0502040204020203" charset="0"/>
              </a:rPr>
              <a:t>Παράγεται με την προσθήκη της μεσοφιλικής καλλιέργειας του κεφίρ σε γάλα. Είναι ένα συμβιοτικό μίγμα (μικροοργανισμοί και υπόστρωμα)</a:t>
            </a:r>
            <a:endParaRPr lang="el-GR" altLang="en-US">
              <a:latin typeface="Bahnschrift Light SemiCondensed" panose="020B0502040204020203" charset="0"/>
              <a:cs typeface="Bahnschrift Light SemiCondensed" panose="020B0502040204020203" charset="0"/>
            </a:endParaRPr>
          </a:p>
        </p:txBody>
      </p:sp>
      <p:pic>
        <p:nvPicPr>
          <p:cNvPr id="5" name="Content Placeholder 4" descr="Kefir-Hero__73222.159094908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172200" y="2273935"/>
            <a:ext cx="5181600" cy="3454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el-GR" altLang="en-US">
                <a:latin typeface="Bahnschrift Light SemiCondensed" panose="020B0502040204020203" charset="0"/>
                <a:cs typeface="Bahnschrift Light SemiCondensed" panose="020B0502040204020203" charset="0"/>
              </a:rPr>
              <a:t>το κεφίρ περιέχει </a:t>
            </a:r>
            <a:r>
              <a:rPr lang="el-GR" altLang="en-US" u="sng">
                <a:latin typeface="Bahnschrift Light SemiCondensed" panose="020B0502040204020203" charset="0"/>
                <a:cs typeface="Bahnschrift Light SemiCondensed" panose="020B0502040204020203" charset="0"/>
              </a:rPr>
              <a:t>έντεκα</a:t>
            </a:r>
            <a:r>
              <a:rPr lang="el-GR" altLang="en-US">
                <a:latin typeface="Bahnschrift Light SemiCondensed" panose="020B0502040204020203" charset="0"/>
                <a:cs typeface="Bahnschrift Light SemiCondensed" panose="020B0502040204020203" charset="0"/>
              </a:rPr>
              <a:t> είδη απο </a:t>
            </a:r>
            <a:r>
              <a:rPr lang="el-GR" altLang="en-US" u="sng">
                <a:latin typeface="Bahnschrift Light SemiCondensed" panose="020B0502040204020203" charset="0"/>
                <a:cs typeface="Bahnschrift Light SemiCondensed" panose="020B0502040204020203" charset="0"/>
              </a:rPr>
              <a:t>τέσσερα</a:t>
            </a:r>
            <a:r>
              <a:rPr lang="el-GR" altLang="en-US">
                <a:latin typeface="Bahnschrift Light SemiCondensed" panose="020B0502040204020203" charset="0"/>
                <a:cs typeface="Bahnschrift Light SemiCondensed" panose="020B0502040204020203" charset="0"/>
              </a:rPr>
              <a:t> γένη μικροογανισμών</a:t>
            </a:r>
            <a:endParaRPr lang="el-GR" altLang="en-US">
              <a:latin typeface="Bahnschrift Light SemiCondensed" panose="020B0502040204020203" charset="0"/>
              <a:cs typeface="Bahnschrift Light SemiCondensed" panose="020B0502040204020203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747260"/>
          </a:xfrm>
        </p:spPr>
        <p:txBody>
          <a:bodyPr>
            <a:noAutofit/>
          </a:bodyPr>
          <a:p>
            <a:pPr marL="0" indent="0">
              <a:buNone/>
            </a:pPr>
            <a:r>
              <a:rPr lang="en-US" sz="1300">
                <a:latin typeface="Bahnschrift Light SemiCondensed" panose="020B0502040204020203" charset="0"/>
                <a:cs typeface="Bahnschrift Light SemiCondensed" panose="020B0502040204020203" charset="0"/>
              </a:rPr>
              <a:t>LACTOBACILLI:</a:t>
            </a:r>
            <a:endParaRPr lang="en-US" sz="1300">
              <a:latin typeface="Bahnschrift Light SemiCondensed" panose="020B0502040204020203" charset="0"/>
              <a:cs typeface="Bahnschrift Light SemiCondensed" panose="020B0502040204020203" charset="0"/>
            </a:endParaRPr>
          </a:p>
          <a:p>
            <a:r>
              <a:rPr lang="en-US" sz="1300">
                <a:latin typeface="Bahnschrift Light SemiCondensed" panose="020B0502040204020203" charset="0"/>
                <a:cs typeface="Bahnschrift Light SemiCondensed" panose="020B0502040204020203" charset="0"/>
              </a:rPr>
              <a:t>Lb. brevis</a:t>
            </a:r>
            <a:endParaRPr lang="en-US" sz="1300">
              <a:latin typeface="Bahnschrift Light SemiCondensed" panose="020B0502040204020203" charset="0"/>
              <a:cs typeface="Bahnschrift Light SemiCondensed" panose="020B0502040204020203" charset="0"/>
            </a:endParaRPr>
          </a:p>
          <a:p>
            <a:r>
              <a:rPr lang="en-US" sz="1300">
                <a:latin typeface="Bahnschrift Light SemiCondensed" panose="020B0502040204020203" charset="0"/>
                <a:cs typeface="Bahnschrift Light SemiCondensed" panose="020B0502040204020203" charset="0"/>
              </a:rPr>
              <a:t>Lb. cellobiosus</a:t>
            </a:r>
            <a:endParaRPr lang="en-US" sz="1300">
              <a:latin typeface="Bahnschrift Light SemiCondensed" panose="020B0502040204020203" charset="0"/>
              <a:cs typeface="Bahnschrift Light SemiCondensed" panose="020B0502040204020203" charset="0"/>
            </a:endParaRPr>
          </a:p>
          <a:p>
            <a:r>
              <a:rPr lang="en-US" sz="1300">
                <a:latin typeface="Bahnschrift Light SemiCondensed" panose="020B0502040204020203" charset="0"/>
                <a:cs typeface="Bahnschrift Light SemiCondensed" panose="020B0502040204020203" charset="0"/>
              </a:rPr>
              <a:t>Lb. kefir</a:t>
            </a:r>
            <a:endParaRPr lang="en-US" sz="1300">
              <a:latin typeface="Bahnschrift Light SemiCondensed" panose="020B0502040204020203" charset="0"/>
              <a:cs typeface="Bahnschrift Light SemiCondensed" panose="020B0502040204020203" charset="0"/>
            </a:endParaRPr>
          </a:p>
          <a:p>
            <a:r>
              <a:rPr lang="en-US" sz="1300">
                <a:latin typeface="Bahnschrift Light SemiCondensed" panose="020B0502040204020203" charset="0"/>
                <a:cs typeface="Bahnschrift Light SemiCondensed" panose="020B0502040204020203" charset="0"/>
              </a:rPr>
              <a:t>Lb. kefiranofaciens</a:t>
            </a:r>
            <a:endParaRPr lang="en-US" sz="1300">
              <a:latin typeface="Bahnschrift Light SemiCondensed" panose="020B0502040204020203" charset="0"/>
              <a:cs typeface="Bahnschrift Light SemiCondensed" panose="020B0502040204020203" charset="0"/>
            </a:endParaRPr>
          </a:p>
          <a:p>
            <a:r>
              <a:rPr lang="en-US" sz="1300">
                <a:latin typeface="Bahnschrift Light SemiCondensed" panose="020B0502040204020203" charset="0"/>
                <a:cs typeface="Bahnschrift Light SemiCondensed" panose="020B0502040204020203" charset="0"/>
              </a:rPr>
              <a:t>Lb. casei ssp. rhamnosus και ssp.alactosus</a:t>
            </a:r>
            <a:endParaRPr lang="en-US" sz="1300">
              <a:latin typeface="Bahnschrift Light SemiCondensed" panose="020B0502040204020203" charset="0"/>
              <a:cs typeface="Bahnschrift Light SemiCondensed" panose="020B0502040204020203" charset="0"/>
            </a:endParaRPr>
          </a:p>
          <a:p>
            <a:r>
              <a:rPr lang="en-US" sz="1300">
                <a:latin typeface="Bahnschrift Light SemiCondensed" panose="020B0502040204020203" charset="0"/>
                <a:cs typeface="Bahnschrift Light SemiCondensed" panose="020B0502040204020203" charset="0"/>
              </a:rPr>
              <a:t>Lb. casei</a:t>
            </a:r>
            <a:endParaRPr lang="en-US" sz="1300">
              <a:latin typeface="Bahnschrift Light SemiCondensed" panose="020B0502040204020203" charset="0"/>
              <a:cs typeface="Bahnschrift Light SemiCondensed" panose="020B0502040204020203" charset="0"/>
            </a:endParaRPr>
          </a:p>
          <a:p>
            <a:r>
              <a:rPr lang="en-US" sz="1300">
                <a:latin typeface="Bahnschrift Light SemiCondensed" panose="020B0502040204020203" charset="0"/>
                <a:cs typeface="Bahnschrift Light SemiCondensed" panose="020B0502040204020203" charset="0"/>
              </a:rPr>
              <a:t>Lb helveticus ssp. lactis</a:t>
            </a:r>
            <a:endParaRPr lang="en-US" sz="1300">
              <a:latin typeface="Bahnschrift Light SemiCondensed" panose="020B0502040204020203" charset="0"/>
              <a:cs typeface="Bahnschrift Light SemiCondensed" panose="020B0502040204020203" charset="0"/>
            </a:endParaRPr>
          </a:p>
          <a:p>
            <a:r>
              <a:rPr lang="en-US" sz="1300">
                <a:latin typeface="Bahnschrift Light SemiCondensed" panose="020B0502040204020203" charset="0"/>
                <a:cs typeface="Bahnschrift Light SemiCondensed" panose="020B0502040204020203" charset="0"/>
              </a:rPr>
              <a:t>Lb deldruevkii ssp. lactis and ssp. bulgaricus</a:t>
            </a:r>
            <a:endParaRPr lang="en-US" sz="1300">
              <a:latin typeface="Bahnschrift Light SemiCondensed" panose="020B0502040204020203" charset="0"/>
              <a:cs typeface="Bahnschrift Light SemiCondensed" panose="020B0502040204020203" charset="0"/>
            </a:endParaRPr>
          </a:p>
          <a:p>
            <a:r>
              <a:rPr lang="en-US" sz="1300">
                <a:latin typeface="Bahnschrift Light SemiCondensed" panose="020B0502040204020203" charset="0"/>
                <a:cs typeface="Bahnschrift Light SemiCondensed" panose="020B0502040204020203" charset="0"/>
              </a:rPr>
              <a:t>Lb.lactis</a:t>
            </a:r>
            <a:endParaRPr lang="en-US" sz="1300">
              <a:latin typeface="Bahnschrift Light SemiCondensed" panose="020B0502040204020203" charset="0"/>
              <a:cs typeface="Bahnschrift Light SemiCondensed" panose="020B0502040204020203" charset="0"/>
            </a:endParaRPr>
          </a:p>
          <a:p>
            <a:r>
              <a:rPr lang="en-US" sz="1300">
                <a:latin typeface="Bahnschrift Light SemiCondensed" panose="020B0502040204020203" charset="0"/>
                <a:cs typeface="Bahnschrift Light SemiCondensed" panose="020B0502040204020203" charset="0"/>
              </a:rPr>
              <a:t>Lb acidophilus</a:t>
            </a:r>
            <a:endParaRPr lang="en-US" sz="1300">
              <a:latin typeface="Bahnschrift Light SemiCondensed" panose="020B0502040204020203" charset="0"/>
              <a:cs typeface="Bahnschrift Light SemiCondensed" panose="020B0502040204020203" charset="0"/>
            </a:endParaRPr>
          </a:p>
          <a:p>
            <a:pPr>
              <a:buNone/>
            </a:pPr>
            <a:endParaRPr lang="en-US" sz="1300">
              <a:latin typeface="Bahnschrift Light SemiCondensed" panose="020B0502040204020203" charset="0"/>
              <a:cs typeface="Bahnschrift Light SemiCondensed" panose="020B0502040204020203" charset="0"/>
            </a:endParaRPr>
          </a:p>
          <a:p>
            <a:pPr marL="0" indent="0">
              <a:buNone/>
            </a:pPr>
            <a:r>
              <a:rPr lang="en-US" sz="1300">
                <a:latin typeface="Bahnschrift Light SemiCondensed" panose="020B0502040204020203" charset="0"/>
                <a:cs typeface="Bahnschrift Light SemiCondensed" panose="020B0502040204020203" charset="0"/>
              </a:rPr>
              <a:t>ACETOBACTER:</a:t>
            </a:r>
            <a:endParaRPr lang="en-US" sz="1300">
              <a:latin typeface="Bahnschrift Light SemiCondensed" panose="020B0502040204020203" charset="0"/>
              <a:cs typeface="Bahnschrift Light SemiCondensed" panose="020B0502040204020203" charset="0"/>
            </a:endParaRPr>
          </a:p>
          <a:p>
            <a:r>
              <a:rPr lang="en-US" sz="1300">
                <a:latin typeface="Bahnschrift Light SemiCondensed" panose="020B0502040204020203" charset="0"/>
                <a:cs typeface="Bahnschrift Light SemiCondensed" panose="020B0502040204020203" charset="0"/>
              </a:rPr>
              <a:t>Acetobacters aceti</a:t>
            </a:r>
            <a:endParaRPr lang="en-US" sz="1300">
              <a:latin typeface="Bahnschrift Light SemiCondensed" panose="020B0502040204020203" charset="0"/>
              <a:cs typeface="Bahnschrift Light SemiCondensed" panose="020B0502040204020203" charset="0"/>
            </a:endParaRPr>
          </a:p>
          <a:p>
            <a:r>
              <a:rPr lang="en-US" sz="1300">
                <a:latin typeface="Bahnschrift Light SemiCondensed" panose="020B0502040204020203" charset="0"/>
                <a:cs typeface="Bahnschrift Light SemiCondensed" panose="020B0502040204020203" charset="0"/>
              </a:rPr>
              <a:t>A. Rasens</a:t>
            </a:r>
            <a:endParaRPr lang="en-US" sz="1300">
              <a:latin typeface="Bahnschrift Light SemiCondensed" panose="020B0502040204020203" charset="0"/>
              <a:cs typeface="Bahnschrift Light SemiCondensed" panose="020B0502040204020203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665345"/>
          </a:xfrm>
        </p:spPr>
        <p:txBody>
          <a:bodyPr>
            <a:noAutofit/>
          </a:bodyPr>
          <a:p>
            <a:pPr marL="0" indent="0">
              <a:buNone/>
            </a:pPr>
            <a:r>
              <a:rPr lang="en-US" sz="1300">
                <a:latin typeface="Bahnschrift Light SemiCondensed" panose="020B0502040204020203" charset="0"/>
                <a:cs typeface="Bahnschrift Light SemiCondensed" panose="020B0502040204020203" charset="0"/>
              </a:rPr>
              <a:t>STREPTOCOCCI/LACTOCOCCI:</a:t>
            </a:r>
            <a:endParaRPr lang="en-US" sz="1300">
              <a:latin typeface="Bahnschrift Light SemiCondensed" panose="020B0502040204020203" charset="0"/>
              <a:cs typeface="Bahnschrift Light SemiCondensed" panose="020B0502040204020203" charset="0"/>
            </a:endParaRPr>
          </a:p>
          <a:p>
            <a:endParaRPr lang="en-US" sz="1300">
              <a:latin typeface="Bahnschrift Light SemiCondensed" panose="020B0502040204020203" charset="0"/>
              <a:cs typeface="Bahnschrift Light SemiCondensed" panose="020B0502040204020203" charset="0"/>
            </a:endParaRPr>
          </a:p>
          <a:p>
            <a:r>
              <a:rPr lang="en-US" sz="1300">
                <a:latin typeface="Bahnschrift Light SemiCondensed" panose="020B0502040204020203" charset="0"/>
                <a:cs typeface="Bahnschrift Light SemiCondensed" panose="020B0502040204020203" charset="0"/>
              </a:rPr>
              <a:t>Lc.lactis ssp.lactis and ssp. cremoris and Var. diacetylactis</a:t>
            </a:r>
            <a:endParaRPr lang="en-US" sz="1300">
              <a:latin typeface="Bahnschrift Light SemiCondensed" panose="020B0502040204020203" charset="0"/>
              <a:cs typeface="Bahnschrift Light SemiCondensed" panose="020B0502040204020203" charset="0"/>
            </a:endParaRPr>
          </a:p>
          <a:p>
            <a:r>
              <a:rPr lang="en-US" sz="1300">
                <a:latin typeface="Bahnschrift Light SemiCondensed" panose="020B0502040204020203" charset="0"/>
                <a:cs typeface="Bahnschrift Light SemiCondensed" panose="020B0502040204020203" charset="0"/>
              </a:rPr>
              <a:t>Lc salivarius ssp. thermophilus</a:t>
            </a:r>
            <a:endParaRPr lang="en-US" sz="1300">
              <a:latin typeface="Bahnschrift Light SemiCondensed" panose="020B0502040204020203" charset="0"/>
              <a:cs typeface="Bahnschrift Light SemiCondensed" panose="020B0502040204020203" charset="0"/>
            </a:endParaRPr>
          </a:p>
          <a:p>
            <a:r>
              <a:rPr lang="en-US" sz="1300">
                <a:latin typeface="Bahnschrift Light SemiCondensed" panose="020B0502040204020203" charset="0"/>
                <a:cs typeface="Bahnschrift Light SemiCondensed" panose="020B0502040204020203" charset="0"/>
              </a:rPr>
              <a:t>Enterococcus durans</a:t>
            </a:r>
            <a:endParaRPr lang="en-US" sz="1300">
              <a:latin typeface="Bahnschrift Light SemiCondensed" panose="020B0502040204020203" charset="0"/>
              <a:cs typeface="Bahnschrift Light SemiCondensed" panose="020B0502040204020203" charset="0"/>
            </a:endParaRPr>
          </a:p>
          <a:p>
            <a:r>
              <a:rPr lang="en-US" sz="1300">
                <a:latin typeface="Bahnschrift Light SemiCondensed" panose="020B0502040204020203" charset="0"/>
                <a:cs typeface="Bahnschrift Light SemiCondensed" panose="020B0502040204020203" charset="0"/>
              </a:rPr>
              <a:t>Leuconostoc cremoris</a:t>
            </a:r>
            <a:endParaRPr lang="en-US" sz="1300">
              <a:latin typeface="Bahnschrift Light SemiCondensed" panose="020B0502040204020203" charset="0"/>
              <a:cs typeface="Bahnschrift Light SemiCondensed" panose="020B0502040204020203" charset="0"/>
            </a:endParaRPr>
          </a:p>
          <a:p>
            <a:r>
              <a:rPr lang="en-US" sz="1300">
                <a:latin typeface="Bahnschrift Light SemiCondensed" panose="020B0502040204020203" charset="0"/>
                <a:cs typeface="Bahnschrift Light SemiCondensed" panose="020B0502040204020203" charset="0"/>
              </a:rPr>
              <a:t>L.mesenteroides</a:t>
            </a:r>
            <a:endParaRPr lang="en-US" sz="1300">
              <a:latin typeface="Bahnschrift Light SemiCondensed" panose="020B0502040204020203" charset="0"/>
              <a:cs typeface="Bahnschrift Light SemiCondensed" panose="020B0502040204020203" charset="0"/>
            </a:endParaRPr>
          </a:p>
          <a:p>
            <a:pPr marL="0" indent="0">
              <a:buNone/>
            </a:pPr>
            <a:r>
              <a:rPr lang="en-US" sz="1300">
                <a:latin typeface="Bahnschrift Light SemiCondensed" panose="020B0502040204020203" charset="0"/>
                <a:cs typeface="Bahnschrift Light SemiCondensed" panose="020B0502040204020203" charset="0"/>
              </a:rPr>
              <a:t>YEASTS:</a:t>
            </a:r>
            <a:endParaRPr lang="en-US" sz="1300">
              <a:latin typeface="Bahnschrift Light SemiCondensed" panose="020B0502040204020203" charset="0"/>
              <a:cs typeface="Bahnschrift Light SemiCondensed" panose="020B0502040204020203" charset="0"/>
            </a:endParaRPr>
          </a:p>
          <a:p>
            <a:r>
              <a:rPr lang="en-US" sz="1300">
                <a:latin typeface="Bahnschrift Light SemiCondensed" panose="020B0502040204020203" charset="0"/>
                <a:cs typeface="Bahnschrift Light SemiCondensed" panose="020B0502040204020203" charset="0"/>
              </a:rPr>
              <a:t>Kluyveromyces lactis</a:t>
            </a:r>
            <a:endParaRPr lang="en-US" sz="1300">
              <a:latin typeface="Bahnschrift Light SemiCondensed" panose="020B0502040204020203" charset="0"/>
              <a:cs typeface="Bahnschrift Light SemiCondensed" panose="020B0502040204020203" charset="0"/>
            </a:endParaRPr>
          </a:p>
          <a:p>
            <a:r>
              <a:rPr lang="en-US" sz="1300">
                <a:latin typeface="Bahnschrift Light SemiCondensed" panose="020B0502040204020203" charset="0"/>
                <a:cs typeface="Bahnschrift Light SemiCondensed" panose="020B0502040204020203" charset="0"/>
              </a:rPr>
              <a:t>K.bulgaricus</a:t>
            </a:r>
            <a:endParaRPr lang="en-US" sz="1300">
              <a:latin typeface="Bahnschrift Light SemiCondensed" panose="020B0502040204020203" charset="0"/>
              <a:cs typeface="Bahnschrift Light SemiCondensed" panose="020B0502040204020203" charset="0"/>
            </a:endParaRPr>
          </a:p>
          <a:p>
            <a:r>
              <a:rPr lang="en-US" sz="1300">
                <a:latin typeface="Bahnschrift Light SemiCondensed" panose="020B0502040204020203" charset="0"/>
                <a:cs typeface="Bahnschrift Light SemiCondensed" panose="020B0502040204020203" charset="0"/>
              </a:rPr>
              <a:t>K. fragilis / marxianus</a:t>
            </a:r>
            <a:endParaRPr lang="en-US" sz="1300">
              <a:latin typeface="Bahnschrift Light SemiCondensed" panose="020B0502040204020203" charset="0"/>
              <a:cs typeface="Bahnschrift Light SemiCondensed" panose="020B0502040204020203" charset="0"/>
            </a:endParaRPr>
          </a:p>
          <a:p>
            <a:r>
              <a:rPr lang="en-US" sz="1300">
                <a:latin typeface="Bahnschrift Light SemiCondensed" panose="020B0502040204020203" charset="0"/>
                <a:cs typeface="Bahnschrift Light SemiCondensed" panose="020B0502040204020203" charset="0"/>
              </a:rPr>
              <a:t>Candida kefir</a:t>
            </a:r>
            <a:endParaRPr lang="en-US" sz="1300">
              <a:latin typeface="Bahnschrift Light SemiCondensed" panose="020B0502040204020203" charset="0"/>
              <a:cs typeface="Bahnschrift Light SemiCondensed" panose="020B0502040204020203" charset="0"/>
            </a:endParaRPr>
          </a:p>
          <a:p>
            <a:r>
              <a:rPr lang="en-US" sz="1300">
                <a:latin typeface="Bahnschrift Light SemiCondensed" panose="020B0502040204020203" charset="0"/>
                <a:cs typeface="Bahnschrift Light SemiCondensed" panose="020B0502040204020203" charset="0"/>
              </a:rPr>
              <a:t>C pseudotropicalis</a:t>
            </a:r>
            <a:endParaRPr lang="en-US" sz="1300">
              <a:latin typeface="Bahnschrift Light SemiCondensed" panose="020B0502040204020203" charset="0"/>
              <a:cs typeface="Bahnschrift Light SemiCondensed" panose="020B0502040204020203" charset="0"/>
            </a:endParaRPr>
          </a:p>
          <a:p>
            <a:r>
              <a:rPr lang="en-US" sz="1300">
                <a:latin typeface="Bahnschrift Light SemiCondensed" panose="020B0502040204020203" charset="0"/>
                <a:cs typeface="Bahnschrift Light SemiCondensed" panose="020B0502040204020203" charset="0"/>
              </a:rPr>
              <a:t>Saccharomyces ssp. Torulopsis holmii (torulla ssp.)</a:t>
            </a:r>
            <a:endParaRPr lang="en-US" sz="1300">
              <a:latin typeface="Bahnschrift Light SemiCondensed" panose="020B0502040204020203" charset="0"/>
              <a:cs typeface="Bahnschrift Light SemiCondensed" panose="020B0502040204020203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l-GR" altLang="en-US">
                <a:latin typeface="Bahnschrift Condensed" panose="020B0502040204020203" charset="0"/>
                <a:cs typeface="Bahnschrift Condensed" panose="020B0502040204020203" charset="0"/>
              </a:rPr>
              <a:t>ζύμωση</a:t>
            </a:r>
            <a:endParaRPr lang="el-GR" altLang="en-US">
              <a:latin typeface="Bahnschrift Condensed" panose="020B0502040204020203" charset="0"/>
              <a:cs typeface="Bahnschrift Condensed" panose="020B0502040204020203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None/>
            </a:pPr>
            <a:r>
              <a:rPr lang="el-GR" altLang="en-US">
                <a:latin typeface="Bahnschrift Light SemiCondensed" panose="020B0502040204020203" charset="0"/>
                <a:cs typeface="Bahnschrift Light SemiCondensed" panose="020B0502040204020203" charset="0"/>
              </a:rPr>
              <a:t>	Το κεφίρ ζυμώνεται σε θερμοκρασίες περιβάλλοντος συνήθως 20-25</a:t>
            </a:r>
            <a:r>
              <a:rPr lang="el-GR" altLang="en-US" baseline="30000">
                <a:latin typeface="Bahnschrift Light SemiCondensed" panose="020B0502040204020203" charset="0"/>
                <a:cs typeface="Bahnschrift Light SemiCondensed" panose="020B0502040204020203" charset="0"/>
              </a:rPr>
              <a:t>ο</a:t>
            </a:r>
            <a:r>
              <a:rPr lang="en-US" altLang="en-US">
                <a:latin typeface="Bahnschrift Light SemiCondensed" panose="020B0502040204020203" charset="0"/>
                <a:cs typeface="Bahnschrift Light SemiCondensed" panose="020B0502040204020203" charset="0"/>
              </a:rPr>
              <a:t>C </a:t>
            </a:r>
            <a:r>
              <a:rPr lang="el-GR" altLang="en-US">
                <a:latin typeface="Bahnschrift Light SemiCondensed" panose="020B0502040204020203" charset="0"/>
                <a:cs typeface="Bahnschrift Light SemiCondensed" panose="020B0502040204020203" charset="0"/>
              </a:rPr>
              <a:t>για 12-24 ώρες.</a:t>
            </a:r>
            <a:endParaRPr lang="el-GR" altLang="en-US">
              <a:latin typeface="Bahnschrift Light SemiCondensed" panose="020B0502040204020203" charset="0"/>
              <a:cs typeface="Bahnschrift Light SemiCondensed" panose="020B0502040204020203" charset="0"/>
            </a:endParaRPr>
          </a:p>
          <a:p>
            <a:pPr marL="0" indent="0">
              <a:buNone/>
            </a:pPr>
            <a:r>
              <a:rPr lang="el-GR" altLang="en-US">
                <a:latin typeface="Bahnschrift Light SemiCondensed" panose="020B0502040204020203" charset="0"/>
                <a:cs typeface="Bahnschrift Light SemiCondensed" panose="020B0502040204020203" charset="0"/>
              </a:rPr>
              <a:t>	Η καλλιέργεια προστίθεται σε αναλογία με το γάλα 2-5%</a:t>
            </a:r>
            <a:endParaRPr lang="el-GR" altLang="en-US">
              <a:latin typeface="Bahnschrift Light SemiCondensed" panose="020B0502040204020203" charset="0"/>
              <a:cs typeface="Bahnschrift Light SemiCondensed" panose="020B0502040204020203" charset="0"/>
            </a:endParaRPr>
          </a:p>
          <a:p>
            <a:pPr marL="0" indent="0">
              <a:buNone/>
            </a:pPr>
            <a:r>
              <a:rPr lang="el-GR" altLang="en-US">
                <a:latin typeface="Bahnschrift Light SemiCondensed" panose="020B0502040204020203" charset="0"/>
                <a:cs typeface="Bahnschrift Light SemiCondensed" panose="020B0502040204020203" charset="0"/>
              </a:rPr>
              <a:t>	Κατά τη διάρκεια της ζύμωσης η καλλιέργεια μεγαλώνει και επεκτείνεται.</a:t>
            </a:r>
            <a:endParaRPr lang="el-GR" altLang="en-US">
              <a:latin typeface="Bahnschrift Light SemiCondensed" panose="020B0502040204020203" charset="0"/>
              <a:cs typeface="Bahnschrift Light SemiCondensed" panose="020B0502040204020203" charset="0"/>
            </a:endParaRPr>
          </a:p>
        </p:txBody>
      </p:sp>
      <p:pic>
        <p:nvPicPr>
          <p:cNvPr id="5" name="Content Placeholder 4" descr="kefir-grains11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172200" y="2058035"/>
            <a:ext cx="5181600" cy="38862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l-GR" altLang="en-US">
                <a:latin typeface="Bahnschrift Condensed" panose="020B0502040204020203" charset="0"/>
                <a:cs typeface="Bahnschrift Condensed" panose="020B0502040204020203" charset="0"/>
              </a:rPr>
              <a:t>ζύμωση</a:t>
            </a:r>
            <a:endParaRPr lang="el-GR" altLang="en-US">
              <a:latin typeface="Bahnschrift Condensed" panose="020B0502040204020203" charset="0"/>
              <a:cs typeface="Bahnschrift Condensed" panose="020B0502040204020203" charset="0"/>
            </a:endParaRPr>
          </a:p>
        </p:txBody>
      </p:sp>
      <p:pic>
        <p:nvPicPr>
          <p:cNvPr id="6" name="Content Placeholder 5" descr="lactic acid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980440" y="4538980"/>
            <a:ext cx="4876800" cy="2000250"/>
          </a:xfrm>
          <a:prstGeom prst="rect">
            <a:avLst/>
          </a:prstGeom>
        </p:spPr>
      </p:pic>
      <p:pic>
        <p:nvPicPr>
          <p:cNvPr id="5" name="Content Placeholder 4" descr="mcb8_5_fermentation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46545" y="1422400"/>
            <a:ext cx="4890770" cy="5116830"/>
          </a:xfrm>
          <a:prstGeom prst="rect">
            <a:avLst/>
          </a:prstGeom>
        </p:spPr>
      </p:pic>
      <p:pic>
        <p:nvPicPr>
          <p:cNvPr id="7" name="Picture 6" descr="Hydrolysis_of_lactose.sv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805" y="1422400"/>
            <a:ext cx="4954270" cy="25177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l-GR" altLang="en-US">
                <a:latin typeface="Bahnschrift Condensed" panose="020B0502040204020203" charset="0"/>
                <a:cs typeface="Bahnschrift Condensed" panose="020B0502040204020203" charset="0"/>
              </a:rPr>
              <a:t>ζύμωση</a:t>
            </a:r>
            <a:endParaRPr lang="el-GR" altLang="en-US">
              <a:latin typeface="Bahnschrift Condensed" panose="020B0502040204020203" charset="0"/>
              <a:cs typeface="Bahnschrift Condensed" panose="020B0502040204020203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150745"/>
            <a:ext cx="9978390" cy="3509645"/>
          </a:xfrm>
        </p:spPr>
        <p:txBody>
          <a:bodyPr>
            <a:normAutofit lnSpcReduction="20000"/>
          </a:bodyPr>
          <a:p>
            <a:pPr marL="0" indent="0" algn="ctr">
              <a:lnSpc>
                <a:spcPct val="210000"/>
              </a:lnSpc>
              <a:buNone/>
            </a:pPr>
            <a:r>
              <a:rPr lang="el-GR" altLang="en-US">
                <a:latin typeface="Bahnschrift Light SemiCondensed" panose="020B0502040204020203" charset="0"/>
                <a:cs typeface="Bahnschrift Light SemiCondensed" panose="020B0502040204020203" charset="0"/>
              </a:rPr>
              <a:t>λακτόζη→γλυκόζη + γαλακτόζη</a:t>
            </a:r>
            <a:endParaRPr lang="el-GR" altLang="en-US">
              <a:latin typeface="Bahnschrift Light SemiCondensed" panose="020B0502040204020203" charset="0"/>
              <a:cs typeface="Bahnschrift Light SemiCondensed" panose="020B0502040204020203" charset="0"/>
            </a:endParaRPr>
          </a:p>
          <a:p>
            <a:pPr marL="0" indent="0" algn="ctr">
              <a:lnSpc>
                <a:spcPct val="210000"/>
              </a:lnSpc>
              <a:buNone/>
            </a:pPr>
            <a:r>
              <a:rPr lang="el-GR" altLang="en-US">
                <a:latin typeface="Bahnschrift Light SemiCondensed" panose="020B0502040204020203" charset="0"/>
                <a:cs typeface="Bahnschrift Light SemiCondensed" panose="020B0502040204020203" charset="0"/>
              </a:rPr>
              <a:t>γλυκόζη→πυροσταφυλικό + γαλακτικό + ακεταλδεΰδη+ προπιονικό+ παράγωγα+ αιθανόλη</a:t>
            </a:r>
            <a:r>
              <a:rPr lang="en-US" altLang="el-GR">
                <a:latin typeface="Bahnschrift Light SemiCondensed" panose="020B0502040204020203" charset="0"/>
                <a:cs typeface="Bahnschrift Light SemiCondensed" panose="020B0502040204020203" charset="0"/>
              </a:rPr>
              <a:t>+ </a:t>
            </a:r>
            <a:r>
              <a:rPr lang="el-GR" altLang="el-GR">
                <a:latin typeface="Bahnschrift Light SemiCondensed" panose="020B0502040204020203" charset="0"/>
                <a:cs typeface="Bahnschrift Light SemiCondensed" panose="020B0502040204020203" charset="0"/>
              </a:rPr>
              <a:t>διοξείδιο του άνθρακα</a:t>
            </a:r>
            <a:endParaRPr lang="el-GR" altLang="el-GR">
              <a:latin typeface="Bahnschrift Light SemiCondensed" panose="020B0502040204020203" charset="0"/>
              <a:cs typeface="Bahnschrift Light SemiCondensed" panose="020B0502040204020203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l-GR" altLang="en-US">
                <a:latin typeface="Bahnschrift Light SemiCondensed" panose="020B0502040204020203" charset="0"/>
                <a:cs typeface="Bahnschrift Light SemiCondensed" panose="020B0502040204020203" charset="0"/>
              </a:rPr>
              <a:t>τελικό προϊόν</a:t>
            </a:r>
            <a:endParaRPr lang="el-GR" altLang="en-US">
              <a:latin typeface="Bahnschrift Light SemiCondensed" panose="020B0502040204020203" charset="0"/>
              <a:cs typeface="Bahnschrift Light SemiCondensed" panose="020B0502040204020203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6600" y="1480820"/>
            <a:ext cx="10516235" cy="4634865"/>
          </a:xfrm>
        </p:spPr>
        <p:txBody>
          <a:bodyPr>
            <a:normAutofit fontScale="70000"/>
          </a:bodyPr>
          <a:p>
            <a:pPr>
              <a:lnSpc>
                <a:spcPct val="140000"/>
              </a:lnSpc>
              <a:buFont typeface="Wingdings" panose="05000000000000000000" charset="0"/>
              <a:buChar char="§"/>
            </a:pPr>
            <a:r>
              <a:rPr lang="el-GR" altLang="en-US">
                <a:latin typeface="Bahnschrift Light SemiCondensed" panose="020B0502040204020203" charset="0"/>
                <a:cs typeface="Bahnschrift Light SemiCondensed" panose="020B0502040204020203" charset="0"/>
                <a:sym typeface="+mn-ea"/>
              </a:rPr>
              <a:t>το γαλακτικό οξύ ρίχνει το </a:t>
            </a:r>
            <a:r>
              <a:rPr lang="en-US" altLang="en-US">
                <a:latin typeface="Bahnschrift Light SemiCondensed" panose="020B0502040204020203" charset="0"/>
                <a:cs typeface="Bahnschrift Light SemiCondensed" panose="020B0502040204020203" charset="0"/>
                <a:sym typeface="+mn-ea"/>
              </a:rPr>
              <a:t>p</a:t>
            </a:r>
            <a:r>
              <a:rPr lang="el-GR" altLang="en-US">
                <a:latin typeface="Bahnschrift Light SemiCondensed" panose="020B0502040204020203" charset="0"/>
                <a:cs typeface="Bahnschrift Light SemiCondensed" panose="020B0502040204020203" charset="0"/>
                <a:sym typeface="+mn-ea"/>
              </a:rPr>
              <a:t>Η</a:t>
            </a:r>
            <a:r>
              <a:rPr lang="en-US" altLang="en-US">
                <a:latin typeface="Bahnschrift Light SemiCondensed" panose="020B0502040204020203" charset="0"/>
                <a:cs typeface="Bahnschrift Light SemiCondensed" panose="020B0502040204020203" charset="0"/>
                <a:sym typeface="+mn-ea"/>
              </a:rPr>
              <a:t> </a:t>
            </a:r>
            <a:r>
              <a:rPr lang="el-GR" altLang="en-US">
                <a:latin typeface="Bahnschrift Light SemiCondensed" panose="020B0502040204020203" charset="0"/>
                <a:cs typeface="Bahnschrift Light SemiCondensed" panose="020B0502040204020203" charset="0"/>
                <a:sym typeface="+mn-ea"/>
              </a:rPr>
              <a:t>με αποτέλεσμα την πήξη και την κροκίδωση </a:t>
            </a:r>
            <a:endParaRPr lang="el-GR" altLang="en-US">
              <a:latin typeface="Bahnschrift Light SemiCondensed" panose="020B0502040204020203" charset="0"/>
              <a:cs typeface="Bahnschrift Light SemiCondensed" panose="020B0502040204020203" charset="0"/>
            </a:endParaRPr>
          </a:p>
          <a:p>
            <a:pPr>
              <a:lnSpc>
                <a:spcPct val="140000"/>
              </a:lnSpc>
              <a:buFont typeface="Wingdings" panose="05000000000000000000" charset="0"/>
              <a:buChar char="§"/>
            </a:pPr>
            <a:r>
              <a:rPr lang="el-GR" altLang="en-US">
                <a:latin typeface="Bahnschrift Light SemiCondensed" panose="020B0502040204020203" charset="0"/>
                <a:cs typeface="Bahnschrift Light SemiCondensed" panose="020B0502040204020203" charset="0"/>
                <a:sym typeface="+mn-ea"/>
              </a:rPr>
              <a:t>το πυροσταφυλικό, η ακεταλδεΰδη, το προπιονικό και τα παράγωγά τους συμβάλλουν στη γεύση</a:t>
            </a:r>
            <a:endParaRPr lang="el-GR" altLang="en-US">
              <a:latin typeface="Bahnschrift Light SemiCondensed" panose="020B0502040204020203" charset="0"/>
              <a:cs typeface="Bahnschrift Light SemiCondensed" panose="020B0502040204020203" charset="0"/>
            </a:endParaRPr>
          </a:p>
          <a:p>
            <a:pPr>
              <a:lnSpc>
                <a:spcPct val="140000"/>
              </a:lnSpc>
              <a:buFont typeface="Wingdings" panose="05000000000000000000" charset="0"/>
              <a:buChar char="§"/>
            </a:pPr>
            <a:r>
              <a:rPr lang="el-GR" altLang="en-US">
                <a:latin typeface="Bahnschrift Light SemiCondensed" panose="020B0502040204020203" charset="0"/>
                <a:cs typeface="Bahnschrift Light SemiCondensed" panose="020B0502040204020203" charset="0"/>
                <a:sym typeface="+mn-ea"/>
              </a:rPr>
              <a:t>το διοξείδιο του άνθρακα το καθιστά ανθρακούχο </a:t>
            </a:r>
            <a:endParaRPr lang="el-GR" altLang="en-US">
              <a:latin typeface="Bahnschrift Light SemiCondensed" panose="020B0502040204020203" charset="0"/>
              <a:cs typeface="Bahnschrift Light SemiCondensed" panose="020B0502040204020203" charset="0"/>
            </a:endParaRPr>
          </a:p>
          <a:p>
            <a:pPr>
              <a:lnSpc>
                <a:spcPct val="140000"/>
              </a:lnSpc>
              <a:buFont typeface="Wingdings" panose="05000000000000000000" charset="0"/>
              <a:buChar char="§"/>
            </a:pPr>
            <a:r>
              <a:rPr lang="el-GR" altLang="en-US">
                <a:latin typeface="Bahnschrift Light SemiCondensed" panose="020B0502040204020203" charset="0"/>
                <a:cs typeface="Bahnschrift Light SemiCondensed" panose="020B0502040204020203" charset="0"/>
                <a:sym typeface="+mn-ea"/>
              </a:rPr>
              <a:t>η αιθανόλη το καθιστά ελαφρώς αλκοολούχο 0,2-0,3%</a:t>
            </a:r>
            <a:endParaRPr lang="el-GR" altLang="en-US">
              <a:latin typeface="Bahnschrift Light SemiCondensed" panose="020B0502040204020203" charset="0"/>
              <a:cs typeface="Bahnschrift Light SemiCondensed" panose="020B0502040204020203" charset="0"/>
              <a:sym typeface="+mn-ea"/>
            </a:endParaRPr>
          </a:p>
          <a:p>
            <a:pPr>
              <a:lnSpc>
                <a:spcPct val="140000"/>
              </a:lnSpc>
              <a:buFont typeface="Wingdings" panose="05000000000000000000" charset="0"/>
              <a:buChar char="§"/>
            </a:pPr>
            <a:r>
              <a:rPr lang="el-GR" altLang="en-US">
                <a:latin typeface="Bahnschrift Light SemiCondensed" panose="020B0502040204020203" charset="0"/>
                <a:cs typeface="Bahnschrift Light SemiCondensed" panose="020B0502040204020203" charset="0"/>
              </a:rPr>
              <a:t>Το τελικό προϊόν περιέχει σε μορφή αλάτων  ασβέστιο, μαγνήσιο και φώσφορο και κάποια ακόμα ιχνοστοιχεία</a:t>
            </a:r>
            <a:endParaRPr lang="el-GR" altLang="en-US">
              <a:latin typeface="Bahnschrift Light SemiCondensed" panose="020B0502040204020203" charset="0"/>
              <a:cs typeface="Bahnschrift Light SemiCondensed" panose="020B0502040204020203" charset="0"/>
            </a:endParaRPr>
          </a:p>
          <a:p>
            <a:pPr>
              <a:lnSpc>
                <a:spcPct val="140000"/>
              </a:lnSpc>
              <a:buFont typeface="Wingdings" panose="05000000000000000000" charset="0"/>
              <a:buChar char="§"/>
            </a:pPr>
            <a:r>
              <a:rPr lang="el-GR" altLang="en-US">
                <a:latin typeface="Bahnschrift Light SemiCondensed" panose="020B0502040204020203" charset="0"/>
                <a:cs typeface="Bahnschrift Light SemiCondensed" panose="020B0502040204020203" charset="0"/>
              </a:rPr>
              <a:t>Όπως και το γάλα περιέχει επίσης βιταμίνες Α, σύμπλεγμα Β, C, </a:t>
            </a:r>
            <a:r>
              <a:rPr lang="en-US" altLang="en-US">
                <a:latin typeface="Bahnschrift Light SemiCondensed" panose="020B0502040204020203" charset="0"/>
                <a:cs typeface="Bahnschrift Light SemiCondensed" panose="020B0502040204020203" charset="0"/>
              </a:rPr>
              <a:t>D, E</a:t>
            </a:r>
            <a:r>
              <a:rPr lang="el-GR" altLang="en-US">
                <a:latin typeface="Bahnschrift Light SemiCondensed" panose="020B0502040204020203" charset="0"/>
                <a:cs typeface="Bahnschrift Light SemiCondensed" panose="020B0502040204020203" charset="0"/>
              </a:rPr>
              <a:t>, κθώς και 9 από τα απαραίτητα αμινοξέα.</a:t>
            </a:r>
            <a:endParaRPr lang="el-GR" altLang="en-US">
              <a:latin typeface="Bahnschrift Light SemiCondensed" panose="020B0502040204020203" charset="0"/>
              <a:cs typeface="Bahnschrift Light SemiCondensed" panose="020B0502040204020203" charset="0"/>
            </a:endParaRPr>
          </a:p>
          <a:p>
            <a:pPr>
              <a:lnSpc>
                <a:spcPct val="140000"/>
              </a:lnSpc>
            </a:pP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l-GR" altLang="en-US">
                <a:latin typeface="Bahnschrift Condensed" panose="020B0502040204020203" charset="0"/>
                <a:cs typeface="Bahnschrift Condensed" panose="020B0502040204020203" charset="0"/>
              </a:rPr>
              <a:t>Χρήση</a:t>
            </a:r>
            <a:endParaRPr lang="el-GR" altLang="en-US">
              <a:latin typeface="Bahnschrift Condensed" panose="020B0502040204020203" charset="0"/>
              <a:cs typeface="Bahnschrift Condensed" panose="020B0502040204020203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7515225" cy="4351655"/>
          </a:xfrm>
        </p:spPr>
        <p:txBody>
          <a:bodyPr/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l-GR" altLang="en-US">
                <a:latin typeface="Bahnschrift Light SemiCondensed" panose="020B0502040204020203" charset="0"/>
                <a:cs typeface="Bahnschrift Light SemiCondensed" panose="020B0502040204020203" charset="0"/>
              </a:rPr>
              <a:t>κατανάλωση ως έχει, σκέτο ή σε συνδιασμό με δημητριακά και φρούτα</a:t>
            </a:r>
            <a:endParaRPr lang="el-GR" altLang="en-US">
              <a:latin typeface="Bahnschrift Light SemiCondensed" panose="020B0502040204020203" charset="0"/>
              <a:cs typeface="Bahnschrift Light SemiCondensed" panose="020B0502040204020203" charset="0"/>
            </a:endParaRP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l-GR" altLang="en-US">
                <a:latin typeface="Bahnschrift Light SemiCondensed" panose="020B0502040204020203" charset="0"/>
                <a:cs typeface="Bahnschrift Light SemiCondensed" panose="020B0502040204020203" charset="0"/>
              </a:rPr>
              <a:t>χρήση σε παρασκευές</a:t>
            </a:r>
            <a:endParaRPr lang="el-GR" altLang="en-US">
              <a:latin typeface="Bahnschrift Light SemiCondensed" panose="020B0502040204020203" charset="0"/>
              <a:cs typeface="Bahnschrift Light SemiCondensed" panose="020B0502040204020203" charset="0"/>
            </a:endParaRPr>
          </a:p>
          <a:p>
            <a:pPr lv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l-GR" altLang="en-US" sz="2400">
                <a:latin typeface="Bahnschrift Light SemiCondensed" panose="020B0502040204020203" charset="0"/>
                <a:cs typeface="Bahnschrift Light SemiCondensed" panose="020B0502040204020203" charset="0"/>
              </a:rPr>
              <a:t>μαρινάδες κρεάτων /κοτόπουλου για τρυφεροποιηση λόγω διάσπασης των ινών.</a:t>
            </a:r>
            <a:endParaRPr lang="el-GR" altLang="en-US" sz="2400">
              <a:latin typeface="Bahnschrift Light SemiCondensed" panose="020B0502040204020203" charset="0"/>
              <a:cs typeface="Bahnschrift Light SemiCondensed" panose="020B0502040204020203" charset="0"/>
            </a:endParaRPr>
          </a:p>
          <a:p>
            <a:pPr lv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l-GR" altLang="en-US" sz="2400">
                <a:latin typeface="Bahnschrift Light SemiCondensed" panose="020B0502040204020203" charset="0"/>
                <a:cs typeface="Bahnschrift Light SemiCondensed" panose="020B0502040204020203" charset="0"/>
              </a:rPr>
              <a:t>στο τελείωμα των σουπών βελουτέ για ένταση και χρώμα</a:t>
            </a:r>
            <a:endParaRPr lang="el-GR" altLang="en-US" sz="2400">
              <a:latin typeface="Bahnschrift Light SemiCondensed" panose="020B0502040204020203" charset="0"/>
              <a:cs typeface="Bahnschrift Light SemiCondensed" panose="020B0502040204020203" charset="0"/>
            </a:endParaRPr>
          </a:p>
          <a:p>
            <a:pPr lv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l-GR" altLang="en-US" sz="2400">
                <a:latin typeface="Bahnschrift Light SemiCondensed" panose="020B0502040204020203" charset="0"/>
                <a:cs typeface="Bahnschrift Light SemiCondensed" panose="020B0502040204020203" charset="0"/>
              </a:rPr>
              <a:t>στα ψημένα προιόντα αρτοποιίας ζαχαροπλαστικής για αφράτη υφή</a:t>
            </a:r>
            <a:endParaRPr lang="el-GR" altLang="en-US">
              <a:latin typeface="Bahnschrift Light SemiCondensed" panose="020B0502040204020203" charset="0"/>
              <a:cs typeface="Bahnschrift Light SemiCondensed" panose="020B0502040204020203" charset="0"/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l-GR" altLang="en-US">
              <a:latin typeface="Bahnschrift Light SemiCondensed" panose="020B0502040204020203" charset="0"/>
              <a:cs typeface="Bahnschrift Light SemiCondensed" panose="020B0502040204020203" charset="0"/>
            </a:endParaRPr>
          </a:p>
        </p:txBody>
      </p:sp>
      <p:pic>
        <p:nvPicPr>
          <p:cNvPr id="5" name="Content Placeholder 4" descr="Buttermilk-Fried-Chicken-LEAD-7-e620d99cd240404c965da26b23526ac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8676640" y="4236720"/>
            <a:ext cx="3103245" cy="206438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>
                <a:latin typeface="Bahnschrift Condensed" panose="020B0502040204020203" charset="0"/>
                <a:cs typeface="Bahnschrift Condensed" panose="020B0502040204020203" charset="0"/>
              </a:rPr>
              <a:t>whoopie pies</a:t>
            </a:r>
            <a:br>
              <a:rPr lang="en-US">
                <a:latin typeface="Bahnschrift Condensed" panose="020B0502040204020203" charset="0"/>
                <a:cs typeface="Bahnschrift Condensed" panose="020B0502040204020203" charset="0"/>
              </a:rPr>
            </a:br>
            <a:r>
              <a:rPr lang="en-US" sz="1600">
                <a:latin typeface="Bahnschrift Light SemiCondensed" panose="020B0502040204020203" charset="0"/>
                <a:cs typeface="Bahnschrift Light SemiCondensed" panose="020B0502040204020203" charset="0"/>
              </a:rPr>
              <a:t>recipe by SortedFood</a:t>
            </a:r>
            <a:endParaRPr lang="en-US" sz="1600">
              <a:latin typeface="Bahnschrift Light SemiCondensed" panose="020B0502040204020203" charset="0"/>
              <a:cs typeface="Bahnschrift Light SemiCondensed" panose="020B0502040204020203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62735"/>
            <a:ext cx="5181600" cy="5131435"/>
          </a:xfrm>
        </p:spPr>
        <p:txBody>
          <a:bodyPr>
            <a:normAutofit fontScale="60000"/>
          </a:bodyPr>
          <a:p>
            <a:pPr marL="0" indent="0">
              <a:buNone/>
            </a:pPr>
            <a:r>
              <a:rPr lang="el-GR" altLang="en-US">
                <a:latin typeface="Bahnschrift Light SemiCondensed" panose="020B0502040204020203" charset="0"/>
                <a:cs typeface="Bahnschrift Light SemiCondensed" panose="020B0502040204020203" charset="0"/>
              </a:rPr>
              <a:t>για 12 διπλά μαλακά μπισκότα</a:t>
            </a:r>
            <a:endParaRPr lang="el-GR" altLang="en-US">
              <a:latin typeface="Bahnschrift Light SemiCondensed" panose="020B0502040204020203" charset="0"/>
              <a:cs typeface="Bahnschrift Light SemiCondensed" panose="020B0502040204020203" charset="0"/>
            </a:endParaRPr>
          </a:p>
          <a:p>
            <a:r>
              <a:rPr lang="en-US">
                <a:latin typeface="Bahnschrift Light SemiCondensed" panose="020B0502040204020203" charset="0"/>
                <a:cs typeface="Bahnschrift Light SemiCondensed" panose="020B0502040204020203" charset="0"/>
              </a:rPr>
              <a:t>80 gr </a:t>
            </a:r>
            <a:r>
              <a:rPr lang="el-GR">
                <a:latin typeface="Bahnschrift Light SemiCondensed" panose="020B0502040204020203" charset="0"/>
                <a:cs typeface="Bahnschrift Light SemiCondensed" panose="020B0502040204020203" charset="0"/>
              </a:rPr>
              <a:t>βούτυρο</a:t>
            </a:r>
            <a:endParaRPr lang="el-GR">
              <a:latin typeface="Bahnschrift Light SemiCondensed" panose="020B0502040204020203" charset="0"/>
              <a:cs typeface="Bahnschrift Light SemiCondensed" panose="020B0502040204020203" charset="0"/>
            </a:endParaRPr>
          </a:p>
          <a:p>
            <a:r>
              <a:rPr lang="el-GR">
                <a:latin typeface="Bahnschrift Light SemiCondensed" panose="020B0502040204020203" charset="0"/>
                <a:cs typeface="Bahnschrift Light SemiCondensed" panose="020B0502040204020203" charset="0"/>
              </a:rPr>
              <a:t>140</a:t>
            </a:r>
            <a:r>
              <a:rPr lang="en-US">
                <a:latin typeface="Bahnschrift Light SemiCondensed" panose="020B0502040204020203" charset="0"/>
                <a:cs typeface="Bahnschrift Light SemiCondensed" panose="020B0502040204020203" charset="0"/>
              </a:rPr>
              <a:t>gr </a:t>
            </a:r>
            <a:r>
              <a:rPr lang="el-GR">
                <a:latin typeface="Bahnschrift Light SemiCondensed" panose="020B0502040204020203" charset="0"/>
                <a:cs typeface="Bahnschrift Light SemiCondensed" panose="020B0502040204020203" charset="0"/>
              </a:rPr>
              <a:t>καστανή ζάχαρη</a:t>
            </a:r>
            <a:endParaRPr lang="el-GR">
              <a:latin typeface="Bahnschrift Light SemiCondensed" panose="020B0502040204020203" charset="0"/>
              <a:cs typeface="Bahnschrift Light SemiCondensed" panose="020B0502040204020203" charset="0"/>
            </a:endParaRPr>
          </a:p>
          <a:p>
            <a:r>
              <a:rPr lang="el-GR">
                <a:latin typeface="Bahnschrift Light SemiCondensed" panose="020B0502040204020203" charset="0"/>
                <a:cs typeface="Bahnschrift Light SemiCondensed" panose="020B0502040204020203" charset="0"/>
              </a:rPr>
              <a:t>1 αυγό</a:t>
            </a:r>
            <a:endParaRPr lang="el-GR">
              <a:latin typeface="Bahnschrift Light SemiCondensed" panose="020B0502040204020203" charset="0"/>
              <a:cs typeface="Bahnschrift Light SemiCondensed" panose="020B0502040204020203" charset="0"/>
            </a:endParaRPr>
          </a:p>
          <a:p>
            <a:r>
              <a:rPr lang="el-GR">
                <a:latin typeface="Bahnschrift Light SemiCondensed" panose="020B0502040204020203" charset="0"/>
                <a:cs typeface="Bahnschrift Light SemiCondensed" panose="020B0502040204020203" charset="0"/>
              </a:rPr>
              <a:t>1 βανίλια</a:t>
            </a:r>
            <a:endParaRPr lang="el-GR">
              <a:latin typeface="Bahnschrift Light SemiCondensed" panose="020B0502040204020203" charset="0"/>
              <a:cs typeface="Bahnschrift Light SemiCondensed" panose="020B0502040204020203" charset="0"/>
            </a:endParaRPr>
          </a:p>
          <a:p>
            <a:r>
              <a:rPr lang="el-GR">
                <a:latin typeface="Bahnschrift Light SemiCondensed" panose="020B0502040204020203" charset="0"/>
                <a:cs typeface="Bahnschrift Light SemiCondensed" panose="020B0502040204020203" charset="0"/>
              </a:rPr>
              <a:t>90</a:t>
            </a:r>
            <a:r>
              <a:rPr lang="en-US">
                <a:latin typeface="Bahnschrift Light SemiCondensed" panose="020B0502040204020203" charset="0"/>
                <a:cs typeface="Bahnschrift Light SemiCondensed" panose="020B0502040204020203" charset="0"/>
              </a:rPr>
              <a:t>gr </a:t>
            </a:r>
            <a:r>
              <a:rPr lang="el-GR">
                <a:latin typeface="Bahnschrift Light SemiCondensed" panose="020B0502040204020203" charset="0"/>
                <a:cs typeface="Bahnschrift Light SemiCondensed" panose="020B0502040204020203" charset="0"/>
              </a:rPr>
              <a:t>κεφίρ</a:t>
            </a:r>
            <a:endParaRPr lang="el-GR">
              <a:latin typeface="Bahnschrift Light SemiCondensed" panose="020B0502040204020203" charset="0"/>
              <a:cs typeface="Bahnschrift Light SemiCondensed" panose="020B0502040204020203" charset="0"/>
            </a:endParaRPr>
          </a:p>
          <a:p>
            <a:r>
              <a:rPr lang="el-GR">
                <a:latin typeface="Bahnschrift Light SemiCondensed" panose="020B0502040204020203" charset="0"/>
                <a:cs typeface="Bahnschrift Light SemiCondensed" panose="020B0502040204020203" charset="0"/>
              </a:rPr>
              <a:t>140</a:t>
            </a:r>
            <a:r>
              <a:rPr lang="en-US">
                <a:latin typeface="Bahnschrift Light SemiCondensed" panose="020B0502040204020203" charset="0"/>
                <a:cs typeface="Bahnschrift Light SemiCondensed" panose="020B0502040204020203" charset="0"/>
              </a:rPr>
              <a:t>gr </a:t>
            </a:r>
            <a:r>
              <a:rPr lang="el-GR">
                <a:latin typeface="Bahnschrift Light SemiCondensed" panose="020B0502040204020203" charset="0"/>
                <a:cs typeface="Bahnschrift Light SemiCondensed" panose="020B0502040204020203" charset="0"/>
              </a:rPr>
              <a:t>αλεύρι</a:t>
            </a:r>
            <a:endParaRPr lang="el-GR">
              <a:latin typeface="Bahnschrift Light SemiCondensed" panose="020B0502040204020203" charset="0"/>
              <a:cs typeface="Bahnschrift Light SemiCondensed" panose="020B0502040204020203" charset="0"/>
            </a:endParaRPr>
          </a:p>
          <a:p>
            <a:r>
              <a:rPr lang="el-GR">
                <a:latin typeface="Bahnschrift Light SemiCondensed" panose="020B0502040204020203" charset="0"/>
                <a:cs typeface="Bahnschrift Light SemiCondensed" panose="020B0502040204020203" charset="0"/>
              </a:rPr>
              <a:t>40 </a:t>
            </a:r>
            <a:r>
              <a:rPr lang="en-US">
                <a:latin typeface="Bahnschrift Light SemiCondensed" panose="020B0502040204020203" charset="0"/>
                <a:cs typeface="Bahnschrift Light SemiCondensed" panose="020B0502040204020203" charset="0"/>
              </a:rPr>
              <a:t>gr </a:t>
            </a:r>
            <a:r>
              <a:rPr lang="el-GR">
                <a:latin typeface="Bahnschrift Light SemiCondensed" panose="020B0502040204020203" charset="0"/>
                <a:cs typeface="Bahnschrift Light SemiCondensed" panose="020B0502040204020203" charset="0"/>
              </a:rPr>
              <a:t>κακάο</a:t>
            </a:r>
            <a:endParaRPr lang="el-GR">
              <a:latin typeface="Bahnschrift Light SemiCondensed" panose="020B0502040204020203" charset="0"/>
              <a:cs typeface="Bahnschrift Light SemiCondensed" panose="020B0502040204020203" charset="0"/>
            </a:endParaRPr>
          </a:p>
          <a:p>
            <a:r>
              <a:rPr lang="el-GR">
                <a:latin typeface="Bahnschrift Light SemiCondensed" panose="020B0502040204020203" charset="0"/>
                <a:cs typeface="Bahnschrift Light SemiCondensed" panose="020B0502040204020203" charset="0"/>
              </a:rPr>
              <a:t>1 κουταλάκι σόδα</a:t>
            </a:r>
            <a:endParaRPr lang="el-GR">
              <a:latin typeface="Bahnschrift Light SemiCondensed" panose="020B0502040204020203" charset="0"/>
              <a:cs typeface="Bahnschrift Light SemiCondensed" panose="020B0502040204020203" charset="0"/>
            </a:endParaRPr>
          </a:p>
          <a:p>
            <a:r>
              <a:rPr lang="en-US" altLang="el-GR">
                <a:latin typeface="Bahnschrift Light SemiCondensed" panose="020B0502040204020203" charset="0"/>
                <a:cs typeface="Bahnschrift Light SemiCondensed" panose="020B0502040204020203" charset="0"/>
              </a:rPr>
              <a:t>100gr </a:t>
            </a:r>
            <a:r>
              <a:rPr lang="el-GR" altLang="el-GR">
                <a:latin typeface="Bahnschrift Light SemiCondensed" panose="020B0502040204020203" charset="0"/>
                <a:cs typeface="Bahnschrift Light SemiCondensed" panose="020B0502040204020203" charset="0"/>
              </a:rPr>
              <a:t>σοκολάτα</a:t>
            </a:r>
            <a:endParaRPr lang="el-GR" altLang="el-GR">
              <a:latin typeface="Bahnschrift Light SemiCondensed" panose="020B0502040204020203" charset="0"/>
              <a:cs typeface="Bahnschrift Light SemiCondensed" panose="020B0502040204020203" charset="0"/>
            </a:endParaRPr>
          </a:p>
          <a:p>
            <a:r>
              <a:rPr lang="el-GR" altLang="el-GR">
                <a:latin typeface="Bahnschrift Light SemiCondensed" panose="020B0502040204020203" charset="0"/>
                <a:cs typeface="Bahnschrift Light SemiCondensed" panose="020B0502040204020203" charset="0"/>
              </a:rPr>
              <a:t>6 κουταλιές </a:t>
            </a:r>
            <a:r>
              <a:rPr lang="en-US" altLang="el-GR">
                <a:latin typeface="Bahnschrift Light SemiCondensed" panose="020B0502040204020203" charset="0"/>
                <a:cs typeface="Bahnschrift Light SemiCondensed" panose="020B0502040204020203" charset="0"/>
              </a:rPr>
              <a:t>Nutella</a:t>
            </a:r>
            <a:endParaRPr lang="en-US" altLang="el-GR">
              <a:latin typeface="Bahnschrift Light SemiCondensed" panose="020B0502040204020203" charset="0"/>
              <a:cs typeface="Bahnschrift Light SemiCondensed" panose="020B0502040204020203" charset="0"/>
            </a:endParaRPr>
          </a:p>
          <a:p>
            <a:pPr marL="0" indent="0">
              <a:buNone/>
            </a:pPr>
            <a:r>
              <a:rPr lang="el-GR" altLang="el-GR">
                <a:latin typeface="Bahnschrift Light SemiCondensed" panose="020B0502040204020203" charset="0"/>
                <a:cs typeface="Bahnschrift Light SemiCondensed" panose="020B0502040204020203" charset="0"/>
              </a:rPr>
              <a:t>προθερμασμένος φούρνος στους 200</a:t>
            </a:r>
            <a:r>
              <a:rPr lang="en-US" altLang="el-GR">
                <a:latin typeface="Bahnschrift Light SemiCondensed" panose="020B0502040204020203" charset="0"/>
                <a:cs typeface="Bahnschrift Light SemiCondensed" panose="020B0502040204020203" charset="0"/>
              </a:rPr>
              <a:t>oC</a:t>
            </a:r>
            <a:endParaRPr lang="en-US" altLang="el-GR">
              <a:latin typeface="Bahnschrift Light SemiCondensed" panose="020B0502040204020203" charset="0"/>
              <a:cs typeface="Bahnschrift Light SemiCondensed" panose="020B0502040204020203" charset="0"/>
            </a:endParaRPr>
          </a:p>
          <a:p>
            <a:pPr marL="0" indent="0">
              <a:buNone/>
            </a:pPr>
            <a:r>
              <a:rPr lang="el-GR" altLang="el-GR">
                <a:latin typeface="Bahnschrift Light SemiCondensed" panose="020B0502040204020203" charset="0"/>
                <a:cs typeface="Bahnschrift Light SemiCondensed" panose="020B0502040204020203" charset="0"/>
              </a:rPr>
              <a:t>ψήσιμο για 8 λεπτά</a:t>
            </a:r>
            <a:endParaRPr lang="el-GR" altLang="el-GR">
              <a:latin typeface="Bahnschrift Light SemiCondensed" panose="020B0502040204020203" charset="0"/>
              <a:cs typeface="Bahnschrift Light SemiCondensed" panose="020B0502040204020203" charset="0"/>
            </a:endParaRPr>
          </a:p>
        </p:txBody>
      </p:sp>
      <p:pic>
        <p:nvPicPr>
          <p:cNvPr id="5" name="Content Placeholder 4" descr="DESSERTS_IN_DUVETS_MARSHMALLOW-WHOOPIE-PIES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311390" y="1825625"/>
            <a:ext cx="290258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l-GR" altLang="en-US">
                <a:latin typeface="Bahnschrift Condensed" panose="020B0502040204020203" charset="0"/>
                <a:cs typeface="Bahnschrift Condensed" panose="020B0502040204020203" charset="0"/>
              </a:rPr>
              <a:t>μικροχλωρίδα του εντέρου</a:t>
            </a:r>
            <a:endParaRPr lang="el-GR" altLang="en-US">
              <a:latin typeface="Bahnschrift Condensed" panose="020B0502040204020203" charset="0"/>
              <a:cs typeface="Bahnschrift Condensed" panose="020B0502040204020203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393825"/>
            <a:ext cx="6638290" cy="4783455"/>
          </a:xfrm>
        </p:spPr>
        <p:txBody>
          <a:bodyPr>
            <a:normAutofit fontScale="90000" lnSpcReduction="20000"/>
          </a:bodyPr>
          <a:p>
            <a:pPr marL="0" indent="0">
              <a:lnSpc>
                <a:spcPct val="130000"/>
              </a:lnSpc>
              <a:buNone/>
            </a:pPr>
            <a:r>
              <a:rPr lang="el-GR" altLang="en-US">
                <a:latin typeface="Bahnschrift Light SemiCondensed" panose="020B0502040204020203" charset="0"/>
                <a:cs typeface="Bahnschrift Light SemiCondensed" panose="020B0502040204020203" charset="0"/>
              </a:rPr>
              <a:t>ως </a:t>
            </a:r>
            <a:r>
              <a:rPr lang="el-GR" altLang="en-US" u="sng">
                <a:latin typeface="Bahnschrift Light SemiCondensed" panose="020B0502040204020203" charset="0"/>
                <a:cs typeface="Bahnschrift Light SemiCondensed" panose="020B0502040204020203" charset="0"/>
              </a:rPr>
              <a:t>μικροχλωρίδα του εντέρου</a:t>
            </a:r>
            <a:r>
              <a:rPr lang="el-GR" altLang="en-US">
                <a:latin typeface="Bahnschrift Light SemiCondensed" panose="020B0502040204020203" charset="0"/>
                <a:cs typeface="Bahnschrift Light SemiCondensed" panose="020B0502040204020203" charset="0"/>
              </a:rPr>
              <a:t> ορίζεται:</a:t>
            </a:r>
            <a:endParaRPr lang="el-GR" altLang="en-US">
              <a:latin typeface="Bahnschrift Light SemiCondensed" panose="020B0502040204020203" charset="0"/>
              <a:cs typeface="Bahnschrift Light SemiCondensed" panose="020B0502040204020203" charset="0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l-GR" altLang="en-US">
                <a:latin typeface="Bahnschrift Light SemiCondensed" panose="020B0502040204020203" charset="0"/>
                <a:cs typeface="Bahnschrift Light SemiCondensed" panose="020B0502040204020203" charset="0"/>
              </a:rPr>
              <a:t> η κοινότητα των μικροοργανισμών που ζουν στην γαστρεντερική περιοχή ενός ατόμου και αποτελείται από βακτήρια και τους φάγους τους, αρχαία, μύκητες και ευκαρυωτικά κύτταρα. </a:t>
            </a:r>
            <a:endParaRPr lang="el-GR" altLang="en-US">
              <a:latin typeface="Bahnschrift Light SemiCondensed" panose="020B0502040204020203" charset="0"/>
              <a:cs typeface="Bahnschrift Light SemiCondensed" panose="020B0502040204020203" charset="0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altLang="el-GR">
                <a:latin typeface="Bahnschrift Light SemiCondensed" panose="020B0502040204020203" charset="0"/>
                <a:cs typeface="Bahnschrift Light SemiCondensed" panose="020B0502040204020203" charset="0"/>
              </a:rPr>
              <a:t>	</a:t>
            </a:r>
            <a:r>
              <a:rPr lang="el-GR" altLang="en-US">
                <a:latin typeface="Bahnschrift Light SemiCondensed" panose="020B0502040204020203" charset="0"/>
                <a:cs typeface="Bahnschrift Light SemiCondensed" panose="020B0502040204020203" charset="0"/>
              </a:rPr>
              <a:t>Συνίσταται από 400-500 διαφορετικά είδη μικροβίων. </a:t>
            </a:r>
            <a:endParaRPr lang="el-GR" altLang="en-US">
              <a:latin typeface="Bahnschrift Light SemiCondensed" panose="020B0502040204020203" charset="0"/>
              <a:cs typeface="Bahnschrift Light SemiCondensed" panose="020B0502040204020203" charset="0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altLang="el-GR">
                <a:latin typeface="Bahnschrift Light SemiCondensed" panose="020B0502040204020203" charset="0"/>
                <a:cs typeface="Bahnschrift Light SemiCondensed" panose="020B0502040204020203" charset="0"/>
              </a:rPr>
              <a:t>	</a:t>
            </a:r>
            <a:r>
              <a:rPr lang="el-GR" altLang="en-US">
                <a:latin typeface="Bahnschrift Light SemiCondensed" panose="020B0502040204020203" charset="0"/>
                <a:cs typeface="Bahnschrift Light SemiCondensed" panose="020B0502040204020203" charset="0"/>
              </a:rPr>
              <a:t>Το ανθρώπινο ενήλικο έντερο περιέχει περίπου 1 κιλό μικροοργανισμών</a:t>
            </a:r>
            <a:endParaRPr lang="el-GR" altLang="en-US">
              <a:latin typeface="Bahnschrift Light SemiCondensed" panose="020B0502040204020203" charset="0"/>
              <a:cs typeface="Bahnschrift Light SemiCondensed" panose="020B0502040204020203" charset="0"/>
            </a:endParaRPr>
          </a:p>
          <a:p>
            <a:pPr marL="0" indent="0">
              <a:buNone/>
            </a:pPr>
            <a:endParaRPr lang="el-GR" altLang="en-US" sz="2400"/>
          </a:p>
          <a:p>
            <a:pPr marL="0" indent="0">
              <a:buNone/>
            </a:pPr>
            <a:endParaRPr lang="el-GR" altLang="en-US" sz="2400"/>
          </a:p>
        </p:txBody>
      </p:sp>
      <p:pic>
        <p:nvPicPr>
          <p:cNvPr id="4" name="Content Placeholder 3" descr="gutmicrobiome-iStock-alenaohneva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 rot="5400000">
            <a:off x="7045960" y="2453640"/>
            <a:ext cx="5181600" cy="29146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l-GR" altLang="en-US">
                <a:latin typeface="Bahnschrift Condensed" panose="020B0502040204020203" charset="0"/>
                <a:cs typeface="Bahnschrift Condensed" panose="020B0502040204020203" charset="0"/>
              </a:rPr>
              <a:t>Η φυσική μικροχλωρίδα του εντέρου εμπλέκεται : </a:t>
            </a:r>
            <a:endParaRPr lang="el-GR" altLang="en-US">
              <a:latin typeface="Bahnschrift Condensed" panose="020B0502040204020203" charset="0"/>
              <a:cs typeface="Bahnschrift Condensed" panose="020B0502040204020203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514350" indent="-514350">
              <a:buAutoNum type="arabicPeriod"/>
            </a:pPr>
            <a:r>
              <a:rPr lang="el-GR" altLang="en-US">
                <a:latin typeface="Bahnschrift Light SemiCondensed" panose="020B0502040204020203" charset="0"/>
                <a:cs typeface="Bahnschrift Light SemiCondensed" panose="020B0502040204020203" charset="0"/>
              </a:rPr>
              <a:t>μεταβολισμός των θρεπτικών συστατικών</a:t>
            </a:r>
            <a:endParaRPr lang="el-GR" altLang="en-US">
              <a:latin typeface="Bahnschrift Light SemiCondensed" panose="020B0502040204020203" charset="0"/>
              <a:cs typeface="Bahnschrift Light SemiCondensed" panose="020B0502040204020203" charset="0"/>
            </a:endParaRPr>
          </a:p>
          <a:p>
            <a:pPr marL="514350" indent="-514350">
              <a:buAutoNum type="arabicPeriod"/>
            </a:pPr>
            <a:r>
              <a:rPr lang="el-GR" altLang="en-US">
                <a:latin typeface="Bahnschrift Light SemiCondensed" panose="020B0502040204020203" charset="0"/>
                <a:cs typeface="Bahnschrift Light SemiCondensed" panose="020B0502040204020203" charset="0"/>
              </a:rPr>
              <a:t>μεταβολισμός ξενοβιοτικών και φαρμάκων</a:t>
            </a:r>
            <a:endParaRPr lang="el-GR" altLang="en-US">
              <a:latin typeface="Bahnschrift Light SemiCondensed" panose="020B0502040204020203" charset="0"/>
              <a:cs typeface="Bahnschrift Light SemiCondensed" panose="020B0502040204020203" charset="0"/>
            </a:endParaRPr>
          </a:p>
          <a:p>
            <a:pPr marL="514350" indent="-514350">
              <a:buAutoNum type="arabicPeriod"/>
            </a:pPr>
            <a:r>
              <a:rPr lang="el-GR" altLang="en-US">
                <a:latin typeface="Bahnschrift Light SemiCondensed" panose="020B0502040204020203" charset="0"/>
                <a:cs typeface="Bahnschrift Light SemiCondensed" panose="020B0502040204020203" charset="0"/>
              </a:rPr>
              <a:t>διατήρηση της δομικής ακεραιότητας του φραγμού του βλενογόνου του εντέρου</a:t>
            </a:r>
            <a:endParaRPr lang="el-GR" altLang="en-US">
              <a:latin typeface="Bahnschrift Light SemiCondensed" panose="020B0502040204020203" charset="0"/>
              <a:cs typeface="Bahnschrift Light SemiCondensed" panose="020B0502040204020203" charset="0"/>
            </a:endParaRPr>
          </a:p>
          <a:p>
            <a:pPr marL="514350" indent="-514350">
              <a:buAutoNum type="arabicPeriod"/>
            </a:pPr>
            <a:r>
              <a:rPr lang="el-GR" altLang="en-US">
                <a:latin typeface="Bahnschrift Light SemiCondensed" panose="020B0502040204020203" charset="0"/>
                <a:cs typeface="Bahnschrift Light SemiCondensed" panose="020B0502040204020203" charset="0"/>
              </a:rPr>
              <a:t>ανοσοτροποίηση</a:t>
            </a:r>
            <a:endParaRPr lang="el-GR" altLang="en-US">
              <a:latin typeface="Bahnschrift Light SemiCondensed" panose="020B0502040204020203" charset="0"/>
              <a:cs typeface="Bahnschrift Light SemiCondensed" panose="020B0502040204020203" charset="0"/>
            </a:endParaRPr>
          </a:p>
          <a:p>
            <a:pPr marL="514350" indent="-514350">
              <a:buAutoNum type="arabicPeriod"/>
            </a:pPr>
            <a:r>
              <a:rPr lang="el-GR" altLang="en-US">
                <a:latin typeface="Bahnschrift Light SemiCondensed" panose="020B0502040204020203" charset="0"/>
                <a:cs typeface="Bahnschrift Light SemiCondensed" panose="020B0502040204020203" charset="0"/>
              </a:rPr>
              <a:t>προστασία από παθογόνα</a:t>
            </a:r>
            <a:endParaRPr lang="el-GR" altLang="en-US">
              <a:latin typeface="Bahnschrift Light SemiCondensed" panose="020B0502040204020203" charset="0"/>
              <a:cs typeface="Bahnschrift Light SemiCondensed" panose="020B0502040204020203" charset="0"/>
            </a:endParaRPr>
          </a:p>
        </p:txBody>
      </p:sp>
      <p:pic>
        <p:nvPicPr>
          <p:cNvPr id="4" name="Content Placeholder 3" descr="[infography] The gut microbiota has 4 main functions_en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172200" y="1620520"/>
            <a:ext cx="5803900" cy="48031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el-GR">
                <a:latin typeface="Bahnschrift Condensed" panose="020B0502040204020203" charset="0"/>
                <a:cs typeface="Bahnschrift Condensed" panose="020B0502040204020203" charset="0"/>
              </a:rPr>
              <a:t>άξονας εντέρου-εγκεφάλου </a:t>
            </a:r>
            <a:br>
              <a:rPr lang="el-GR">
                <a:latin typeface="Bahnschrift Condensed" panose="020B0502040204020203" charset="0"/>
                <a:cs typeface="Bahnschrift Condensed" panose="020B0502040204020203" charset="0"/>
              </a:rPr>
            </a:br>
            <a:r>
              <a:rPr lang="en-US">
                <a:latin typeface="Bahnschrift Condensed" panose="020B0502040204020203" charset="0"/>
                <a:cs typeface="Bahnschrift Condensed" panose="020B0502040204020203" charset="0"/>
              </a:rPr>
              <a:t>brain</a:t>
            </a:r>
            <a:r>
              <a:rPr lang="el-GR" altLang="en-US">
                <a:latin typeface="Bahnschrift Condensed" panose="020B0502040204020203" charset="0"/>
                <a:cs typeface="Bahnschrift Condensed" panose="020B0502040204020203" charset="0"/>
              </a:rPr>
              <a:t>-</a:t>
            </a:r>
            <a:r>
              <a:rPr lang="en-US">
                <a:latin typeface="Bahnschrift Condensed" panose="020B0502040204020203" charset="0"/>
                <a:cs typeface="Bahnschrift Condensed" panose="020B0502040204020203" charset="0"/>
              </a:rPr>
              <a:t>gut axis</a:t>
            </a:r>
            <a:endParaRPr lang="en-US">
              <a:latin typeface="Bahnschrift Condensed" panose="020B0502040204020203" charset="0"/>
              <a:cs typeface="Bahnschrift Condensed" panose="020B0502040204020203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281305" y="1796415"/>
            <a:ext cx="651764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l-GR" sz="2000">
                <a:latin typeface="Bahnschrift Light SemiCondensed" panose="020B0502040204020203" charset="0"/>
                <a:cs typeface="Bahnschrift Light SemiCondensed" panose="020B0502040204020203" charset="0"/>
              </a:rPr>
              <a:t>Η υγιής λειτουργία του εντέρου έχει συνδεθεί με τη φυσιολογική λειτουργία του Κεντρικού Νευρικού Συστήματος (ΚΝΣ). Οι ορμόνες, οι νευροδιαβιβαστές, και οι ανοσολογικοί παράγοντες στέλνουν σήματα στον εγκέφαλο μέσω τρίων οδών:</a:t>
            </a:r>
            <a:endParaRPr lang="el-GR" sz="2000">
              <a:latin typeface="Bahnschrift Light SemiCondensed" panose="020B0502040204020203" charset="0"/>
              <a:cs typeface="Bahnschrift Light SemiCondensed" panose="020B0502040204020203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l-GR" sz="2000">
                <a:latin typeface="Bahnschrift Light SemiCondensed" panose="020B0502040204020203" charset="0"/>
                <a:cs typeface="Bahnschrift Light SemiCondensed" panose="020B0502040204020203" charset="0"/>
              </a:rPr>
              <a:t>άμεση κεντρική οδό</a:t>
            </a:r>
            <a:endParaRPr lang="el-GR" sz="2000">
              <a:latin typeface="Bahnschrift Light SemiCondensed" panose="020B0502040204020203" charset="0"/>
              <a:cs typeface="Bahnschrift Light SemiCondensed" panose="020B0502040204020203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l-GR" sz="2000">
                <a:latin typeface="Bahnschrift Light SemiCondensed" panose="020B0502040204020203" charset="0"/>
                <a:cs typeface="Bahnschrift Light SemiCondensed" panose="020B0502040204020203" charset="0"/>
              </a:rPr>
              <a:t>ανοσολογικό σύστημα</a:t>
            </a:r>
            <a:endParaRPr lang="el-GR" sz="2000">
              <a:latin typeface="Bahnschrift Light SemiCondensed" panose="020B0502040204020203" charset="0"/>
              <a:cs typeface="Bahnschrift Light SemiCondensed" panose="020B0502040204020203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l-GR" sz="2000">
                <a:latin typeface="Bahnschrift Light SemiCondensed" panose="020B0502040204020203" charset="0"/>
                <a:cs typeface="Bahnschrift Light SemiCondensed" panose="020B0502040204020203" charset="0"/>
              </a:rPr>
              <a:t>εντερο-ενδοκρινικές συνδέσεις</a:t>
            </a:r>
            <a:endParaRPr lang="el-GR" sz="2000">
              <a:latin typeface="Bahnschrift Light SemiCondensed" panose="020B0502040204020203" charset="0"/>
              <a:cs typeface="Bahnschrift Light SemiCondensed" panose="020B0502040204020203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l-GR" sz="2000">
              <a:latin typeface="Bahnschrift Light SemiCondensed" panose="020B0502040204020203" charset="0"/>
              <a:cs typeface="Bahnschrift Light SemiCondensed" panose="020B0502040204020203" charset="0"/>
            </a:endParaRPr>
          </a:p>
        </p:txBody>
      </p:sp>
      <p:pic>
        <p:nvPicPr>
          <p:cNvPr id="8" name="Content Placeholder 7" descr="ijms-21-07551-g001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692900" y="1796415"/>
            <a:ext cx="5181600" cy="445071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el-GR" altLang="en-US">
                <a:latin typeface="Bahnschrift Condensed" panose="020B0502040204020203" charset="0"/>
                <a:cs typeface="Bahnschrift Condensed" panose="020B0502040204020203" charset="0"/>
              </a:rPr>
              <a:t>άξονας εντέρου-εγκεφάλου</a:t>
            </a:r>
            <a:br>
              <a:rPr lang="el-GR" altLang="en-US">
                <a:latin typeface="Bahnschrift Condensed" panose="020B0502040204020203" charset="0"/>
                <a:cs typeface="Bahnschrift Condensed" panose="020B0502040204020203" charset="0"/>
              </a:rPr>
            </a:br>
            <a:r>
              <a:rPr lang="en-US" altLang="en-US">
                <a:latin typeface="Bahnschrift Condensed" panose="020B0502040204020203" charset="0"/>
                <a:cs typeface="Bahnschrift Condensed" panose="020B0502040204020203" charset="0"/>
              </a:rPr>
              <a:t>brain-gut axis</a:t>
            </a:r>
            <a:endParaRPr lang="en-US" altLang="en-US">
              <a:latin typeface="Bahnschrift Condensed" panose="020B0502040204020203" charset="0"/>
              <a:cs typeface="Bahnschrift Condensed" panose="020B0502040204020203" charset="0"/>
            </a:endParaRPr>
          </a:p>
        </p:txBody>
      </p:sp>
      <p:pic>
        <p:nvPicPr>
          <p:cNvPr id="7" name="Content Placeholder 6" descr="gr1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213600" y="1825625"/>
            <a:ext cx="3098165" cy="4351655"/>
          </a:xfrm>
          <a:prstGeom prst="rect">
            <a:avLst/>
          </a:prstGeom>
        </p:spPr>
      </p:pic>
      <p:sp>
        <p:nvSpPr>
          <p:cNvPr id="6" name="Content Placeholder 5"/>
          <p:cNvSpPr/>
          <p:nvPr>
            <p:ph sz="half" idx="1"/>
          </p:nvPr>
        </p:nvSpPr>
        <p:spPr/>
        <p:txBody>
          <a:bodyPr>
            <a:normAutofit lnSpcReduction="10000"/>
          </a:bodyPr>
          <a:p>
            <a:pPr marL="342900" indent="-342900">
              <a:buAutoNum type="arabicPeriod"/>
            </a:pPr>
            <a:endParaRPr lang="el-GR">
              <a:latin typeface="Bahnschrift Light SemiCondensed" panose="020B0502040204020203" charset="0"/>
              <a:cs typeface="Bahnschrift Light SemiCondensed" panose="020B0502040204020203" charset="0"/>
            </a:endParaRPr>
          </a:p>
          <a:p>
            <a:pPr indent="0">
              <a:buNone/>
            </a:pPr>
            <a:r>
              <a:rPr lang="el-GR">
                <a:latin typeface="Bahnschrift Light SemiCondensed" panose="020B0502040204020203" charset="0"/>
                <a:cs typeface="Bahnschrift Light SemiCondensed" panose="020B0502040204020203" charset="0"/>
                <a:sym typeface="+mn-ea"/>
              </a:rPr>
              <a:t>Η αμφίδρομη επικοινωνία μεταξύ των μικροβίων του εντέρου και του εγκεφάλου επηρεάζει τη νευροδιαβίβαση και τη συμπεριφορά που συνδέεται με νευροψυχιατρικές καταστάσεις ( διαταραχές άγχους, κατάθλιψη, υπερκινητικότητα, Πάρκινσον, Αλτσχάιμερ)</a:t>
            </a:r>
            <a:endParaRPr lang="el-GR">
              <a:latin typeface="Bahnschrift Light SemiCondensed" panose="020B0502040204020203" charset="0"/>
              <a:cs typeface="Bahnschrift Light SemiCondensed" panose="020B0502040204020203" charset="0"/>
            </a:endParaRPr>
          </a:p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l-GR" altLang="en-US">
                <a:latin typeface="Bahnschrift Condensed" panose="020B0502040204020203" charset="0"/>
                <a:cs typeface="Bahnschrift Condensed" panose="020B0502040204020203" charset="0"/>
              </a:rPr>
              <a:t>προβιοτικα- πρεβιοτικά-συμβιοτικά</a:t>
            </a:r>
            <a:endParaRPr lang="el-GR" altLang="en-US">
              <a:latin typeface="Bahnschrift Condensed" panose="020B0502040204020203" charset="0"/>
              <a:cs typeface="Bahnschrift Condensed" panose="020B0502040204020203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0000" lnSpcReduction="20000"/>
          </a:bodyPr>
          <a:p>
            <a:pPr marL="0" indent="0">
              <a:lnSpc>
                <a:spcPct val="110000"/>
              </a:lnSpc>
              <a:buNone/>
            </a:pPr>
            <a:r>
              <a:rPr lang="el-GR" altLang="en-US">
                <a:latin typeface="Bahnschrift Light SemiCondensed" panose="020B0502040204020203" charset="0"/>
                <a:cs typeface="Bahnschrift Light SemiCondensed" panose="020B0502040204020203" charset="0"/>
              </a:rPr>
              <a:t>ως </a:t>
            </a:r>
            <a:r>
              <a:rPr lang="el-GR" altLang="en-US" u="sng">
                <a:latin typeface="Bahnschrift Light SemiCondensed" panose="020B0502040204020203" charset="0"/>
                <a:cs typeface="Bahnschrift Light SemiCondensed" panose="020B0502040204020203" charset="0"/>
              </a:rPr>
              <a:t>προβιοτικά</a:t>
            </a:r>
            <a:r>
              <a:rPr lang="el-GR" altLang="en-US">
                <a:latin typeface="Bahnschrift Light SemiCondensed" panose="020B0502040204020203" charset="0"/>
                <a:cs typeface="Bahnschrift Light SemiCondensed" panose="020B0502040204020203" charset="0"/>
              </a:rPr>
              <a:t> ορίζονται οι ζωντανοί μικροοργανισμοί ο οποίοι προορίζονται για να διατηρήσουν ή να βελτιώσουν την μικροχλωρίδα του εντέρου εντός ανθρώπου. Συνήθως είναι γαλακτοβάκιλλοι και μπιφιντοβακτήρια.</a:t>
            </a:r>
            <a:endParaRPr lang="el-GR" altLang="en-US">
              <a:latin typeface="Bahnschrift Light SemiCondensed" panose="020B0502040204020203" charset="0"/>
              <a:cs typeface="Bahnschrift Light SemiCondensed" panose="020B0502040204020203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l-GR" altLang="en-US">
                <a:latin typeface="Bahnschrift Light SemiCondensed" panose="020B0502040204020203" charset="0"/>
                <a:cs typeface="Bahnschrift Light SemiCondensed" panose="020B0502040204020203" charset="0"/>
              </a:rPr>
              <a:t>Βρίσκονται σε ζυμώμενα τρόφιμα. Χορηγούνται ως συμπληρώματα διατροφής</a:t>
            </a:r>
            <a:endParaRPr lang="el-GR" altLang="en-US">
              <a:latin typeface="Bahnschrift Light SemiCondensed" panose="020B0502040204020203" charset="0"/>
              <a:cs typeface="Bahnschrift Light SemiCondensed" panose="020B0502040204020203" charset="0"/>
            </a:endParaRPr>
          </a:p>
        </p:txBody>
      </p:sp>
      <p:pic>
        <p:nvPicPr>
          <p:cNvPr id="5" name="Content Placeholder 4" descr="probioticfoods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586855" y="1825625"/>
            <a:ext cx="435165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6280" y="1369060"/>
            <a:ext cx="5181600" cy="4351338"/>
          </a:xfrm>
        </p:spPr>
        <p:txBody>
          <a:bodyPr/>
          <a:p>
            <a:pPr marL="0" indent="0">
              <a:lnSpc>
                <a:spcPct val="110000"/>
              </a:lnSpc>
              <a:buNone/>
            </a:pPr>
            <a:r>
              <a:rPr lang="el-GR" altLang="en-US">
                <a:latin typeface="Bahnschrift Light SemiCondensed" panose="020B0502040204020203" charset="0"/>
                <a:cs typeface="Bahnschrift Light SemiCondensed" panose="020B0502040204020203" charset="0"/>
              </a:rPr>
              <a:t>ως </a:t>
            </a:r>
            <a:r>
              <a:rPr lang="el-GR" altLang="en-US" u="sng">
                <a:latin typeface="Bahnschrift Light SemiCondensed" panose="020B0502040204020203" charset="0"/>
                <a:cs typeface="Bahnschrift Light SemiCondensed" panose="020B0502040204020203" charset="0"/>
              </a:rPr>
              <a:t>πρεβιοτικά </a:t>
            </a:r>
            <a:r>
              <a:rPr lang="el-GR" altLang="en-US">
                <a:latin typeface="Bahnschrift Light SemiCondensed" panose="020B0502040204020203" charset="0"/>
                <a:cs typeface="Bahnschrift Light SemiCondensed" panose="020B0502040204020203" charset="0"/>
              </a:rPr>
              <a:t>ορίζονται οι τροφές εκείνες που γίνονται υπόστρωμα για τη ζωή την θρέψη και τη λειτουργία των προβιοτικών.</a:t>
            </a:r>
            <a:endParaRPr lang="el-GR" altLang="en-US">
              <a:latin typeface="Bahnschrift Light SemiCondensed" panose="020B0502040204020203" charset="0"/>
              <a:cs typeface="Bahnschrift Light SemiCondensed" panose="020B0502040204020203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l-GR" altLang="en-US">
                <a:latin typeface="Bahnschrift Light SemiCondensed" panose="020B0502040204020203" charset="0"/>
                <a:cs typeface="Bahnschrift Light SemiCondensed" panose="020B0502040204020203" charset="0"/>
              </a:rPr>
              <a:t>Συνήθως είναι φυτικές ίνες και απαντώνται σε πολλά τρόφιμα φυτικής προέλευσης</a:t>
            </a:r>
            <a:endParaRPr lang="el-GR" altLang="en-US">
              <a:latin typeface="Bahnschrift Light SemiCondensed" panose="020B0502040204020203" charset="0"/>
              <a:cs typeface="Bahnschrift Light SemiCondensed" panose="020B0502040204020203" charset="0"/>
            </a:endParaRPr>
          </a:p>
        </p:txBody>
      </p:sp>
      <p:pic>
        <p:nvPicPr>
          <p:cNvPr id="5" name="Content Placeholder 4" descr="0bab83e1e33aa1864060eb8bd45b6530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441440" y="800735"/>
            <a:ext cx="5260340" cy="58115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5480" y="568325"/>
            <a:ext cx="5181600" cy="2738120"/>
          </a:xfrm>
        </p:spPr>
        <p:txBody>
          <a:bodyPr/>
          <a:p>
            <a:pPr marL="0" indent="0">
              <a:lnSpc>
                <a:spcPct val="100000"/>
              </a:lnSpc>
              <a:buNone/>
            </a:pPr>
            <a:r>
              <a:rPr lang="el-GR" altLang="en-US">
                <a:latin typeface="Bahnschrift Light SemiCondensed" panose="020B0502040204020203" charset="0"/>
                <a:cs typeface="Bahnschrift Light SemiCondensed" panose="020B0502040204020203" charset="0"/>
              </a:rPr>
              <a:t>ως </a:t>
            </a:r>
            <a:r>
              <a:rPr lang="el-GR" altLang="en-US" u="sng">
                <a:latin typeface="Bahnschrift Light SemiCondensed" panose="020B0502040204020203" charset="0"/>
                <a:cs typeface="Bahnschrift Light SemiCondensed" panose="020B0502040204020203" charset="0"/>
              </a:rPr>
              <a:t>συμβιοτικά</a:t>
            </a:r>
            <a:r>
              <a:rPr lang="el-GR" altLang="en-US">
                <a:latin typeface="Bahnschrift Light SemiCondensed" panose="020B0502040204020203" charset="0"/>
                <a:cs typeface="Bahnschrift Light SemiCondensed" panose="020B0502040204020203" charset="0"/>
              </a:rPr>
              <a:t> ορίζονται τα λειτουργικά τρόφιμα που συνδιάζουν μικροοργανισμούς και υπόστρωμα (δηλαδή προβιοτικά και πρεβιοτικά μαζί)</a:t>
            </a:r>
            <a:endParaRPr lang="el-GR" altLang="en-US">
              <a:latin typeface="Bahnschrift Light SemiCondensed" panose="020B0502040204020203" charset="0"/>
              <a:cs typeface="Bahnschrift Light SemiCondensed" panose="020B0502040204020203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1320" y="3838575"/>
            <a:ext cx="5181600" cy="2738120"/>
          </a:xfrm>
        </p:spPr>
        <p:txBody>
          <a:bodyPr>
            <a:normAutofit lnSpcReduction="10000"/>
          </a:bodyPr>
          <a:p>
            <a:pPr marL="0" indent="0">
              <a:lnSpc>
                <a:spcPct val="110000"/>
              </a:lnSpc>
              <a:buNone/>
            </a:pPr>
            <a:r>
              <a:rPr lang="el-GR" altLang="en-US">
                <a:latin typeface="Bahnschrift Light SemiCondensed" panose="020B0502040204020203" charset="0"/>
                <a:cs typeface="Bahnschrift Light SemiCondensed" panose="020B0502040204020203" charset="0"/>
              </a:rPr>
              <a:t>ως </a:t>
            </a:r>
            <a:r>
              <a:rPr lang="el-GR" altLang="en-US" u="sng">
                <a:latin typeface="Bahnschrift Light SemiCondensed" panose="020B0502040204020203" charset="0"/>
                <a:cs typeface="Bahnschrift Light SemiCondensed" panose="020B0502040204020203" charset="0"/>
              </a:rPr>
              <a:t>ψυχοβιοτικά</a:t>
            </a:r>
            <a:r>
              <a:rPr lang="el-GR" altLang="en-US">
                <a:latin typeface="Bahnschrift Light SemiCondensed" panose="020B0502040204020203" charset="0"/>
                <a:cs typeface="Bahnschrift Light SemiCondensed" panose="020B0502040204020203" charset="0"/>
              </a:rPr>
              <a:t> ορίζονται τα φιλικά βακτήρια που παίρνουν μέρος στον άξονα εντέρου-εγκεφάλου προσφέροντας ωφέλη στην γενικότερη</a:t>
            </a:r>
            <a:r>
              <a:rPr lang="en-US" altLang="el-GR">
                <a:latin typeface="Bahnschrift Light SemiCondensed" panose="020B0502040204020203" charset="0"/>
                <a:cs typeface="Bahnschrift Light SemiCondensed" panose="020B0502040204020203" charset="0"/>
              </a:rPr>
              <a:t> </a:t>
            </a:r>
            <a:r>
              <a:rPr lang="el-GR" altLang="el-GR">
                <a:latin typeface="Bahnschrift Light SemiCondensed" panose="020B0502040204020203" charset="0"/>
                <a:cs typeface="Bahnschrift Light SemiCondensed" panose="020B0502040204020203" charset="0"/>
              </a:rPr>
              <a:t>ψυχική</a:t>
            </a:r>
            <a:r>
              <a:rPr lang="el-GR" altLang="en-US">
                <a:latin typeface="Bahnschrift Light SemiCondensed" panose="020B0502040204020203" charset="0"/>
                <a:cs typeface="Bahnschrift Light SemiCondensed" panose="020B0502040204020203" charset="0"/>
              </a:rPr>
              <a:t> υγεία</a:t>
            </a:r>
            <a:endParaRPr lang="el-GR" altLang="en-US">
              <a:latin typeface="Bahnschrift Light SemiCondensed" panose="020B0502040204020203" charset="0"/>
              <a:cs typeface="Bahnschrift Light SemiCondensed" panose="020B0502040204020203" charset="0"/>
            </a:endParaRPr>
          </a:p>
        </p:txBody>
      </p:sp>
      <p:pic>
        <p:nvPicPr>
          <p:cNvPr id="5" name="Picture 4" descr="microbiota-intestinal-e157467816227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12205" y="1298575"/>
            <a:ext cx="5427980" cy="454787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l-GR">
                <a:latin typeface="Bahnschrift Condensed" panose="020B0502040204020203" charset="0"/>
                <a:cs typeface="Bahnschrift Condensed" panose="020B0502040204020203" charset="0"/>
              </a:rPr>
              <a:t>Έρευνες σχετικά με τα προβιοτικά</a:t>
            </a:r>
            <a:endParaRPr lang="el-GR">
              <a:latin typeface="Bahnschrift Condensed" panose="020B0502040204020203" charset="0"/>
              <a:cs typeface="Bahnschrift Condensed" panose="020B0502040204020203" charset="0"/>
            </a:endParaRPr>
          </a:p>
        </p:txBody>
      </p:sp>
      <p:pic>
        <p:nvPicPr>
          <p:cNvPr id="5" name="Content Placeholder 4" descr="pubmedhumanmicrobiota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172200" y="2960370"/>
            <a:ext cx="5181600" cy="2081530"/>
          </a:xfrm>
          <a:prstGeom prst="rect">
            <a:avLst/>
          </a:prstGeom>
        </p:spPr>
      </p:pic>
      <p:graphicFrame>
        <p:nvGraphicFramePr>
          <p:cNvPr id="7" name="Content Placeholder 6"/>
          <p:cNvGraphicFramePr/>
          <p:nvPr>
            <p:ph sz="half" idx="1"/>
          </p:nvPr>
        </p:nvGraphicFramePr>
        <p:xfrm>
          <a:off x="838200" y="1825625"/>
          <a:ext cx="5181600" cy="399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/>
                <a:gridCol w="2590800"/>
              </a:tblGrid>
              <a:tr h="4991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l-GR" altLang="en-US">
                          <a:latin typeface="Bahnschrift Light SemiCondensed" panose="020B0502040204020203" charset="0"/>
                          <a:cs typeface="Bahnschrift Light SemiCondensed" panose="020B0502040204020203" charset="0"/>
                        </a:rPr>
                        <a:t>χρονιά</a:t>
                      </a:r>
                      <a:endParaRPr lang="el-GR" altLang="en-US">
                        <a:latin typeface="Bahnschrift Light SemiCondensed" panose="020B0502040204020203" charset="0"/>
                        <a:cs typeface="Bahnschrift Light SemiCondensed" panose="020B0502040204020203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l-GR" altLang="en-US">
                          <a:latin typeface="Bahnschrift Light SemiCondensed" panose="020B0502040204020203" charset="0"/>
                          <a:cs typeface="Bahnschrift Light SemiCondensed" panose="020B0502040204020203" charset="0"/>
                        </a:rPr>
                        <a:t>αριθμός ερευνών</a:t>
                      </a:r>
                      <a:endParaRPr lang="el-GR" altLang="en-US">
                        <a:latin typeface="Bahnschrift Light SemiCondensed" panose="020B0502040204020203" charset="0"/>
                        <a:cs typeface="Bahnschrift Light SemiCondensed" panose="020B0502040204020203" charset="0"/>
                      </a:endParaRPr>
                    </a:p>
                  </a:txBody>
                  <a:tcPr/>
                </a:tc>
              </a:tr>
              <a:tr h="49911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l-GR" altLang="en-US" sz="1800">
                          <a:latin typeface="Bahnschrift Light SemiCondensed" panose="020B0502040204020203" charset="0"/>
                          <a:cs typeface="Bahnschrift Light SemiCondensed" panose="020B0502040204020203" charset="0"/>
                          <a:sym typeface="+mn-ea"/>
                        </a:rPr>
                        <a:t>1984</a:t>
                      </a:r>
                      <a:endParaRPr lang="el-GR" altLang="en-US" sz="1800">
                        <a:latin typeface="Bahnschrift Light SemiCondensed" panose="020B0502040204020203" charset="0"/>
                        <a:cs typeface="Bahnschrift Light SemiCondensed" panose="020B0502040204020203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l-GR" altLang="en-US">
                          <a:latin typeface="Bahnschrift Light SemiCondensed" panose="020B0502040204020203" charset="0"/>
                          <a:cs typeface="Bahnschrift Light SemiCondensed" panose="020B0502040204020203" charset="0"/>
                        </a:rPr>
                        <a:t>1</a:t>
                      </a:r>
                      <a:endParaRPr lang="el-GR" altLang="en-US">
                        <a:latin typeface="Bahnschrift Light SemiCondensed" panose="020B0502040204020203" charset="0"/>
                        <a:cs typeface="Bahnschrift Light SemiCondensed" panose="020B0502040204020203" charset="0"/>
                      </a:endParaRPr>
                    </a:p>
                  </a:txBody>
                  <a:tcPr/>
                </a:tc>
              </a:tr>
              <a:tr h="4991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l-GR" altLang="en-US">
                          <a:latin typeface="Bahnschrift Light SemiCondensed" panose="020B0502040204020203" charset="0"/>
                          <a:cs typeface="Bahnschrift Light SemiCondensed" panose="020B0502040204020203" charset="0"/>
                        </a:rPr>
                        <a:t>2000</a:t>
                      </a:r>
                      <a:endParaRPr lang="el-GR" altLang="en-US">
                        <a:latin typeface="Bahnschrift Light SemiCondensed" panose="020B0502040204020203" charset="0"/>
                        <a:cs typeface="Bahnschrift Light SemiCondensed" panose="020B0502040204020203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l-GR" altLang="en-US">
                          <a:latin typeface="Bahnschrift Light SemiCondensed" panose="020B0502040204020203" charset="0"/>
                          <a:cs typeface="Bahnschrift Light SemiCondensed" panose="020B0502040204020203" charset="0"/>
                        </a:rPr>
                        <a:t>7</a:t>
                      </a:r>
                      <a:endParaRPr lang="el-GR" altLang="en-US">
                        <a:latin typeface="Bahnschrift Light SemiCondensed" panose="020B0502040204020203" charset="0"/>
                        <a:cs typeface="Bahnschrift Light SemiCondensed" panose="020B0502040204020203" charset="0"/>
                      </a:endParaRPr>
                    </a:p>
                  </a:txBody>
                  <a:tcPr/>
                </a:tc>
              </a:tr>
              <a:tr h="4991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l-GR" altLang="en-US">
                          <a:latin typeface="Bahnschrift Light SemiCondensed" panose="020B0502040204020203" charset="0"/>
                          <a:cs typeface="Bahnschrift Light SemiCondensed" panose="020B0502040204020203" charset="0"/>
                        </a:rPr>
                        <a:t>2002</a:t>
                      </a:r>
                      <a:endParaRPr lang="el-GR" altLang="en-US">
                        <a:latin typeface="Bahnschrift Light SemiCondensed" panose="020B0502040204020203" charset="0"/>
                        <a:cs typeface="Bahnschrift Light SemiCondensed" panose="020B0502040204020203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l-GR" altLang="en-US">
                          <a:latin typeface="Bahnschrift Light SemiCondensed" panose="020B0502040204020203" charset="0"/>
                          <a:cs typeface="Bahnschrift Light SemiCondensed" panose="020B0502040204020203" charset="0"/>
                        </a:rPr>
                        <a:t>20</a:t>
                      </a:r>
                      <a:endParaRPr lang="el-GR" altLang="en-US">
                        <a:latin typeface="Bahnschrift Light SemiCondensed" panose="020B0502040204020203" charset="0"/>
                        <a:cs typeface="Bahnschrift Light SemiCondensed" panose="020B0502040204020203" charset="0"/>
                      </a:endParaRPr>
                    </a:p>
                  </a:txBody>
                  <a:tcPr/>
                </a:tc>
              </a:tr>
              <a:tr h="4991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l-GR" altLang="en-US">
                          <a:latin typeface="Bahnschrift Light SemiCondensed" panose="020B0502040204020203" charset="0"/>
                          <a:cs typeface="Bahnschrift Light SemiCondensed" panose="020B0502040204020203" charset="0"/>
                        </a:rPr>
                        <a:t>2008</a:t>
                      </a:r>
                      <a:endParaRPr lang="el-GR" altLang="en-US">
                        <a:latin typeface="Bahnschrift Light SemiCondensed" panose="020B0502040204020203" charset="0"/>
                        <a:cs typeface="Bahnschrift Light SemiCondensed" panose="020B0502040204020203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l-GR" altLang="en-US">
                          <a:latin typeface="Bahnschrift Light SemiCondensed" panose="020B0502040204020203" charset="0"/>
                          <a:cs typeface="Bahnschrift Light SemiCondensed" panose="020B0502040204020203" charset="0"/>
                        </a:rPr>
                        <a:t>153</a:t>
                      </a:r>
                      <a:endParaRPr lang="el-GR" altLang="en-US">
                        <a:latin typeface="Bahnschrift Light SemiCondensed" panose="020B0502040204020203" charset="0"/>
                        <a:cs typeface="Bahnschrift Light SemiCondensed" panose="020B0502040204020203" charset="0"/>
                      </a:endParaRPr>
                    </a:p>
                  </a:txBody>
                  <a:tcPr/>
                </a:tc>
              </a:tr>
              <a:tr h="4991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l-GR" altLang="en-US">
                          <a:latin typeface="Bahnschrift Light SemiCondensed" panose="020B0502040204020203" charset="0"/>
                          <a:cs typeface="Bahnschrift Light SemiCondensed" panose="020B0502040204020203" charset="0"/>
                        </a:rPr>
                        <a:t>2013</a:t>
                      </a:r>
                      <a:endParaRPr lang="el-GR" altLang="en-US">
                        <a:latin typeface="Bahnschrift Light SemiCondensed" panose="020B0502040204020203" charset="0"/>
                        <a:cs typeface="Bahnschrift Light SemiCondensed" panose="020B0502040204020203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l-GR" altLang="en-US">
                          <a:latin typeface="Bahnschrift Light SemiCondensed" panose="020B0502040204020203" charset="0"/>
                          <a:cs typeface="Bahnschrift Light SemiCondensed" panose="020B0502040204020203" charset="0"/>
                        </a:rPr>
                        <a:t>1006</a:t>
                      </a:r>
                      <a:endParaRPr lang="el-GR" altLang="en-US">
                        <a:latin typeface="Bahnschrift Light SemiCondensed" panose="020B0502040204020203" charset="0"/>
                        <a:cs typeface="Bahnschrift Light SemiCondensed" panose="020B0502040204020203" charset="0"/>
                      </a:endParaRPr>
                    </a:p>
                  </a:txBody>
                  <a:tcPr/>
                </a:tc>
              </a:tr>
              <a:tr h="4991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l-GR" altLang="en-US">
                          <a:latin typeface="Bahnschrift Light SemiCondensed" panose="020B0502040204020203" charset="0"/>
                          <a:cs typeface="Bahnschrift Light SemiCondensed" panose="020B0502040204020203" charset="0"/>
                        </a:rPr>
                        <a:t>2015</a:t>
                      </a:r>
                      <a:endParaRPr lang="el-GR" altLang="en-US">
                        <a:latin typeface="Bahnschrift Light SemiCondensed" panose="020B0502040204020203" charset="0"/>
                        <a:cs typeface="Bahnschrift Light SemiCondensed" panose="020B0502040204020203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l-GR" altLang="en-US">
                          <a:latin typeface="Bahnschrift Light SemiCondensed" panose="020B0502040204020203" charset="0"/>
                          <a:cs typeface="Bahnschrift Light SemiCondensed" panose="020B0502040204020203" charset="0"/>
                        </a:rPr>
                        <a:t>2075</a:t>
                      </a:r>
                      <a:endParaRPr lang="el-GR" altLang="en-US">
                        <a:latin typeface="Bahnschrift Light SemiCondensed" panose="020B0502040204020203" charset="0"/>
                        <a:cs typeface="Bahnschrift Light SemiCondensed" panose="020B0502040204020203" charset="0"/>
                      </a:endParaRPr>
                    </a:p>
                  </a:txBody>
                  <a:tcPr/>
                </a:tc>
              </a:tr>
              <a:tr h="4991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l-GR" altLang="en-US">
                          <a:latin typeface="Bahnschrift Light SemiCondensed" panose="020B0502040204020203" charset="0"/>
                          <a:cs typeface="Bahnschrift Light SemiCondensed" panose="020B0502040204020203" charset="0"/>
                        </a:rPr>
                        <a:t>2020</a:t>
                      </a:r>
                      <a:endParaRPr lang="el-GR" altLang="en-US">
                        <a:latin typeface="Bahnschrift Light SemiCondensed" panose="020B0502040204020203" charset="0"/>
                        <a:cs typeface="Bahnschrift Light SemiCondensed" panose="020B0502040204020203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l-GR" altLang="en-US">
                          <a:latin typeface="Bahnschrift Light SemiCondensed" panose="020B0502040204020203" charset="0"/>
                          <a:cs typeface="Bahnschrift Light SemiCondensed" panose="020B0502040204020203" charset="0"/>
                        </a:rPr>
                        <a:t>6616</a:t>
                      </a:r>
                      <a:endParaRPr lang="el-GR" altLang="en-US">
                        <a:latin typeface="Bahnschrift Light SemiCondensed" panose="020B0502040204020203" charset="0"/>
                        <a:cs typeface="Bahnschrift Light SemiCondensed" panose="020B0502040204020203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4341</Words>
  <Application>WPS Presentation</Application>
  <PresentationFormat>Widescreen</PresentationFormat>
  <Paragraphs>169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8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Bahnschrift Light SemiCondensed</vt:lpstr>
      <vt:lpstr>Bahnschrift Condensed</vt:lpstr>
      <vt:lpstr>Wingdings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προβιοτικά- πρεβιοτικά κεφίρ</dc:title>
  <dc:creator/>
  <cp:lastModifiedBy>nkall</cp:lastModifiedBy>
  <cp:revision>4</cp:revision>
  <dcterms:created xsi:type="dcterms:W3CDTF">2021-11-07T15:57:44Z</dcterms:created>
  <dcterms:modified xsi:type="dcterms:W3CDTF">2021-11-07T16:08:34Z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ED99D4A0586E42A5AAA86DC73951706B</vt:lpwstr>
  </property>
  <property fmtid="{D5CDD505-2E9C-101B-9397-08002B2CF9AE}" pid="3" name="KSOProductBuildVer">
    <vt:lpwstr>1033-11.2.0.10351</vt:lpwstr>
  </property>
</Properties>
</file>