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4"/>
  </p:notesMasterIdLst>
  <p:sldIdLst>
    <p:sldId id="256" r:id="rId2"/>
    <p:sldId id="257" r:id="rId3"/>
    <p:sldId id="258" r:id="rId4"/>
    <p:sldId id="259" r:id="rId5"/>
    <p:sldId id="260" r:id="rId6"/>
    <p:sldId id="261" r:id="rId7"/>
    <p:sldId id="263" r:id="rId8"/>
    <p:sldId id="279" r:id="rId9"/>
    <p:sldId id="280" r:id="rId10"/>
    <p:sldId id="281" r:id="rId11"/>
    <p:sldId id="282" r:id="rId12"/>
    <p:sldId id="266" r:id="rId13"/>
  </p:sldIdLst>
  <p:sldSz cx="9144000" cy="5143500" type="screen16x9"/>
  <p:notesSz cx="6858000" cy="9144000"/>
  <p:embeddedFontLst>
    <p:embeddedFont>
      <p:font typeface="Merriweather" panose="020B0604020202020204" charset="0"/>
      <p:regular r:id="rId15"/>
      <p:bold r:id="rId16"/>
      <p:italic r:id="rId17"/>
      <p:boldItalic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81785" autoAdjust="0"/>
  </p:normalViewPr>
  <p:slideViewPr>
    <p:cSldViewPr snapToGrid="0">
      <p:cViewPr varScale="1">
        <p:scale>
          <a:sx n="92" d="100"/>
          <a:sy n="92" d="100"/>
        </p:scale>
        <p:origin x="73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437566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754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747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290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0594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6461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481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1284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9329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3"/>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8" name="Google Shape;18;p3"/>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chemeClr val="accent3"/>
        </a:solidFill>
        <a:effectLst/>
      </p:bgPr>
    </p:bg>
    <p:spTree>
      <p:nvGrpSpPr>
        <p:cNvPr id="1" name="Shape 26"/>
        <p:cNvGrpSpPr/>
        <p:nvPr/>
      </p:nvGrpSpPr>
      <p:grpSpPr>
        <a:xfrm>
          <a:off x="0" y="0"/>
          <a:ext cx="0" cy="0"/>
          <a:chOff x="0" y="0"/>
          <a:chExt cx="0" cy="0"/>
        </a:xfrm>
      </p:grpSpPr>
      <p:sp>
        <p:nvSpPr>
          <p:cNvPr id="27" name="Google Shape;27;p6"/>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6"/>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1" name="Google Shape;41;p8"/>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2" name="Google Shape;42;p8"/>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8" name="Google Shape;58;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9" name="Google Shape;59;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0" name="Google Shape;60;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1" name="Google Shape;61;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2" name="Google Shape;62;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3" name="Google Shape;63;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5" name="Google Shape;65;p11"/>
          <p:cNvSpPr txBox="1"/>
          <p:nvPr/>
        </p:nvSpPr>
        <p:spPr>
          <a:xfrm>
            <a:off x="1184750" y="1139650"/>
            <a:ext cx="7615500" cy="43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highlight>
                  <a:srgbClr val="FFFFFF"/>
                </a:highlight>
                <a:latin typeface="Roboto"/>
                <a:ea typeface="Roboto"/>
                <a:cs typeface="Roboto"/>
                <a:sym typeface="Roboto"/>
              </a:rPr>
              <a:t>Title: </a:t>
            </a:r>
            <a:r>
              <a:rPr lang="en" sz="1700" dirty="0">
                <a:highlight>
                  <a:srgbClr val="FFFFFF"/>
                </a:highlight>
                <a:latin typeface="Roboto"/>
                <a:ea typeface="Roboto"/>
                <a:cs typeface="Roboto"/>
                <a:sym typeface="Roboto"/>
              </a:rPr>
              <a:t>Goodwill Foundation</a:t>
            </a:r>
            <a:endParaRPr sz="1700" b="0" i="0" u="none" strike="noStrike" cap="none" dirty="0">
              <a:solidFill>
                <a:srgbClr val="000000"/>
              </a:solidFill>
              <a:highlight>
                <a:srgbClr val="FFFFFF"/>
              </a:highlight>
              <a:latin typeface="Roboto"/>
              <a:ea typeface="Roboto"/>
              <a:cs typeface="Roboto"/>
              <a:sym typeface="Roboto"/>
            </a:endParaRPr>
          </a:p>
        </p:txBody>
      </p:sp>
      <p:sp>
        <p:nvSpPr>
          <p:cNvPr id="66" name="Google Shape;66;p11"/>
          <p:cNvSpPr txBox="1"/>
          <p:nvPr/>
        </p:nvSpPr>
        <p:spPr>
          <a:xfrm>
            <a:off x="313525" y="1895375"/>
            <a:ext cx="3761400" cy="1477297"/>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Domain: </a:t>
            </a:r>
            <a:r>
              <a:rPr lang="en" dirty="0">
                <a:solidFill>
                  <a:srgbClr val="980000"/>
                </a:solidFill>
              </a:rPr>
              <a:t>Web Development</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Group Members: 4</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Member1 </a:t>
            </a:r>
            <a:r>
              <a:rPr lang="en" sz="1400" b="0" i="0" u="none" strike="noStrike" cap="none" dirty="0" smtClean="0">
                <a:solidFill>
                  <a:srgbClr val="980000"/>
                </a:solidFill>
                <a:latin typeface="Arial"/>
                <a:ea typeface="Arial"/>
                <a:cs typeface="Arial"/>
                <a:sym typeface="Arial"/>
              </a:rPr>
              <a:t>:Nikita Chhabria-07</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Member2: Dimple Dalwani-08</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Member3: </a:t>
            </a:r>
            <a:r>
              <a:rPr lang="en" dirty="0" smtClean="0">
                <a:solidFill>
                  <a:srgbClr val="980000"/>
                </a:solidFill>
              </a:rPr>
              <a:t>Nayaab Jindani -20</a:t>
            </a:r>
            <a:endParaRPr sz="1400" b="0" i="0" u="none" strike="noStrike" cap="none" dirty="0">
              <a:solidFill>
                <a:srgbClr val="980000"/>
              </a:solidFill>
              <a:latin typeface="Arial"/>
              <a:ea typeface="Arial"/>
              <a:cs typeface="Arial"/>
              <a:sym typeface="Arial"/>
            </a:endParaRPr>
          </a:p>
        </p:txBody>
      </p:sp>
      <p:sp>
        <p:nvSpPr>
          <p:cNvPr id="67" name="Google Shape;67;p11"/>
          <p:cNvSpPr txBox="1"/>
          <p:nvPr/>
        </p:nvSpPr>
        <p:spPr>
          <a:xfrm>
            <a:off x="1204700" y="185159"/>
            <a:ext cx="7575600" cy="779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Times New Roman"/>
                <a:ea typeface="Times New Roman"/>
                <a:cs typeface="Times New Roman"/>
                <a:sym typeface="Times New Roman"/>
              </a:rPr>
              <a:t>Vivekanand Education Society’s Institute Of Technology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Times New Roman"/>
                <a:ea typeface="Times New Roman"/>
                <a:cs typeface="Times New Roman"/>
                <a:sym typeface="Times New Roman"/>
              </a:rPr>
              <a:t>Department Of Information Technology</a:t>
            </a:r>
            <a:endParaRPr sz="2000" b="0" i="0" u="none" strike="noStrike" cap="none" dirty="0">
              <a:solidFill>
                <a:srgbClr val="000000"/>
              </a:solidFill>
              <a:latin typeface="Times New Roman"/>
              <a:ea typeface="Times New Roman"/>
              <a:cs typeface="Times New Roman"/>
              <a:sym typeface="Times New Roman"/>
            </a:endParaRPr>
          </a:p>
          <a:p>
            <a:pPr marL="1828800" marR="0" lvl="0" indent="457200" algn="l" rtl="0">
              <a:lnSpc>
                <a:spcPct val="100000"/>
              </a:lnSpc>
              <a:spcBef>
                <a:spcPts val="0"/>
              </a:spcBef>
              <a:spcAft>
                <a:spcPts val="0"/>
              </a:spcAft>
              <a:buClr>
                <a:srgbClr val="000000"/>
              </a:buClr>
              <a:buSzPts val="1900"/>
              <a:buFont typeface="Arial"/>
              <a:buNone/>
            </a:pPr>
            <a:r>
              <a:rPr lang="en" sz="1900" b="0" i="0" u="none" strike="noStrike" cap="none" dirty="0">
                <a:solidFill>
                  <a:srgbClr val="000000"/>
                </a:solidFill>
                <a:latin typeface="Times New Roman"/>
                <a:ea typeface="Times New Roman"/>
                <a:cs typeface="Times New Roman"/>
                <a:sym typeface="Times New Roman"/>
              </a:rPr>
              <a:t>Project Review </a:t>
            </a:r>
            <a:r>
              <a:rPr lang="en" sz="1900" dirty="0">
                <a:latin typeface="Times New Roman"/>
                <a:ea typeface="Times New Roman"/>
                <a:cs typeface="Times New Roman"/>
                <a:sym typeface="Times New Roman"/>
              </a:rPr>
              <a:t>I-Semester 5</a:t>
            </a:r>
            <a:endParaRPr sz="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FC89086-3E05-518B-C34C-D5BE852B67CC}"/>
              </a:ext>
            </a:extLst>
          </p:cNvPr>
          <p:cNvPicPr>
            <a:picLocks noChangeAspect="1"/>
          </p:cNvPicPr>
          <p:nvPr/>
        </p:nvPicPr>
        <p:blipFill>
          <a:blip r:embed="rId2"/>
          <a:stretch>
            <a:fillRect/>
          </a:stretch>
        </p:blipFill>
        <p:spPr>
          <a:xfrm>
            <a:off x="574488" y="439947"/>
            <a:ext cx="3388134" cy="4623758"/>
          </a:xfrm>
          <a:prstGeom prst="rect">
            <a:avLst/>
          </a:prstGeom>
        </p:spPr>
      </p:pic>
      <p:pic>
        <p:nvPicPr>
          <p:cNvPr id="9" name="Picture 8">
            <a:extLst>
              <a:ext uri="{FF2B5EF4-FFF2-40B4-BE49-F238E27FC236}">
                <a16:creationId xmlns:a16="http://schemas.microsoft.com/office/drawing/2014/main" xmlns="" id="{CB847BD2-6AAE-A846-BDB2-EDBFB1571667}"/>
              </a:ext>
            </a:extLst>
          </p:cNvPr>
          <p:cNvPicPr>
            <a:picLocks noChangeAspect="1"/>
          </p:cNvPicPr>
          <p:nvPr/>
        </p:nvPicPr>
        <p:blipFill>
          <a:blip r:embed="rId3"/>
          <a:stretch>
            <a:fillRect/>
          </a:stretch>
        </p:blipFill>
        <p:spPr>
          <a:xfrm>
            <a:off x="4689286" y="439947"/>
            <a:ext cx="3543795" cy="4058216"/>
          </a:xfrm>
          <a:prstGeom prst="rect">
            <a:avLst/>
          </a:prstGeom>
        </p:spPr>
      </p:pic>
      <p:sp>
        <p:nvSpPr>
          <p:cNvPr id="10" name="TextBox 9">
            <a:extLst>
              <a:ext uri="{FF2B5EF4-FFF2-40B4-BE49-F238E27FC236}">
                <a16:creationId xmlns:a16="http://schemas.microsoft.com/office/drawing/2014/main" xmlns="" id="{C494A210-611D-D5C5-811B-CDC4CBECD36B}"/>
              </a:ext>
            </a:extLst>
          </p:cNvPr>
          <p:cNvSpPr txBox="1"/>
          <p:nvPr/>
        </p:nvSpPr>
        <p:spPr>
          <a:xfrm>
            <a:off x="819509" y="130782"/>
            <a:ext cx="2613804" cy="338554"/>
          </a:xfrm>
          <a:prstGeom prst="rect">
            <a:avLst/>
          </a:prstGeom>
          <a:noFill/>
        </p:spPr>
        <p:txBody>
          <a:bodyPr wrap="square" rtlCol="0">
            <a:spAutoFit/>
          </a:bodyPr>
          <a:lstStyle/>
          <a:p>
            <a:pPr algn="ctr"/>
            <a:r>
              <a:rPr lang="en-IN" sz="1600" dirty="0"/>
              <a:t>Type of donation</a:t>
            </a:r>
          </a:p>
        </p:txBody>
      </p:sp>
      <p:sp>
        <p:nvSpPr>
          <p:cNvPr id="11" name="TextBox 10">
            <a:extLst>
              <a:ext uri="{FF2B5EF4-FFF2-40B4-BE49-F238E27FC236}">
                <a16:creationId xmlns:a16="http://schemas.microsoft.com/office/drawing/2014/main" xmlns="" id="{A5C24679-6481-5355-A722-726F02906B74}"/>
              </a:ext>
            </a:extLst>
          </p:cNvPr>
          <p:cNvSpPr txBox="1"/>
          <p:nvPr/>
        </p:nvSpPr>
        <p:spPr>
          <a:xfrm>
            <a:off x="5305243" y="130783"/>
            <a:ext cx="2311879" cy="338554"/>
          </a:xfrm>
          <a:prstGeom prst="rect">
            <a:avLst/>
          </a:prstGeom>
          <a:noFill/>
        </p:spPr>
        <p:txBody>
          <a:bodyPr wrap="square" rtlCol="0">
            <a:spAutoFit/>
          </a:bodyPr>
          <a:lstStyle/>
          <a:p>
            <a:pPr algn="ctr"/>
            <a:r>
              <a:rPr lang="en-IN" sz="1600" dirty="0"/>
              <a:t>Pickup page</a:t>
            </a:r>
          </a:p>
        </p:txBody>
      </p:sp>
    </p:spTree>
    <p:extLst>
      <p:ext uri="{BB962C8B-B14F-4D97-AF65-F5344CB8AC3E}">
        <p14:creationId xmlns:p14="http://schemas.microsoft.com/office/powerpoint/2010/main" val="367939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2E2D752-11EB-110E-AAF5-54AD04911124}"/>
              </a:ext>
            </a:extLst>
          </p:cNvPr>
          <p:cNvPicPr>
            <a:picLocks noChangeAspect="1"/>
          </p:cNvPicPr>
          <p:nvPr/>
        </p:nvPicPr>
        <p:blipFill>
          <a:blip r:embed="rId2"/>
          <a:stretch>
            <a:fillRect/>
          </a:stretch>
        </p:blipFill>
        <p:spPr>
          <a:xfrm>
            <a:off x="0" y="0"/>
            <a:ext cx="9144000" cy="4442604"/>
          </a:xfrm>
          <a:prstGeom prst="rect">
            <a:avLst/>
          </a:prstGeom>
        </p:spPr>
      </p:pic>
      <p:sp>
        <p:nvSpPr>
          <p:cNvPr id="4" name="TextBox 3">
            <a:extLst>
              <a:ext uri="{FF2B5EF4-FFF2-40B4-BE49-F238E27FC236}">
                <a16:creationId xmlns:a16="http://schemas.microsoft.com/office/drawing/2014/main" xmlns="" id="{BCF12D29-523F-925E-3535-386298FE4590}"/>
              </a:ext>
            </a:extLst>
          </p:cNvPr>
          <p:cNvSpPr txBox="1"/>
          <p:nvPr/>
        </p:nvSpPr>
        <p:spPr>
          <a:xfrm>
            <a:off x="2976113" y="4779034"/>
            <a:ext cx="2760453" cy="307777"/>
          </a:xfrm>
          <a:prstGeom prst="rect">
            <a:avLst/>
          </a:prstGeom>
          <a:noFill/>
        </p:spPr>
        <p:txBody>
          <a:bodyPr wrap="square" rtlCol="0">
            <a:spAutoFit/>
          </a:bodyPr>
          <a:lstStyle/>
          <a:p>
            <a:pPr algn="ctr"/>
            <a:r>
              <a:rPr lang="en-IN" dirty="0"/>
              <a:t>History page</a:t>
            </a:r>
          </a:p>
        </p:txBody>
      </p:sp>
    </p:spTree>
    <p:extLst>
      <p:ext uri="{BB962C8B-B14F-4D97-AF65-F5344CB8AC3E}">
        <p14:creationId xmlns:p14="http://schemas.microsoft.com/office/powerpoint/2010/main" val="201194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FFFF00"/>
                </a:solidFill>
              </a:rPr>
              <a:t>Conclusion</a:t>
            </a:r>
            <a:endParaRPr dirty="0">
              <a:solidFill>
                <a:srgbClr val="FFFF00"/>
              </a:solidFill>
            </a:endParaRPr>
          </a:p>
        </p:txBody>
      </p:sp>
      <p:sp>
        <p:nvSpPr>
          <p:cNvPr id="138" name="Google Shape;138;p21"/>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39" name="Google Shape;139;p21"/>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3" name="TextBox 2">
            <a:extLst>
              <a:ext uri="{FF2B5EF4-FFF2-40B4-BE49-F238E27FC236}">
                <a16:creationId xmlns:a16="http://schemas.microsoft.com/office/drawing/2014/main" xmlns="" id="{B9BE82BD-0477-FD38-12CC-471C530ECC3C}"/>
              </a:ext>
            </a:extLst>
          </p:cNvPr>
          <p:cNvSpPr txBox="1"/>
          <p:nvPr/>
        </p:nvSpPr>
        <p:spPr>
          <a:xfrm>
            <a:off x="412974" y="1664272"/>
            <a:ext cx="8279922" cy="2893100"/>
          </a:xfrm>
          <a:prstGeom prst="rect">
            <a:avLst/>
          </a:prstGeom>
          <a:noFill/>
        </p:spPr>
        <p:txBody>
          <a:bodyPr wrap="square">
            <a:spAutoFit/>
          </a:bodyPr>
          <a:lstStyle/>
          <a:p>
            <a:pPr marL="285750" indent="-285750">
              <a:buFont typeface="Arial" panose="020B0604020202020204" pitchFamily="34" charset="0"/>
              <a:buChar char="•"/>
            </a:pPr>
            <a:r>
              <a:rPr lang="en-US" dirty="0"/>
              <a:t>Implementing a food waste management system is crucial for reducing food wastage and aiding disadvantaged communities. This system facilitates the seamless donation of surplus food from sources like restaurants, events, and canteens to those in need.</a:t>
            </a:r>
          </a:p>
          <a:p>
            <a:pPr marL="285750" indent="-285750">
              <a:buFont typeface="Arial" panose="020B0604020202020204" pitchFamily="34" charset="0"/>
              <a:buChar char="•"/>
            </a:pPr>
            <a:r>
              <a:rPr lang="en-US" dirty="0"/>
              <a:t>By using modern technology and fostering collaboration among donors, receivers, and transport vendors, the system improves the efficiency and transparency of food distribution. It minimizes the environmental impact of food waste and maximizes the use of edible food, helping combat hunger.</a:t>
            </a:r>
          </a:p>
          <a:p>
            <a:pPr marL="285750" indent="-285750">
              <a:buFont typeface="Arial" panose="020B0604020202020204" pitchFamily="34" charset="0"/>
              <a:buChar char="•"/>
            </a:pPr>
            <a:r>
              <a:rPr lang="en-US" dirty="0"/>
              <a:t>Reporting tools and reward mechanisms incentivize donor participation, promoting social responsibility and sustainability. Overall, this system effectively manages surplus food, benefiting both the community and the environment.</a:t>
            </a:r>
          </a:p>
          <a:p>
            <a:pPr marL="285750" indent="-285750">
              <a:buFont typeface="Arial" panose="020B0604020202020204" pitchFamily="34" charset="0"/>
              <a:buChar char="•"/>
            </a:pPr>
            <a:r>
              <a:rPr lang="en-US" dirty="0"/>
              <a:t>The food waste management system is a vital step towards reducing wastage, supporting food security, and promoting sustainable development. Its success can serve as a global model, showcasing technology's role in addressing social and environmental challenges.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73" name="Google Shape;73;p12"/>
          <p:cNvSpPr txBox="1">
            <a:spLocks noGrp="1"/>
          </p:cNvSpPr>
          <p:nvPr>
            <p:ph type="body" idx="1"/>
          </p:nvPr>
        </p:nvSpPr>
        <p:spPr>
          <a:xfrm>
            <a:off x="311725" y="1291450"/>
            <a:ext cx="7763700" cy="3852000"/>
          </a:xfrm>
          <a:prstGeom prst="rect">
            <a:avLst/>
          </a:prstGeom>
          <a:noFill/>
          <a:ln>
            <a:noFill/>
          </a:ln>
        </p:spPr>
        <p:txBody>
          <a:bodyPr spcFirstLastPara="1" wrap="square" lIns="91425" tIns="91425" rIns="91425" bIns="91425" anchor="t" anchorCtr="0">
            <a:noAutofit/>
          </a:bodyPr>
          <a:lstStyle/>
          <a:p>
            <a:pPr marL="488950" lvl="0" indent="-342900" algn="l" rtl="0">
              <a:lnSpc>
                <a:spcPct val="115000"/>
              </a:lnSpc>
              <a:spcBef>
                <a:spcPts val="0"/>
              </a:spcBef>
              <a:spcAft>
                <a:spcPts val="0"/>
              </a:spcAft>
              <a:buSzPts val="1300"/>
              <a:buFont typeface="Arial"/>
              <a:buAutoNum type="arabicPeriod"/>
            </a:pPr>
            <a:r>
              <a:rPr lang="en" dirty="0">
                <a:solidFill>
                  <a:schemeClr val="dk1"/>
                </a:solidFill>
              </a:rPr>
              <a:t>Introduction to the project </a:t>
            </a:r>
            <a:endParaRPr dirty="0"/>
          </a:p>
          <a:p>
            <a:pPr marL="488950" lvl="0" indent="-342900" algn="l" rtl="0">
              <a:lnSpc>
                <a:spcPct val="115000"/>
              </a:lnSpc>
              <a:spcBef>
                <a:spcPts val="0"/>
              </a:spcBef>
              <a:spcAft>
                <a:spcPts val="0"/>
              </a:spcAft>
              <a:buSzPts val="1300"/>
              <a:buFont typeface="Arial"/>
              <a:buAutoNum type="arabicPeriod"/>
            </a:pPr>
            <a:r>
              <a:rPr lang="en" dirty="0">
                <a:solidFill>
                  <a:schemeClr val="dk1"/>
                </a:solidFill>
              </a:rPr>
              <a:t>Problem Statement</a:t>
            </a:r>
            <a:endParaRPr dirty="0"/>
          </a:p>
          <a:p>
            <a:pPr marL="488950" lvl="0" indent="-342900" algn="l" rtl="0">
              <a:lnSpc>
                <a:spcPct val="115000"/>
              </a:lnSpc>
              <a:spcBef>
                <a:spcPts val="0"/>
              </a:spcBef>
              <a:spcAft>
                <a:spcPts val="0"/>
              </a:spcAft>
              <a:buSzPts val="1300"/>
              <a:buFont typeface="Arial"/>
              <a:buAutoNum type="arabicPeriod"/>
            </a:pPr>
            <a:r>
              <a:rPr lang="en" dirty="0">
                <a:solidFill>
                  <a:schemeClr val="dk1"/>
                </a:solidFill>
              </a:rPr>
              <a:t>Objectives of the project </a:t>
            </a:r>
            <a:endParaRPr dirty="0"/>
          </a:p>
          <a:p>
            <a:pPr marL="488950" lvl="0" indent="-342900" algn="l" rtl="0">
              <a:lnSpc>
                <a:spcPct val="115000"/>
              </a:lnSpc>
              <a:spcBef>
                <a:spcPts val="0"/>
              </a:spcBef>
              <a:spcAft>
                <a:spcPts val="0"/>
              </a:spcAft>
              <a:buSzPts val="1300"/>
              <a:buFont typeface="Arial"/>
              <a:buAutoNum type="arabicPeriod"/>
            </a:pPr>
            <a:r>
              <a:rPr lang="en" dirty="0">
                <a:solidFill>
                  <a:schemeClr val="dk1"/>
                </a:solidFill>
              </a:rPr>
              <a:t>Requirements of the system (Hardware, software</a:t>
            </a:r>
            <a:r>
              <a:rPr lang="en" dirty="0" smtClean="0">
                <a:solidFill>
                  <a:schemeClr val="dk1"/>
                </a:solidFill>
              </a:rPr>
              <a:t>)</a:t>
            </a:r>
            <a:endParaRPr dirty="0">
              <a:solidFill>
                <a:schemeClr val="dk1"/>
              </a:solidFill>
            </a:endParaRPr>
          </a:p>
          <a:p>
            <a:pPr marL="488950" lvl="0" indent="-342900" algn="l" rtl="0">
              <a:lnSpc>
                <a:spcPct val="115000"/>
              </a:lnSpc>
              <a:spcBef>
                <a:spcPts val="0"/>
              </a:spcBef>
              <a:spcAft>
                <a:spcPts val="0"/>
              </a:spcAft>
              <a:buClr>
                <a:schemeClr val="dk1"/>
              </a:buClr>
              <a:buSzPts val="1300"/>
              <a:buAutoNum type="arabicPeriod"/>
            </a:pPr>
            <a:r>
              <a:rPr lang="en" dirty="0">
                <a:solidFill>
                  <a:schemeClr val="dk1"/>
                </a:solidFill>
              </a:rPr>
              <a:t>Front End</a:t>
            </a:r>
            <a:endParaRPr dirty="0">
              <a:solidFill>
                <a:schemeClr val="dk1"/>
              </a:solidFill>
            </a:endParaRPr>
          </a:p>
          <a:p>
            <a:pPr marL="488950" lvl="0" indent="-342900" algn="l" rtl="0">
              <a:lnSpc>
                <a:spcPct val="115000"/>
              </a:lnSpc>
              <a:spcBef>
                <a:spcPts val="0"/>
              </a:spcBef>
              <a:spcAft>
                <a:spcPts val="0"/>
              </a:spcAft>
              <a:buSzPts val="1300"/>
              <a:buFont typeface="Arial"/>
              <a:buAutoNum type="arabicPeriod"/>
            </a:pPr>
            <a:r>
              <a:rPr lang="en" dirty="0" smtClean="0">
                <a:solidFill>
                  <a:schemeClr val="dk1"/>
                </a:solidFill>
              </a:rPr>
              <a:t>Implementation</a:t>
            </a:r>
            <a:endParaRPr dirty="0">
              <a:solidFill>
                <a:schemeClr val="dk1"/>
              </a:solidFill>
            </a:endParaRPr>
          </a:p>
          <a:p>
            <a:pPr marL="488950" lvl="0" indent="-342900" algn="l" rtl="0">
              <a:lnSpc>
                <a:spcPct val="115000"/>
              </a:lnSpc>
              <a:spcBef>
                <a:spcPts val="0"/>
              </a:spcBef>
              <a:spcAft>
                <a:spcPts val="0"/>
              </a:spcAft>
              <a:buSzPts val="1300"/>
              <a:buFont typeface="Arial"/>
              <a:buAutoNum type="arabicPeriod"/>
            </a:pPr>
            <a:r>
              <a:rPr lang="en" dirty="0">
                <a:solidFill>
                  <a:schemeClr val="dk1"/>
                </a:solidFill>
              </a:rPr>
              <a:t>Conclusion </a:t>
            </a:r>
            <a:endParaRPr dirty="0">
              <a:solidFill>
                <a:schemeClr val="dk1"/>
              </a:solidFill>
            </a:endParaRPr>
          </a:p>
          <a:p>
            <a:pPr marL="488950" lvl="0" indent="-342900" algn="l" rtl="0">
              <a:lnSpc>
                <a:spcPct val="115000"/>
              </a:lnSpc>
              <a:spcBef>
                <a:spcPts val="0"/>
              </a:spcBef>
              <a:spcAft>
                <a:spcPts val="0"/>
              </a:spcAft>
              <a:buClr>
                <a:schemeClr val="dk1"/>
              </a:buClr>
              <a:buSzPts val="1300"/>
              <a:buAutoNum type="arabicPeriod"/>
            </a:pPr>
            <a:r>
              <a:rPr lang="en" dirty="0">
                <a:solidFill>
                  <a:schemeClr val="dk1"/>
                </a:solidFill>
              </a:rPr>
              <a:t>References</a:t>
            </a:r>
            <a:endParaRPr dirty="0">
              <a:solidFill>
                <a:schemeClr val="dk1"/>
              </a:solidFill>
            </a:endParaRPr>
          </a:p>
          <a:p>
            <a:pPr marL="457200" lvl="0" indent="-228600" algn="l" rtl="0">
              <a:lnSpc>
                <a:spcPct val="115000"/>
              </a:lnSpc>
              <a:spcBef>
                <a:spcPts val="0"/>
              </a:spcBef>
              <a:spcAft>
                <a:spcPts val="0"/>
              </a:spcAft>
              <a:buSzPts val="1300"/>
              <a:buNone/>
            </a:pPr>
            <a:endParaRPr dirty="0"/>
          </a:p>
          <a:p>
            <a:pPr marL="457200" lvl="0" indent="-311150" algn="l" rtl="0">
              <a:lnSpc>
                <a:spcPct val="115000"/>
              </a:lnSpc>
              <a:spcBef>
                <a:spcPts val="0"/>
              </a:spcBef>
              <a:spcAft>
                <a:spcPts val="0"/>
              </a:spcAft>
              <a:buSzPts val="1300"/>
              <a:buNone/>
            </a:pPr>
            <a:endParaRPr dirty="0"/>
          </a:p>
          <a:p>
            <a:pPr marL="457200" lvl="0" indent="-228600" algn="l" rtl="0">
              <a:lnSpc>
                <a:spcPct val="115000"/>
              </a:lnSpc>
              <a:spcBef>
                <a:spcPts val="0"/>
              </a:spcBef>
              <a:spcAft>
                <a:spcPts val="0"/>
              </a:spcAft>
              <a:buSzPts val="1300"/>
              <a:buNone/>
            </a:pPr>
            <a:endParaRPr dirty="0"/>
          </a:p>
        </p:txBody>
      </p:sp>
      <p:pic>
        <p:nvPicPr>
          <p:cNvPr id="74" name="Google Shape;74;p12"/>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FFFF00"/>
                </a:solidFill>
              </a:rPr>
              <a:t>Introduction to Project</a:t>
            </a:r>
            <a:endParaRPr dirty="0">
              <a:solidFill>
                <a:srgbClr val="FFFF00"/>
              </a:solidFill>
            </a:endParaRPr>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p:txBody>
      </p:sp>
      <p:sp>
        <p:nvSpPr>
          <p:cNvPr id="80" name="Google Shape;80;p13"/>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1" name="Google Shape;81;p13"/>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82" name="Google Shape;82;p13"/>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rgbClr val="000000"/>
              </a:buClr>
              <a:buSzPts val="1400"/>
              <a:buFont typeface="Arial"/>
              <a:buNone/>
            </a:pPr>
            <a:endParaRPr lang="en-IN" sz="1400" dirty="0">
              <a:solidFill>
                <a:schemeClr val="tx1"/>
              </a:solidFill>
            </a:endParaRPr>
          </a:p>
          <a:p>
            <a:pPr marL="146050" indent="0">
              <a:buNone/>
            </a:pPr>
            <a:r>
              <a:rPr lang="en-US" sz="1400" b="1" dirty="0">
                <a:solidFill>
                  <a:schemeClr val="tx1"/>
                </a:solidFill>
              </a:rPr>
              <a:t>Introduction to the Donation App Project :</a:t>
            </a:r>
            <a:endParaRPr lang="en-US" sz="1400" dirty="0">
              <a:solidFill>
                <a:schemeClr val="tx1"/>
              </a:solidFill>
            </a:endParaRPr>
          </a:p>
          <a:p>
            <a:pPr>
              <a:buFont typeface="Arial" panose="020B0604020202020204" pitchFamily="34" charset="0"/>
              <a:buChar char="•"/>
            </a:pPr>
            <a:r>
              <a:rPr lang="en-US" sz="1400" b="1" dirty="0">
                <a:solidFill>
                  <a:schemeClr val="tx1"/>
                </a:solidFill>
              </a:rPr>
              <a:t>Purpose:</a:t>
            </a:r>
            <a:r>
              <a:rPr lang="en-US" sz="1400" dirty="0">
                <a:solidFill>
                  <a:schemeClr val="tx1"/>
                </a:solidFill>
              </a:rPr>
              <a:t> The Donation App aims to transform how people support charitable causes by making the donation process simple and transparent.</a:t>
            </a:r>
          </a:p>
          <a:p>
            <a:pPr>
              <a:buFont typeface="Arial" panose="020B0604020202020204" pitchFamily="34" charset="0"/>
              <a:buChar char="•"/>
            </a:pPr>
            <a:r>
              <a:rPr lang="en-US" sz="1400" b="1" dirty="0">
                <a:solidFill>
                  <a:schemeClr val="tx1"/>
                </a:solidFill>
              </a:rPr>
              <a:t>User-Friendly Platform:</a:t>
            </a:r>
            <a:r>
              <a:rPr lang="en-US" sz="1400" dirty="0">
                <a:solidFill>
                  <a:schemeClr val="tx1"/>
                </a:solidFill>
              </a:rPr>
              <a:t> Offers an easy-to-use interface for discovering and contributing to various charitable initiatives.</a:t>
            </a:r>
          </a:p>
          <a:p>
            <a:pPr>
              <a:buFont typeface="Arial" panose="020B0604020202020204" pitchFamily="34" charset="0"/>
              <a:buChar char="•"/>
            </a:pPr>
            <a:r>
              <a:rPr lang="en-US" sz="1400" b="1" dirty="0">
                <a:solidFill>
                  <a:schemeClr val="tx1"/>
                </a:solidFill>
              </a:rPr>
              <a:t>Transparency and Efficiency:</a:t>
            </a:r>
            <a:r>
              <a:rPr lang="en-US" sz="1400" dirty="0">
                <a:solidFill>
                  <a:schemeClr val="tx1"/>
                </a:solidFill>
              </a:rPr>
              <a:t> Provides detailed information about supported projects, ensuring that donations are impactful and reach the right places.</a:t>
            </a:r>
          </a:p>
          <a:p>
            <a:pPr>
              <a:buFont typeface="Arial" panose="020B0604020202020204" pitchFamily="34" charset="0"/>
              <a:buChar char="•"/>
            </a:pPr>
            <a:r>
              <a:rPr lang="en-US" sz="1400" b="1" dirty="0">
                <a:solidFill>
                  <a:schemeClr val="tx1"/>
                </a:solidFill>
              </a:rPr>
              <a:t>Increased Engagement:</a:t>
            </a:r>
            <a:r>
              <a:rPr lang="en-US" sz="1400" dirty="0">
                <a:solidFill>
                  <a:schemeClr val="tx1"/>
                </a:solidFill>
              </a:rPr>
              <a:t> Designed to encourage donor involvement and foster a culture of giving within communities.</a:t>
            </a:r>
          </a:p>
          <a:p>
            <a:pPr>
              <a:buFont typeface="Arial" panose="020B0604020202020204" pitchFamily="34" charset="0"/>
              <a:buChar char="•"/>
            </a:pPr>
            <a:r>
              <a:rPr lang="en-US" sz="1400" b="1" dirty="0">
                <a:solidFill>
                  <a:schemeClr val="tx1"/>
                </a:solidFill>
              </a:rPr>
              <a:t>Ultimate Goal:</a:t>
            </a:r>
            <a:r>
              <a:rPr lang="en-US" sz="1400" dirty="0">
                <a:solidFill>
                  <a:schemeClr val="tx1"/>
                </a:solidFill>
              </a:rPr>
              <a:t> To create a rewarding experience for donors and build a better future through collective generosity.</a:t>
            </a:r>
          </a:p>
          <a:p>
            <a:pPr marL="0" lvl="0" indent="0" algn="just" rtl="0">
              <a:lnSpc>
                <a:spcPct val="115000"/>
              </a:lnSpc>
              <a:spcBef>
                <a:spcPts val="0"/>
              </a:spcBef>
              <a:spcAft>
                <a:spcPts val="0"/>
              </a:spcAft>
              <a:buClr>
                <a:srgbClr val="000000"/>
              </a:buClr>
              <a:buSzPts val="1400"/>
              <a:buFont typeface="Arial"/>
              <a:buNone/>
            </a:pPr>
            <a:endParaRPr sz="1400" dirty="0">
              <a:solidFill>
                <a:schemeClr val="tx1"/>
              </a:solidFill>
            </a:endParaRPr>
          </a:p>
          <a:p>
            <a:pPr marL="0" lvl="0" indent="0" algn="just" rtl="0">
              <a:lnSpc>
                <a:spcPct val="115000"/>
              </a:lnSpc>
              <a:spcBef>
                <a:spcPts val="0"/>
              </a:spcBef>
              <a:spcAft>
                <a:spcPts val="0"/>
              </a:spcAft>
              <a:buClr>
                <a:srgbClr val="000000"/>
              </a:buClr>
              <a:buSzPts val="1400"/>
              <a:buFont typeface="Arial"/>
              <a:buNone/>
            </a:pPr>
            <a:endParaRPr sz="1400" dirty="0">
              <a:solidFill>
                <a:schemeClr val="tx1"/>
              </a:solidFill>
            </a:endParaRPr>
          </a:p>
          <a:p>
            <a:pPr marL="0" lvl="0" indent="0" algn="just" rtl="0">
              <a:lnSpc>
                <a:spcPct val="115000"/>
              </a:lnSpc>
              <a:spcBef>
                <a:spcPts val="0"/>
              </a:spcBef>
              <a:spcAft>
                <a:spcPts val="0"/>
              </a:spcAft>
              <a:buClr>
                <a:srgbClr val="000000"/>
              </a:buClr>
              <a:buSzPts val="1400"/>
              <a:buFont typeface="Arial"/>
              <a:buNone/>
            </a:pPr>
            <a:endParaRPr sz="1400" dirty="0">
              <a:solidFill>
                <a:schemeClr val="tx1"/>
              </a:solidFill>
            </a:endParaRPr>
          </a:p>
          <a:p>
            <a:pPr marL="0" lvl="0" indent="0" algn="l" rtl="0">
              <a:lnSpc>
                <a:spcPct val="115000"/>
              </a:lnSpc>
              <a:spcBef>
                <a:spcPts val="0"/>
              </a:spcBef>
              <a:spcAft>
                <a:spcPts val="0"/>
              </a:spcAft>
              <a:buClr>
                <a:srgbClr val="000000"/>
              </a:buClr>
              <a:buSzPts val="1400"/>
              <a:buFont typeface="Arial"/>
              <a:buNone/>
            </a:pPr>
            <a:endParaRPr sz="1400" dirty="0">
              <a:solidFill>
                <a:schemeClr val="tx1"/>
              </a:solidFill>
            </a:endParaRPr>
          </a:p>
          <a:p>
            <a:pPr marL="0" lvl="0" indent="0" algn="just" rtl="0">
              <a:lnSpc>
                <a:spcPct val="115000"/>
              </a:lnSpc>
              <a:spcBef>
                <a:spcPts val="0"/>
              </a:spcBef>
              <a:spcAft>
                <a:spcPts val="0"/>
              </a:spcAft>
              <a:buClr>
                <a:srgbClr val="000000"/>
              </a:buClr>
              <a:buSzPts val="1400"/>
              <a:buFont typeface="Arial"/>
              <a:buNone/>
            </a:pPr>
            <a:endParaRPr sz="1400" dirty="0">
              <a:solidFill>
                <a:schemeClr val="tx1"/>
              </a:solidFill>
            </a:endParaRPr>
          </a:p>
          <a:p>
            <a:pPr marL="0" lvl="0" indent="0" algn="just" rtl="0">
              <a:lnSpc>
                <a:spcPct val="115000"/>
              </a:lnSpc>
              <a:spcBef>
                <a:spcPts val="0"/>
              </a:spcBef>
              <a:spcAft>
                <a:spcPts val="0"/>
              </a:spcAft>
              <a:buClr>
                <a:srgbClr val="000000"/>
              </a:buClr>
              <a:buSzPts val="1400"/>
              <a:buFont typeface="Arial"/>
              <a:buNone/>
            </a:pPr>
            <a:endParaRPr sz="1400" dirty="0">
              <a:solidFill>
                <a:schemeClr val="tx1"/>
              </a:solidFill>
            </a:endParaRPr>
          </a:p>
          <a:p>
            <a:pPr marL="0" lvl="0" indent="0" algn="l" rtl="0">
              <a:lnSpc>
                <a:spcPct val="115000"/>
              </a:lnSpc>
              <a:spcBef>
                <a:spcPts val="0"/>
              </a:spcBef>
              <a:spcAft>
                <a:spcPts val="0"/>
              </a:spcAft>
              <a:buSzPts val="1300"/>
              <a:buNone/>
            </a:pPr>
            <a:endParaRPr sz="1400" dirty="0">
              <a:solidFill>
                <a:schemeClr val="tx1"/>
              </a:solidFill>
            </a:endParaRPr>
          </a:p>
        </p:txBody>
      </p:sp>
      <p:pic>
        <p:nvPicPr>
          <p:cNvPr id="83" name="Google Shape;83;p13"/>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Problem Statement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89" name="Google Shape;89;p14"/>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90" name="Google Shape;90;p14"/>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1" name="Google Shape;91;p14"/>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SzPts val="1300"/>
              <a:buNone/>
            </a:pPr>
            <a:endParaRPr sz="1400" dirty="0">
              <a:solidFill>
                <a:schemeClr val="tx1"/>
              </a:solidFill>
            </a:endParaRPr>
          </a:p>
          <a:p>
            <a:pPr>
              <a:buFont typeface="Arial" panose="020B0604020202020204" pitchFamily="34" charset="0"/>
              <a:buChar char="•"/>
            </a:pPr>
            <a:r>
              <a:rPr lang="en-US" sz="1400" b="1" dirty="0">
                <a:solidFill>
                  <a:schemeClr val="tx1"/>
                </a:solidFill>
              </a:rPr>
              <a:t>Lack of Transparency:</a:t>
            </a:r>
            <a:r>
              <a:rPr lang="en-US" sz="1400" dirty="0">
                <a:solidFill>
                  <a:schemeClr val="tx1"/>
                </a:solidFill>
              </a:rPr>
              <a:t> Many donors are unsure where their money goes and how it's used, leading to hesitation in making contributions.</a:t>
            </a:r>
          </a:p>
          <a:p>
            <a:pPr>
              <a:buFont typeface="Arial" panose="020B0604020202020204" pitchFamily="34" charset="0"/>
              <a:buChar char="•"/>
            </a:pPr>
            <a:r>
              <a:rPr lang="en-US" sz="1400" b="1" dirty="0">
                <a:solidFill>
                  <a:schemeClr val="tx1"/>
                </a:solidFill>
              </a:rPr>
              <a:t>Difficulty Finding Trustworthy Organizations:</a:t>
            </a:r>
            <a:r>
              <a:rPr lang="en-US" sz="1400" dirty="0">
                <a:solidFill>
                  <a:schemeClr val="tx1"/>
                </a:solidFill>
              </a:rPr>
              <a:t> Potential donors often struggle to identify reliable charities to support.</a:t>
            </a:r>
          </a:p>
          <a:p>
            <a:pPr>
              <a:buFont typeface="Arial" panose="020B0604020202020204" pitchFamily="34" charset="0"/>
              <a:buChar char="•"/>
            </a:pPr>
            <a:r>
              <a:rPr lang="en-US" sz="1400" b="1" dirty="0">
                <a:solidFill>
                  <a:schemeClr val="tx1"/>
                </a:solidFill>
              </a:rPr>
              <a:t>Cumbersome Donation Processes:</a:t>
            </a:r>
            <a:r>
              <a:rPr lang="en-US" sz="1400" dirty="0">
                <a:solidFill>
                  <a:schemeClr val="tx1"/>
                </a:solidFill>
              </a:rPr>
              <a:t> The process of donating can be complicated and discouraging, deterring potential contributors.</a:t>
            </a:r>
          </a:p>
          <a:p>
            <a:pPr>
              <a:buFont typeface="Arial" panose="020B0604020202020204" pitchFamily="34" charset="0"/>
              <a:buChar char="•"/>
            </a:pPr>
            <a:r>
              <a:rPr lang="en-US" sz="1400" b="1" dirty="0">
                <a:solidFill>
                  <a:schemeClr val="tx1"/>
                </a:solidFill>
              </a:rPr>
              <a:t>Engagement Challenges for Charities:</a:t>
            </a:r>
            <a:r>
              <a:rPr lang="en-US" sz="1400" dirty="0">
                <a:solidFill>
                  <a:schemeClr val="tx1"/>
                </a:solidFill>
              </a:rPr>
              <a:t> Charitable organizations often find it difficult to reach a broader audience and efficiently manage donations.</a:t>
            </a:r>
          </a:p>
          <a:p>
            <a:pPr marL="146050" indent="0">
              <a:buNone/>
            </a:pPr>
            <a:endParaRPr lang="en-US" sz="1400" dirty="0">
              <a:solidFill>
                <a:schemeClr val="tx1"/>
              </a:solidFill>
            </a:endParaRPr>
          </a:p>
          <a:p>
            <a:pPr marL="146050" indent="0">
              <a:buNone/>
            </a:pPr>
            <a:r>
              <a:rPr lang="en-US" sz="1400" dirty="0">
                <a:solidFill>
                  <a:schemeClr val="tx1"/>
                </a:solidFill>
              </a:rPr>
              <a:t>Our Donation App addresses these issues by creating a user-friendly platform that connects donors with verified charities, provides clear insights into the use of funds, and simplifies the donation process.</a:t>
            </a:r>
          </a:p>
          <a:p>
            <a:pPr marL="0" lvl="0" indent="0" algn="l" rtl="0">
              <a:lnSpc>
                <a:spcPct val="115000"/>
              </a:lnSpc>
              <a:spcBef>
                <a:spcPts val="0"/>
              </a:spcBef>
              <a:spcAft>
                <a:spcPts val="0"/>
              </a:spcAft>
              <a:buSzPts val="1300"/>
              <a:buNone/>
            </a:pPr>
            <a:endParaRPr sz="1400" dirty="0">
              <a:solidFill>
                <a:schemeClr val="tx1"/>
              </a:solidFill>
            </a:endParaRPr>
          </a:p>
        </p:txBody>
      </p:sp>
      <p:pic>
        <p:nvPicPr>
          <p:cNvPr id="92" name="Google Shape;92;p14"/>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dirty="0">
                <a:solidFill>
                  <a:srgbClr val="FFFF00"/>
                </a:solidFill>
              </a:rPr>
              <a:t>Objectives of the project</a:t>
            </a:r>
            <a:endParaRPr dirty="0">
              <a:solidFill>
                <a:srgbClr val="FFFF00"/>
              </a:solidFill>
            </a:endParaRPr>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p:txBody>
      </p:sp>
      <p:sp>
        <p:nvSpPr>
          <p:cNvPr id="98" name="Google Shape;98;p15"/>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146050" indent="0">
              <a:buNone/>
            </a:pPr>
            <a:r>
              <a:rPr lang="en-US" sz="1400" b="1" dirty="0">
                <a:solidFill>
                  <a:schemeClr val="tx1"/>
                </a:solidFill>
              </a:rPr>
              <a:t> Objectives</a:t>
            </a:r>
            <a:endParaRPr lang="en-US" sz="1400" dirty="0">
              <a:solidFill>
                <a:schemeClr val="tx1"/>
              </a:solidFill>
            </a:endParaRPr>
          </a:p>
          <a:p>
            <a:pPr>
              <a:buFont typeface="+mj-lt"/>
              <a:buAutoNum type="arabicPeriod"/>
            </a:pPr>
            <a:r>
              <a:rPr lang="en-US" sz="1400" b="1" dirty="0">
                <a:solidFill>
                  <a:schemeClr val="tx1"/>
                </a:solidFill>
              </a:rPr>
              <a:t>Increase Donation Transparency:</a:t>
            </a:r>
            <a:r>
              <a:rPr lang="en-US" sz="1400" dirty="0">
                <a:solidFill>
                  <a:schemeClr val="tx1"/>
                </a:solidFill>
              </a:rPr>
              <a:t> Offer donors a clear view of how their funds are allocated and used, ensuring accountability and clarity.</a:t>
            </a:r>
          </a:p>
          <a:p>
            <a:pPr>
              <a:buFont typeface="+mj-lt"/>
              <a:buAutoNum type="arabicPeriod"/>
            </a:pPr>
            <a:r>
              <a:rPr lang="en-US" sz="1400" b="1" dirty="0">
                <a:solidFill>
                  <a:schemeClr val="tx1"/>
                </a:solidFill>
              </a:rPr>
              <a:t>Ease the Donation Process:</a:t>
            </a:r>
            <a:r>
              <a:rPr lang="en-US" sz="1400" dirty="0">
                <a:solidFill>
                  <a:schemeClr val="tx1"/>
                </a:solidFill>
              </a:rPr>
              <a:t> Design an intuitive interface that simplifies the steps involved in making a donation, making it accessible for everyone.</a:t>
            </a:r>
          </a:p>
          <a:p>
            <a:pPr>
              <a:buFont typeface="+mj-lt"/>
              <a:buAutoNum type="arabicPeriod"/>
            </a:pPr>
            <a:r>
              <a:rPr lang="en-US" sz="1400" b="1" dirty="0">
                <a:solidFill>
                  <a:schemeClr val="tx1"/>
                </a:solidFill>
              </a:rPr>
              <a:t>Broaden Donor Connections:</a:t>
            </a:r>
            <a:r>
              <a:rPr lang="en-US" sz="1400" dirty="0">
                <a:solidFill>
                  <a:schemeClr val="tx1"/>
                </a:solidFill>
              </a:rPr>
              <a:t> Facilitate connections with a diverse selection of trusted charitable organizations, enhancing the reach and support for various causes.</a:t>
            </a:r>
          </a:p>
          <a:p>
            <a:pPr>
              <a:buFont typeface="+mj-lt"/>
              <a:buAutoNum type="arabicPeriod"/>
            </a:pPr>
            <a:r>
              <a:rPr lang="en-US" sz="1400" b="1" dirty="0">
                <a:solidFill>
                  <a:schemeClr val="tx1"/>
                </a:solidFill>
              </a:rPr>
              <a:t>Enable Donation Monitoring:</a:t>
            </a:r>
            <a:r>
              <a:rPr lang="en-US" sz="1400" dirty="0">
                <a:solidFill>
                  <a:schemeClr val="tx1"/>
                </a:solidFill>
              </a:rPr>
              <a:t> Provide features that allow donors to track their contributions and stay informed about the ongoing status and results of funded projects.</a:t>
            </a:r>
          </a:p>
          <a:p>
            <a:pPr>
              <a:buFont typeface="+mj-lt"/>
              <a:buAutoNum type="arabicPeriod"/>
            </a:pPr>
            <a:r>
              <a:rPr lang="en-US" sz="1400" b="1" dirty="0">
                <a:solidFill>
                  <a:schemeClr val="tx1"/>
                </a:solidFill>
              </a:rPr>
              <a:t>Boost Donor-Charity Interaction:</a:t>
            </a:r>
            <a:r>
              <a:rPr lang="en-US" sz="1400" dirty="0">
                <a:solidFill>
                  <a:schemeClr val="tx1"/>
                </a:solidFill>
              </a:rPr>
              <a:t> Create opportunities for continuous engagement, encouraging a closer relationship and ongoing communication between donors and charities.</a:t>
            </a:r>
          </a:p>
          <a:p>
            <a:pPr>
              <a:buFont typeface="+mj-lt"/>
              <a:buAutoNum type="arabicPeriod"/>
            </a:pPr>
            <a:r>
              <a:rPr lang="en-US" sz="1400" b="1" dirty="0">
                <a:solidFill>
                  <a:schemeClr val="tx1"/>
                </a:solidFill>
              </a:rPr>
              <a:t>Guarantee Data Security:</a:t>
            </a:r>
            <a:r>
              <a:rPr lang="en-US" sz="1400" dirty="0">
                <a:solidFill>
                  <a:schemeClr val="tx1"/>
                </a:solidFill>
              </a:rPr>
              <a:t> Ensure the highest level of security to protect users' sensitive information, fostering confidence in the safety and reliability of the donation process.</a:t>
            </a:r>
          </a:p>
          <a:p>
            <a:pPr marL="457200" lvl="0" indent="0" algn="just" rtl="0">
              <a:lnSpc>
                <a:spcPct val="100000"/>
              </a:lnSpc>
              <a:spcBef>
                <a:spcPts val="0"/>
              </a:spcBef>
              <a:spcAft>
                <a:spcPts val="0"/>
              </a:spcAft>
              <a:buSzPts val="1300"/>
              <a:buNone/>
            </a:pPr>
            <a:endParaRPr sz="1400" dirty="0">
              <a:solidFill>
                <a:schemeClr val="tx1"/>
              </a:solidFill>
              <a:latin typeface="Merriweather"/>
              <a:ea typeface="Merriweather"/>
              <a:cs typeface="Merriweather"/>
              <a:sym typeface="Merriweather"/>
            </a:endParaRPr>
          </a:p>
        </p:txBody>
      </p:sp>
      <p:sp>
        <p:nvSpPr>
          <p:cNvPr id="99" name="Google Shape;99;p15"/>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00" name="Google Shape;100;p15"/>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25" y="222650"/>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    Requirements of the system (Hardware, software)</a:t>
            </a:r>
            <a:endParaRPr>
              <a:solidFill>
                <a:srgbClr val="FFFF00"/>
              </a:solidFill>
            </a:endParaRPr>
          </a:p>
          <a:p>
            <a:pPr marL="0" lvl="0" indent="0" algn="ctr" rtl="0">
              <a:lnSpc>
                <a:spcPct val="100000"/>
              </a:lnSpc>
              <a:spcBef>
                <a:spcPts val="0"/>
              </a:spcBef>
              <a:spcAft>
                <a:spcPts val="0"/>
              </a:spcAft>
              <a:buSzPts val="2800"/>
              <a:buNone/>
            </a:pPr>
            <a:endParaRPr>
              <a:solidFill>
                <a:srgbClr val="FFFF00"/>
              </a:solidFill>
            </a:endParaRPr>
          </a:p>
        </p:txBody>
      </p:sp>
      <p:sp>
        <p:nvSpPr>
          <p:cNvPr id="106" name="Google Shape;106;p16"/>
          <p:cNvSpPr txBox="1"/>
          <p:nvPr/>
        </p:nvSpPr>
        <p:spPr>
          <a:xfrm>
            <a:off x="230050" y="1304825"/>
            <a:ext cx="8397600" cy="352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1200" b="1"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800"/>
              <a:buFont typeface="Arial"/>
              <a:buNone/>
            </a:pPr>
            <a:r>
              <a:rPr lang="en" sz="1200" b="0" i="0" u="none" strike="noStrike" cap="none" dirty="0">
                <a:solidFill>
                  <a:schemeClr val="lt1"/>
                </a:solidFill>
                <a:latin typeface="Merriweather"/>
                <a:ea typeface="Merriweather"/>
                <a:cs typeface="Merriweather"/>
                <a:sym typeface="Merriweather"/>
              </a:rPr>
              <a:t>lem Statement</a:t>
            </a:r>
            <a:endParaRPr sz="1200" b="0" i="0" u="none" strike="noStrike" cap="none" dirty="0">
              <a:solidFill>
                <a:schemeClr val="lt1"/>
              </a:solidFill>
              <a:latin typeface="Merriweather"/>
              <a:ea typeface="Merriweather"/>
              <a:cs typeface="Merriweather"/>
              <a:sym typeface="Merriweather"/>
            </a:endParaRPr>
          </a:p>
          <a:p>
            <a:r>
              <a:rPr lang="en-US" sz="1200" dirty="0"/>
              <a:t>.</a:t>
            </a: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rgbClr val="000000"/>
              </a:solidFill>
              <a:latin typeface="Roboto"/>
              <a:ea typeface="Roboto"/>
              <a:cs typeface="Roboto"/>
              <a:sym typeface="Roboto"/>
            </a:endParaRPr>
          </a:p>
        </p:txBody>
      </p:sp>
      <p:pic>
        <p:nvPicPr>
          <p:cNvPr id="107" name="Google Shape;107;p16"/>
          <p:cNvPicPr preferRelativeResize="0"/>
          <p:nvPr/>
        </p:nvPicPr>
        <p:blipFill rotWithShape="1">
          <a:blip r:embed="rId3">
            <a:alphaModFix/>
          </a:blip>
          <a:srcRect/>
          <a:stretch/>
        </p:blipFill>
        <p:spPr>
          <a:xfrm>
            <a:off x="412975" y="96050"/>
            <a:ext cx="681075" cy="1099625"/>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3405770510"/>
              </p:ext>
            </p:extLst>
          </p:nvPr>
        </p:nvGraphicFramePr>
        <p:xfrm>
          <a:off x="1094050" y="1880178"/>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US" dirty="0"/>
                        <a:t>Hardware Requirements</a:t>
                      </a:r>
                    </a:p>
                  </a:txBody>
                  <a:tcPr/>
                </a:tc>
                <a:tc>
                  <a:txBody>
                    <a:bodyPr/>
                    <a:lstStyle/>
                    <a:p>
                      <a:r>
                        <a:rPr lang="en-US" dirty="0"/>
                        <a:t>Software Requirements</a:t>
                      </a:r>
                    </a:p>
                  </a:txBody>
                  <a:tcPr/>
                </a:tc>
                <a:extLst>
                  <a:ext uri="{0D108BD9-81ED-4DB2-BD59-A6C34878D82A}">
                    <a16:rowId xmlns:a16="http://schemas.microsoft.com/office/drawing/2014/main" xmlns="" val="10000"/>
                  </a:ext>
                </a:extLst>
              </a:tr>
              <a:tr h="370840">
                <a:tc>
                  <a:txBody>
                    <a:bodyPr/>
                    <a:lstStyle/>
                    <a:p>
                      <a:r>
                        <a:rPr lang="en-US" dirty="0"/>
                        <a:t>A Laptop or Desktop</a:t>
                      </a:r>
                    </a:p>
                  </a:txBody>
                  <a:tcPr/>
                </a:tc>
                <a:tc>
                  <a:txBody>
                    <a:bodyPr/>
                    <a:lstStyle/>
                    <a:p>
                      <a:r>
                        <a:rPr lang="en-US" dirty="0"/>
                        <a:t>Visual studio code</a:t>
                      </a:r>
                    </a:p>
                  </a:txBody>
                  <a:tcPr/>
                </a:tc>
                <a:extLst>
                  <a:ext uri="{0D108BD9-81ED-4DB2-BD59-A6C34878D82A}">
                    <a16:rowId xmlns:a16="http://schemas.microsoft.com/office/drawing/2014/main" xmlns="" val="10001"/>
                  </a:ext>
                </a:extLst>
              </a:tr>
              <a:tr h="370840">
                <a:tc>
                  <a:txBody>
                    <a:bodyPr/>
                    <a:lstStyle/>
                    <a:p>
                      <a:r>
                        <a:rPr lang="en-US" dirty="0"/>
                        <a:t>Processor: Core i3 or above</a:t>
                      </a:r>
                    </a:p>
                  </a:txBody>
                  <a:tcPr/>
                </a:tc>
                <a:tc>
                  <a:txBody>
                    <a:bodyPr/>
                    <a:lstStyle/>
                    <a:p>
                      <a:r>
                        <a:rPr lang="en-US" dirty="0" err="1"/>
                        <a:t>Mern</a:t>
                      </a:r>
                      <a:r>
                        <a:rPr lang="en-US" dirty="0"/>
                        <a:t> stack</a:t>
                      </a:r>
                    </a:p>
                  </a:txBody>
                  <a:tcPr/>
                </a:tc>
                <a:extLst>
                  <a:ext uri="{0D108BD9-81ED-4DB2-BD59-A6C34878D82A}">
                    <a16:rowId xmlns:a16="http://schemas.microsoft.com/office/drawing/2014/main" xmlns="" val="10002"/>
                  </a:ext>
                </a:extLst>
              </a:tr>
              <a:tr h="370840">
                <a:tc>
                  <a:txBody>
                    <a:bodyPr/>
                    <a:lstStyle/>
                    <a:p>
                      <a:r>
                        <a:rPr lang="en-US" dirty="0"/>
                        <a:t>RAM:4GB</a:t>
                      </a:r>
                    </a:p>
                  </a:txBody>
                  <a:tcPr/>
                </a:tc>
                <a:tc>
                  <a:txBody>
                    <a:bodyPr/>
                    <a:lstStyle/>
                    <a:p>
                      <a:r>
                        <a:rPr lang="en-US" dirty="0" err="1"/>
                        <a:t>Github</a:t>
                      </a:r>
                      <a:endParaRPr lang="en-US" dirty="0"/>
                    </a:p>
                  </a:txBody>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dirty="0">
                <a:solidFill>
                  <a:srgbClr val="FFFF00"/>
                </a:solidFill>
              </a:rPr>
              <a:t>Implementation</a:t>
            </a:r>
            <a:endParaRPr dirty="0">
              <a:solidFill>
                <a:srgbClr val="FFFF00"/>
              </a:solidFill>
            </a:endParaRPr>
          </a:p>
        </p:txBody>
      </p:sp>
      <p:pic>
        <p:nvPicPr>
          <p:cNvPr id="120" name="Google Shape;120;p18"/>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TextBox 1">
            <a:extLst>
              <a:ext uri="{FF2B5EF4-FFF2-40B4-BE49-F238E27FC236}">
                <a16:creationId xmlns:a16="http://schemas.microsoft.com/office/drawing/2014/main" xmlns="" id="{8716B0F2-BF57-B039-7F6F-9D360D0C53B9}"/>
              </a:ext>
            </a:extLst>
          </p:cNvPr>
          <p:cNvSpPr txBox="1"/>
          <p:nvPr/>
        </p:nvSpPr>
        <p:spPr>
          <a:xfrm>
            <a:off x="472190" y="1573967"/>
            <a:ext cx="184731" cy="307777"/>
          </a:xfrm>
          <a:prstGeom prst="rect">
            <a:avLst/>
          </a:prstGeom>
          <a:noFill/>
        </p:spPr>
        <p:txBody>
          <a:bodyPr wrap="none" rtlCol="0">
            <a:spAutoFit/>
          </a:bodyPr>
          <a:lstStyle/>
          <a:p>
            <a:endParaRPr lang="en-IN" dirty="0"/>
          </a:p>
        </p:txBody>
      </p:sp>
      <p:sp>
        <p:nvSpPr>
          <p:cNvPr id="5" name="TextBox 4"/>
          <p:cNvSpPr txBox="1"/>
          <p:nvPr/>
        </p:nvSpPr>
        <p:spPr>
          <a:xfrm>
            <a:off x="1331666" y="4821382"/>
            <a:ext cx="2933368" cy="307777"/>
          </a:xfrm>
          <a:prstGeom prst="rect">
            <a:avLst/>
          </a:prstGeom>
          <a:noFill/>
        </p:spPr>
        <p:txBody>
          <a:bodyPr wrap="square" rtlCol="0">
            <a:spAutoFit/>
          </a:bodyPr>
          <a:lstStyle/>
          <a:p>
            <a:r>
              <a:rPr lang="en-US" dirty="0"/>
              <a:t>Figure 8:Login Page</a:t>
            </a:r>
          </a:p>
        </p:txBody>
      </p:sp>
      <p:sp>
        <p:nvSpPr>
          <p:cNvPr id="7" name="TextBox 6"/>
          <p:cNvSpPr txBox="1"/>
          <p:nvPr/>
        </p:nvSpPr>
        <p:spPr>
          <a:xfrm>
            <a:off x="4928036" y="4835723"/>
            <a:ext cx="2660074" cy="307777"/>
          </a:xfrm>
          <a:prstGeom prst="rect">
            <a:avLst/>
          </a:prstGeom>
          <a:noFill/>
        </p:spPr>
        <p:txBody>
          <a:bodyPr wrap="square" rtlCol="0">
            <a:spAutoFit/>
          </a:bodyPr>
          <a:lstStyle/>
          <a:p>
            <a:r>
              <a:rPr lang="en-US" dirty="0"/>
              <a:t>Figure 9:Signup Page</a:t>
            </a:r>
          </a:p>
        </p:txBody>
      </p:sp>
      <p:pic>
        <p:nvPicPr>
          <p:cNvPr id="8" name="Picture 7">
            <a:extLst>
              <a:ext uri="{FF2B5EF4-FFF2-40B4-BE49-F238E27FC236}">
                <a16:creationId xmlns:a16="http://schemas.microsoft.com/office/drawing/2014/main" xmlns="" id="{9C5EDC1E-D191-5997-F138-73C89676BE43}"/>
              </a:ext>
            </a:extLst>
          </p:cNvPr>
          <p:cNvPicPr>
            <a:picLocks noChangeAspect="1"/>
          </p:cNvPicPr>
          <p:nvPr/>
        </p:nvPicPr>
        <p:blipFill>
          <a:blip r:embed="rId4"/>
          <a:srcRect l="3850"/>
          <a:stretch/>
        </p:blipFill>
        <p:spPr>
          <a:xfrm>
            <a:off x="4753155" y="1381887"/>
            <a:ext cx="2398143" cy="3453752"/>
          </a:xfrm>
          <a:prstGeom prst="rect">
            <a:avLst/>
          </a:prstGeom>
        </p:spPr>
      </p:pic>
      <p:pic>
        <p:nvPicPr>
          <p:cNvPr id="10" name="Picture 9">
            <a:extLst>
              <a:ext uri="{FF2B5EF4-FFF2-40B4-BE49-F238E27FC236}">
                <a16:creationId xmlns:a16="http://schemas.microsoft.com/office/drawing/2014/main" xmlns="" id="{F46EE25D-D7CB-6DD6-E223-7E758A31BB54}"/>
              </a:ext>
            </a:extLst>
          </p:cNvPr>
          <p:cNvPicPr>
            <a:picLocks noChangeAspect="1"/>
          </p:cNvPicPr>
          <p:nvPr/>
        </p:nvPicPr>
        <p:blipFill>
          <a:blip r:embed="rId5"/>
          <a:stretch>
            <a:fillRect/>
          </a:stretch>
        </p:blipFill>
        <p:spPr>
          <a:xfrm>
            <a:off x="1094050" y="1367629"/>
            <a:ext cx="2231889" cy="34537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735C5-7D41-FFFC-EE9B-196EF37074EF}"/>
              </a:ext>
            </a:extLst>
          </p:cNvPr>
          <p:cNvSpPr>
            <a:spLocks noGrp="1"/>
          </p:cNvSpPr>
          <p:nvPr>
            <p:ph type="title"/>
          </p:nvPr>
        </p:nvSpPr>
        <p:spPr/>
        <p:txBody>
          <a:bodyPr/>
          <a:lstStyle/>
          <a:p>
            <a:pPr algn="ctr"/>
            <a:r>
              <a:rPr lang="en-IN" dirty="0">
                <a:solidFill>
                  <a:srgbClr val="FFFF00"/>
                </a:solidFill>
              </a:rPr>
              <a:t>Implementation</a:t>
            </a:r>
          </a:p>
        </p:txBody>
      </p:sp>
      <p:pic>
        <p:nvPicPr>
          <p:cNvPr id="3" name="Google Shape;120;p18">
            <a:extLst>
              <a:ext uri="{FF2B5EF4-FFF2-40B4-BE49-F238E27FC236}">
                <a16:creationId xmlns:a16="http://schemas.microsoft.com/office/drawing/2014/main" xmlns="" id="{6D42B21B-F7D6-DA0B-EA94-335A5E0062C0}"/>
              </a:ext>
            </a:extLst>
          </p:cNvPr>
          <p:cNvPicPr preferRelativeResize="0"/>
          <p:nvPr/>
        </p:nvPicPr>
        <p:blipFill rotWithShape="1">
          <a:blip r:embed="rId2">
            <a:alphaModFix/>
          </a:blip>
          <a:srcRect/>
          <a:stretch/>
        </p:blipFill>
        <p:spPr>
          <a:xfrm>
            <a:off x="412975" y="96050"/>
            <a:ext cx="681075" cy="1099625"/>
          </a:xfrm>
          <a:prstGeom prst="rect">
            <a:avLst/>
          </a:prstGeom>
          <a:noFill/>
          <a:ln>
            <a:noFill/>
          </a:ln>
        </p:spPr>
      </p:pic>
      <p:pic>
        <p:nvPicPr>
          <p:cNvPr id="5" name="Picture 4">
            <a:extLst>
              <a:ext uri="{FF2B5EF4-FFF2-40B4-BE49-F238E27FC236}">
                <a16:creationId xmlns:a16="http://schemas.microsoft.com/office/drawing/2014/main" xmlns="" id="{0C7D2B54-21F7-5D0D-99C7-1B25F532FF7C}"/>
              </a:ext>
            </a:extLst>
          </p:cNvPr>
          <p:cNvPicPr>
            <a:picLocks noChangeAspect="1"/>
          </p:cNvPicPr>
          <p:nvPr/>
        </p:nvPicPr>
        <p:blipFill>
          <a:blip r:embed="rId3"/>
          <a:stretch>
            <a:fillRect/>
          </a:stretch>
        </p:blipFill>
        <p:spPr>
          <a:xfrm>
            <a:off x="1085424" y="1529500"/>
            <a:ext cx="6892506" cy="2955941"/>
          </a:xfrm>
          <a:prstGeom prst="rect">
            <a:avLst/>
          </a:prstGeom>
        </p:spPr>
      </p:pic>
      <p:sp>
        <p:nvSpPr>
          <p:cNvPr id="6" name="TextBox 5">
            <a:extLst>
              <a:ext uri="{FF2B5EF4-FFF2-40B4-BE49-F238E27FC236}">
                <a16:creationId xmlns:a16="http://schemas.microsoft.com/office/drawing/2014/main" xmlns="" id="{D32CFA90-9E09-A5FE-A480-9F156AA285D6}"/>
              </a:ext>
            </a:extLst>
          </p:cNvPr>
          <p:cNvSpPr txBox="1"/>
          <p:nvPr/>
        </p:nvSpPr>
        <p:spPr>
          <a:xfrm>
            <a:off x="3198895" y="4639675"/>
            <a:ext cx="2665563" cy="307777"/>
          </a:xfrm>
          <a:prstGeom prst="rect">
            <a:avLst/>
          </a:prstGeom>
          <a:noFill/>
        </p:spPr>
        <p:txBody>
          <a:bodyPr wrap="square" rtlCol="0">
            <a:spAutoFit/>
          </a:bodyPr>
          <a:lstStyle/>
          <a:p>
            <a:pPr algn="ctr"/>
            <a:r>
              <a:rPr lang="en-IN" dirty="0"/>
              <a:t>Home page</a:t>
            </a:r>
          </a:p>
        </p:txBody>
      </p:sp>
    </p:spTree>
    <p:extLst>
      <p:ext uri="{BB962C8B-B14F-4D97-AF65-F5344CB8AC3E}">
        <p14:creationId xmlns:p14="http://schemas.microsoft.com/office/powerpoint/2010/main" val="84380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1F74529-08AC-EA27-FF61-0B552813505F}"/>
              </a:ext>
            </a:extLst>
          </p:cNvPr>
          <p:cNvPicPr>
            <a:picLocks noChangeAspect="1"/>
          </p:cNvPicPr>
          <p:nvPr/>
        </p:nvPicPr>
        <p:blipFill>
          <a:blip r:embed="rId2"/>
          <a:stretch>
            <a:fillRect/>
          </a:stretch>
        </p:blipFill>
        <p:spPr>
          <a:xfrm>
            <a:off x="0" y="0"/>
            <a:ext cx="9144000" cy="4002657"/>
          </a:xfrm>
          <a:prstGeom prst="rect">
            <a:avLst/>
          </a:prstGeom>
        </p:spPr>
      </p:pic>
      <p:sp>
        <p:nvSpPr>
          <p:cNvPr id="4" name="TextBox 3">
            <a:extLst>
              <a:ext uri="{FF2B5EF4-FFF2-40B4-BE49-F238E27FC236}">
                <a16:creationId xmlns:a16="http://schemas.microsoft.com/office/drawing/2014/main" xmlns="" id="{C4BDBE48-8654-7773-3A91-DCD0A2932D1F}"/>
              </a:ext>
            </a:extLst>
          </p:cNvPr>
          <p:cNvSpPr txBox="1"/>
          <p:nvPr/>
        </p:nvSpPr>
        <p:spPr>
          <a:xfrm>
            <a:off x="2769079" y="4382219"/>
            <a:ext cx="3226279" cy="307777"/>
          </a:xfrm>
          <a:prstGeom prst="rect">
            <a:avLst/>
          </a:prstGeom>
          <a:noFill/>
        </p:spPr>
        <p:txBody>
          <a:bodyPr wrap="square" rtlCol="0">
            <a:spAutoFit/>
          </a:bodyPr>
          <a:lstStyle/>
          <a:p>
            <a:pPr algn="ctr"/>
            <a:r>
              <a:rPr lang="en-IN" dirty="0"/>
              <a:t>Donation Page</a:t>
            </a:r>
          </a:p>
        </p:txBody>
      </p:sp>
    </p:spTree>
    <p:extLst>
      <p:ext uri="{BB962C8B-B14F-4D97-AF65-F5344CB8AC3E}">
        <p14:creationId xmlns:p14="http://schemas.microsoft.com/office/powerpoint/2010/main" val="633369288"/>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1286</TotalTime>
  <Words>638</Words>
  <Application>Microsoft Office PowerPoint</Application>
  <PresentationFormat>On-screen Show (16:9)</PresentationFormat>
  <Paragraphs>77</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Merriweather</vt:lpstr>
      <vt:lpstr>Roboto</vt:lpstr>
      <vt:lpstr>Times New Roman</vt:lpstr>
      <vt:lpstr>Arial</vt:lpstr>
      <vt:lpstr>Paradigm</vt:lpstr>
      <vt:lpstr>PowerPoint Presentation</vt:lpstr>
      <vt:lpstr>Content</vt:lpstr>
      <vt:lpstr>Introduction to Project  </vt:lpstr>
      <vt:lpstr>Problem Statement  </vt:lpstr>
      <vt:lpstr>Objectives of the project  </vt:lpstr>
      <vt:lpstr>    Requirements of the system (Hardware, software) </vt:lpstr>
      <vt:lpstr>Implementation</vt:lpstr>
      <vt:lpstr>Implementation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37</cp:revision>
  <dcterms:modified xsi:type="dcterms:W3CDTF">2024-10-14T07:07:58Z</dcterms:modified>
</cp:coreProperties>
</file>