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7647d8e30e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7647d8e30e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7647d8e30e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7647d8e30e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7647d8e30e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7647d8e30e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7647d8e30e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7647d8e30e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7647d8e30e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7647d8e30e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7647d8e30e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7647d8e30e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7647d8e30e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7647d8e30e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7647d8e30e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7647d8e30e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7647d8e30e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7647d8e30e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0" y="380525"/>
            <a:ext cx="6423300" cy="14289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spcBef>
                <a:spcPts val="0"/>
              </a:spcBef>
              <a:spcAft>
                <a:spcPts val="0"/>
              </a:spcAft>
              <a:buNone/>
            </a:pPr>
            <a:r>
              <a:rPr lang="en" sz="4800"/>
              <a:t>MOOC CHALLENGE </a:t>
            </a:r>
            <a:endParaRPr/>
          </a:p>
        </p:txBody>
      </p:sp>
      <p:sp>
        <p:nvSpPr>
          <p:cNvPr id="278" name="Google Shape;278;p13"/>
          <p:cNvSpPr txBox="1"/>
          <p:nvPr>
            <p:ph idx="1" type="subTitle"/>
          </p:nvPr>
        </p:nvSpPr>
        <p:spPr>
          <a:xfrm>
            <a:off x="534900" y="22686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t>SQL </a:t>
            </a:r>
            <a:endParaRPr b="1" sz="3000"/>
          </a:p>
        </p:txBody>
      </p:sp>
      <p:sp>
        <p:nvSpPr>
          <p:cNvPr id="279" name="Google Shape;279;p13"/>
          <p:cNvSpPr txBox="1"/>
          <p:nvPr/>
        </p:nvSpPr>
        <p:spPr>
          <a:xfrm>
            <a:off x="4625525" y="4432800"/>
            <a:ext cx="26661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Nunito"/>
                <a:ea typeface="Nunito"/>
                <a:cs typeface="Nunito"/>
                <a:sym typeface="Nunito"/>
              </a:rPr>
              <a:t>By Nayab Shahzad</a:t>
            </a:r>
            <a:endParaRPr>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EER Diagram</a:t>
            </a:r>
            <a:endParaRPr/>
          </a:p>
        </p:txBody>
      </p:sp>
      <p:pic>
        <p:nvPicPr>
          <p:cNvPr id="338" name="Google Shape;338;p22"/>
          <p:cNvPicPr preferRelativeResize="0"/>
          <p:nvPr/>
        </p:nvPicPr>
        <p:blipFill>
          <a:blip r:embed="rId3">
            <a:alphaModFix/>
          </a:blip>
          <a:stretch>
            <a:fillRect/>
          </a:stretch>
        </p:blipFill>
        <p:spPr>
          <a:xfrm>
            <a:off x="3963850" y="1286575"/>
            <a:ext cx="5094474" cy="3745850"/>
          </a:xfrm>
          <a:prstGeom prst="rect">
            <a:avLst/>
          </a:prstGeom>
          <a:noFill/>
          <a:ln>
            <a:noFill/>
          </a:ln>
        </p:spPr>
      </p:pic>
      <p:sp>
        <p:nvSpPr>
          <p:cNvPr id="339" name="Google Shape;339;p22"/>
          <p:cNvSpPr txBox="1"/>
          <p:nvPr/>
        </p:nvSpPr>
        <p:spPr>
          <a:xfrm>
            <a:off x="364050" y="1597875"/>
            <a:ext cx="3147900" cy="37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Relationships:</a:t>
            </a:r>
            <a:endParaRPr b="1"/>
          </a:p>
          <a:p>
            <a:pPr indent="-317500" lvl="0" marL="457200" rtl="0" algn="l">
              <a:spcBef>
                <a:spcPts val="0"/>
              </a:spcBef>
              <a:spcAft>
                <a:spcPts val="0"/>
              </a:spcAft>
              <a:buSzPts val="1400"/>
              <a:buChar char="●"/>
            </a:pPr>
            <a:r>
              <a:rPr lang="en"/>
              <a:t>Inventory </a:t>
            </a:r>
            <a:r>
              <a:rPr lang="en"/>
              <a:t>management</a:t>
            </a:r>
            <a:r>
              <a:rPr lang="en"/>
              <a:t> has no direct relationships with other entities</a:t>
            </a:r>
            <a:endParaRPr/>
          </a:p>
          <a:p>
            <a:pPr indent="-317500" lvl="0" marL="457200" rtl="0" algn="l">
              <a:spcBef>
                <a:spcPts val="0"/>
              </a:spcBef>
              <a:spcAft>
                <a:spcPts val="0"/>
              </a:spcAft>
              <a:buSzPts val="1400"/>
              <a:buChar char="●"/>
            </a:pPr>
            <a:r>
              <a:rPr lang="en"/>
              <a:t>The Customers entity has no direct relationships with other entities </a:t>
            </a:r>
            <a:endParaRPr/>
          </a:p>
          <a:p>
            <a:pPr indent="-317500" lvl="0" marL="457200" rtl="0" algn="l">
              <a:spcBef>
                <a:spcPts val="0"/>
              </a:spcBef>
              <a:spcAft>
                <a:spcPts val="0"/>
              </a:spcAft>
              <a:buSzPts val="1400"/>
              <a:buChar char="●"/>
            </a:pPr>
            <a:r>
              <a:rPr lang="en"/>
              <a:t>The Orders entity has a relationship with the Customers entity:</a:t>
            </a:r>
            <a:endParaRPr/>
          </a:p>
          <a:p>
            <a:pPr indent="-317500" lvl="1" marL="914400" rtl="0" algn="l">
              <a:spcBef>
                <a:spcPts val="0"/>
              </a:spcBef>
              <a:spcAft>
                <a:spcPts val="0"/>
              </a:spcAft>
              <a:buSzPts val="1400"/>
              <a:buChar char="●"/>
            </a:pPr>
            <a:r>
              <a:rPr lang="en"/>
              <a:t>One customer can place many orders (One-to-Many relationship).</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006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1600"/>
              </a:spcBef>
              <a:spcAft>
                <a:spcPts val="0"/>
              </a:spcAft>
              <a:buNone/>
            </a:pPr>
            <a:r>
              <a:rPr lang="en" sz="2200">
                <a:solidFill>
                  <a:srgbClr val="434343"/>
                </a:solidFill>
                <a:latin typeface="Arial"/>
                <a:ea typeface="Arial"/>
                <a:cs typeface="Arial"/>
                <a:sym typeface="Arial"/>
              </a:rPr>
              <a:t>Bookworm’s Haven: Online Bookstore Inventory</a:t>
            </a:r>
            <a:r>
              <a:rPr b="0" lang="en" sz="1700">
                <a:solidFill>
                  <a:srgbClr val="434343"/>
                </a:solidFill>
                <a:latin typeface="Arial"/>
                <a:ea typeface="Arial"/>
                <a:cs typeface="Arial"/>
                <a:sym typeface="Arial"/>
              </a:rPr>
              <a:t> </a:t>
            </a:r>
            <a:endParaRPr b="0" sz="1700">
              <a:solidFill>
                <a:srgbClr val="434343"/>
              </a:solidFill>
              <a:latin typeface="Arial"/>
              <a:ea typeface="Arial"/>
              <a:cs typeface="Arial"/>
              <a:sym typeface="Arial"/>
            </a:endParaRPr>
          </a:p>
          <a:p>
            <a:pPr indent="0" lvl="0" marL="0" rtl="0" algn="l">
              <a:spcBef>
                <a:spcPts val="0"/>
              </a:spcBef>
              <a:spcAft>
                <a:spcPts val="0"/>
              </a:spcAft>
              <a:buNone/>
            </a:pPr>
            <a:r>
              <a:t/>
            </a:r>
            <a:endParaRPr/>
          </a:p>
        </p:txBody>
      </p:sp>
      <p:sp>
        <p:nvSpPr>
          <p:cNvPr id="285" name="Google Shape;285;p14"/>
          <p:cNvSpPr txBox="1"/>
          <p:nvPr>
            <p:ph idx="1" type="body"/>
          </p:nvPr>
        </p:nvSpPr>
        <p:spPr>
          <a:xfrm>
            <a:off x="1303800" y="1263450"/>
            <a:ext cx="7030500" cy="3951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sz="2500">
                <a:latin typeface="Arial"/>
                <a:ea typeface="Arial"/>
                <a:cs typeface="Arial"/>
                <a:sym typeface="Arial"/>
              </a:rPr>
              <a:t>Task</a:t>
            </a:r>
            <a:endParaRPr b="1" sz="2500">
              <a:latin typeface="Arial"/>
              <a:ea typeface="Arial"/>
              <a:cs typeface="Arial"/>
              <a:sym typeface="Arial"/>
            </a:endParaRPr>
          </a:p>
          <a:p>
            <a:pPr indent="0" lvl="0" marL="0" rtl="0" algn="l">
              <a:spcBef>
                <a:spcPts val="1200"/>
              </a:spcBef>
              <a:spcAft>
                <a:spcPts val="0"/>
              </a:spcAft>
              <a:buNone/>
            </a:pPr>
            <a:r>
              <a:t/>
            </a:r>
            <a:endParaRPr b="1" sz="1500">
              <a:latin typeface="Arial"/>
              <a:ea typeface="Arial"/>
              <a:cs typeface="Arial"/>
              <a:sym typeface="Arial"/>
            </a:endParaRPr>
          </a:p>
          <a:p>
            <a:pPr indent="0" lvl="0" marL="0" rtl="0" algn="l">
              <a:lnSpc>
                <a:spcPct val="90000"/>
              </a:lnSpc>
              <a:spcBef>
                <a:spcPts val="1200"/>
              </a:spcBef>
              <a:spcAft>
                <a:spcPts val="0"/>
              </a:spcAft>
              <a:buNone/>
            </a:pPr>
            <a:r>
              <a:rPr lang="en" sz="2200">
                <a:solidFill>
                  <a:srgbClr val="000000"/>
                </a:solidFill>
                <a:latin typeface="Arial"/>
                <a:ea typeface="Arial"/>
                <a:cs typeface="Arial"/>
                <a:sym typeface="Arial"/>
              </a:rPr>
              <a:t>•You’ve been hired by Bookworm’s Haven to assist with their inventory management! Your quest is to design and implement a database system using SQL to help them keep track of their books, customers and order. Bookworm’s Haven has provided you with the following requirements:</a:t>
            </a:r>
            <a:endParaRPr sz="2200">
              <a:solidFill>
                <a:srgbClr val="000000"/>
              </a:solidFill>
              <a:latin typeface="Arial"/>
              <a:ea typeface="Arial"/>
              <a:cs typeface="Arial"/>
              <a:sym typeface="Arial"/>
            </a:endParaRPr>
          </a:p>
          <a:p>
            <a:pPr indent="0" lvl="0" marL="0" rtl="0" algn="l">
              <a:lnSpc>
                <a:spcPct val="90000"/>
              </a:lnSpc>
              <a:spcBef>
                <a:spcPts val="0"/>
              </a:spcBef>
              <a:spcAft>
                <a:spcPts val="0"/>
              </a:spcAft>
              <a:buNone/>
            </a:pPr>
            <a:r>
              <a:t/>
            </a:r>
            <a:endParaRPr sz="2200">
              <a:solidFill>
                <a:srgbClr val="000000"/>
              </a:solidFill>
              <a:latin typeface="Arial"/>
              <a:ea typeface="Arial"/>
              <a:cs typeface="Arial"/>
              <a:sym typeface="Arial"/>
            </a:endParaRPr>
          </a:p>
          <a:p>
            <a:pPr indent="-320788" lvl="0" marL="457200" rtl="0" algn="l">
              <a:lnSpc>
                <a:spcPct val="90000"/>
              </a:lnSpc>
              <a:spcBef>
                <a:spcPts val="0"/>
              </a:spcBef>
              <a:spcAft>
                <a:spcPts val="0"/>
              </a:spcAft>
              <a:buClr>
                <a:srgbClr val="000000"/>
              </a:buClr>
              <a:buSzPct val="100000"/>
              <a:buFont typeface="Arial"/>
              <a:buAutoNum type="arabicPeriod"/>
            </a:pPr>
            <a:r>
              <a:rPr lang="en" sz="2322">
                <a:solidFill>
                  <a:srgbClr val="000000"/>
                </a:solidFill>
                <a:latin typeface="Arial"/>
                <a:ea typeface="Arial"/>
                <a:cs typeface="Arial"/>
                <a:sym typeface="Arial"/>
              </a:rPr>
              <a:t>Book Inventory Management: Store information about the books. We need to store each book's title, author, genre, publication year and price.</a:t>
            </a:r>
            <a:endParaRPr sz="2322">
              <a:solidFill>
                <a:srgbClr val="000000"/>
              </a:solidFill>
              <a:latin typeface="Arial"/>
              <a:ea typeface="Arial"/>
              <a:cs typeface="Arial"/>
              <a:sym typeface="Arial"/>
            </a:endParaRPr>
          </a:p>
          <a:p>
            <a:pPr indent="-320788" lvl="0" marL="457200" rtl="0" algn="l">
              <a:lnSpc>
                <a:spcPct val="90000"/>
              </a:lnSpc>
              <a:spcBef>
                <a:spcPts val="0"/>
              </a:spcBef>
              <a:spcAft>
                <a:spcPts val="0"/>
              </a:spcAft>
              <a:buClr>
                <a:srgbClr val="000000"/>
              </a:buClr>
              <a:buSzPct val="100000"/>
              <a:buFont typeface="Arial"/>
              <a:buAutoNum type="arabicPeriod"/>
            </a:pPr>
            <a:r>
              <a:rPr lang="en" sz="2322">
                <a:solidFill>
                  <a:srgbClr val="000000"/>
                </a:solidFill>
                <a:latin typeface="Arial"/>
                <a:ea typeface="Arial"/>
                <a:cs typeface="Arial"/>
                <a:sym typeface="Arial"/>
              </a:rPr>
              <a:t>Customer Management: Store customer details. For each customer, we need to store their full name, email address and phone number. Bookworm’s Haven also allows customers to sign up for their membership and become a Chapter Chaser allowing them to collect points with every purchase. We need to know if the customer is a Chapter Chaser or not.</a:t>
            </a:r>
            <a:endParaRPr sz="2322">
              <a:solidFill>
                <a:srgbClr val="000000"/>
              </a:solidFill>
              <a:latin typeface="Arial"/>
              <a:ea typeface="Arial"/>
              <a:cs typeface="Arial"/>
              <a:sym typeface="Arial"/>
            </a:endParaRPr>
          </a:p>
          <a:p>
            <a:pPr indent="-296068" lvl="0" marL="457200" rtl="0" algn="l">
              <a:lnSpc>
                <a:spcPct val="90000"/>
              </a:lnSpc>
              <a:spcBef>
                <a:spcPts val="0"/>
              </a:spcBef>
              <a:spcAft>
                <a:spcPts val="0"/>
              </a:spcAft>
              <a:buClr>
                <a:srgbClr val="000000"/>
              </a:buClr>
              <a:buSzPct val="73185"/>
              <a:buFont typeface="Arial"/>
              <a:buAutoNum type="arabicPeriod"/>
            </a:pPr>
            <a:r>
              <a:rPr lang="en" sz="2322">
                <a:solidFill>
                  <a:srgbClr val="000000"/>
                </a:solidFill>
                <a:latin typeface="Arial"/>
                <a:ea typeface="Arial"/>
                <a:cs typeface="Arial"/>
                <a:sym typeface="Arial"/>
              </a:rPr>
              <a:t>Order Management: Store information about each order including which customer placed it, the books ordered and the total amount paid.</a:t>
            </a:r>
            <a:r>
              <a:rPr lang="en" sz="1700">
                <a:solidFill>
                  <a:srgbClr val="000000"/>
                </a:solidFill>
                <a:latin typeface="Arial"/>
                <a:ea typeface="Arial"/>
                <a:cs typeface="Arial"/>
                <a:sym typeface="Arial"/>
              </a:rPr>
              <a:t> </a:t>
            </a:r>
            <a:endParaRPr sz="1700">
              <a:solidFill>
                <a:srgbClr val="000000"/>
              </a:solidFill>
              <a:latin typeface="Arial"/>
              <a:ea typeface="Arial"/>
              <a:cs typeface="Arial"/>
              <a:sym typeface="Arial"/>
            </a:endParaRPr>
          </a:p>
          <a:p>
            <a:pPr indent="0" lvl="0" marL="0" rtl="0" algn="l">
              <a:spcBef>
                <a:spcPts val="0"/>
              </a:spcBef>
              <a:spcAft>
                <a:spcPts val="0"/>
              </a:spcAft>
              <a:buNone/>
            </a:pPr>
            <a:r>
              <a:t/>
            </a:r>
            <a:endParaRPr b="1" sz="1500"/>
          </a:p>
          <a:p>
            <a:pPr indent="0" lvl="0" marL="0" rtl="0" algn="l">
              <a:spcBef>
                <a:spcPts val="1200"/>
              </a:spcBef>
              <a:spcAft>
                <a:spcPts val="1200"/>
              </a:spcAft>
              <a:buNone/>
            </a:pPr>
            <a:r>
              <a:t/>
            </a:r>
            <a:endParaRPr b="1"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Creating Database</a:t>
            </a:r>
            <a:endParaRPr/>
          </a:p>
        </p:txBody>
      </p:sp>
      <p:sp>
        <p:nvSpPr>
          <p:cNvPr id="291" name="Google Shape;291;p15"/>
          <p:cNvSpPr txBox="1"/>
          <p:nvPr>
            <p:ph idx="1" type="body"/>
          </p:nvPr>
        </p:nvSpPr>
        <p:spPr>
          <a:xfrm>
            <a:off x="289075" y="1691750"/>
            <a:ext cx="4004400" cy="3287100"/>
          </a:xfrm>
          <a:prstGeom prst="rect">
            <a:avLst/>
          </a:prstGeom>
        </p:spPr>
        <p:txBody>
          <a:bodyPr anchorCtr="0" anchor="t" bIns="91425" lIns="91425" spcFirstLastPara="1" rIns="91425" wrap="square" tIns="91425">
            <a:normAutofit lnSpcReduction="20000"/>
          </a:bodyPr>
          <a:lstStyle/>
          <a:p>
            <a:pPr indent="-311150" lvl="0" marL="457200" rtl="0" algn="l">
              <a:lnSpc>
                <a:spcPct val="115000"/>
              </a:lnSpc>
              <a:spcBef>
                <a:spcPts val="0"/>
              </a:spcBef>
              <a:spcAft>
                <a:spcPts val="0"/>
              </a:spcAft>
              <a:buSzPts val="1300"/>
              <a:buChar char="●"/>
            </a:pPr>
            <a:r>
              <a:rPr lang="en"/>
              <a:t>CREATE DATABASE: This is a Data Definition Language (DDL) command used to create a new database in a database management system (DBMS). It tells the DBMS to set up a new database with the specified name.</a:t>
            </a:r>
            <a:endParaRPr/>
          </a:p>
          <a:p>
            <a:pPr indent="-311150" lvl="0" marL="457200" rtl="0" algn="l">
              <a:lnSpc>
                <a:spcPct val="115000"/>
              </a:lnSpc>
              <a:spcBef>
                <a:spcPts val="0"/>
              </a:spcBef>
              <a:spcAft>
                <a:spcPts val="0"/>
              </a:spcAft>
              <a:buSzPts val="1300"/>
              <a:buChar char="●"/>
            </a:pPr>
            <a:r>
              <a:rPr lang="en"/>
              <a:t>book_inventory: This is the name of the database you're creating. You can choose any valid name for your database. In this case, the name is "book_inventory".</a:t>
            </a:r>
            <a:endParaRPr sz="1200">
              <a:solidFill>
                <a:srgbClr val="374151"/>
              </a:solidFill>
              <a:highlight>
                <a:srgbClr val="F7F7F8"/>
              </a:highlight>
              <a:latin typeface="Roboto"/>
              <a:ea typeface="Roboto"/>
              <a:cs typeface="Roboto"/>
              <a:sym typeface="Roboto"/>
            </a:endParaRPr>
          </a:p>
          <a:p>
            <a:pPr indent="-311150" lvl="0" marL="457200" rtl="0" algn="l">
              <a:lnSpc>
                <a:spcPct val="115000"/>
              </a:lnSpc>
              <a:spcBef>
                <a:spcPts val="0"/>
              </a:spcBef>
              <a:spcAft>
                <a:spcPts val="0"/>
              </a:spcAft>
              <a:buSzPts val="1300"/>
              <a:buFont typeface="Arial"/>
              <a:buChar char="●"/>
            </a:pPr>
            <a:r>
              <a:rPr lang="en">
                <a:latin typeface="Arial"/>
                <a:ea typeface="Arial"/>
                <a:cs typeface="Arial"/>
                <a:sym typeface="Arial"/>
              </a:rPr>
              <a:t>CREATE DATABASE book_inventory; instructs the DBMS to create a new database with the name "book_inventory". This new database will serve as a container for storing tables, data, and other objects related to your application's book inventory management.</a:t>
            </a:r>
            <a:endParaRPr>
              <a:latin typeface="Arial"/>
              <a:ea typeface="Arial"/>
              <a:cs typeface="Arial"/>
              <a:sym typeface="Arial"/>
            </a:endParaRPr>
          </a:p>
        </p:txBody>
      </p:sp>
      <p:pic>
        <p:nvPicPr>
          <p:cNvPr id="292" name="Google Shape;292;p15"/>
          <p:cNvPicPr preferRelativeResize="0"/>
          <p:nvPr/>
        </p:nvPicPr>
        <p:blipFill rotWithShape="1">
          <a:blip r:embed="rId3">
            <a:alphaModFix/>
          </a:blip>
          <a:srcRect b="0" l="4014" r="16170" t="0"/>
          <a:stretch/>
        </p:blipFill>
        <p:spPr>
          <a:xfrm>
            <a:off x="4454200" y="2141450"/>
            <a:ext cx="4464150" cy="1402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66"/>
              <a:t>Task 1: Creating the Book Inventory Table (DDL)</a:t>
            </a:r>
            <a:endParaRPr sz="1588">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98" name="Google Shape;298;p16"/>
          <p:cNvSpPr txBox="1"/>
          <p:nvPr>
            <p:ph idx="1" type="body"/>
          </p:nvPr>
        </p:nvSpPr>
        <p:spPr>
          <a:xfrm>
            <a:off x="393675" y="1711650"/>
            <a:ext cx="4060500" cy="2774700"/>
          </a:xfrm>
          <a:prstGeom prst="rect">
            <a:avLst/>
          </a:prstGeom>
        </p:spPr>
        <p:txBody>
          <a:bodyPr anchorCtr="0" anchor="t" bIns="91425" lIns="91425" spcFirstLastPara="1" rIns="91425" wrap="square" tIns="91425">
            <a:normAutofit/>
          </a:bodyPr>
          <a:lstStyle/>
          <a:p>
            <a:pPr indent="-304800" lvl="0" marL="457200" rtl="0" algn="l">
              <a:spcBef>
                <a:spcPts val="1500"/>
              </a:spcBef>
              <a:spcAft>
                <a:spcPts val="0"/>
              </a:spcAft>
              <a:buClr>
                <a:srgbClr val="000000"/>
              </a:buClr>
              <a:buSzPts val="1200"/>
              <a:buFont typeface="Roboto"/>
              <a:buChar char="●"/>
            </a:pPr>
            <a:r>
              <a:rPr lang="en" sz="1400">
                <a:solidFill>
                  <a:srgbClr val="000000"/>
                </a:solidFill>
                <a:latin typeface="Arial"/>
                <a:ea typeface="Arial"/>
                <a:cs typeface="Arial"/>
                <a:sym typeface="Arial"/>
              </a:rPr>
              <a:t>DDL (</a:t>
            </a:r>
            <a:r>
              <a:rPr lang="en" sz="1250">
                <a:solidFill>
                  <a:srgbClr val="000000"/>
                </a:solidFill>
                <a:latin typeface="Arial"/>
                <a:ea typeface="Arial"/>
                <a:cs typeface="Arial"/>
                <a:sym typeface="Arial"/>
              </a:rPr>
              <a:t>CREATE TABLE</a:t>
            </a:r>
            <a:r>
              <a:rPr lang="en" sz="1400">
                <a:solidFill>
                  <a:srgbClr val="000000"/>
                </a:solidFill>
                <a:latin typeface="Arial"/>
                <a:ea typeface="Arial"/>
                <a:cs typeface="Arial"/>
                <a:sym typeface="Arial"/>
              </a:rPr>
              <a:t>) is used to define the structure of the </a:t>
            </a:r>
            <a:r>
              <a:rPr lang="en" sz="1250">
                <a:solidFill>
                  <a:srgbClr val="000000"/>
                </a:solidFill>
                <a:latin typeface="Arial"/>
                <a:ea typeface="Arial"/>
                <a:cs typeface="Arial"/>
                <a:sym typeface="Arial"/>
              </a:rPr>
              <a:t>inventory_management</a:t>
            </a:r>
            <a:r>
              <a:rPr lang="en" sz="1400">
                <a:solidFill>
                  <a:srgbClr val="000000"/>
                </a:solidFill>
                <a:latin typeface="Arial"/>
                <a:ea typeface="Arial"/>
                <a:cs typeface="Arial"/>
                <a:sym typeface="Arial"/>
              </a:rPr>
              <a:t> table.</a:t>
            </a:r>
            <a:endParaRPr sz="14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Roboto"/>
              <a:buChar char="●"/>
            </a:pPr>
            <a:r>
              <a:rPr lang="en" sz="1250">
                <a:solidFill>
                  <a:srgbClr val="000000"/>
                </a:solidFill>
                <a:latin typeface="Arial"/>
                <a:ea typeface="Arial"/>
                <a:cs typeface="Arial"/>
                <a:sym typeface="Arial"/>
              </a:rPr>
              <a:t>book_id</a:t>
            </a:r>
            <a:r>
              <a:rPr lang="en" sz="1400">
                <a:solidFill>
                  <a:srgbClr val="000000"/>
                </a:solidFill>
                <a:latin typeface="Arial"/>
                <a:ea typeface="Arial"/>
                <a:cs typeface="Arial"/>
                <a:sym typeface="Arial"/>
              </a:rPr>
              <a:t> is assigned as the primary key using </a:t>
            </a:r>
            <a:r>
              <a:rPr lang="en" sz="1250">
                <a:solidFill>
                  <a:srgbClr val="000000"/>
                </a:solidFill>
                <a:latin typeface="Arial"/>
                <a:ea typeface="Arial"/>
                <a:cs typeface="Arial"/>
                <a:sym typeface="Arial"/>
              </a:rPr>
              <a:t>PRIMARY KEY</a:t>
            </a:r>
            <a:r>
              <a:rPr lang="en" sz="1400">
                <a:solidFill>
                  <a:srgbClr val="000000"/>
                </a:solidFill>
                <a:latin typeface="Arial"/>
                <a:ea typeface="Arial"/>
                <a:cs typeface="Arial"/>
                <a:sym typeface="Arial"/>
              </a:rPr>
              <a:t>, ensuring uniqueness for each book.</a:t>
            </a:r>
            <a:endParaRPr sz="14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Roboto"/>
              <a:buChar char="●"/>
            </a:pPr>
            <a:r>
              <a:rPr lang="en" sz="1400">
                <a:solidFill>
                  <a:srgbClr val="000000"/>
                </a:solidFill>
                <a:latin typeface="Arial"/>
                <a:ea typeface="Arial"/>
                <a:cs typeface="Arial"/>
                <a:sym typeface="Arial"/>
              </a:rPr>
              <a:t>Columns such as </a:t>
            </a:r>
            <a:r>
              <a:rPr lang="en" sz="1250">
                <a:solidFill>
                  <a:srgbClr val="000000"/>
                </a:solidFill>
                <a:latin typeface="Arial"/>
                <a:ea typeface="Arial"/>
                <a:cs typeface="Arial"/>
                <a:sym typeface="Arial"/>
              </a:rPr>
              <a:t>title</a:t>
            </a:r>
            <a:r>
              <a:rPr lang="en" sz="1400">
                <a:solidFill>
                  <a:srgbClr val="000000"/>
                </a:solidFill>
                <a:latin typeface="Arial"/>
                <a:ea typeface="Arial"/>
                <a:cs typeface="Arial"/>
                <a:sym typeface="Arial"/>
              </a:rPr>
              <a:t>, </a:t>
            </a:r>
            <a:r>
              <a:rPr lang="en" sz="1250">
                <a:solidFill>
                  <a:srgbClr val="000000"/>
                </a:solidFill>
                <a:latin typeface="Arial"/>
                <a:ea typeface="Arial"/>
                <a:cs typeface="Arial"/>
                <a:sym typeface="Arial"/>
              </a:rPr>
              <a:t>author</a:t>
            </a:r>
            <a:r>
              <a:rPr lang="en" sz="1400">
                <a:solidFill>
                  <a:srgbClr val="000000"/>
                </a:solidFill>
                <a:latin typeface="Arial"/>
                <a:ea typeface="Arial"/>
                <a:cs typeface="Arial"/>
                <a:sym typeface="Arial"/>
              </a:rPr>
              <a:t>, </a:t>
            </a:r>
            <a:r>
              <a:rPr lang="en" sz="1250">
                <a:solidFill>
                  <a:srgbClr val="000000"/>
                </a:solidFill>
                <a:latin typeface="Arial"/>
                <a:ea typeface="Arial"/>
                <a:cs typeface="Arial"/>
                <a:sym typeface="Arial"/>
              </a:rPr>
              <a:t>genre</a:t>
            </a:r>
            <a:r>
              <a:rPr lang="en" sz="1400">
                <a:solidFill>
                  <a:srgbClr val="000000"/>
                </a:solidFill>
                <a:latin typeface="Arial"/>
                <a:ea typeface="Arial"/>
                <a:cs typeface="Arial"/>
                <a:sym typeface="Arial"/>
              </a:rPr>
              <a:t>, </a:t>
            </a:r>
            <a:r>
              <a:rPr lang="en" sz="1250">
                <a:solidFill>
                  <a:srgbClr val="000000"/>
                </a:solidFill>
                <a:latin typeface="Arial"/>
                <a:ea typeface="Arial"/>
                <a:cs typeface="Arial"/>
                <a:sym typeface="Arial"/>
              </a:rPr>
              <a:t>publication_year</a:t>
            </a:r>
            <a:r>
              <a:rPr lang="en" sz="1400">
                <a:solidFill>
                  <a:srgbClr val="000000"/>
                </a:solidFill>
                <a:latin typeface="Arial"/>
                <a:ea typeface="Arial"/>
                <a:cs typeface="Arial"/>
                <a:sym typeface="Arial"/>
              </a:rPr>
              <a:t>, and </a:t>
            </a:r>
            <a:r>
              <a:rPr lang="en" sz="1250">
                <a:solidFill>
                  <a:srgbClr val="000000"/>
                </a:solidFill>
                <a:latin typeface="Arial"/>
                <a:ea typeface="Arial"/>
                <a:cs typeface="Arial"/>
                <a:sym typeface="Arial"/>
              </a:rPr>
              <a:t>price</a:t>
            </a:r>
            <a:r>
              <a:rPr lang="en" sz="1400">
                <a:solidFill>
                  <a:srgbClr val="000000"/>
                </a:solidFill>
                <a:latin typeface="Arial"/>
                <a:ea typeface="Arial"/>
                <a:cs typeface="Arial"/>
                <a:sym typeface="Arial"/>
              </a:rPr>
              <a:t> are defined to store specific book details.</a:t>
            </a:r>
            <a:endParaRPr sz="1400">
              <a:solidFill>
                <a:srgbClr val="000000"/>
              </a:solidFill>
              <a:latin typeface="Arial"/>
              <a:ea typeface="Arial"/>
              <a:cs typeface="Arial"/>
              <a:sym typeface="Arial"/>
            </a:endParaRPr>
          </a:p>
          <a:p>
            <a:pPr indent="0" lvl="0" marL="0" rtl="0" algn="l">
              <a:spcBef>
                <a:spcPts val="1500"/>
              </a:spcBef>
              <a:spcAft>
                <a:spcPts val="1200"/>
              </a:spcAft>
              <a:buNone/>
            </a:pPr>
            <a:r>
              <a:t/>
            </a:r>
            <a:endParaRPr/>
          </a:p>
        </p:txBody>
      </p:sp>
      <p:pic>
        <p:nvPicPr>
          <p:cNvPr id="299" name="Google Shape;299;p16"/>
          <p:cNvPicPr preferRelativeResize="0"/>
          <p:nvPr/>
        </p:nvPicPr>
        <p:blipFill>
          <a:blip r:embed="rId3">
            <a:alphaModFix/>
          </a:blip>
          <a:stretch>
            <a:fillRect/>
          </a:stretch>
        </p:blipFill>
        <p:spPr>
          <a:xfrm>
            <a:off x="4638725" y="1532050"/>
            <a:ext cx="4363600" cy="207940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for task 1 </a:t>
            </a:r>
            <a:endParaRPr/>
          </a:p>
        </p:txBody>
      </p:sp>
      <p:sp>
        <p:nvSpPr>
          <p:cNvPr id="305" name="Google Shape;305;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6" name="Google Shape;306;p17"/>
          <p:cNvPicPr preferRelativeResize="0"/>
          <p:nvPr/>
        </p:nvPicPr>
        <p:blipFill>
          <a:blip r:embed="rId3">
            <a:alphaModFix/>
          </a:blip>
          <a:stretch>
            <a:fillRect/>
          </a:stretch>
        </p:blipFill>
        <p:spPr>
          <a:xfrm>
            <a:off x="961475" y="1608313"/>
            <a:ext cx="7372825" cy="3305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77"/>
              <a:t>Task 2: Storing Customer Information (DDL)</a:t>
            </a:r>
            <a:endParaRPr sz="1811">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312" name="Google Shape;312;p18"/>
          <p:cNvSpPr txBox="1"/>
          <p:nvPr>
            <p:ph idx="1" type="body"/>
          </p:nvPr>
        </p:nvSpPr>
        <p:spPr>
          <a:xfrm>
            <a:off x="436525" y="1499025"/>
            <a:ext cx="4456800" cy="30861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t/>
            </a:r>
            <a:endParaRPr sz="1200">
              <a:solidFill>
                <a:srgbClr val="374151"/>
              </a:solidFill>
              <a:highlight>
                <a:srgbClr val="F7F7F8"/>
              </a:highlight>
              <a:latin typeface="Roboto"/>
              <a:ea typeface="Roboto"/>
              <a:cs typeface="Roboto"/>
              <a:sym typeface="Roboto"/>
            </a:endParaRPr>
          </a:p>
          <a:p>
            <a:pPr indent="-311150" lvl="0" marL="457200" rtl="0" algn="l">
              <a:spcBef>
                <a:spcPts val="1500"/>
              </a:spcBef>
              <a:spcAft>
                <a:spcPts val="0"/>
              </a:spcAft>
              <a:buClr>
                <a:srgbClr val="374151"/>
              </a:buClr>
              <a:buSzPts val="1300"/>
              <a:buFont typeface="Arial"/>
              <a:buChar char="●"/>
            </a:pPr>
            <a:r>
              <a:rPr lang="en">
                <a:solidFill>
                  <a:srgbClr val="374151"/>
                </a:solidFill>
                <a:latin typeface="Arial"/>
                <a:ea typeface="Arial"/>
                <a:cs typeface="Arial"/>
                <a:sym typeface="Arial"/>
              </a:rPr>
              <a:t>DDL (CREATE TABLE) is used to define the structure of the customers table.</a:t>
            </a:r>
            <a:endParaRPr>
              <a:solidFill>
                <a:srgbClr val="374151"/>
              </a:solidFill>
              <a:latin typeface="Arial"/>
              <a:ea typeface="Arial"/>
              <a:cs typeface="Arial"/>
              <a:sym typeface="Arial"/>
            </a:endParaRPr>
          </a:p>
          <a:p>
            <a:pPr indent="-311150" lvl="0" marL="457200" rtl="0" algn="l">
              <a:spcBef>
                <a:spcPts val="0"/>
              </a:spcBef>
              <a:spcAft>
                <a:spcPts val="0"/>
              </a:spcAft>
              <a:buClr>
                <a:srgbClr val="374151"/>
              </a:buClr>
              <a:buSzPts val="1300"/>
              <a:buFont typeface="Arial"/>
              <a:buChar char="●"/>
            </a:pPr>
            <a:r>
              <a:rPr lang="en">
                <a:solidFill>
                  <a:srgbClr val="374151"/>
                </a:solidFill>
                <a:latin typeface="Arial"/>
                <a:ea typeface="Arial"/>
                <a:cs typeface="Arial"/>
                <a:sym typeface="Arial"/>
              </a:rPr>
              <a:t>customer_id is assigned as the primary key for each customer, ensuring uniqueness.</a:t>
            </a:r>
            <a:endParaRPr>
              <a:solidFill>
                <a:srgbClr val="374151"/>
              </a:solidFill>
              <a:latin typeface="Arial"/>
              <a:ea typeface="Arial"/>
              <a:cs typeface="Arial"/>
              <a:sym typeface="Arial"/>
            </a:endParaRPr>
          </a:p>
          <a:p>
            <a:pPr indent="-311150" lvl="0" marL="457200" rtl="0" algn="l">
              <a:spcBef>
                <a:spcPts val="0"/>
              </a:spcBef>
              <a:spcAft>
                <a:spcPts val="0"/>
              </a:spcAft>
              <a:buClr>
                <a:srgbClr val="374151"/>
              </a:buClr>
              <a:buSzPts val="1300"/>
              <a:buFont typeface="Arial"/>
              <a:buChar char="●"/>
            </a:pPr>
            <a:r>
              <a:rPr lang="en">
                <a:solidFill>
                  <a:srgbClr val="374151"/>
                </a:solidFill>
                <a:latin typeface="Arial"/>
                <a:ea typeface="Arial"/>
                <a:cs typeface="Arial"/>
                <a:sym typeface="Arial"/>
              </a:rPr>
              <a:t>Columns such as full_name, email, phone_no, and chapter_chaser are defined to store customer details.</a:t>
            </a:r>
            <a:endParaRPr>
              <a:solidFill>
                <a:srgbClr val="374151"/>
              </a:solidFill>
              <a:latin typeface="Arial"/>
              <a:ea typeface="Arial"/>
              <a:cs typeface="Arial"/>
              <a:sym typeface="Arial"/>
            </a:endParaRPr>
          </a:p>
          <a:p>
            <a:pPr indent="-311150" lvl="0" marL="457200" rtl="0" algn="l">
              <a:spcBef>
                <a:spcPts val="0"/>
              </a:spcBef>
              <a:spcAft>
                <a:spcPts val="0"/>
              </a:spcAft>
              <a:buClr>
                <a:srgbClr val="374151"/>
              </a:buClr>
              <a:buSzPts val="1300"/>
              <a:buFont typeface="Arial"/>
              <a:buChar char="●"/>
            </a:pPr>
            <a:r>
              <a:rPr lang="en">
                <a:solidFill>
                  <a:srgbClr val="374151"/>
                </a:solidFill>
                <a:latin typeface="Arial"/>
                <a:ea typeface="Arial"/>
                <a:cs typeface="Arial"/>
                <a:sym typeface="Arial"/>
              </a:rPr>
              <a:t>The chapter_chaser column is a boolean indicating whether the customer is a Chapter Chaser.</a:t>
            </a:r>
            <a:endParaRPr sz="1200">
              <a:solidFill>
                <a:srgbClr val="374151"/>
              </a:solidFill>
              <a:highlight>
                <a:srgbClr val="F7F7F8"/>
              </a:highlight>
              <a:latin typeface="Arial"/>
              <a:ea typeface="Arial"/>
              <a:cs typeface="Arial"/>
              <a:sym typeface="Arial"/>
            </a:endParaRPr>
          </a:p>
          <a:p>
            <a:pPr indent="0" lvl="0" marL="0" rtl="0" algn="l">
              <a:spcBef>
                <a:spcPts val="1200"/>
              </a:spcBef>
              <a:spcAft>
                <a:spcPts val="1200"/>
              </a:spcAft>
              <a:buNone/>
            </a:pPr>
            <a:r>
              <a:t/>
            </a:r>
            <a:endParaRPr/>
          </a:p>
        </p:txBody>
      </p:sp>
      <p:pic>
        <p:nvPicPr>
          <p:cNvPr id="313" name="Google Shape;313;p18"/>
          <p:cNvPicPr preferRelativeResize="0"/>
          <p:nvPr/>
        </p:nvPicPr>
        <p:blipFill>
          <a:blip r:embed="rId3">
            <a:alphaModFix/>
          </a:blip>
          <a:stretch>
            <a:fillRect/>
          </a:stretch>
        </p:blipFill>
        <p:spPr>
          <a:xfrm>
            <a:off x="4938650" y="1643200"/>
            <a:ext cx="3945875" cy="22658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for task 2 </a:t>
            </a:r>
            <a:endParaRPr/>
          </a:p>
        </p:txBody>
      </p:sp>
      <p:pic>
        <p:nvPicPr>
          <p:cNvPr id="319" name="Google Shape;319;p19"/>
          <p:cNvPicPr preferRelativeResize="0"/>
          <p:nvPr/>
        </p:nvPicPr>
        <p:blipFill>
          <a:blip r:embed="rId3">
            <a:alphaModFix/>
          </a:blip>
          <a:stretch>
            <a:fillRect/>
          </a:stretch>
        </p:blipFill>
        <p:spPr>
          <a:xfrm>
            <a:off x="1346600" y="1510950"/>
            <a:ext cx="6944901" cy="3302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44"/>
              <a:t>Task 3: Creating the Order Table (DDL, Foreign Key)</a:t>
            </a:r>
            <a:endParaRPr sz="1144">
              <a:solidFill>
                <a:srgbClr val="000000"/>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
        <p:nvSpPr>
          <p:cNvPr id="325" name="Google Shape;325;p20"/>
          <p:cNvSpPr txBox="1"/>
          <p:nvPr>
            <p:ph idx="1" type="body"/>
          </p:nvPr>
        </p:nvSpPr>
        <p:spPr>
          <a:xfrm>
            <a:off x="682800" y="1597875"/>
            <a:ext cx="3889200" cy="3327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DDL (CREATE TABLE) is used to define the structure of the orders table.</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order_id is assigned as the primary key for each order, ensuring uniqueness.</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A foreign key relationship is established between the customer_id column in the orders table and the customer_id column in the customers table using FOREIGN KEY.</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Columns like order_date and total_amount_paid are defined to store order details.</a:t>
            </a:r>
            <a:endParaRPr sz="1200">
              <a:solidFill>
                <a:srgbClr val="000000"/>
              </a:solidFill>
              <a:highlight>
                <a:srgbClr val="F7F7F8"/>
              </a:highlight>
              <a:latin typeface="Arial"/>
              <a:ea typeface="Arial"/>
              <a:cs typeface="Arial"/>
              <a:sym typeface="Arial"/>
            </a:endParaRPr>
          </a:p>
          <a:p>
            <a:pPr indent="0" lvl="0" marL="0" rtl="0" algn="l">
              <a:spcBef>
                <a:spcPts val="1200"/>
              </a:spcBef>
              <a:spcAft>
                <a:spcPts val="1200"/>
              </a:spcAft>
              <a:buNone/>
            </a:pPr>
            <a:r>
              <a:t/>
            </a:r>
            <a:endParaRPr/>
          </a:p>
        </p:txBody>
      </p:sp>
      <p:pic>
        <p:nvPicPr>
          <p:cNvPr id="326" name="Google Shape;326;p20"/>
          <p:cNvPicPr preferRelativeResize="0"/>
          <p:nvPr/>
        </p:nvPicPr>
        <p:blipFill rotWithShape="1">
          <a:blip r:embed="rId3">
            <a:alphaModFix/>
          </a:blip>
          <a:srcRect b="7808" l="0" r="10944" t="0"/>
          <a:stretch/>
        </p:blipFill>
        <p:spPr>
          <a:xfrm>
            <a:off x="4700500" y="1877675"/>
            <a:ext cx="4443499" cy="1687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for task 3</a:t>
            </a:r>
            <a:endParaRPr/>
          </a:p>
        </p:txBody>
      </p:sp>
      <p:pic>
        <p:nvPicPr>
          <p:cNvPr id="332" name="Google Shape;332;p21"/>
          <p:cNvPicPr preferRelativeResize="0"/>
          <p:nvPr/>
        </p:nvPicPr>
        <p:blipFill>
          <a:blip r:embed="rId3">
            <a:alphaModFix/>
          </a:blip>
          <a:stretch>
            <a:fillRect/>
          </a:stretch>
        </p:blipFill>
        <p:spPr>
          <a:xfrm>
            <a:off x="1132225" y="1554600"/>
            <a:ext cx="7029450" cy="2933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