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ahzozqrboUxwBmt63sa4iWSYQ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EEABA0-DBB5-4314-86CC-D1C14C564116}">
  <a:tblStyle styleId="{BFEEABA0-DBB5-4314-86CC-D1C14C5641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1f1c7936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1f1c793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get </a:t>
            </a:r>
            <a:r>
              <a:rPr lang="en-US"/>
              <a:t>better classification performance while mitigating the risk of overfitting, the initial model, a 2-layer CNN, was further refined. The refined model includes the addition of dropout layers, which play a crucial role in regularization.</a:t>
            </a:r>
            <a:r>
              <a:rPr lang="en-US">
                <a:solidFill>
                  <a:schemeClr val="dk1"/>
                </a:solidFill>
              </a:rPr>
              <a:t>As you can see, this model, with the inclusion of dropout layers, effectively addressed the overfitting issue. It achieved higher validation accuracy and lower validation loss. Also improved from 90.51% to 91.4% in test accuracy.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US"/>
              <a:t>The architecture is all same with the first CNN model, but added Dropout Layer rate 0.25 after the max-pooling layers and add a dropout layer with a rate of 0.5 is positioned before the final classification layer.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1f1c79369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1f1c793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In the pursuit of achieving the better classification performance, the second model introduces additional layers with dropout and batch normalization to further enhance performance and combat overfitting. </a:t>
            </a:r>
            <a:r>
              <a:rPr lang="en-US">
                <a:solidFill>
                  <a:schemeClr val="dk1"/>
                </a:solidFill>
              </a:rPr>
              <a:t>As you can see, test accuracy 92.89% is slightly higher than the previous one 91.4.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Until now, the second model focuses on addressing overfitting through strategically placed dropout layers within the existing architecture. In contrast, the this model takes a more extensive approach by adding extra convolutional and dense layers, along with batch normalization, to improve feature extraction and representational power. The third model's architectural enhancements contribute to a higher validation accuracy, demonstrating its ability to capture more intricate patterns and achieve improved classification performance.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It extends the architecture like:</a:t>
            </a:r>
            <a:endParaRPr>
              <a:solidFill>
                <a:schemeClr val="dk1"/>
              </a:solidFill>
            </a:endParaRPr>
          </a:p>
          <a:p>
            <a:pPr indent="0" lvl="0" marL="0" rtl="0" algn="l">
              <a:spcBef>
                <a:spcPts val="0"/>
              </a:spcBef>
              <a:spcAft>
                <a:spcPts val="0"/>
              </a:spcAft>
              <a:buNone/>
            </a:pPr>
            <a:r>
              <a:rPr lang="en-US">
                <a:solidFill>
                  <a:schemeClr val="dk1"/>
                </a:solidFill>
              </a:rPr>
              <a:t>- Two more convolutional layers with ReLU activation and batch normalization are added.</a:t>
            </a:r>
            <a:endParaRPr>
              <a:solidFill>
                <a:schemeClr val="dk1"/>
              </a:solidFill>
            </a:endParaRPr>
          </a:p>
          <a:p>
            <a:pPr indent="0" lvl="0" marL="0" rtl="0" algn="l">
              <a:spcBef>
                <a:spcPts val="0"/>
              </a:spcBef>
              <a:spcAft>
                <a:spcPts val="0"/>
              </a:spcAft>
              <a:buNone/>
            </a:pPr>
            <a:r>
              <a:rPr lang="en-US">
                <a:solidFill>
                  <a:schemeClr val="dk1"/>
                </a:solidFill>
              </a:rPr>
              <a:t>- A max-pooling layer with a dropout rate of 0.25 is included after the third convolutional layer.</a:t>
            </a:r>
            <a:endParaRPr>
              <a:solidFill>
                <a:schemeClr val="dk1"/>
              </a:solidFill>
            </a:endParaRPr>
          </a:p>
          <a:p>
            <a:pPr indent="0" lvl="0" marL="0" rtl="0" algn="l">
              <a:spcBef>
                <a:spcPts val="0"/>
              </a:spcBef>
              <a:spcAft>
                <a:spcPts val="0"/>
              </a:spcAft>
              <a:buNone/>
            </a:pPr>
            <a:r>
              <a:rPr lang="en-US">
                <a:solidFill>
                  <a:schemeClr val="dk1"/>
                </a:solidFill>
              </a:rPr>
              <a:t>- A final convolutional layer with batch normalization and a dropout rate of 0.25 is added.</a:t>
            </a:r>
            <a:endParaRPr>
              <a:solidFill>
                <a:schemeClr val="dk1"/>
              </a:solidFill>
            </a:endParaRPr>
          </a:p>
          <a:p>
            <a:pPr indent="0" lvl="0" marL="0" rtl="0" algn="l">
              <a:spcBef>
                <a:spcPts val="0"/>
              </a:spcBef>
              <a:spcAft>
                <a:spcPts val="0"/>
              </a:spcAft>
              <a:buNone/>
            </a:pPr>
            <a:r>
              <a:rPr lang="en-US">
                <a:solidFill>
                  <a:schemeClr val="dk1"/>
                </a:solidFill>
              </a:rPr>
              <a:t>- The fully connected layers are expanded, including a dense layer with 512 units, ReLU activation, batch normalization, and a dropout rate of 0.5.</a:t>
            </a:r>
            <a:endParaRPr>
              <a:solidFill>
                <a:schemeClr val="dk1"/>
              </a:solidFill>
            </a:endParaRPr>
          </a:p>
          <a:p>
            <a:pPr indent="0" lvl="0" marL="0" rtl="0" algn="l">
              <a:spcBef>
                <a:spcPts val="0"/>
              </a:spcBef>
              <a:spcAft>
                <a:spcPts val="0"/>
              </a:spcAft>
              <a:buNone/>
            </a:pPr>
            <a:r>
              <a:rPr lang="en-US">
                <a:solidFill>
                  <a:schemeClr val="dk1"/>
                </a:solidFill>
              </a:rPr>
              <a:t>- A subsequent dense layer with 128 units, ReLU activation, batch normalization, and a dropout rate of 0.5 is added.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1f1c79369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f1c7936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new model represents a more complex and deeper neural network compared to the third model, which is 4-layer CNN. Total 5 layers with dropout, batch normalization, and large number in the fully connected layers compmared to the third model. </a:t>
            </a:r>
            <a:r>
              <a:rPr lang="en-US">
                <a:solidFill>
                  <a:schemeClr val="dk1"/>
                </a:solidFill>
              </a:rPr>
              <a:t>Based on the plots, the 5-layer CNN displays a higher susceptibility to overfitting compared to the 4-layer CNN. This is evident from the training and validation accuracy plots where both lines exhibit similar trends, and the training and validation loss plots where the validation loss closely tracks the training loss in the 5-layer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Also, test accuracy 93.08% is slightly higher than 4-layer validation 92.89.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Includes 5 convolutional layers, which increases the depth of the network.</a:t>
            </a:r>
            <a:endParaRPr/>
          </a:p>
          <a:p>
            <a:pPr indent="0" lvl="0" marL="0" rtl="0" algn="l">
              <a:spcBef>
                <a:spcPts val="0"/>
              </a:spcBef>
              <a:spcAft>
                <a:spcPts val="0"/>
              </a:spcAft>
              <a:buClr>
                <a:schemeClr val="dk1"/>
              </a:buClr>
              <a:buSzPts val="1100"/>
              <a:buFont typeface="Arial"/>
              <a:buNone/>
            </a:pPr>
            <a:r>
              <a:rPr lang="en-US"/>
              <a:t>- Utilizes dropout, batch normalization, and max-pooling at various points in the architecture to manage overfitting and improve training performance.</a:t>
            </a:r>
            <a:endParaRPr/>
          </a:p>
          <a:p>
            <a:pPr indent="0" lvl="0" marL="0" rtl="0" algn="l">
              <a:spcBef>
                <a:spcPts val="0"/>
              </a:spcBef>
              <a:spcAft>
                <a:spcPts val="0"/>
              </a:spcAft>
              <a:buClr>
                <a:schemeClr val="dk1"/>
              </a:buClr>
              <a:buSzPts val="1100"/>
              <a:buFont typeface="Arial"/>
              <a:buNone/>
            </a:pPr>
            <a:r>
              <a:rPr lang="en-US"/>
              <a:t>- Has a larger number of neurons in the fully connected layers (Dense layers) compared to the third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The key is to strike a balance between model complexity and overfitting.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1f1c79369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f1c7936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a result, with the highest test accuracy of the model, I can choose the last model which is 5-layer with several features as the final model for fashion MNIST dataset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1f1c79369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1f1c7936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plot confusion matrix of the final model, I can observe misclassification for some items such as 0: T-shirt/top, 2: Pullover, 3: Dress, 4: Coat,  and mainly 6: Shirts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1f1c79369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1f1c79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was the challenge about similarity between labels. T-shirts(0), Dress(2) has </a:t>
            </a:r>
            <a:r>
              <a:rPr lang="en-US"/>
              <a:t>similarity</a:t>
            </a:r>
            <a:r>
              <a:rPr lang="en-US"/>
              <a:t> and Pullover(2), shirts(6), Coat(4) too. To further improve the classifier performance, more </a:t>
            </a:r>
            <a:r>
              <a:rPr lang="en-US"/>
              <a:t>samples </a:t>
            </a:r>
            <a:r>
              <a:rPr lang="en-US"/>
              <a:t>should be collected and give more images from these 4 classes to the model so the classifier can learn more features or patterns even better.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1f1c79369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1f1c7936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object of this project is to explore, develop, and evaluate deep learning models for image classification. As you can see the copy of console, the dataset consists of total 70,000 grayscale images of size 28 * 28 pixels. It is divided by 60,000 for train data and 10,000 for test data.</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1f1c7936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1f1c793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10 distinct fashion labels from 0 to 9 mapping from T-shirt or Top to Ankle boots.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Before </a:t>
            </a:r>
            <a:r>
              <a:rPr lang="en-US"/>
              <a:t>building</a:t>
            </a:r>
            <a:r>
              <a:rPr lang="en-US"/>
              <a:t> model, common preprocessing </a:t>
            </a:r>
            <a:r>
              <a:rPr lang="en-US"/>
              <a:t>steps</a:t>
            </a:r>
            <a:r>
              <a:rPr lang="en-US"/>
              <a:t> applied to dataset such as data splitting into training, validation, and test sets, and pixel normalization to drop a range between 0 to 1.</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1f1c7936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1f1c793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Also, I checked whether the dataset is balanced in terms of class labels.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1f1c7936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1f1c793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1f1c7936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1f1c793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It’s all evenly distributed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1f1c7936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1f1c793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used CNNs and </a:t>
            </a:r>
            <a:r>
              <a:rPr lang="en-US"/>
              <a:t>My approach involves building a series of CNNs with varying depths and complexity, starting from a basic 2-layer CNN and progressively increasing the number of layers and units.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1f1c7936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1f1c793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started with a basic 2-layer CNN. </a:t>
            </a:r>
            <a:r>
              <a:rPr lang="en-US">
                <a:solidFill>
                  <a:schemeClr val="dk1"/>
                </a:solidFill>
              </a:rPr>
              <a:t>To ensure model robustness, a 5-fold cross-validation strategy was implemented. The result is as shown you guys, and the mean of 5 folds accuracy is 94.81%. But the plots shows that this model should be paid to potential overfitting, as the training accuracy exceeds the validation accuracy. Further regularization techniques can be explored to strike a balance between enhanced performance and generalization.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t>The architecture consists of</a:t>
            </a:r>
            <a:endParaRPr/>
          </a:p>
          <a:p>
            <a:pPr indent="0" lvl="0" marL="0" rtl="0" algn="l">
              <a:spcBef>
                <a:spcPts val="0"/>
              </a:spcBef>
              <a:spcAft>
                <a:spcPts val="0"/>
              </a:spcAft>
              <a:buClr>
                <a:schemeClr val="dk1"/>
              </a:buClr>
              <a:buSzPts val="1100"/>
              <a:buFont typeface="Arial"/>
              <a:buNone/>
            </a:pPr>
            <a:r>
              <a:rPr lang="en-US"/>
              <a:t>* Convolutional layers with 32 and 64 filters of size (3, 3) and ReLU activation functions.</a:t>
            </a:r>
            <a:endParaRPr/>
          </a:p>
          <a:p>
            <a:pPr indent="0" lvl="0" marL="0" rtl="0" algn="l">
              <a:spcBef>
                <a:spcPts val="0"/>
              </a:spcBef>
              <a:spcAft>
                <a:spcPts val="0"/>
              </a:spcAft>
              <a:buClr>
                <a:schemeClr val="dk1"/>
              </a:buClr>
              <a:buSzPts val="1100"/>
              <a:buFont typeface="Arial"/>
              <a:buNone/>
            </a:pPr>
            <a:r>
              <a:rPr lang="en-US"/>
              <a:t>* Max-pooling layers with (2, 2) pooling windows.</a:t>
            </a:r>
            <a:endParaRPr/>
          </a:p>
          <a:p>
            <a:pPr indent="0" lvl="0" marL="0" rtl="0" algn="l">
              <a:spcBef>
                <a:spcPts val="0"/>
              </a:spcBef>
              <a:spcAft>
                <a:spcPts val="0"/>
              </a:spcAft>
              <a:buClr>
                <a:schemeClr val="dk1"/>
              </a:buClr>
              <a:buSzPts val="1100"/>
              <a:buFont typeface="Arial"/>
              <a:buNone/>
            </a:pPr>
            <a:r>
              <a:rPr lang="en-US"/>
              <a:t>* Flattening layer to transform the 2D feature maps into a 1D vector.</a:t>
            </a:r>
            <a:endParaRPr/>
          </a:p>
          <a:p>
            <a:pPr indent="0" lvl="0" marL="0" rtl="0" algn="l">
              <a:spcBef>
                <a:spcPts val="0"/>
              </a:spcBef>
              <a:spcAft>
                <a:spcPts val="0"/>
              </a:spcAft>
              <a:buClr>
                <a:schemeClr val="dk1"/>
              </a:buClr>
              <a:buSzPts val="1100"/>
              <a:buFont typeface="Arial"/>
              <a:buNone/>
            </a:pPr>
            <a:r>
              <a:rPr lang="en-US"/>
              <a:t>* Two fully connected (Dense) layers with 128 units and ReLU activation, and an output layer with 10 units and softmax activation for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the plots shows that this model should be paid to potential overfitting, as the training accuracy exceeds the validation accuracy. Further regularization techniques can be explored to strike a balance between enhanced performance and generalization.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6"/>
          <p:cNvGrpSpPr/>
          <p:nvPr/>
        </p:nvGrpSpPr>
        <p:grpSpPr>
          <a:xfrm>
            <a:off x="752858" y="744469"/>
            <a:ext cx="10674117" cy="5349671"/>
            <a:chOff x="752858" y="744469"/>
            <a:chExt cx="10674117" cy="5349671"/>
          </a:xfrm>
        </p:grpSpPr>
        <p:sp>
          <p:nvSpPr>
            <p:cNvPr id="19" name="Google Shape;19;p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5"/>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9"/>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0"/>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0"/>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0"/>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3"/>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3"/>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p:nvPr>
            <p:ph idx="2" type="pic"/>
          </p:nvPr>
        </p:nvSpPr>
        <p:spPr>
          <a:xfrm>
            <a:off x="5532120" y="0"/>
            <a:ext cx="6659880" cy="6857999"/>
          </a:xfrm>
          <a:prstGeom prst="rect">
            <a:avLst/>
          </a:prstGeom>
          <a:noFill/>
          <a:ln>
            <a:noFill/>
          </a:ln>
        </p:spPr>
      </p:sp>
      <p:sp>
        <p:nvSpPr>
          <p:cNvPr id="72" name="Google Shape;72;p1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zalando-research/fashionmnist" TargetMode="External"/><Relationship Id="rId4" Type="http://schemas.openxmlformats.org/officeDocument/2006/relationships/hyperlink" Target="https://github.com/zalandoresearch/fashion-mnist"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5400"/>
              <a:buFont typeface="Libre Franklin"/>
              <a:buNone/>
            </a:pPr>
            <a:r>
              <a:rPr lang="en-US" sz="5400"/>
              <a:t>IMAGE CLASSIFICATION – FASHION ITEM</a:t>
            </a:r>
            <a:endParaRPr/>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US"/>
              <a:t>Statistical Deep Learning – Midterm Project</a:t>
            </a:r>
            <a:endParaRPr/>
          </a:p>
          <a:p>
            <a:pPr indent="0" lvl="0" marL="0" rtl="0" algn="ctr">
              <a:lnSpc>
                <a:spcPct val="112000"/>
              </a:lnSpc>
              <a:spcBef>
                <a:spcPts val="0"/>
              </a:spcBef>
              <a:spcAft>
                <a:spcPts val="0"/>
              </a:spcAft>
              <a:buClr>
                <a:schemeClr val="dk2"/>
              </a:buClr>
              <a:buSzPts val="2300"/>
              <a:buNone/>
            </a:pPr>
            <a:r>
              <a:rPr lang="en-US"/>
              <a:t>Nayaeun Kwon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91f1c79369_0_6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Modeling - </a:t>
            </a:r>
            <a:r>
              <a:rPr lang="en-US" sz="2800"/>
              <a:t>Basic 2-layer CNN with Dropout</a:t>
            </a:r>
            <a:endParaRPr sz="2800"/>
          </a:p>
        </p:txBody>
      </p:sp>
      <p:sp>
        <p:nvSpPr>
          <p:cNvPr id="157" name="Google Shape;157;g291f1c79369_0_6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Validation Accuracy:</a:t>
            </a:r>
            <a:endParaRPr/>
          </a:p>
          <a:p>
            <a:pPr indent="0" lvl="0" marL="457200" rtl="0" algn="l">
              <a:spcBef>
                <a:spcPts val="1000"/>
              </a:spcBef>
              <a:spcAft>
                <a:spcPts val="0"/>
              </a:spcAft>
              <a:buNone/>
            </a:pPr>
            <a:r>
              <a:rPr lang="en-US"/>
              <a:t>Fold 1: 90.02% </a:t>
            </a:r>
            <a:endParaRPr/>
          </a:p>
          <a:p>
            <a:pPr indent="0" lvl="0" marL="457200" rtl="0" algn="l">
              <a:spcBef>
                <a:spcPts val="1000"/>
              </a:spcBef>
              <a:spcAft>
                <a:spcPts val="0"/>
              </a:spcAft>
              <a:buNone/>
            </a:pPr>
            <a:r>
              <a:rPr lang="en-US"/>
              <a:t>Fold 2: 92.05%</a:t>
            </a:r>
            <a:endParaRPr/>
          </a:p>
          <a:p>
            <a:pPr indent="0" lvl="0" marL="457200" rtl="0" algn="l">
              <a:spcBef>
                <a:spcPts val="1000"/>
              </a:spcBef>
              <a:spcAft>
                <a:spcPts val="0"/>
              </a:spcAft>
              <a:buNone/>
            </a:pPr>
            <a:r>
              <a:rPr lang="en-US"/>
              <a:t>Fold 3: 92.84%</a:t>
            </a:r>
            <a:endParaRPr/>
          </a:p>
          <a:p>
            <a:pPr indent="0" lvl="0" marL="457200" rtl="0" algn="l">
              <a:spcBef>
                <a:spcPts val="1000"/>
              </a:spcBef>
              <a:spcAft>
                <a:spcPts val="0"/>
              </a:spcAft>
              <a:buNone/>
            </a:pPr>
            <a:r>
              <a:rPr lang="en-US"/>
              <a:t>Fold 4: 93.97%</a:t>
            </a:r>
            <a:endParaRPr/>
          </a:p>
          <a:p>
            <a:pPr indent="0" lvl="0" marL="457200" rtl="0" algn="l">
              <a:spcBef>
                <a:spcPts val="1000"/>
              </a:spcBef>
              <a:spcAft>
                <a:spcPts val="0"/>
              </a:spcAft>
              <a:buNone/>
            </a:pPr>
            <a:r>
              <a:rPr lang="en-US"/>
              <a:t>Fold 5: 94.52%</a:t>
            </a:r>
            <a:endParaRPr/>
          </a:p>
          <a:p>
            <a:pPr indent="0" lvl="0" marL="457200" rtl="0" algn="l">
              <a:spcBef>
                <a:spcPts val="1000"/>
              </a:spcBef>
              <a:spcAft>
                <a:spcPts val="0"/>
              </a:spcAft>
              <a:buNone/>
            </a:pPr>
            <a:r>
              <a:rPr b="1" lang="en-US" u="sng"/>
              <a:t>Mean:  92.68%</a:t>
            </a:r>
            <a:endParaRPr b="1" u="sng"/>
          </a:p>
          <a:p>
            <a:pPr indent="-342900" lvl="0" marL="457200" rtl="0" algn="l">
              <a:spcBef>
                <a:spcPts val="1000"/>
              </a:spcBef>
              <a:spcAft>
                <a:spcPts val="0"/>
              </a:spcAft>
              <a:buSzPts val="1800"/>
              <a:buChar char="■"/>
            </a:pPr>
            <a:r>
              <a:rPr lang="en-US"/>
              <a:t>Test Accuracy:</a:t>
            </a:r>
            <a:endParaRPr/>
          </a:p>
        </p:txBody>
      </p:sp>
      <p:pic>
        <p:nvPicPr>
          <p:cNvPr id="158" name="Google Shape;158;g291f1c79369_0_64"/>
          <p:cNvPicPr preferRelativeResize="0"/>
          <p:nvPr/>
        </p:nvPicPr>
        <p:blipFill>
          <a:blip r:embed="rId3">
            <a:alphaModFix/>
          </a:blip>
          <a:stretch>
            <a:fillRect/>
          </a:stretch>
        </p:blipFill>
        <p:spPr>
          <a:xfrm>
            <a:off x="1932650" y="5599675"/>
            <a:ext cx="3438525" cy="666750"/>
          </a:xfrm>
          <a:prstGeom prst="rect">
            <a:avLst/>
          </a:prstGeom>
          <a:noFill/>
          <a:ln>
            <a:noFill/>
          </a:ln>
        </p:spPr>
      </p:pic>
      <p:pic>
        <p:nvPicPr>
          <p:cNvPr id="159" name="Google Shape;159;g291f1c79369_0_64"/>
          <p:cNvPicPr preferRelativeResize="0"/>
          <p:nvPr/>
        </p:nvPicPr>
        <p:blipFill>
          <a:blip r:embed="rId4">
            <a:alphaModFix/>
          </a:blip>
          <a:stretch>
            <a:fillRect/>
          </a:stretch>
        </p:blipFill>
        <p:spPr>
          <a:xfrm>
            <a:off x="4634650" y="2286000"/>
            <a:ext cx="7557350" cy="29884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91f1c79369_0_7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Modeling - </a:t>
            </a:r>
            <a:r>
              <a:rPr lang="en-US" sz="2800"/>
              <a:t>4</a:t>
            </a:r>
            <a:r>
              <a:rPr lang="en-US" sz="2800"/>
              <a:t>-layer CNN</a:t>
            </a:r>
            <a:endParaRPr sz="2800"/>
          </a:p>
        </p:txBody>
      </p:sp>
      <p:sp>
        <p:nvSpPr>
          <p:cNvPr id="165" name="Google Shape;165;g291f1c79369_0_7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Validation Accuracy:</a:t>
            </a:r>
            <a:endParaRPr/>
          </a:p>
          <a:p>
            <a:pPr indent="0" lvl="0" marL="457200" rtl="0" algn="l">
              <a:spcBef>
                <a:spcPts val="1000"/>
              </a:spcBef>
              <a:spcAft>
                <a:spcPts val="0"/>
              </a:spcAft>
              <a:buNone/>
            </a:pPr>
            <a:r>
              <a:rPr lang="en-US"/>
              <a:t>Fold 1: 90.86% </a:t>
            </a:r>
            <a:endParaRPr/>
          </a:p>
          <a:p>
            <a:pPr indent="0" lvl="0" marL="457200" rtl="0" algn="l">
              <a:spcBef>
                <a:spcPts val="1000"/>
              </a:spcBef>
              <a:spcAft>
                <a:spcPts val="0"/>
              </a:spcAft>
              <a:buNone/>
            </a:pPr>
            <a:r>
              <a:rPr lang="en-US"/>
              <a:t>Fold 2: 93.17%</a:t>
            </a:r>
            <a:endParaRPr/>
          </a:p>
          <a:p>
            <a:pPr indent="0" lvl="0" marL="457200" rtl="0" algn="l">
              <a:spcBef>
                <a:spcPts val="1000"/>
              </a:spcBef>
              <a:spcAft>
                <a:spcPts val="0"/>
              </a:spcAft>
              <a:buNone/>
            </a:pPr>
            <a:r>
              <a:rPr lang="en-US"/>
              <a:t>Fold 3: 94.96%</a:t>
            </a:r>
            <a:endParaRPr/>
          </a:p>
          <a:p>
            <a:pPr indent="0" lvl="0" marL="457200" rtl="0" algn="l">
              <a:spcBef>
                <a:spcPts val="1000"/>
              </a:spcBef>
              <a:spcAft>
                <a:spcPts val="0"/>
              </a:spcAft>
              <a:buNone/>
            </a:pPr>
            <a:r>
              <a:rPr lang="en-US"/>
              <a:t>Fold 4: 95.86%</a:t>
            </a:r>
            <a:endParaRPr/>
          </a:p>
          <a:p>
            <a:pPr indent="0" lvl="0" marL="457200" rtl="0" algn="l">
              <a:spcBef>
                <a:spcPts val="1000"/>
              </a:spcBef>
              <a:spcAft>
                <a:spcPts val="0"/>
              </a:spcAft>
              <a:buNone/>
            </a:pPr>
            <a:r>
              <a:rPr lang="en-US"/>
              <a:t>Fold 5: 96.57%</a:t>
            </a:r>
            <a:endParaRPr/>
          </a:p>
          <a:p>
            <a:pPr indent="0" lvl="0" marL="457200" rtl="0" algn="l">
              <a:spcBef>
                <a:spcPts val="1000"/>
              </a:spcBef>
              <a:spcAft>
                <a:spcPts val="0"/>
              </a:spcAft>
              <a:buNone/>
            </a:pPr>
            <a:r>
              <a:rPr b="1" lang="en-US" u="sng"/>
              <a:t>Mean:  94.28%</a:t>
            </a:r>
            <a:endParaRPr b="1" u="sng"/>
          </a:p>
          <a:p>
            <a:pPr indent="-342900" lvl="0" marL="457200" rtl="0" algn="l">
              <a:spcBef>
                <a:spcPts val="1000"/>
              </a:spcBef>
              <a:spcAft>
                <a:spcPts val="0"/>
              </a:spcAft>
              <a:buSzPts val="1800"/>
              <a:buChar char="■"/>
            </a:pPr>
            <a:r>
              <a:rPr lang="en-US"/>
              <a:t>Test Accuracy:</a:t>
            </a:r>
            <a:endParaRPr/>
          </a:p>
        </p:txBody>
      </p:sp>
      <p:pic>
        <p:nvPicPr>
          <p:cNvPr id="166" name="Google Shape;166;g291f1c79369_0_73"/>
          <p:cNvPicPr preferRelativeResize="0"/>
          <p:nvPr/>
        </p:nvPicPr>
        <p:blipFill>
          <a:blip r:embed="rId3">
            <a:alphaModFix/>
          </a:blip>
          <a:stretch>
            <a:fillRect/>
          </a:stretch>
        </p:blipFill>
        <p:spPr>
          <a:xfrm>
            <a:off x="1876675" y="5676900"/>
            <a:ext cx="1971675" cy="266700"/>
          </a:xfrm>
          <a:prstGeom prst="rect">
            <a:avLst/>
          </a:prstGeom>
          <a:noFill/>
          <a:ln>
            <a:noFill/>
          </a:ln>
        </p:spPr>
      </p:pic>
      <p:pic>
        <p:nvPicPr>
          <p:cNvPr id="167" name="Google Shape;167;g291f1c79369_0_73"/>
          <p:cNvPicPr preferRelativeResize="0"/>
          <p:nvPr/>
        </p:nvPicPr>
        <p:blipFill>
          <a:blip r:embed="rId4">
            <a:alphaModFix/>
          </a:blip>
          <a:stretch>
            <a:fillRect/>
          </a:stretch>
        </p:blipFill>
        <p:spPr>
          <a:xfrm>
            <a:off x="1876675" y="5981700"/>
            <a:ext cx="2419350" cy="314325"/>
          </a:xfrm>
          <a:prstGeom prst="rect">
            <a:avLst/>
          </a:prstGeom>
          <a:noFill/>
          <a:ln>
            <a:noFill/>
          </a:ln>
        </p:spPr>
      </p:pic>
      <p:pic>
        <p:nvPicPr>
          <p:cNvPr id="168" name="Google Shape;168;g291f1c79369_0_73"/>
          <p:cNvPicPr preferRelativeResize="0"/>
          <p:nvPr/>
        </p:nvPicPr>
        <p:blipFill>
          <a:blip r:embed="rId5">
            <a:alphaModFix/>
          </a:blip>
          <a:stretch>
            <a:fillRect/>
          </a:stretch>
        </p:blipFill>
        <p:spPr>
          <a:xfrm>
            <a:off x="4708800" y="2286000"/>
            <a:ext cx="7483201" cy="29590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91f1c79369_0_8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Modeling - </a:t>
            </a:r>
            <a:r>
              <a:rPr lang="en-US" sz="2800"/>
              <a:t>5</a:t>
            </a:r>
            <a:r>
              <a:rPr lang="en-US" sz="2800"/>
              <a:t>-layer CNN</a:t>
            </a:r>
            <a:endParaRPr sz="2800"/>
          </a:p>
        </p:txBody>
      </p:sp>
      <p:sp>
        <p:nvSpPr>
          <p:cNvPr id="174" name="Google Shape;174;g291f1c79369_0_8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Validation Accuracy:</a:t>
            </a:r>
            <a:endParaRPr/>
          </a:p>
          <a:p>
            <a:pPr indent="0" lvl="0" marL="457200" rtl="0" algn="l">
              <a:spcBef>
                <a:spcPts val="1000"/>
              </a:spcBef>
              <a:spcAft>
                <a:spcPts val="0"/>
              </a:spcAft>
              <a:buNone/>
            </a:pPr>
            <a:r>
              <a:rPr lang="en-US"/>
              <a:t>Fold 1: 92.10% </a:t>
            </a:r>
            <a:endParaRPr/>
          </a:p>
          <a:p>
            <a:pPr indent="0" lvl="0" marL="457200" rtl="0" algn="l">
              <a:spcBef>
                <a:spcPts val="1000"/>
              </a:spcBef>
              <a:spcAft>
                <a:spcPts val="0"/>
              </a:spcAft>
              <a:buNone/>
            </a:pPr>
            <a:r>
              <a:rPr lang="en-US"/>
              <a:t>Fold 2: 93.30%</a:t>
            </a:r>
            <a:endParaRPr/>
          </a:p>
          <a:p>
            <a:pPr indent="0" lvl="0" marL="457200" rtl="0" algn="l">
              <a:spcBef>
                <a:spcPts val="1000"/>
              </a:spcBef>
              <a:spcAft>
                <a:spcPts val="0"/>
              </a:spcAft>
              <a:buNone/>
            </a:pPr>
            <a:r>
              <a:rPr lang="en-US"/>
              <a:t>Fold 3: 94.68%</a:t>
            </a:r>
            <a:endParaRPr/>
          </a:p>
          <a:p>
            <a:pPr indent="0" lvl="0" marL="457200" rtl="0" algn="l">
              <a:spcBef>
                <a:spcPts val="1000"/>
              </a:spcBef>
              <a:spcAft>
                <a:spcPts val="0"/>
              </a:spcAft>
              <a:buNone/>
            </a:pPr>
            <a:r>
              <a:rPr b="1" lang="en-US" u="sng"/>
              <a:t>Mean:  93.36%</a:t>
            </a:r>
            <a:endParaRPr b="1" u="sng"/>
          </a:p>
          <a:p>
            <a:pPr indent="-342900" lvl="0" marL="457200" rtl="0" algn="l">
              <a:spcBef>
                <a:spcPts val="1000"/>
              </a:spcBef>
              <a:spcAft>
                <a:spcPts val="0"/>
              </a:spcAft>
              <a:buSzPts val="1800"/>
              <a:buChar char="■"/>
            </a:pPr>
            <a:r>
              <a:rPr lang="en-US"/>
              <a:t>Test Accuracy:</a:t>
            </a:r>
            <a:endParaRPr/>
          </a:p>
        </p:txBody>
      </p:sp>
      <p:pic>
        <p:nvPicPr>
          <p:cNvPr id="175" name="Google Shape;175;g291f1c79369_0_83"/>
          <p:cNvPicPr preferRelativeResize="0"/>
          <p:nvPr/>
        </p:nvPicPr>
        <p:blipFill>
          <a:blip r:embed="rId3">
            <a:alphaModFix/>
          </a:blip>
          <a:stretch>
            <a:fillRect/>
          </a:stretch>
        </p:blipFill>
        <p:spPr>
          <a:xfrm>
            <a:off x="1004300" y="5106975"/>
            <a:ext cx="3448050" cy="581025"/>
          </a:xfrm>
          <a:prstGeom prst="rect">
            <a:avLst/>
          </a:prstGeom>
          <a:noFill/>
          <a:ln>
            <a:noFill/>
          </a:ln>
        </p:spPr>
      </p:pic>
      <p:pic>
        <p:nvPicPr>
          <p:cNvPr id="176" name="Google Shape;176;g291f1c79369_0_83"/>
          <p:cNvPicPr preferRelativeResize="0"/>
          <p:nvPr/>
        </p:nvPicPr>
        <p:blipFill>
          <a:blip r:embed="rId4">
            <a:alphaModFix/>
          </a:blip>
          <a:stretch>
            <a:fillRect/>
          </a:stretch>
        </p:blipFill>
        <p:spPr>
          <a:xfrm>
            <a:off x="4593950" y="2324100"/>
            <a:ext cx="7598056" cy="300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91f1c79369_0_9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 Select</a:t>
            </a:r>
            <a:endParaRPr/>
          </a:p>
        </p:txBody>
      </p:sp>
      <p:graphicFrame>
        <p:nvGraphicFramePr>
          <p:cNvPr id="182" name="Google Shape;182;g291f1c79369_0_93"/>
          <p:cNvGraphicFramePr/>
          <p:nvPr/>
        </p:nvGraphicFramePr>
        <p:xfrm>
          <a:off x="1257300" y="2400300"/>
          <a:ext cx="3000000" cy="3000000"/>
        </p:xfrm>
        <a:graphic>
          <a:graphicData uri="http://schemas.openxmlformats.org/drawingml/2006/table">
            <a:tbl>
              <a:tblPr>
                <a:noFill/>
                <a:tableStyleId>{BFEEABA0-DBB5-4314-86CC-D1C14C564116}</a:tableStyleId>
              </a:tblPr>
              <a:tblGrid>
                <a:gridCol w="5280050"/>
                <a:gridCol w="5280050"/>
              </a:tblGrid>
              <a:tr h="381000">
                <a:tc>
                  <a:txBody>
                    <a:bodyPr/>
                    <a:lstStyle/>
                    <a:p>
                      <a:pPr indent="0" lvl="0" marL="0" rtl="0" algn="ctr">
                        <a:spcBef>
                          <a:spcPts val="0"/>
                        </a:spcBef>
                        <a:spcAft>
                          <a:spcPts val="0"/>
                        </a:spcAft>
                        <a:buNone/>
                      </a:pPr>
                      <a:r>
                        <a:rPr b="1" lang="en-US" sz="3100">
                          <a:latin typeface="Libre Franklin"/>
                          <a:ea typeface="Libre Franklin"/>
                          <a:cs typeface="Libre Franklin"/>
                          <a:sym typeface="Libre Franklin"/>
                        </a:rPr>
                        <a:t>Classifier</a:t>
                      </a:r>
                      <a:endParaRPr b="1" sz="3100">
                        <a:latin typeface="Libre Franklin"/>
                        <a:ea typeface="Libre Franklin"/>
                        <a:cs typeface="Libre Franklin"/>
                        <a:sym typeface="Libre Franklin"/>
                      </a:endParaRPr>
                    </a:p>
                  </a:txBody>
                  <a:tcPr marT="91425" marB="91425" marR="91425" marL="91425"/>
                </a:tc>
                <a:tc>
                  <a:txBody>
                    <a:bodyPr/>
                    <a:lstStyle/>
                    <a:p>
                      <a:pPr indent="0" lvl="0" marL="0" rtl="0" algn="ctr">
                        <a:spcBef>
                          <a:spcPts val="0"/>
                        </a:spcBef>
                        <a:spcAft>
                          <a:spcPts val="0"/>
                        </a:spcAft>
                        <a:buNone/>
                      </a:pPr>
                      <a:r>
                        <a:rPr b="1" lang="en-US" sz="3100">
                          <a:latin typeface="Libre Franklin"/>
                          <a:ea typeface="Libre Franklin"/>
                          <a:cs typeface="Libre Franklin"/>
                          <a:sym typeface="Libre Franklin"/>
                        </a:rPr>
                        <a:t>Accuracy</a:t>
                      </a:r>
                      <a:endParaRPr b="1" sz="3100">
                        <a:latin typeface="Libre Franklin"/>
                        <a:ea typeface="Libre Franklin"/>
                        <a:cs typeface="Libre Franklin"/>
                        <a:sym typeface="Libre Franklin"/>
                      </a:endParaRPr>
                    </a:p>
                  </a:txBody>
                  <a:tcPr marT="91425" marB="91425" marR="91425" marL="91425"/>
                </a:tc>
              </a:tr>
              <a:tr h="381000">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2-layer CNN</a:t>
                      </a:r>
                      <a:endParaRPr sz="2000">
                        <a:latin typeface="Libre Franklin"/>
                        <a:ea typeface="Libre Franklin"/>
                        <a:cs typeface="Libre Franklin"/>
                        <a:sym typeface="Libre Franklin"/>
                      </a:endParaRPr>
                    </a:p>
                  </a:txBody>
                  <a:tcPr marT="91425" marB="91425" marR="91425" marL="91425"/>
                </a:tc>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90.51%</a:t>
                      </a:r>
                      <a:endParaRPr sz="2000">
                        <a:latin typeface="Libre Franklin"/>
                        <a:ea typeface="Libre Franklin"/>
                        <a:cs typeface="Libre Franklin"/>
                        <a:sym typeface="Libre Franklin"/>
                      </a:endParaRPr>
                    </a:p>
                  </a:txBody>
                  <a:tcPr marT="91425" marB="91425" marR="91425" marL="91425"/>
                </a:tc>
              </a:tr>
              <a:tr h="381000">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2-layer CNN with Dropout</a:t>
                      </a:r>
                      <a:endParaRPr sz="2000">
                        <a:latin typeface="Libre Franklin"/>
                        <a:ea typeface="Libre Franklin"/>
                        <a:cs typeface="Libre Franklin"/>
                        <a:sym typeface="Libre Franklin"/>
                      </a:endParaRPr>
                    </a:p>
                  </a:txBody>
                  <a:tcPr marT="91425" marB="91425" marR="91425" marL="91425"/>
                </a:tc>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91.40%</a:t>
                      </a:r>
                      <a:endParaRPr sz="2000">
                        <a:latin typeface="Libre Franklin"/>
                        <a:ea typeface="Libre Franklin"/>
                        <a:cs typeface="Libre Franklin"/>
                        <a:sym typeface="Libre Franklin"/>
                      </a:endParaRPr>
                    </a:p>
                  </a:txBody>
                  <a:tcPr marT="91425" marB="91425" marR="91425" marL="91425"/>
                </a:tc>
              </a:tr>
              <a:tr h="381000">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4-layer w/ Dropout &amp; Batch Normalization</a:t>
                      </a:r>
                      <a:endParaRPr sz="2000">
                        <a:latin typeface="Libre Franklin"/>
                        <a:ea typeface="Libre Franklin"/>
                        <a:cs typeface="Libre Franklin"/>
                        <a:sym typeface="Libre Franklin"/>
                      </a:endParaRPr>
                    </a:p>
                  </a:txBody>
                  <a:tcPr marT="91425" marB="91425" marR="91425" marL="91425"/>
                </a:tc>
                <a:tc>
                  <a:txBody>
                    <a:bodyPr/>
                    <a:lstStyle/>
                    <a:p>
                      <a:pPr indent="0" lvl="0" marL="0" rtl="0" algn="ctr">
                        <a:spcBef>
                          <a:spcPts val="0"/>
                        </a:spcBef>
                        <a:spcAft>
                          <a:spcPts val="0"/>
                        </a:spcAft>
                        <a:buNone/>
                      </a:pPr>
                      <a:r>
                        <a:rPr lang="en-US" sz="2000">
                          <a:latin typeface="Libre Franklin"/>
                          <a:ea typeface="Libre Franklin"/>
                          <a:cs typeface="Libre Franklin"/>
                          <a:sym typeface="Libre Franklin"/>
                        </a:rPr>
                        <a:t>92.89%</a:t>
                      </a:r>
                      <a:endParaRPr sz="2000">
                        <a:latin typeface="Libre Franklin"/>
                        <a:ea typeface="Libre Franklin"/>
                        <a:cs typeface="Libre Franklin"/>
                        <a:sym typeface="Libre Franklin"/>
                      </a:endParaRPr>
                    </a:p>
                  </a:txBody>
                  <a:tcPr marT="91425" marB="91425" marR="91425" marL="91425"/>
                </a:tc>
              </a:tr>
              <a:tr h="381000">
                <a:tc>
                  <a:txBody>
                    <a:bodyPr/>
                    <a:lstStyle/>
                    <a:p>
                      <a:pPr indent="0" lvl="0" marL="0" rtl="0" algn="ctr">
                        <a:spcBef>
                          <a:spcPts val="0"/>
                        </a:spcBef>
                        <a:spcAft>
                          <a:spcPts val="0"/>
                        </a:spcAft>
                        <a:buNone/>
                      </a:pPr>
                      <a:r>
                        <a:rPr b="1" lang="en-US" sz="2000">
                          <a:solidFill>
                            <a:schemeClr val="accent3"/>
                          </a:solidFill>
                          <a:latin typeface="Libre Franklin"/>
                          <a:ea typeface="Libre Franklin"/>
                          <a:cs typeface="Libre Franklin"/>
                          <a:sym typeface="Libre Franklin"/>
                        </a:rPr>
                        <a:t>5</a:t>
                      </a:r>
                      <a:r>
                        <a:rPr b="1" lang="en-US" sz="2000">
                          <a:solidFill>
                            <a:schemeClr val="accent3"/>
                          </a:solidFill>
                          <a:latin typeface="Libre Franklin"/>
                          <a:ea typeface="Libre Franklin"/>
                          <a:cs typeface="Libre Franklin"/>
                          <a:sym typeface="Libre Franklin"/>
                        </a:rPr>
                        <a:t>-layer w/ Dropout &amp; Batch Normalization</a:t>
                      </a:r>
                      <a:endParaRPr b="1" sz="2000">
                        <a:solidFill>
                          <a:schemeClr val="accent3"/>
                        </a:solidFill>
                        <a:latin typeface="Libre Franklin"/>
                        <a:ea typeface="Libre Franklin"/>
                        <a:cs typeface="Libre Franklin"/>
                        <a:sym typeface="Libre Franklin"/>
                      </a:endParaRPr>
                    </a:p>
                  </a:txBody>
                  <a:tcPr marT="91425" marB="91425" marR="91425" marL="91425"/>
                </a:tc>
                <a:tc>
                  <a:txBody>
                    <a:bodyPr/>
                    <a:lstStyle/>
                    <a:p>
                      <a:pPr indent="0" lvl="0" marL="0" rtl="0" algn="ctr">
                        <a:spcBef>
                          <a:spcPts val="0"/>
                        </a:spcBef>
                        <a:spcAft>
                          <a:spcPts val="0"/>
                        </a:spcAft>
                        <a:buNone/>
                      </a:pPr>
                      <a:r>
                        <a:rPr b="1" lang="en-US" sz="2000">
                          <a:solidFill>
                            <a:schemeClr val="accent3"/>
                          </a:solidFill>
                          <a:latin typeface="Libre Franklin"/>
                          <a:ea typeface="Libre Franklin"/>
                          <a:cs typeface="Libre Franklin"/>
                          <a:sym typeface="Libre Franklin"/>
                        </a:rPr>
                        <a:t>93.08%</a:t>
                      </a:r>
                      <a:endParaRPr b="1" sz="2000">
                        <a:solidFill>
                          <a:schemeClr val="accent3"/>
                        </a:solidFill>
                        <a:latin typeface="Libre Franklin"/>
                        <a:ea typeface="Libre Franklin"/>
                        <a:cs typeface="Libre Franklin"/>
                        <a:sym typeface="Libre Franklin"/>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91f1c79369_0_100"/>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 Select - </a:t>
            </a:r>
            <a:r>
              <a:rPr lang="en-US" sz="2800"/>
              <a:t>Confusion Matrix</a:t>
            </a:r>
            <a:endParaRPr sz="2800"/>
          </a:p>
        </p:txBody>
      </p:sp>
      <p:sp>
        <p:nvSpPr>
          <p:cNvPr id="188" name="Google Shape;188;g291f1c79369_0_100"/>
          <p:cNvSpPr txBox="1"/>
          <p:nvPr>
            <p:ph idx="1" type="body"/>
          </p:nvPr>
        </p:nvSpPr>
        <p:spPr>
          <a:xfrm>
            <a:off x="1295400" y="1719575"/>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I can observe misclassification for some items such as </a:t>
            </a:r>
            <a:r>
              <a:rPr lang="en-US"/>
              <a:t>0: T-shirt/top, 2: Pullover, 3: Dress, 4: Coat,  and mainly </a:t>
            </a:r>
            <a:r>
              <a:rPr lang="en-US"/>
              <a:t>6: Shirts </a:t>
            </a:r>
            <a:endParaRPr/>
          </a:p>
        </p:txBody>
      </p:sp>
      <p:pic>
        <p:nvPicPr>
          <p:cNvPr id="189" name="Google Shape;189;g291f1c79369_0_100"/>
          <p:cNvPicPr preferRelativeResize="0"/>
          <p:nvPr/>
        </p:nvPicPr>
        <p:blipFill>
          <a:blip r:embed="rId3">
            <a:alphaModFix/>
          </a:blip>
          <a:stretch>
            <a:fillRect/>
          </a:stretch>
        </p:blipFill>
        <p:spPr>
          <a:xfrm>
            <a:off x="3727299" y="2556075"/>
            <a:ext cx="4737400" cy="3978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91f1c79369_0_111"/>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95" name="Google Shape;195;g291f1c79369_0_111"/>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96" name="Google Shape;196;g291f1c79369_0_111"/>
          <p:cNvPicPr preferRelativeResize="0"/>
          <p:nvPr/>
        </p:nvPicPr>
        <p:blipFill>
          <a:blip r:embed="rId3">
            <a:alphaModFix/>
          </a:blip>
          <a:stretch>
            <a:fillRect/>
          </a:stretch>
        </p:blipFill>
        <p:spPr>
          <a:xfrm>
            <a:off x="3552740" y="1482188"/>
            <a:ext cx="5086525" cy="5189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1f1c79369_0_106"/>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2" name="Google Shape;202;g291f1c79369_0_106"/>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ctr">
              <a:spcBef>
                <a:spcPts val="1000"/>
              </a:spcBef>
              <a:spcAft>
                <a:spcPts val="200"/>
              </a:spcAft>
              <a:buNone/>
            </a:pPr>
            <a:r>
              <a:rPr lang="en-US" sz="8700"/>
              <a:t>THANK YOU !</a:t>
            </a:r>
            <a:endParaRPr sz="8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Dataset Description</a:t>
            </a:r>
            <a:endParaRPr/>
          </a:p>
        </p:txBody>
      </p:sp>
      <p:sp>
        <p:nvSpPr>
          <p:cNvPr id="100" name="Google Shape;100;p3"/>
          <p:cNvSpPr txBox="1"/>
          <p:nvPr>
            <p:ph idx="1" type="body"/>
          </p:nvPr>
        </p:nvSpPr>
        <p:spPr>
          <a:xfrm>
            <a:off x="1371600" y="1828800"/>
            <a:ext cx="9601200" cy="3581400"/>
          </a:xfrm>
          <a:prstGeom prst="rect">
            <a:avLst/>
          </a:prstGeom>
          <a:noFill/>
          <a:ln>
            <a:noFill/>
          </a:ln>
        </p:spPr>
        <p:txBody>
          <a:bodyPr anchorCtr="0" anchor="t" bIns="45700" lIns="91425" spcFirstLastPara="1" rIns="91425" wrap="square" tIns="45700">
            <a:normAutofit/>
          </a:bodyPr>
          <a:lstStyle/>
          <a:p>
            <a:pPr indent="-396748" lvl="0" marL="384048" rtl="0" algn="l">
              <a:lnSpc>
                <a:spcPct val="115000"/>
              </a:lnSpc>
              <a:spcBef>
                <a:spcPts val="0"/>
              </a:spcBef>
              <a:spcAft>
                <a:spcPts val="0"/>
              </a:spcAft>
              <a:buSzPts val="2000"/>
              <a:buChar char="■"/>
            </a:pPr>
            <a:r>
              <a:rPr lang="en-US"/>
              <a:t>The objective of this project is to leverage the Fashion MNIST dataset to explore, develop, and evaluate deep learning models, especially Convolutional Neural Network, for image classification tasks, with a specific focus on classifying fashion items. </a:t>
            </a:r>
            <a:endParaRPr/>
          </a:p>
          <a:p>
            <a:pPr indent="-396748" lvl="0" marL="384048" rtl="0" algn="l">
              <a:lnSpc>
                <a:spcPct val="115000"/>
              </a:lnSpc>
              <a:spcBef>
                <a:spcPts val="0"/>
              </a:spcBef>
              <a:spcAft>
                <a:spcPts val="0"/>
              </a:spcAft>
              <a:buSzPts val="2000"/>
              <a:buChar char="■"/>
            </a:pPr>
            <a:r>
              <a:rPr lang="en-US"/>
              <a:t>The Fashion MNIST dataset is a widely-used in the field of deep learning. It serves as an alternative to the traditional MNIST dataset, focusing on fashion items and clothing accessories. </a:t>
            </a:r>
            <a:endParaRPr/>
          </a:p>
          <a:p>
            <a:pPr indent="-384048" lvl="0" marL="384048" rtl="0" algn="l">
              <a:lnSpc>
                <a:spcPct val="115000"/>
              </a:lnSpc>
              <a:spcBef>
                <a:spcPts val="0"/>
              </a:spcBef>
              <a:spcAft>
                <a:spcPts val="0"/>
              </a:spcAft>
              <a:buClr>
                <a:schemeClr val="dk2"/>
              </a:buClr>
              <a:buSzPts val="2000"/>
              <a:buChar char="■"/>
            </a:pPr>
            <a:r>
              <a:rPr lang="en-US"/>
              <a:t> Load the Fashion MNIST dataset using keras. Also, dataset is publicly available on </a:t>
            </a:r>
            <a:r>
              <a:rPr lang="en-US" u="sng">
                <a:solidFill>
                  <a:schemeClr val="accent5"/>
                </a:solidFill>
                <a:hlinkClick r:id="rId3">
                  <a:extLst>
                    <a:ext uri="{A12FA001-AC4F-418D-AE19-62706E023703}">
                      <ahyp:hlinkClr val="tx"/>
                    </a:ext>
                  </a:extLst>
                </a:hlinkClick>
              </a:rPr>
              <a:t>kaggle</a:t>
            </a:r>
            <a:r>
              <a:rPr lang="en-US"/>
              <a:t> and </a:t>
            </a:r>
            <a:r>
              <a:rPr lang="en-US" u="sng">
                <a:solidFill>
                  <a:schemeClr val="accent5"/>
                </a:solidFill>
                <a:hlinkClick r:id="rId4">
                  <a:extLst>
                    <a:ext uri="{A12FA001-AC4F-418D-AE19-62706E023703}">
                      <ahyp:hlinkClr val="tx"/>
                    </a:ext>
                  </a:extLst>
                </a:hlinkClick>
              </a:rPr>
              <a:t>Zalando Fashion MNIST repository</a:t>
            </a:r>
            <a:r>
              <a:rPr lang="en-US"/>
              <a:t> on Github.</a:t>
            </a:r>
            <a:endParaRPr/>
          </a:p>
        </p:txBody>
      </p:sp>
      <p:pic>
        <p:nvPicPr>
          <p:cNvPr id="101" name="Google Shape;101;p3"/>
          <p:cNvPicPr preferRelativeResize="0"/>
          <p:nvPr/>
        </p:nvPicPr>
        <p:blipFill>
          <a:blip r:embed="rId5">
            <a:alphaModFix/>
          </a:blip>
          <a:stretch>
            <a:fillRect/>
          </a:stretch>
        </p:blipFill>
        <p:spPr>
          <a:xfrm>
            <a:off x="3995738" y="5295900"/>
            <a:ext cx="4200525"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91f1c79369_0_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4400"/>
              <a:buFont typeface="Libre Franklin"/>
              <a:buNone/>
            </a:pPr>
            <a:r>
              <a:rPr lang="en-US"/>
              <a:t>Dataset Description</a:t>
            </a:r>
            <a:endParaRPr/>
          </a:p>
          <a:p>
            <a:pPr indent="0" lvl="0" marL="0" rtl="0" algn="l">
              <a:spcBef>
                <a:spcPts val="0"/>
              </a:spcBef>
              <a:spcAft>
                <a:spcPts val="0"/>
              </a:spcAft>
              <a:buNone/>
            </a:pPr>
            <a:r>
              <a:t/>
            </a:r>
            <a:endParaRPr/>
          </a:p>
        </p:txBody>
      </p:sp>
      <p:sp>
        <p:nvSpPr>
          <p:cNvPr id="107" name="Google Shape;107;g291f1c79369_0_3"/>
          <p:cNvSpPr txBox="1"/>
          <p:nvPr>
            <p:ph idx="1" type="body"/>
          </p:nvPr>
        </p:nvSpPr>
        <p:spPr>
          <a:xfrm>
            <a:off x="1371600" y="1942075"/>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0: T-shirt/top</a:t>
            </a:r>
            <a:endParaRPr/>
          </a:p>
          <a:p>
            <a:pPr indent="0" lvl="0" marL="0" rtl="0" algn="l">
              <a:spcBef>
                <a:spcPts val="1000"/>
              </a:spcBef>
              <a:spcAft>
                <a:spcPts val="0"/>
              </a:spcAft>
              <a:buClr>
                <a:schemeClr val="dk1"/>
              </a:buClr>
              <a:buSzPts val="1100"/>
              <a:buFont typeface="Arial"/>
              <a:buNone/>
            </a:pPr>
            <a:r>
              <a:rPr lang="en-US"/>
              <a:t>1: Trouser</a:t>
            </a:r>
            <a:endParaRPr/>
          </a:p>
          <a:p>
            <a:pPr indent="0" lvl="0" marL="0" rtl="0" algn="l">
              <a:spcBef>
                <a:spcPts val="1000"/>
              </a:spcBef>
              <a:spcAft>
                <a:spcPts val="0"/>
              </a:spcAft>
              <a:buClr>
                <a:schemeClr val="dk1"/>
              </a:buClr>
              <a:buSzPts val="1100"/>
              <a:buFont typeface="Arial"/>
              <a:buNone/>
            </a:pPr>
            <a:r>
              <a:rPr lang="en-US"/>
              <a:t>2: Pullover</a:t>
            </a:r>
            <a:endParaRPr/>
          </a:p>
          <a:p>
            <a:pPr indent="0" lvl="0" marL="0" rtl="0" algn="l">
              <a:spcBef>
                <a:spcPts val="1000"/>
              </a:spcBef>
              <a:spcAft>
                <a:spcPts val="0"/>
              </a:spcAft>
              <a:buClr>
                <a:schemeClr val="dk1"/>
              </a:buClr>
              <a:buSzPts val="1100"/>
              <a:buFont typeface="Arial"/>
              <a:buNone/>
            </a:pPr>
            <a:r>
              <a:rPr lang="en-US"/>
              <a:t>3: Dress</a:t>
            </a:r>
            <a:endParaRPr/>
          </a:p>
          <a:p>
            <a:pPr indent="0" lvl="0" marL="0" rtl="0" algn="l">
              <a:spcBef>
                <a:spcPts val="1000"/>
              </a:spcBef>
              <a:spcAft>
                <a:spcPts val="0"/>
              </a:spcAft>
              <a:buClr>
                <a:schemeClr val="dk1"/>
              </a:buClr>
              <a:buSzPts val="1100"/>
              <a:buFont typeface="Arial"/>
              <a:buNone/>
            </a:pPr>
            <a:r>
              <a:rPr lang="en-US"/>
              <a:t>4: Coat</a:t>
            </a:r>
            <a:endParaRPr/>
          </a:p>
          <a:p>
            <a:pPr indent="0" lvl="0" marL="0" rtl="0" algn="l">
              <a:spcBef>
                <a:spcPts val="1000"/>
              </a:spcBef>
              <a:spcAft>
                <a:spcPts val="0"/>
              </a:spcAft>
              <a:buClr>
                <a:schemeClr val="dk1"/>
              </a:buClr>
              <a:buSzPts val="1100"/>
              <a:buFont typeface="Arial"/>
              <a:buNone/>
            </a:pPr>
            <a:r>
              <a:rPr lang="en-US"/>
              <a:t>5: Sandal</a:t>
            </a:r>
            <a:endParaRPr/>
          </a:p>
          <a:p>
            <a:pPr indent="0" lvl="0" marL="0" rtl="0" algn="l">
              <a:spcBef>
                <a:spcPts val="1000"/>
              </a:spcBef>
              <a:spcAft>
                <a:spcPts val="0"/>
              </a:spcAft>
              <a:buClr>
                <a:schemeClr val="dk1"/>
              </a:buClr>
              <a:buSzPts val="1100"/>
              <a:buFont typeface="Arial"/>
              <a:buNone/>
            </a:pPr>
            <a:r>
              <a:rPr lang="en-US"/>
              <a:t>6: Shirt</a:t>
            </a:r>
            <a:endParaRPr/>
          </a:p>
          <a:p>
            <a:pPr indent="0" lvl="0" marL="0" rtl="0" algn="l">
              <a:spcBef>
                <a:spcPts val="1000"/>
              </a:spcBef>
              <a:spcAft>
                <a:spcPts val="0"/>
              </a:spcAft>
              <a:buClr>
                <a:schemeClr val="dk1"/>
              </a:buClr>
              <a:buSzPts val="1100"/>
              <a:buFont typeface="Arial"/>
              <a:buNone/>
            </a:pPr>
            <a:r>
              <a:rPr lang="en-US"/>
              <a:t>7: Sneaker</a:t>
            </a:r>
            <a:endParaRPr/>
          </a:p>
          <a:p>
            <a:pPr indent="0" lvl="0" marL="0" rtl="0" algn="l">
              <a:spcBef>
                <a:spcPts val="1000"/>
              </a:spcBef>
              <a:spcAft>
                <a:spcPts val="0"/>
              </a:spcAft>
              <a:buClr>
                <a:schemeClr val="dk1"/>
              </a:buClr>
              <a:buSzPts val="1100"/>
              <a:buFont typeface="Arial"/>
              <a:buNone/>
            </a:pPr>
            <a:r>
              <a:rPr lang="en-US"/>
              <a:t>8: Bag</a:t>
            </a:r>
            <a:endParaRPr/>
          </a:p>
          <a:p>
            <a:pPr indent="0" lvl="0" marL="0" rtl="0" algn="l">
              <a:spcBef>
                <a:spcPts val="1000"/>
              </a:spcBef>
              <a:spcAft>
                <a:spcPts val="0"/>
              </a:spcAft>
              <a:buClr>
                <a:schemeClr val="dk1"/>
              </a:buClr>
              <a:buSzPts val="1100"/>
              <a:buFont typeface="Arial"/>
              <a:buNone/>
            </a:pPr>
            <a:r>
              <a:rPr lang="en-US"/>
              <a:t>9: Ankle boot</a:t>
            </a:r>
            <a:endParaRPr/>
          </a:p>
          <a:p>
            <a:pPr indent="0" lvl="0" marL="0" rtl="0" algn="l">
              <a:spcBef>
                <a:spcPts val="1000"/>
              </a:spcBef>
              <a:spcAft>
                <a:spcPts val="200"/>
              </a:spcAft>
              <a:buNone/>
            </a:pPr>
            <a:r>
              <a:t/>
            </a:r>
            <a:endParaRPr/>
          </a:p>
        </p:txBody>
      </p:sp>
      <p:pic>
        <p:nvPicPr>
          <p:cNvPr id="108" name="Google Shape;108;g291f1c79369_0_3"/>
          <p:cNvPicPr preferRelativeResize="0"/>
          <p:nvPr/>
        </p:nvPicPr>
        <p:blipFill>
          <a:blip r:embed="rId3">
            <a:alphaModFix/>
          </a:blip>
          <a:stretch>
            <a:fillRect/>
          </a:stretch>
        </p:blipFill>
        <p:spPr>
          <a:xfrm>
            <a:off x="3981275" y="2286000"/>
            <a:ext cx="7358441" cy="30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Data Preprocessing</a:t>
            </a:r>
            <a:endParaRPr/>
          </a:p>
        </p:txBody>
      </p:sp>
      <p:sp>
        <p:nvSpPr>
          <p:cNvPr id="114" name="Google Shape;114;p4"/>
          <p:cNvSpPr txBox="1"/>
          <p:nvPr>
            <p:ph idx="1" type="body"/>
          </p:nvPr>
        </p:nvSpPr>
        <p:spPr>
          <a:xfrm>
            <a:off x="1295400" y="20574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115000"/>
              </a:lnSpc>
              <a:spcBef>
                <a:spcPts val="0"/>
              </a:spcBef>
              <a:spcAft>
                <a:spcPts val="0"/>
              </a:spcAft>
              <a:buClr>
                <a:schemeClr val="dk2"/>
              </a:buClr>
              <a:buSzPts val="2000"/>
              <a:buChar char="■"/>
            </a:pPr>
            <a:r>
              <a:rPr lang="en-US"/>
              <a:t>Training dataset was divided into a training set and a validation set. Approximately 20% of the training data was allocated to the validation set</a:t>
            </a:r>
            <a:endParaRPr/>
          </a:p>
          <a:p>
            <a:pPr indent="0" lvl="0" marL="384048" rtl="0" algn="l">
              <a:lnSpc>
                <a:spcPct val="94000"/>
              </a:lnSpc>
              <a:spcBef>
                <a:spcPts val="0"/>
              </a:spcBef>
              <a:spcAft>
                <a:spcPts val="0"/>
              </a:spcAft>
              <a:buNone/>
            </a:pPr>
            <a:r>
              <a:t/>
            </a:r>
            <a:endParaRPr/>
          </a:p>
          <a:p>
            <a:pPr indent="0" lvl="0" marL="384048" rtl="0" algn="l">
              <a:lnSpc>
                <a:spcPct val="94000"/>
              </a:lnSpc>
              <a:spcBef>
                <a:spcPts val="0"/>
              </a:spcBef>
              <a:spcAft>
                <a:spcPts val="0"/>
              </a:spcAft>
              <a:buNone/>
            </a:pPr>
            <a:r>
              <a:t/>
            </a:r>
            <a:endParaRPr/>
          </a:p>
          <a:p>
            <a:pPr indent="0" lvl="0" marL="384048" rtl="0" algn="l">
              <a:lnSpc>
                <a:spcPct val="94000"/>
              </a:lnSpc>
              <a:spcBef>
                <a:spcPts val="0"/>
              </a:spcBef>
              <a:spcAft>
                <a:spcPts val="0"/>
              </a:spcAft>
              <a:buNone/>
            </a:pPr>
            <a:r>
              <a:t/>
            </a:r>
            <a:endParaRPr/>
          </a:p>
          <a:p>
            <a:pPr indent="0" lvl="0" marL="384048" rtl="0" algn="l">
              <a:lnSpc>
                <a:spcPct val="94000"/>
              </a:lnSpc>
              <a:spcBef>
                <a:spcPts val="0"/>
              </a:spcBef>
              <a:spcAft>
                <a:spcPts val="0"/>
              </a:spcAft>
              <a:buNone/>
            </a:pPr>
            <a:r>
              <a:t/>
            </a:r>
            <a:endParaRPr/>
          </a:p>
          <a:p>
            <a:pPr indent="0" lvl="0" marL="384048" rtl="0" algn="l">
              <a:lnSpc>
                <a:spcPct val="94000"/>
              </a:lnSpc>
              <a:spcBef>
                <a:spcPts val="0"/>
              </a:spcBef>
              <a:spcAft>
                <a:spcPts val="0"/>
              </a:spcAft>
              <a:buNone/>
            </a:pPr>
            <a:r>
              <a:t/>
            </a:r>
            <a:endParaRPr/>
          </a:p>
          <a:p>
            <a:pPr indent="0" lvl="0" marL="0" rtl="0" algn="l">
              <a:lnSpc>
                <a:spcPct val="94000"/>
              </a:lnSpc>
              <a:spcBef>
                <a:spcPts val="0"/>
              </a:spcBef>
              <a:spcAft>
                <a:spcPts val="0"/>
              </a:spcAft>
              <a:buNone/>
            </a:pPr>
            <a:r>
              <a:t/>
            </a:r>
            <a:endParaRPr/>
          </a:p>
          <a:p>
            <a:pPr indent="-384048" lvl="0" marL="384048" rtl="0" algn="l">
              <a:spcBef>
                <a:spcPts val="0"/>
              </a:spcBef>
              <a:spcAft>
                <a:spcPts val="0"/>
              </a:spcAft>
              <a:buSzPts val="2000"/>
              <a:buChar char="■"/>
            </a:pPr>
            <a:r>
              <a:rPr lang="en-US"/>
              <a:t>Normalize pixel values to a range of 0 to 1</a:t>
            </a:r>
            <a:endParaRPr/>
          </a:p>
          <a:p>
            <a:pPr indent="0" lvl="0" marL="0" rtl="0" algn="l">
              <a:lnSpc>
                <a:spcPct val="94000"/>
              </a:lnSpc>
              <a:spcBef>
                <a:spcPts val="0"/>
              </a:spcBef>
              <a:spcAft>
                <a:spcPts val="0"/>
              </a:spcAft>
              <a:buNone/>
            </a:pPr>
            <a:r>
              <a:t/>
            </a:r>
            <a:endParaRPr/>
          </a:p>
        </p:txBody>
      </p:sp>
      <p:pic>
        <p:nvPicPr>
          <p:cNvPr id="115" name="Google Shape;115;p4"/>
          <p:cNvPicPr preferRelativeResize="0"/>
          <p:nvPr/>
        </p:nvPicPr>
        <p:blipFill>
          <a:blip r:embed="rId3">
            <a:alphaModFix/>
          </a:blip>
          <a:stretch>
            <a:fillRect/>
          </a:stretch>
        </p:blipFill>
        <p:spPr>
          <a:xfrm>
            <a:off x="1756175" y="2879049"/>
            <a:ext cx="3718947" cy="1485900"/>
          </a:xfrm>
          <a:prstGeom prst="rect">
            <a:avLst/>
          </a:prstGeom>
          <a:noFill/>
          <a:ln>
            <a:noFill/>
          </a:ln>
        </p:spPr>
      </p:pic>
      <p:pic>
        <p:nvPicPr>
          <p:cNvPr id="116" name="Google Shape;116;p4"/>
          <p:cNvPicPr preferRelativeResize="0"/>
          <p:nvPr/>
        </p:nvPicPr>
        <p:blipFill>
          <a:blip r:embed="rId4">
            <a:alphaModFix/>
          </a:blip>
          <a:stretch>
            <a:fillRect/>
          </a:stretch>
        </p:blipFill>
        <p:spPr>
          <a:xfrm>
            <a:off x="1756175" y="4914825"/>
            <a:ext cx="4219575" cy="13927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91f1c79369_0_1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122" name="Google Shape;122;g291f1c79369_0_1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23" name="Google Shape;123;g291f1c79369_0_14"/>
          <p:cNvPicPr preferRelativeResize="0"/>
          <p:nvPr/>
        </p:nvPicPr>
        <p:blipFill>
          <a:blip r:embed="rId3">
            <a:alphaModFix/>
          </a:blip>
          <a:stretch>
            <a:fillRect/>
          </a:stretch>
        </p:blipFill>
        <p:spPr>
          <a:xfrm>
            <a:off x="2560450" y="2286000"/>
            <a:ext cx="7223490" cy="358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91f1c79369_0_2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129" name="Google Shape;129;g291f1c79369_0_2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30" name="Google Shape;130;g291f1c79369_0_23"/>
          <p:cNvPicPr preferRelativeResize="0"/>
          <p:nvPr/>
        </p:nvPicPr>
        <p:blipFill>
          <a:blip r:embed="rId3">
            <a:alphaModFix/>
          </a:blip>
          <a:stretch>
            <a:fillRect/>
          </a:stretch>
        </p:blipFill>
        <p:spPr>
          <a:xfrm>
            <a:off x="2560450" y="2286000"/>
            <a:ext cx="7223496"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1f1c79369_0_29"/>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136" name="Google Shape;136;g291f1c79369_0_29"/>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37" name="Google Shape;137;g291f1c79369_0_29"/>
          <p:cNvPicPr preferRelativeResize="0"/>
          <p:nvPr/>
        </p:nvPicPr>
        <p:blipFill>
          <a:blip r:embed="rId3">
            <a:alphaModFix/>
          </a:blip>
          <a:stretch>
            <a:fillRect/>
          </a:stretch>
        </p:blipFill>
        <p:spPr>
          <a:xfrm>
            <a:off x="2560450" y="2286000"/>
            <a:ext cx="7223490" cy="35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91f1c79369_0_41"/>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Modeling</a:t>
            </a:r>
            <a:endParaRPr/>
          </a:p>
        </p:txBody>
      </p:sp>
      <p:sp>
        <p:nvSpPr>
          <p:cNvPr id="143" name="Google Shape;143;g291f1c79369_0_41"/>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84048" lvl="0" marL="384048" rtl="0" algn="l">
              <a:lnSpc>
                <a:spcPct val="115000"/>
              </a:lnSpc>
              <a:spcBef>
                <a:spcPts val="0"/>
              </a:spcBef>
              <a:spcAft>
                <a:spcPts val="0"/>
              </a:spcAft>
              <a:buSzPts val="2000"/>
              <a:buChar char="■"/>
            </a:pPr>
            <a:r>
              <a:rPr lang="en-US"/>
              <a:t>For building a model for image classification, I used convolutional neural networks (CNNs). </a:t>
            </a:r>
            <a:endParaRPr/>
          </a:p>
          <a:p>
            <a:pPr indent="-384048" lvl="0" marL="384048" rtl="0" algn="l">
              <a:lnSpc>
                <a:spcPct val="115000"/>
              </a:lnSpc>
              <a:spcBef>
                <a:spcPts val="0"/>
              </a:spcBef>
              <a:spcAft>
                <a:spcPts val="0"/>
              </a:spcAft>
              <a:buSzPts val="2000"/>
              <a:buChar char="■"/>
            </a:pPr>
            <a:r>
              <a:rPr lang="en-US"/>
              <a:t>My approach involves building a series of CNNs with varying depths and complexity, starting from a basic 2-layer CNN and progressively increasing the number of layers and units. </a:t>
            </a:r>
            <a:endParaRPr/>
          </a:p>
          <a:p>
            <a:pPr indent="-384048" lvl="0" marL="384048" rtl="0" algn="l">
              <a:lnSpc>
                <a:spcPct val="115000"/>
              </a:lnSpc>
              <a:spcBef>
                <a:spcPts val="0"/>
              </a:spcBef>
              <a:spcAft>
                <a:spcPts val="0"/>
              </a:spcAft>
              <a:buSzPts val="2000"/>
              <a:buChar char="■"/>
            </a:pPr>
            <a:r>
              <a:rPr lang="en-US"/>
              <a:t>This gradual expansion allows me to find the optimal configuration that achieves the highest validation performance while addressing the challenge of overfitting.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91f1c79369_0_35"/>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Modeling - </a:t>
            </a:r>
            <a:r>
              <a:rPr lang="en-US" sz="2800"/>
              <a:t>Basic 2-layer CNN</a:t>
            </a:r>
            <a:endParaRPr sz="2800"/>
          </a:p>
        </p:txBody>
      </p:sp>
      <p:sp>
        <p:nvSpPr>
          <p:cNvPr id="149" name="Google Shape;149;g291f1c79369_0_35"/>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Validation Accuracy:</a:t>
            </a:r>
            <a:endParaRPr/>
          </a:p>
          <a:p>
            <a:pPr indent="0" lvl="0" marL="457200" rtl="0" algn="l">
              <a:spcBef>
                <a:spcPts val="1000"/>
              </a:spcBef>
              <a:spcAft>
                <a:spcPts val="0"/>
              </a:spcAft>
              <a:buNone/>
            </a:pPr>
            <a:r>
              <a:rPr lang="en-US"/>
              <a:t>Fold 1: 90.27% </a:t>
            </a:r>
            <a:endParaRPr/>
          </a:p>
          <a:p>
            <a:pPr indent="0" lvl="0" marL="457200" rtl="0" algn="l">
              <a:spcBef>
                <a:spcPts val="1000"/>
              </a:spcBef>
              <a:spcAft>
                <a:spcPts val="0"/>
              </a:spcAft>
              <a:buNone/>
            </a:pPr>
            <a:r>
              <a:rPr lang="en-US"/>
              <a:t>Fold 2: 93.11%</a:t>
            </a:r>
            <a:endParaRPr/>
          </a:p>
          <a:p>
            <a:pPr indent="0" lvl="0" marL="457200" rtl="0" algn="l">
              <a:spcBef>
                <a:spcPts val="1000"/>
              </a:spcBef>
              <a:spcAft>
                <a:spcPts val="0"/>
              </a:spcAft>
              <a:buNone/>
            </a:pPr>
            <a:r>
              <a:rPr lang="en-US"/>
              <a:t>Fold 3: 94.86%</a:t>
            </a:r>
            <a:endParaRPr/>
          </a:p>
          <a:p>
            <a:pPr indent="0" lvl="0" marL="457200" rtl="0" algn="l">
              <a:spcBef>
                <a:spcPts val="1000"/>
              </a:spcBef>
              <a:spcAft>
                <a:spcPts val="0"/>
              </a:spcAft>
              <a:buNone/>
            </a:pPr>
            <a:r>
              <a:rPr lang="en-US"/>
              <a:t>Fold 4: 97.52%</a:t>
            </a:r>
            <a:endParaRPr/>
          </a:p>
          <a:p>
            <a:pPr indent="0" lvl="0" marL="457200" rtl="0" algn="l">
              <a:spcBef>
                <a:spcPts val="1000"/>
              </a:spcBef>
              <a:spcAft>
                <a:spcPts val="0"/>
              </a:spcAft>
              <a:buNone/>
            </a:pPr>
            <a:r>
              <a:rPr lang="en-US"/>
              <a:t>Fold 5: 98.26%</a:t>
            </a:r>
            <a:endParaRPr/>
          </a:p>
          <a:p>
            <a:pPr indent="0" lvl="0" marL="457200" rtl="0" algn="l">
              <a:spcBef>
                <a:spcPts val="1000"/>
              </a:spcBef>
              <a:spcAft>
                <a:spcPts val="0"/>
              </a:spcAft>
              <a:buNone/>
            </a:pPr>
            <a:r>
              <a:rPr b="1" lang="en-US" u="sng"/>
              <a:t>Mean:  94.81%</a:t>
            </a:r>
            <a:endParaRPr b="1" u="sng"/>
          </a:p>
          <a:p>
            <a:pPr indent="-342900" lvl="0" marL="457200" rtl="0" algn="l">
              <a:spcBef>
                <a:spcPts val="1000"/>
              </a:spcBef>
              <a:spcAft>
                <a:spcPts val="0"/>
              </a:spcAft>
              <a:buSzPts val="1800"/>
              <a:buChar char="■"/>
            </a:pPr>
            <a:r>
              <a:rPr lang="en-US"/>
              <a:t>Test Accuracy:</a:t>
            </a:r>
            <a:endParaRPr/>
          </a:p>
        </p:txBody>
      </p:sp>
      <p:pic>
        <p:nvPicPr>
          <p:cNvPr id="150" name="Google Shape;150;g291f1c79369_0_35"/>
          <p:cNvPicPr preferRelativeResize="0"/>
          <p:nvPr/>
        </p:nvPicPr>
        <p:blipFill>
          <a:blip r:embed="rId3">
            <a:alphaModFix/>
          </a:blip>
          <a:stretch>
            <a:fillRect/>
          </a:stretch>
        </p:blipFill>
        <p:spPr>
          <a:xfrm>
            <a:off x="4614425" y="2286000"/>
            <a:ext cx="7496649" cy="2964401"/>
          </a:xfrm>
          <a:prstGeom prst="rect">
            <a:avLst/>
          </a:prstGeom>
          <a:noFill/>
          <a:ln>
            <a:noFill/>
          </a:ln>
        </p:spPr>
      </p:pic>
      <p:pic>
        <p:nvPicPr>
          <p:cNvPr id="151" name="Google Shape;151;g291f1c79369_0_35"/>
          <p:cNvPicPr preferRelativeResize="0"/>
          <p:nvPr/>
        </p:nvPicPr>
        <p:blipFill>
          <a:blip r:embed="rId4">
            <a:alphaModFix/>
          </a:blip>
          <a:stretch>
            <a:fillRect/>
          </a:stretch>
        </p:blipFill>
        <p:spPr>
          <a:xfrm>
            <a:off x="1952875" y="5648325"/>
            <a:ext cx="3600450" cy="59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2023-10-22T20:17:04Z</dcterms:created>
  <dc:creator>Kwon, Nayaeun</dc:creator>
</cp:coreProperties>
</file>