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545" r:id="rId4"/>
    <p:sldId id="343" r:id="rId5"/>
    <p:sldId id="401" r:id="rId6"/>
    <p:sldId id="470" r:id="rId7"/>
    <p:sldId id="408" r:id="rId8"/>
    <p:sldId id="471" r:id="rId9"/>
    <p:sldId id="402" r:id="rId10"/>
    <p:sldId id="472" r:id="rId11"/>
    <p:sldId id="406" r:id="rId12"/>
    <p:sldId id="473" r:id="rId13"/>
    <p:sldId id="403" r:id="rId14"/>
    <p:sldId id="474" r:id="rId15"/>
    <p:sldId id="404" r:id="rId16"/>
    <p:sldId id="475" r:id="rId17"/>
    <p:sldId id="405" r:id="rId18"/>
    <p:sldId id="476" r:id="rId19"/>
    <p:sldId id="407" r:id="rId20"/>
    <p:sldId id="477" r:id="rId21"/>
    <p:sldId id="374" r:id="rId22"/>
    <p:sldId id="478" r:id="rId23"/>
    <p:sldId id="480" r:id="rId24"/>
    <p:sldId id="481" r:id="rId25"/>
    <p:sldId id="482" r:id="rId26"/>
    <p:sldId id="483" r:id="rId27"/>
    <p:sldId id="484" r:id="rId28"/>
    <p:sldId id="485" r:id="rId29"/>
    <p:sldId id="486" r:id="rId30"/>
    <p:sldId id="487" r:id="rId31"/>
    <p:sldId id="488" r:id="rId32"/>
    <p:sldId id="489" r:id="rId33"/>
    <p:sldId id="490" r:id="rId34"/>
    <p:sldId id="491" r:id="rId35"/>
    <p:sldId id="492" r:id="rId36"/>
    <p:sldId id="493" r:id="rId37"/>
    <p:sldId id="494" r:id="rId38"/>
    <p:sldId id="495" r:id="rId39"/>
    <p:sldId id="496" r:id="rId40"/>
    <p:sldId id="497" r:id="rId41"/>
    <p:sldId id="498" r:id="rId42"/>
    <p:sldId id="499" r:id="rId43"/>
    <p:sldId id="500" r:id="rId44"/>
    <p:sldId id="501" r:id="rId45"/>
    <p:sldId id="502" r:id="rId46"/>
    <p:sldId id="503" r:id="rId47"/>
    <p:sldId id="504" r:id="rId48"/>
    <p:sldId id="505" r:id="rId49"/>
    <p:sldId id="506" r:id="rId50"/>
    <p:sldId id="386" r:id="rId51"/>
    <p:sldId id="387" r:id="rId52"/>
    <p:sldId id="537" r:id="rId53"/>
    <p:sldId id="507" r:id="rId54"/>
    <p:sldId id="538" r:id="rId55"/>
    <p:sldId id="508" r:id="rId56"/>
    <p:sldId id="540" r:id="rId57"/>
    <p:sldId id="509" r:id="rId58"/>
    <p:sldId id="541" r:id="rId59"/>
    <p:sldId id="510" r:id="rId60"/>
    <p:sldId id="542" r:id="rId61"/>
    <p:sldId id="511" r:id="rId62"/>
    <p:sldId id="539" r:id="rId63"/>
    <p:sldId id="512" r:id="rId64"/>
    <p:sldId id="543" r:id="rId65"/>
    <p:sldId id="361" r:id="rId66"/>
    <p:sldId id="364" r:id="rId67"/>
    <p:sldId id="435" r:id="rId68"/>
    <p:sldId id="516" r:id="rId69"/>
    <p:sldId id="517" r:id="rId70"/>
    <p:sldId id="518" r:id="rId71"/>
    <p:sldId id="519" r:id="rId72"/>
    <p:sldId id="520" r:id="rId73"/>
    <p:sldId id="521" r:id="rId74"/>
    <p:sldId id="522" r:id="rId75"/>
    <p:sldId id="523" r:id="rId76"/>
    <p:sldId id="524" r:id="rId77"/>
    <p:sldId id="525" r:id="rId78"/>
    <p:sldId id="546" r:id="rId79"/>
    <p:sldId id="547" r:id="rId80"/>
    <p:sldId id="479" r:id="rId81"/>
    <p:sldId id="526" r:id="rId82"/>
    <p:sldId id="527" r:id="rId83"/>
    <p:sldId id="528" r:id="rId84"/>
    <p:sldId id="529" r:id="rId85"/>
    <p:sldId id="530" r:id="rId86"/>
    <p:sldId id="531" r:id="rId87"/>
    <p:sldId id="532" r:id="rId88"/>
    <p:sldId id="533" r:id="rId89"/>
    <p:sldId id="534" r:id="rId90"/>
    <p:sldId id="544" r:id="rId91"/>
    <p:sldId id="535" r:id="rId92"/>
    <p:sldId id="536" r:id="rId93"/>
    <p:sldId id="399" r:id="rId94"/>
    <p:sldId id="400"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98" d="100"/>
          <a:sy n="98" d="100"/>
        </p:scale>
        <p:origin x="-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0D5F5C-3C83-49F3-82FD-D0FC5DD02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B1A4AA9-2230-4C34-9E16-286C851DCC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E4C063A-3D76-4031-875C-046857DB6071}"/>
              </a:ext>
            </a:extLst>
          </p:cNvPr>
          <p:cNvSpPr>
            <a:spLocks noGrp="1"/>
          </p:cNvSpPr>
          <p:nvPr>
            <p:ph type="dt" sz="half" idx="10"/>
          </p:nvPr>
        </p:nvSpPr>
        <p:spPr/>
        <p:txBody>
          <a:bodyPr/>
          <a:lstStyle/>
          <a:p>
            <a:fld id="{84CE55B7-4FCC-4A5F-8849-DA651BE88B38}" type="datetimeFigureOut">
              <a:rPr lang="en-US" smtClean="0"/>
              <a:t>11/16/2019</a:t>
            </a:fld>
            <a:endParaRPr lang="en-US"/>
          </a:p>
        </p:txBody>
      </p:sp>
      <p:sp>
        <p:nvSpPr>
          <p:cNvPr id="5" name="Footer Placeholder 4">
            <a:extLst>
              <a:ext uri="{FF2B5EF4-FFF2-40B4-BE49-F238E27FC236}">
                <a16:creationId xmlns:a16="http://schemas.microsoft.com/office/drawing/2014/main" xmlns="" id="{3EAEE498-F99D-435C-9397-CBE25C7BD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35F99F6-3E60-47FA-812F-4DB0E25F6BE6}"/>
              </a:ext>
            </a:extLst>
          </p:cNvPr>
          <p:cNvSpPr>
            <a:spLocks noGrp="1"/>
          </p:cNvSpPr>
          <p:nvPr>
            <p:ph type="sldNum" sz="quarter" idx="12"/>
          </p:nvPr>
        </p:nvSpPr>
        <p:spPr/>
        <p:txBody>
          <a:bodyPr/>
          <a:lstStyle/>
          <a:p>
            <a:fld id="{16DA1E40-F266-4B42-BCAD-4F5433765928}" type="slidenum">
              <a:rPr lang="en-US" smtClean="0"/>
              <a:t>‹#›</a:t>
            </a:fld>
            <a:endParaRPr lang="en-US"/>
          </a:p>
        </p:txBody>
      </p:sp>
    </p:spTree>
    <p:extLst>
      <p:ext uri="{BB962C8B-B14F-4D97-AF65-F5344CB8AC3E}">
        <p14:creationId xmlns:p14="http://schemas.microsoft.com/office/powerpoint/2010/main" val="371398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D39719-CD6F-4957-BA72-DBD9E6C095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31741EE-D255-4397-A1B1-1E64505D76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B7BA6C0-D138-4073-AF19-B0E8288E8715}"/>
              </a:ext>
            </a:extLst>
          </p:cNvPr>
          <p:cNvSpPr>
            <a:spLocks noGrp="1"/>
          </p:cNvSpPr>
          <p:nvPr>
            <p:ph type="dt" sz="half" idx="10"/>
          </p:nvPr>
        </p:nvSpPr>
        <p:spPr/>
        <p:txBody>
          <a:bodyPr/>
          <a:lstStyle/>
          <a:p>
            <a:fld id="{84CE55B7-4FCC-4A5F-8849-DA651BE88B38}" type="datetimeFigureOut">
              <a:rPr lang="en-US" smtClean="0"/>
              <a:t>11/16/2019</a:t>
            </a:fld>
            <a:endParaRPr lang="en-US"/>
          </a:p>
        </p:txBody>
      </p:sp>
      <p:sp>
        <p:nvSpPr>
          <p:cNvPr id="5" name="Footer Placeholder 4">
            <a:extLst>
              <a:ext uri="{FF2B5EF4-FFF2-40B4-BE49-F238E27FC236}">
                <a16:creationId xmlns:a16="http://schemas.microsoft.com/office/drawing/2014/main" xmlns="" id="{E57E46A9-A43B-4BBA-B9A3-F3AE58B04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E91144B-4DF6-4A0D-94B7-F8130039B46F}"/>
              </a:ext>
            </a:extLst>
          </p:cNvPr>
          <p:cNvSpPr>
            <a:spLocks noGrp="1"/>
          </p:cNvSpPr>
          <p:nvPr>
            <p:ph type="sldNum" sz="quarter" idx="12"/>
          </p:nvPr>
        </p:nvSpPr>
        <p:spPr/>
        <p:txBody>
          <a:bodyPr/>
          <a:lstStyle/>
          <a:p>
            <a:fld id="{16DA1E40-F266-4B42-BCAD-4F5433765928}" type="slidenum">
              <a:rPr lang="en-US" smtClean="0"/>
              <a:t>‹#›</a:t>
            </a:fld>
            <a:endParaRPr lang="en-US"/>
          </a:p>
        </p:txBody>
      </p:sp>
    </p:spTree>
    <p:extLst>
      <p:ext uri="{BB962C8B-B14F-4D97-AF65-F5344CB8AC3E}">
        <p14:creationId xmlns:p14="http://schemas.microsoft.com/office/powerpoint/2010/main" val="4193796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4FAE0BA-AEB8-45E5-BF94-601250BFC7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69C290C-7028-456C-9604-B64BFF64E3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BE226BB-DF62-4093-8CA2-1D99329B07DC}"/>
              </a:ext>
            </a:extLst>
          </p:cNvPr>
          <p:cNvSpPr>
            <a:spLocks noGrp="1"/>
          </p:cNvSpPr>
          <p:nvPr>
            <p:ph type="dt" sz="half" idx="10"/>
          </p:nvPr>
        </p:nvSpPr>
        <p:spPr/>
        <p:txBody>
          <a:bodyPr/>
          <a:lstStyle/>
          <a:p>
            <a:fld id="{84CE55B7-4FCC-4A5F-8849-DA651BE88B38}" type="datetimeFigureOut">
              <a:rPr lang="en-US" smtClean="0"/>
              <a:t>11/16/2019</a:t>
            </a:fld>
            <a:endParaRPr lang="en-US"/>
          </a:p>
        </p:txBody>
      </p:sp>
      <p:sp>
        <p:nvSpPr>
          <p:cNvPr id="5" name="Footer Placeholder 4">
            <a:extLst>
              <a:ext uri="{FF2B5EF4-FFF2-40B4-BE49-F238E27FC236}">
                <a16:creationId xmlns:a16="http://schemas.microsoft.com/office/drawing/2014/main" xmlns="" id="{5887F832-54A5-421B-B620-ABE37E0CA4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D23B49E-EC4F-4E08-81BA-1B9C45F65780}"/>
              </a:ext>
            </a:extLst>
          </p:cNvPr>
          <p:cNvSpPr>
            <a:spLocks noGrp="1"/>
          </p:cNvSpPr>
          <p:nvPr>
            <p:ph type="sldNum" sz="quarter" idx="12"/>
          </p:nvPr>
        </p:nvSpPr>
        <p:spPr/>
        <p:txBody>
          <a:bodyPr/>
          <a:lstStyle/>
          <a:p>
            <a:fld id="{16DA1E40-F266-4B42-BCAD-4F5433765928}" type="slidenum">
              <a:rPr lang="en-US" smtClean="0"/>
              <a:t>‹#›</a:t>
            </a:fld>
            <a:endParaRPr lang="en-US"/>
          </a:p>
        </p:txBody>
      </p:sp>
    </p:spTree>
    <p:extLst>
      <p:ext uri="{BB962C8B-B14F-4D97-AF65-F5344CB8AC3E}">
        <p14:creationId xmlns:p14="http://schemas.microsoft.com/office/powerpoint/2010/main" val="429390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660A78-7F9A-42DB-ACCD-E91A05DA23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0EBAD5F-6981-4DD8-A4E7-CA8AFE2374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2DEA94F-5C7E-4B17-9C75-EA89E77ECC83}"/>
              </a:ext>
            </a:extLst>
          </p:cNvPr>
          <p:cNvSpPr>
            <a:spLocks noGrp="1"/>
          </p:cNvSpPr>
          <p:nvPr>
            <p:ph type="dt" sz="half" idx="10"/>
          </p:nvPr>
        </p:nvSpPr>
        <p:spPr/>
        <p:txBody>
          <a:bodyPr/>
          <a:lstStyle/>
          <a:p>
            <a:fld id="{84CE55B7-4FCC-4A5F-8849-DA651BE88B38}" type="datetimeFigureOut">
              <a:rPr lang="en-US" smtClean="0"/>
              <a:t>11/16/2019</a:t>
            </a:fld>
            <a:endParaRPr lang="en-US"/>
          </a:p>
        </p:txBody>
      </p:sp>
      <p:sp>
        <p:nvSpPr>
          <p:cNvPr id="5" name="Footer Placeholder 4">
            <a:extLst>
              <a:ext uri="{FF2B5EF4-FFF2-40B4-BE49-F238E27FC236}">
                <a16:creationId xmlns:a16="http://schemas.microsoft.com/office/drawing/2014/main" xmlns="" id="{77285755-77FD-4ED0-83AB-A795AA049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5D8EF9D-4002-47B7-BDC1-A91C45E7C467}"/>
              </a:ext>
            </a:extLst>
          </p:cNvPr>
          <p:cNvSpPr>
            <a:spLocks noGrp="1"/>
          </p:cNvSpPr>
          <p:nvPr>
            <p:ph type="sldNum" sz="quarter" idx="12"/>
          </p:nvPr>
        </p:nvSpPr>
        <p:spPr/>
        <p:txBody>
          <a:bodyPr/>
          <a:lstStyle/>
          <a:p>
            <a:fld id="{16DA1E40-F266-4B42-BCAD-4F5433765928}" type="slidenum">
              <a:rPr lang="en-US" smtClean="0"/>
              <a:t>‹#›</a:t>
            </a:fld>
            <a:endParaRPr lang="en-US"/>
          </a:p>
        </p:txBody>
      </p:sp>
    </p:spTree>
    <p:extLst>
      <p:ext uri="{BB962C8B-B14F-4D97-AF65-F5344CB8AC3E}">
        <p14:creationId xmlns:p14="http://schemas.microsoft.com/office/powerpoint/2010/main" val="11256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F59199-1C21-47B3-BD95-6B03729C08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7456570-5689-4A82-8809-B3AF7C5BF2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3FBA5C9-32F4-47E5-A69F-F608401F3502}"/>
              </a:ext>
            </a:extLst>
          </p:cNvPr>
          <p:cNvSpPr>
            <a:spLocks noGrp="1"/>
          </p:cNvSpPr>
          <p:nvPr>
            <p:ph type="dt" sz="half" idx="10"/>
          </p:nvPr>
        </p:nvSpPr>
        <p:spPr/>
        <p:txBody>
          <a:bodyPr/>
          <a:lstStyle/>
          <a:p>
            <a:fld id="{84CE55B7-4FCC-4A5F-8849-DA651BE88B38}" type="datetimeFigureOut">
              <a:rPr lang="en-US" smtClean="0"/>
              <a:t>11/16/2019</a:t>
            </a:fld>
            <a:endParaRPr lang="en-US"/>
          </a:p>
        </p:txBody>
      </p:sp>
      <p:sp>
        <p:nvSpPr>
          <p:cNvPr id="5" name="Footer Placeholder 4">
            <a:extLst>
              <a:ext uri="{FF2B5EF4-FFF2-40B4-BE49-F238E27FC236}">
                <a16:creationId xmlns:a16="http://schemas.microsoft.com/office/drawing/2014/main" xmlns="" id="{3FA41B1B-5B82-45E7-9050-875110FFFE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97C3385-C1AD-41F4-A8F4-6B393EE586FD}"/>
              </a:ext>
            </a:extLst>
          </p:cNvPr>
          <p:cNvSpPr>
            <a:spLocks noGrp="1"/>
          </p:cNvSpPr>
          <p:nvPr>
            <p:ph type="sldNum" sz="quarter" idx="12"/>
          </p:nvPr>
        </p:nvSpPr>
        <p:spPr/>
        <p:txBody>
          <a:bodyPr/>
          <a:lstStyle/>
          <a:p>
            <a:fld id="{16DA1E40-F266-4B42-BCAD-4F5433765928}" type="slidenum">
              <a:rPr lang="en-US" smtClean="0"/>
              <a:t>‹#›</a:t>
            </a:fld>
            <a:endParaRPr lang="en-US"/>
          </a:p>
        </p:txBody>
      </p:sp>
    </p:spTree>
    <p:extLst>
      <p:ext uri="{BB962C8B-B14F-4D97-AF65-F5344CB8AC3E}">
        <p14:creationId xmlns:p14="http://schemas.microsoft.com/office/powerpoint/2010/main" val="2848982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2942C6-FD51-4D87-8311-A55C7723C5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3703B47-FBD4-45A0-AA75-7C5B1C7628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BA95D8A-B7E3-4D2B-AB9B-831D6D9111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32BD067-DF55-4F8A-8D67-A96A9A591E31}"/>
              </a:ext>
            </a:extLst>
          </p:cNvPr>
          <p:cNvSpPr>
            <a:spLocks noGrp="1"/>
          </p:cNvSpPr>
          <p:nvPr>
            <p:ph type="dt" sz="half" idx="10"/>
          </p:nvPr>
        </p:nvSpPr>
        <p:spPr/>
        <p:txBody>
          <a:bodyPr/>
          <a:lstStyle/>
          <a:p>
            <a:fld id="{84CE55B7-4FCC-4A5F-8849-DA651BE88B38}" type="datetimeFigureOut">
              <a:rPr lang="en-US" smtClean="0"/>
              <a:t>11/16/2019</a:t>
            </a:fld>
            <a:endParaRPr lang="en-US"/>
          </a:p>
        </p:txBody>
      </p:sp>
      <p:sp>
        <p:nvSpPr>
          <p:cNvPr id="6" name="Footer Placeholder 5">
            <a:extLst>
              <a:ext uri="{FF2B5EF4-FFF2-40B4-BE49-F238E27FC236}">
                <a16:creationId xmlns:a16="http://schemas.microsoft.com/office/drawing/2014/main" xmlns="" id="{DA62AC13-8322-4E4D-8EC0-1035AC81C7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FB14548-A4BC-494D-BC54-D284D451B7E7}"/>
              </a:ext>
            </a:extLst>
          </p:cNvPr>
          <p:cNvSpPr>
            <a:spLocks noGrp="1"/>
          </p:cNvSpPr>
          <p:nvPr>
            <p:ph type="sldNum" sz="quarter" idx="12"/>
          </p:nvPr>
        </p:nvSpPr>
        <p:spPr/>
        <p:txBody>
          <a:bodyPr/>
          <a:lstStyle/>
          <a:p>
            <a:fld id="{16DA1E40-F266-4B42-BCAD-4F5433765928}" type="slidenum">
              <a:rPr lang="en-US" smtClean="0"/>
              <a:t>‹#›</a:t>
            </a:fld>
            <a:endParaRPr lang="en-US"/>
          </a:p>
        </p:txBody>
      </p:sp>
    </p:spTree>
    <p:extLst>
      <p:ext uri="{BB962C8B-B14F-4D97-AF65-F5344CB8AC3E}">
        <p14:creationId xmlns:p14="http://schemas.microsoft.com/office/powerpoint/2010/main" val="80790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603C0-0C71-4DE7-AADA-FC0078FABE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085113E-78F4-4265-AE1C-371E1D0111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A1A7303-B302-4E4C-9668-F23AC6147D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C541599-860E-4B22-9034-4586DA92B5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398EE9C-B602-4043-8819-3241FA23EA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52448B13-D52A-4718-B743-092097DC2DA9}"/>
              </a:ext>
            </a:extLst>
          </p:cNvPr>
          <p:cNvSpPr>
            <a:spLocks noGrp="1"/>
          </p:cNvSpPr>
          <p:nvPr>
            <p:ph type="dt" sz="half" idx="10"/>
          </p:nvPr>
        </p:nvSpPr>
        <p:spPr/>
        <p:txBody>
          <a:bodyPr/>
          <a:lstStyle/>
          <a:p>
            <a:fld id="{84CE55B7-4FCC-4A5F-8849-DA651BE88B38}" type="datetimeFigureOut">
              <a:rPr lang="en-US" smtClean="0"/>
              <a:t>11/16/2019</a:t>
            </a:fld>
            <a:endParaRPr lang="en-US"/>
          </a:p>
        </p:txBody>
      </p:sp>
      <p:sp>
        <p:nvSpPr>
          <p:cNvPr id="8" name="Footer Placeholder 7">
            <a:extLst>
              <a:ext uri="{FF2B5EF4-FFF2-40B4-BE49-F238E27FC236}">
                <a16:creationId xmlns:a16="http://schemas.microsoft.com/office/drawing/2014/main" xmlns="" id="{DF84AF18-FD82-4D6A-81F8-864D3B312D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A4443A6B-13E5-4B1A-8066-CDE54A4CF5E2}"/>
              </a:ext>
            </a:extLst>
          </p:cNvPr>
          <p:cNvSpPr>
            <a:spLocks noGrp="1"/>
          </p:cNvSpPr>
          <p:nvPr>
            <p:ph type="sldNum" sz="quarter" idx="12"/>
          </p:nvPr>
        </p:nvSpPr>
        <p:spPr/>
        <p:txBody>
          <a:bodyPr/>
          <a:lstStyle/>
          <a:p>
            <a:fld id="{16DA1E40-F266-4B42-BCAD-4F5433765928}" type="slidenum">
              <a:rPr lang="en-US" smtClean="0"/>
              <a:t>‹#›</a:t>
            </a:fld>
            <a:endParaRPr lang="en-US"/>
          </a:p>
        </p:txBody>
      </p:sp>
    </p:spTree>
    <p:extLst>
      <p:ext uri="{BB962C8B-B14F-4D97-AF65-F5344CB8AC3E}">
        <p14:creationId xmlns:p14="http://schemas.microsoft.com/office/powerpoint/2010/main" val="410313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206308-B115-4F94-9323-D7AACD7505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D0AFE54-B491-4024-89A3-9DC9E75E0887}"/>
              </a:ext>
            </a:extLst>
          </p:cNvPr>
          <p:cNvSpPr>
            <a:spLocks noGrp="1"/>
          </p:cNvSpPr>
          <p:nvPr>
            <p:ph type="dt" sz="half" idx="10"/>
          </p:nvPr>
        </p:nvSpPr>
        <p:spPr/>
        <p:txBody>
          <a:bodyPr/>
          <a:lstStyle/>
          <a:p>
            <a:fld id="{84CE55B7-4FCC-4A5F-8849-DA651BE88B38}" type="datetimeFigureOut">
              <a:rPr lang="en-US" smtClean="0"/>
              <a:t>11/16/2019</a:t>
            </a:fld>
            <a:endParaRPr lang="en-US"/>
          </a:p>
        </p:txBody>
      </p:sp>
      <p:sp>
        <p:nvSpPr>
          <p:cNvPr id="4" name="Footer Placeholder 3">
            <a:extLst>
              <a:ext uri="{FF2B5EF4-FFF2-40B4-BE49-F238E27FC236}">
                <a16:creationId xmlns:a16="http://schemas.microsoft.com/office/drawing/2014/main" xmlns="" id="{E519E872-0168-47D5-8BAD-5989E70D38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331E9D2-4D71-4B94-8346-862CA6298DD5}"/>
              </a:ext>
            </a:extLst>
          </p:cNvPr>
          <p:cNvSpPr>
            <a:spLocks noGrp="1"/>
          </p:cNvSpPr>
          <p:nvPr>
            <p:ph type="sldNum" sz="quarter" idx="12"/>
          </p:nvPr>
        </p:nvSpPr>
        <p:spPr/>
        <p:txBody>
          <a:bodyPr/>
          <a:lstStyle/>
          <a:p>
            <a:fld id="{16DA1E40-F266-4B42-BCAD-4F5433765928}" type="slidenum">
              <a:rPr lang="en-US" smtClean="0"/>
              <a:t>‹#›</a:t>
            </a:fld>
            <a:endParaRPr lang="en-US"/>
          </a:p>
        </p:txBody>
      </p:sp>
    </p:spTree>
    <p:extLst>
      <p:ext uri="{BB962C8B-B14F-4D97-AF65-F5344CB8AC3E}">
        <p14:creationId xmlns:p14="http://schemas.microsoft.com/office/powerpoint/2010/main" val="723677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308D757-D5E6-462D-B199-7CBB99F37D9C}"/>
              </a:ext>
            </a:extLst>
          </p:cNvPr>
          <p:cNvSpPr>
            <a:spLocks noGrp="1"/>
          </p:cNvSpPr>
          <p:nvPr>
            <p:ph type="dt" sz="half" idx="10"/>
          </p:nvPr>
        </p:nvSpPr>
        <p:spPr/>
        <p:txBody>
          <a:bodyPr/>
          <a:lstStyle/>
          <a:p>
            <a:fld id="{84CE55B7-4FCC-4A5F-8849-DA651BE88B38}" type="datetimeFigureOut">
              <a:rPr lang="en-US" smtClean="0"/>
              <a:t>11/16/2019</a:t>
            </a:fld>
            <a:endParaRPr lang="en-US"/>
          </a:p>
        </p:txBody>
      </p:sp>
      <p:sp>
        <p:nvSpPr>
          <p:cNvPr id="3" name="Footer Placeholder 2">
            <a:extLst>
              <a:ext uri="{FF2B5EF4-FFF2-40B4-BE49-F238E27FC236}">
                <a16:creationId xmlns:a16="http://schemas.microsoft.com/office/drawing/2014/main" xmlns="" id="{A80A7CDC-E40B-45E3-8327-C40E9643F2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64DB0EF-A541-4D06-872B-1F521561B254}"/>
              </a:ext>
            </a:extLst>
          </p:cNvPr>
          <p:cNvSpPr>
            <a:spLocks noGrp="1"/>
          </p:cNvSpPr>
          <p:nvPr>
            <p:ph type="sldNum" sz="quarter" idx="12"/>
          </p:nvPr>
        </p:nvSpPr>
        <p:spPr/>
        <p:txBody>
          <a:bodyPr/>
          <a:lstStyle/>
          <a:p>
            <a:fld id="{16DA1E40-F266-4B42-BCAD-4F5433765928}" type="slidenum">
              <a:rPr lang="en-US" smtClean="0"/>
              <a:t>‹#›</a:t>
            </a:fld>
            <a:endParaRPr lang="en-US"/>
          </a:p>
        </p:txBody>
      </p:sp>
    </p:spTree>
    <p:extLst>
      <p:ext uri="{BB962C8B-B14F-4D97-AF65-F5344CB8AC3E}">
        <p14:creationId xmlns:p14="http://schemas.microsoft.com/office/powerpoint/2010/main" val="2107291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5084A-0AA3-41DE-9A55-20B0391756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4616D18-6672-466D-A267-1ADA1393F8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B593371-D164-4CA9-83A6-75A071A24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5780298-2C8F-4A20-8E78-D2F6201731CC}"/>
              </a:ext>
            </a:extLst>
          </p:cNvPr>
          <p:cNvSpPr>
            <a:spLocks noGrp="1"/>
          </p:cNvSpPr>
          <p:nvPr>
            <p:ph type="dt" sz="half" idx="10"/>
          </p:nvPr>
        </p:nvSpPr>
        <p:spPr/>
        <p:txBody>
          <a:bodyPr/>
          <a:lstStyle/>
          <a:p>
            <a:fld id="{84CE55B7-4FCC-4A5F-8849-DA651BE88B38}" type="datetimeFigureOut">
              <a:rPr lang="en-US" smtClean="0"/>
              <a:t>11/16/2019</a:t>
            </a:fld>
            <a:endParaRPr lang="en-US"/>
          </a:p>
        </p:txBody>
      </p:sp>
      <p:sp>
        <p:nvSpPr>
          <p:cNvPr id="6" name="Footer Placeholder 5">
            <a:extLst>
              <a:ext uri="{FF2B5EF4-FFF2-40B4-BE49-F238E27FC236}">
                <a16:creationId xmlns:a16="http://schemas.microsoft.com/office/drawing/2014/main" xmlns="" id="{5CB47D5F-F364-4F3D-8BB8-E80F94C95D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24D22F3-8E2C-4C40-9294-B799DF1E2A45}"/>
              </a:ext>
            </a:extLst>
          </p:cNvPr>
          <p:cNvSpPr>
            <a:spLocks noGrp="1"/>
          </p:cNvSpPr>
          <p:nvPr>
            <p:ph type="sldNum" sz="quarter" idx="12"/>
          </p:nvPr>
        </p:nvSpPr>
        <p:spPr/>
        <p:txBody>
          <a:bodyPr/>
          <a:lstStyle/>
          <a:p>
            <a:fld id="{16DA1E40-F266-4B42-BCAD-4F5433765928}" type="slidenum">
              <a:rPr lang="en-US" smtClean="0"/>
              <a:t>‹#›</a:t>
            </a:fld>
            <a:endParaRPr lang="en-US"/>
          </a:p>
        </p:txBody>
      </p:sp>
    </p:spTree>
    <p:extLst>
      <p:ext uri="{BB962C8B-B14F-4D97-AF65-F5344CB8AC3E}">
        <p14:creationId xmlns:p14="http://schemas.microsoft.com/office/powerpoint/2010/main" val="1481463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B6AA27-4DEE-47E7-8216-0191A135A1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B3DA93FB-C398-4F17-801C-92C012A45A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24C2A9A7-DD7C-4119-97AA-39D7DDAC89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1B09990-988E-47F9-AA12-5AF0EE97C983}"/>
              </a:ext>
            </a:extLst>
          </p:cNvPr>
          <p:cNvSpPr>
            <a:spLocks noGrp="1"/>
          </p:cNvSpPr>
          <p:nvPr>
            <p:ph type="dt" sz="half" idx="10"/>
          </p:nvPr>
        </p:nvSpPr>
        <p:spPr/>
        <p:txBody>
          <a:bodyPr/>
          <a:lstStyle/>
          <a:p>
            <a:fld id="{84CE55B7-4FCC-4A5F-8849-DA651BE88B38}" type="datetimeFigureOut">
              <a:rPr lang="en-US" smtClean="0"/>
              <a:t>11/16/2019</a:t>
            </a:fld>
            <a:endParaRPr lang="en-US"/>
          </a:p>
        </p:txBody>
      </p:sp>
      <p:sp>
        <p:nvSpPr>
          <p:cNvPr id="6" name="Footer Placeholder 5">
            <a:extLst>
              <a:ext uri="{FF2B5EF4-FFF2-40B4-BE49-F238E27FC236}">
                <a16:creationId xmlns:a16="http://schemas.microsoft.com/office/drawing/2014/main" xmlns="" id="{03E47A49-DA3F-4CBE-A27A-6F377408A2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8CC2D65-9B57-47B2-B21C-5440871B777D}"/>
              </a:ext>
            </a:extLst>
          </p:cNvPr>
          <p:cNvSpPr>
            <a:spLocks noGrp="1"/>
          </p:cNvSpPr>
          <p:nvPr>
            <p:ph type="sldNum" sz="quarter" idx="12"/>
          </p:nvPr>
        </p:nvSpPr>
        <p:spPr/>
        <p:txBody>
          <a:bodyPr/>
          <a:lstStyle/>
          <a:p>
            <a:fld id="{16DA1E40-F266-4B42-BCAD-4F5433765928}" type="slidenum">
              <a:rPr lang="en-US" smtClean="0"/>
              <a:t>‹#›</a:t>
            </a:fld>
            <a:endParaRPr lang="en-US"/>
          </a:p>
        </p:txBody>
      </p:sp>
    </p:spTree>
    <p:extLst>
      <p:ext uri="{BB962C8B-B14F-4D97-AF65-F5344CB8AC3E}">
        <p14:creationId xmlns:p14="http://schemas.microsoft.com/office/powerpoint/2010/main" val="15652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FEF3BC0-BA59-47B7-A6F8-318674779E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835D2E6-14D4-4AC4-A95B-38C0FBB36B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946B10D-C7D2-4A97-87F0-E943378962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E55B7-4FCC-4A5F-8849-DA651BE88B38}" type="datetimeFigureOut">
              <a:rPr lang="en-US" smtClean="0"/>
              <a:t>11/16/2019</a:t>
            </a:fld>
            <a:endParaRPr lang="en-US"/>
          </a:p>
        </p:txBody>
      </p:sp>
      <p:sp>
        <p:nvSpPr>
          <p:cNvPr id="5" name="Footer Placeholder 4">
            <a:extLst>
              <a:ext uri="{FF2B5EF4-FFF2-40B4-BE49-F238E27FC236}">
                <a16:creationId xmlns:a16="http://schemas.microsoft.com/office/drawing/2014/main" xmlns="" id="{9DC0756B-50B2-4B58-B392-3E16D970A3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44F25C1-E475-4836-BE0A-96FE23D8B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A1E40-F266-4B42-BCAD-4F5433765928}" type="slidenum">
              <a:rPr lang="en-US" smtClean="0"/>
              <a:t>‹#›</a:t>
            </a:fld>
            <a:endParaRPr lang="en-US"/>
          </a:p>
        </p:txBody>
      </p:sp>
    </p:spTree>
    <p:extLst>
      <p:ext uri="{BB962C8B-B14F-4D97-AF65-F5344CB8AC3E}">
        <p14:creationId xmlns:p14="http://schemas.microsoft.com/office/powerpoint/2010/main" val="3993115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3E9E164-F38C-475B-AD02-129BAA173BEE}"/>
              </a:ext>
            </a:extLst>
          </p:cNvPr>
          <p:cNvSpPr>
            <a:spLocks noGrp="1"/>
          </p:cNvSpPr>
          <p:nvPr>
            <p:ph type="ctrTitle"/>
          </p:nvPr>
        </p:nvSpPr>
        <p:spPr>
          <a:xfrm>
            <a:off x="1382597" y="3424348"/>
            <a:ext cx="9426806" cy="1424410"/>
          </a:xfrm>
        </p:spPr>
        <p:txBody>
          <a:bodyPr anchor="b">
            <a:normAutofit/>
          </a:bodyPr>
          <a:lstStyle/>
          <a:p>
            <a:r>
              <a:rPr lang="en-US" sz="3000" b="1" u="sng">
                <a:solidFill>
                  <a:srgbClr val="1B1B1B"/>
                </a:solidFill>
              </a:rPr>
              <a:t>Bala Sangama 2019</a:t>
            </a:r>
            <a:br>
              <a:rPr lang="en-US" sz="3000" b="1" u="sng">
                <a:solidFill>
                  <a:srgbClr val="1B1B1B"/>
                </a:solidFill>
              </a:rPr>
            </a:br>
            <a:r>
              <a:rPr lang="en-US" sz="3000" b="1">
                <a:solidFill>
                  <a:srgbClr val="1B1B1B"/>
                </a:solidFill>
              </a:rPr>
              <a:t/>
            </a:r>
            <a:br>
              <a:rPr lang="en-US" sz="3000" b="1">
                <a:solidFill>
                  <a:srgbClr val="1B1B1B"/>
                </a:solidFill>
              </a:rPr>
            </a:br>
            <a:r>
              <a:rPr lang="en-US" sz="3000" b="1" u="sng">
                <a:solidFill>
                  <a:srgbClr val="1B1B1B"/>
                </a:solidFill>
              </a:rPr>
              <a:t>Kids Quiz</a:t>
            </a:r>
          </a:p>
        </p:txBody>
      </p:sp>
      <p:sp>
        <p:nvSpPr>
          <p:cNvPr id="10" name="Oval 9">
            <a:extLst>
              <a:ext uri="{FF2B5EF4-FFF2-40B4-BE49-F238E27FC236}">
                <a16:creationId xmlns:a16="http://schemas.microsoft.com/office/drawing/2014/main" xmlns="" id="{FBC3EAFD-A275-4F9B-8F62-72B6678F35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8526" y="933319"/>
            <a:ext cx="2463430" cy="24860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06E64A6D-2B9F-4AAD-AB42-A61BAF01AC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17592" y="1268361"/>
            <a:ext cx="1956816" cy="1953058"/>
          </a:xfrm>
          <a:prstGeom prst="ellipse">
            <a:avLst/>
          </a:prstGeom>
          <a:solidFill>
            <a:srgbClr val="FFFFFF"/>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xmlns="" id="{4F62AAA7-6670-49EF-A1C9-4315FD0A86AA}"/>
              </a:ext>
            </a:extLst>
          </p:cNvPr>
          <p:cNvPicPr>
            <a:picLocks noChangeAspect="1"/>
          </p:cNvPicPr>
          <p:nvPr/>
        </p:nvPicPr>
        <p:blipFill rotWithShape="1">
          <a:blip r:embed="rId2">
            <a:alphaModFix/>
            <a:extLst/>
          </a:blip>
          <a:srcRect l="8730" r="2" b="2"/>
          <a:stretch/>
        </p:blipFill>
        <p:spPr>
          <a:xfrm>
            <a:off x="5181600" y="1330490"/>
            <a:ext cx="1828800" cy="1828800"/>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pic>
        <p:nvPicPr>
          <p:cNvPr id="14" name="Picture 13">
            <a:extLst>
              <a:ext uri="{FF2B5EF4-FFF2-40B4-BE49-F238E27FC236}">
                <a16:creationId xmlns:a16="http://schemas.microsoft.com/office/drawing/2014/main" xmlns="" id="{C51881DD-AD85-41BE-8A49-C2FB45800E1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cstate="print">
            <a:extLst>
              <a:ext uri="{28A0092B-C50C-407E-A947-70E740481C1C}">
                <a14:useLocalDpi xmlns:a14="http://schemas.microsoft.com/office/drawing/2010/main" val="0"/>
              </a:ext>
            </a:extLst>
          </a:blip>
          <a:srcRect l="33525" t="5243" r="33525" b="36180"/>
          <a:stretch>
            <a:fillRect/>
          </a:stretch>
        </p:blipFill>
        <p:spPr>
          <a:xfrm>
            <a:off x="4860081" y="896194"/>
            <a:ext cx="2560320" cy="2560320"/>
          </a:xfrm>
          <a:custGeom>
            <a:avLst/>
            <a:gdLst>
              <a:gd name="connsiteX0" fmla="*/ 2008598 w 4017196"/>
              <a:gd name="connsiteY0" fmla="*/ 0 h 4017196"/>
              <a:gd name="connsiteX1" fmla="*/ 4017196 w 4017196"/>
              <a:gd name="connsiteY1" fmla="*/ 2008598 h 4017196"/>
              <a:gd name="connsiteX2" fmla="*/ 2008598 w 4017196"/>
              <a:gd name="connsiteY2" fmla="*/ 4017196 h 4017196"/>
              <a:gd name="connsiteX3" fmla="*/ 0 w 4017196"/>
              <a:gd name="connsiteY3" fmla="*/ 2008598 h 4017196"/>
              <a:gd name="connsiteX4" fmla="*/ 2008598 w 4017196"/>
              <a:gd name="connsiteY4" fmla="*/ 0 h 4017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7196" h="4017196">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p:spPr>
      </p:pic>
      <p:cxnSp>
        <p:nvCxnSpPr>
          <p:cNvPr id="16" name="Straight Connector 15">
            <a:extLst>
              <a:ext uri="{FF2B5EF4-FFF2-40B4-BE49-F238E27FC236}">
                <a16:creationId xmlns:a16="http://schemas.microsoft.com/office/drawing/2014/main" xmlns="" id="{9AD20FE8-ED02-4CDE-83B1-A1436305C3D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775960" y="4971278"/>
            <a:ext cx="640080" cy="0"/>
          </a:xfrm>
          <a:prstGeom prst="line">
            <a:avLst/>
          </a:prstGeom>
          <a:ln w="28575">
            <a:solidFill>
              <a:srgbClr val="FC684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630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r>
              <a:rPr lang="en-US" b="1" dirty="0"/>
              <a:t>She is Panna Dai</a:t>
            </a:r>
          </a:p>
          <a:p>
            <a:r>
              <a:rPr lang="en-US" dirty="0"/>
              <a:t>Panna Dai was a 16 century nursemaid appointed by Rani </a:t>
            </a:r>
            <a:r>
              <a:rPr lang="en-US" dirty="0" err="1"/>
              <a:t>Karnavati</a:t>
            </a:r>
            <a:r>
              <a:rPr lang="en-US" dirty="0"/>
              <a:t> (wife of Maharana Sangram Singh) </a:t>
            </a:r>
          </a:p>
          <a:p>
            <a:r>
              <a:rPr lang="en-US" dirty="0"/>
              <a:t>She sacrificed her son Chandan to save young king Uday Singh at age of 14, from the rivalry of a relative named </a:t>
            </a:r>
            <a:r>
              <a:rPr lang="en-US" dirty="0" err="1"/>
              <a:t>Banvir</a:t>
            </a:r>
            <a:endParaRPr lang="en-US" dirty="0"/>
          </a:p>
          <a:p>
            <a:r>
              <a:rPr lang="en-US" dirty="0"/>
              <a:t>Great king Maharana Pratap was the son of King Uday Singh </a:t>
            </a:r>
          </a:p>
          <a:p>
            <a:r>
              <a:rPr lang="en-US" dirty="0"/>
              <a:t>Panna means ‘emerald’ and Dai means ‘caretaker’</a:t>
            </a:r>
            <a:endParaRPr lang="en-US" sz="2400" dirty="0"/>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2707729" cy="523220"/>
          </a:xfrm>
          <a:prstGeom prst="rect">
            <a:avLst/>
          </a:prstGeom>
        </p:spPr>
        <p:txBody>
          <a:bodyPr wrap="none">
            <a:spAutoFit/>
          </a:bodyPr>
          <a:lstStyle/>
          <a:p>
            <a:r>
              <a:rPr lang="en-US" sz="2800" b="1" u="sng" dirty="0"/>
              <a:t>ROH - 3 - Answer</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2511992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FBEAA999-7B8E-4263-977C-5050CBC5F933}"/>
              </a:ext>
            </a:extLst>
          </p:cNvPr>
          <p:cNvPicPr>
            <a:picLocks noGrp="1" noChangeAspect="1"/>
          </p:cNvPicPr>
          <p:nvPr>
            <p:ph idx="1"/>
          </p:nvPr>
        </p:nvPicPr>
        <p:blipFill>
          <a:blip r:embed="rId2"/>
          <a:stretch>
            <a:fillRect/>
          </a:stretch>
        </p:blipFill>
        <p:spPr>
          <a:xfrm>
            <a:off x="792593" y="2205700"/>
            <a:ext cx="1400175" cy="1876425"/>
          </a:xfrm>
          <a:prstGeom prst="rect">
            <a:avLst/>
          </a:prstGeom>
        </p:spPr>
      </p:pic>
      <p:pic>
        <p:nvPicPr>
          <p:cNvPr id="6" name="Picture 2" descr="Image result for jrd tata">
            <a:extLst>
              <a:ext uri="{FF2B5EF4-FFF2-40B4-BE49-F238E27FC236}">
                <a16:creationId xmlns:a16="http://schemas.microsoft.com/office/drawing/2014/main" xmlns="" id="{5BDF2F39-2AB2-41EE-B245-B04E95B61B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2362" y="2205700"/>
            <a:ext cx="6847276" cy="385159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xmlns="" id="{F3387476-3F92-4EE3-B661-F847B79B9F55}"/>
              </a:ext>
            </a:extLst>
          </p:cNvPr>
          <p:cNvSpPr/>
          <p:nvPr/>
        </p:nvSpPr>
        <p:spPr>
          <a:xfrm>
            <a:off x="792593" y="1095375"/>
            <a:ext cx="10606814" cy="954107"/>
          </a:xfrm>
          <a:prstGeom prst="rect">
            <a:avLst/>
          </a:prstGeom>
        </p:spPr>
        <p:txBody>
          <a:bodyPr wrap="none">
            <a:spAutoFit/>
          </a:bodyPr>
          <a:lstStyle/>
          <a:p>
            <a:r>
              <a:rPr lang="en-US" sz="2800" b="1" u="sng" dirty="0"/>
              <a:t>ROH - 4</a:t>
            </a:r>
          </a:p>
          <a:p>
            <a:r>
              <a:rPr lang="en-US" sz="2800" b="1" dirty="0"/>
              <a:t>Identify this great personality (5 Points) and mention 1 fact (5 Points)</a:t>
            </a:r>
          </a:p>
        </p:txBody>
      </p:sp>
      <p:pic>
        <p:nvPicPr>
          <p:cNvPr id="8" name="Picture 7">
            <a:extLst>
              <a:ext uri="{FF2B5EF4-FFF2-40B4-BE49-F238E27FC236}">
                <a16:creationId xmlns:a16="http://schemas.microsoft.com/office/drawing/2014/main" xmlns="" id="{F6F66F1C-2B61-419A-8278-02728D5BE921}"/>
              </a:ext>
            </a:extLst>
          </p:cNvPr>
          <p:cNvPicPr>
            <a:picLocks noChangeAspect="1"/>
          </p:cNvPicPr>
          <p:nvPr/>
        </p:nvPicPr>
        <p:blipFill>
          <a:blip r:embed="rId4"/>
          <a:stretch>
            <a:fillRect/>
          </a:stretch>
        </p:blipFill>
        <p:spPr>
          <a:xfrm>
            <a:off x="10991850" y="0"/>
            <a:ext cx="1200150" cy="1095375"/>
          </a:xfrm>
          <a:prstGeom prst="rect">
            <a:avLst/>
          </a:prstGeom>
        </p:spPr>
      </p:pic>
    </p:spTree>
    <p:extLst>
      <p:ext uri="{BB962C8B-B14F-4D97-AF65-F5344CB8AC3E}">
        <p14:creationId xmlns:p14="http://schemas.microsoft.com/office/powerpoint/2010/main" val="2153881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r>
              <a:rPr lang="en-US" b="1" dirty="0"/>
              <a:t>He is JRD Tata</a:t>
            </a:r>
          </a:p>
          <a:p>
            <a:r>
              <a:rPr lang="en-US" dirty="0"/>
              <a:t>One of the greatest Industrialist of India, under whose leadership, Tata group grew exponentially</a:t>
            </a:r>
          </a:p>
          <a:p>
            <a:r>
              <a:rPr lang="en-US" dirty="0"/>
              <a:t>He became India’s first licensed pilot &amp; also founded India’s first commercial airline in 1932, Tata Airlines now known as Air India</a:t>
            </a:r>
          </a:p>
          <a:p>
            <a:r>
              <a:rPr lang="en-US" dirty="0"/>
              <a:t>He was hailed as the Father of the aviation Industry</a:t>
            </a:r>
          </a:p>
          <a:p>
            <a:r>
              <a:rPr lang="en-US" dirty="0"/>
              <a:t>He received two of India's highest civilian awards the Padma Vibhushan and the Bharat </a:t>
            </a:r>
            <a:r>
              <a:rPr lang="en-US" dirty="0" err="1"/>
              <a:t>Ratna</a:t>
            </a:r>
            <a:endParaRPr lang="en-US" sz="2400" dirty="0"/>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2707729" cy="523220"/>
          </a:xfrm>
          <a:prstGeom prst="rect">
            <a:avLst/>
          </a:prstGeom>
        </p:spPr>
        <p:txBody>
          <a:bodyPr wrap="none">
            <a:spAutoFit/>
          </a:bodyPr>
          <a:lstStyle/>
          <a:p>
            <a:r>
              <a:rPr lang="en-US" sz="2800" b="1" u="sng" dirty="0"/>
              <a:t>ROH - 4 - Answer</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634618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50AD5226-0F92-4AA9-8A50-968D61F42CD4}"/>
              </a:ext>
            </a:extLst>
          </p:cNvPr>
          <p:cNvPicPr>
            <a:picLocks noGrp="1" noChangeAspect="1"/>
          </p:cNvPicPr>
          <p:nvPr>
            <p:ph idx="1"/>
          </p:nvPr>
        </p:nvPicPr>
        <p:blipFill>
          <a:blip r:embed="rId2"/>
          <a:stretch>
            <a:fillRect/>
          </a:stretch>
        </p:blipFill>
        <p:spPr>
          <a:xfrm>
            <a:off x="792593" y="2049482"/>
            <a:ext cx="1876425" cy="1866900"/>
          </a:xfrm>
          <a:prstGeom prst="rect">
            <a:avLst/>
          </a:prstGeom>
        </p:spPr>
      </p:pic>
      <p:pic>
        <p:nvPicPr>
          <p:cNvPr id="3074" name="Picture 2" descr="How Sikhism changed from Nanak to Gobind Singh, from pursuit of spirituality to the mighty Khalsa">
            <a:extLst>
              <a:ext uri="{FF2B5EF4-FFF2-40B4-BE49-F238E27FC236}">
                <a16:creationId xmlns:a16="http://schemas.microsoft.com/office/drawing/2014/main" xmlns="" id="{53ECD992-5B9A-427B-9DD4-D93AD529C9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2020" y="2049482"/>
            <a:ext cx="7469830" cy="392166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xmlns="" id="{78310994-858D-44D1-9AB7-72737E124297}"/>
              </a:ext>
            </a:extLst>
          </p:cNvPr>
          <p:cNvSpPr/>
          <p:nvPr/>
        </p:nvSpPr>
        <p:spPr>
          <a:xfrm>
            <a:off x="792593" y="1095375"/>
            <a:ext cx="10606814" cy="954107"/>
          </a:xfrm>
          <a:prstGeom prst="rect">
            <a:avLst/>
          </a:prstGeom>
        </p:spPr>
        <p:txBody>
          <a:bodyPr wrap="none">
            <a:spAutoFit/>
          </a:bodyPr>
          <a:lstStyle/>
          <a:p>
            <a:r>
              <a:rPr lang="en-US" sz="2800" b="1" u="sng" dirty="0"/>
              <a:t>ROH - 5</a:t>
            </a:r>
          </a:p>
          <a:p>
            <a:r>
              <a:rPr lang="en-US" sz="2800" b="1" dirty="0"/>
              <a:t>Identify this great personality (5 Points) and mention 1 fact (5 Points)</a:t>
            </a:r>
          </a:p>
        </p:txBody>
      </p:sp>
      <p:pic>
        <p:nvPicPr>
          <p:cNvPr id="7" name="Picture 6">
            <a:extLst>
              <a:ext uri="{FF2B5EF4-FFF2-40B4-BE49-F238E27FC236}">
                <a16:creationId xmlns:a16="http://schemas.microsoft.com/office/drawing/2014/main" xmlns="" id="{18BF57C7-11AA-4343-AE76-CC3E85CCFF17}"/>
              </a:ext>
            </a:extLst>
          </p:cNvPr>
          <p:cNvPicPr>
            <a:picLocks noChangeAspect="1"/>
          </p:cNvPicPr>
          <p:nvPr/>
        </p:nvPicPr>
        <p:blipFill>
          <a:blip r:embed="rId4"/>
          <a:stretch>
            <a:fillRect/>
          </a:stretch>
        </p:blipFill>
        <p:spPr>
          <a:xfrm>
            <a:off x="10991850" y="0"/>
            <a:ext cx="1200150" cy="1095375"/>
          </a:xfrm>
          <a:prstGeom prst="rect">
            <a:avLst/>
          </a:prstGeom>
        </p:spPr>
      </p:pic>
    </p:spTree>
    <p:extLst>
      <p:ext uri="{BB962C8B-B14F-4D97-AF65-F5344CB8AC3E}">
        <p14:creationId xmlns:p14="http://schemas.microsoft.com/office/powerpoint/2010/main" val="1357404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r>
              <a:rPr lang="en-US" b="1" dirty="0"/>
              <a:t>He is Guru Nanak</a:t>
            </a:r>
          </a:p>
          <a:p>
            <a:r>
              <a:rPr lang="en-US" dirty="0"/>
              <a:t>His teachings were organized into 974 hymns(phrases), which became the Guru </a:t>
            </a:r>
            <a:r>
              <a:rPr lang="en-US" dirty="0" err="1"/>
              <a:t>Granth</a:t>
            </a:r>
            <a:r>
              <a:rPr lang="en-US" dirty="0"/>
              <a:t> Sahib, the holy text of the Sikhs </a:t>
            </a:r>
          </a:p>
          <a:p>
            <a:r>
              <a:rPr lang="en-US" dirty="0"/>
              <a:t>Even today in Gurudwaras, </a:t>
            </a:r>
            <a:r>
              <a:rPr lang="en-US" dirty="0" err="1"/>
              <a:t>langars</a:t>
            </a:r>
            <a:r>
              <a:rPr lang="en-US" dirty="0"/>
              <a:t> (free meals) are served</a:t>
            </a:r>
          </a:p>
          <a:p>
            <a:r>
              <a:rPr lang="en-US" dirty="0"/>
              <a:t>Nanak </a:t>
            </a:r>
            <a:r>
              <a:rPr lang="en-US" dirty="0" err="1"/>
              <a:t>ji's</a:t>
            </a:r>
            <a:r>
              <a:rPr lang="en-US" dirty="0"/>
              <a:t> resting place is in </a:t>
            </a:r>
            <a:r>
              <a:rPr lang="en-US" dirty="0" err="1"/>
              <a:t>Kartarpur</a:t>
            </a:r>
            <a:r>
              <a:rPr lang="en-US" dirty="0"/>
              <a:t> which is in present day Pakistan.</a:t>
            </a:r>
            <a:endParaRPr lang="en-US" sz="2400" dirty="0"/>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2707729" cy="523220"/>
          </a:xfrm>
          <a:prstGeom prst="rect">
            <a:avLst/>
          </a:prstGeom>
        </p:spPr>
        <p:txBody>
          <a:bodyPr wrap="none">
            <a:spAutoFit/>
          </a:bodyPr>
          <a:lstStyle/>
          <a:p>
            <a:r>
              <a:rPr lang="en-US" sz="2800" b="1" u="sng" dirty="0"/>
              <a:t>ROH - 5 - Answer</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3192437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1392FD33-2940-4509-9DEE-EA7E4A095E5D}"/>
              </a:ext>
            </a:extLst>
          </p:cNvPr>
          <p:cNvPicPr>
            <a:picLocks noGrp="1" noChangeAspect="1"/>
          </p:cNvPicPr>
          <p:nvPr>
            <p:ph idx="1"/>
          </p:nvPr>
        </p:nvPicPr>
        <p:blipFill>
          <a:blip r:embed="rId2"/>
          <a:stretch>
            <a:fillRect/>
          </a:stretch>
        </p:blipFill>
        <p:spPr>
          <a:xfrm>
            <a:off x="792593" y="2049482"/>
            <a:ext cx="2552700" cy="2047875"/>
          </a:xfrm>
          <a:prstGeom prst="rect">
            <a:avLst/>
          </a:prstGeom>
        </p:spPr>
      </p:pic>
      <p:pic>
        <p:nvPicPr>
          <p:cNvPr id="4100" name="Picture 4" descr="https://s3.scoopwhoop.com/anj/chanakya/3b508774-ce27-4722-9228-e2b49c43f772.jpg">
            <a:extLst>
              <a:ext uri="{FF2B5EF4-FFF2-40B4-BE49-F238E27FC236}">
                <a16:creationId xmlns:a16="http://schemas.microsoft.com/office/drawing/2014/main" xmlns="" id="{27837DB7-0C79-47CD-AD7D-F41D79CB9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548" y="2049482"/>
            <a:ext cx="7101302" cy="42536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xmlns="" id="{27FEC7CB-FA9C-46FE-A8FD-925E9026C142}"/>
              </a:ext>
            </a:extLst>
          </p:cNvPr>
          <p:cNvPicPr>
            <a:picLocks noChangeAspect="1"/>
          </p:cNvPicPr>
          <p:nvPr/>
        </p:nvPicPr>
        <p:blipFill>
          <a:blip r:embed="rId4"/>
          <a:stretch>
            <a:fillRect/>
          </a:stretch>
        </p:blipFill>
        <p:spPr>
          <a:xfrm>
            <a:off x="10991850" y="0"/>
            <a:ext cx="1200150" cy="1095375"/>
          </a:xfrm>
          <a:prstGeom prst="rect">
            <a:avLst/>
          </a:prstGeom>
        </p:spPr>
      </p:pic>
      <p:sp>
        <p:nvSpPr>
          <p:cNvPr id="7" name="Rectangle 6">
            <a:extLst>
              <a:ext uri="{FF2B5EF4-FFF2-40B4-BE49-F238E27FC236}">
                <a16:creationId xmlns:a16="http://schemas.microsoft.com/office/drawing/2014/main" xmlns="" id="{973D5266-2D21-44A0-8433-B9BF83C5DB6F}"/>
              </a:ext>
            </a:extLst>
          </p:cNvPr>
          <p:cNvSpPr/>
          <p:nvPr/>
        </p:nvSpPr>
        <p:spPr>
          <a:xfrm>
            <a:off x="792593" y="1095375"/>
            <a:ext cx="10606814" cy="954107"/>
          </a:xfrm>
          <a:prstGeom prst="rect">
            <a:avLst/>
          </a:prstGeom>
        </p:spPr>
        <p:txBody>
          <a:bodyPr wrap="none">
            <a:spAutoFit/>
          </a:bodyPr>
          <a:lstStyle/>
          <a:p>
            <a:r>
              <a:rPr lang="en-US" sz="2800" b="1" u="sng" dirty="0"/>
              <a:t>ROH - 6</a:t>
            </a:r>
          </a:p>
          <a:p>
            <a:r>
              <a:rPr lang="en-US" sz="2800" b="1" dirty="0"/>
              <a:t>Identify this great personality (5 Points) and mention 1 fact (5 Points)</a:t>
            </a:r>
          </a:p>
        </p:txBody>
      </p:sp>
    </p:spTree>
    <p:extLst>
      <p:ext uri="{BB962C8B-B14F-4D97-AF65-F5344CB8AC3E}">
        <p14:creationId xmlns:p14="http://schemas.microsoft.com/office/powerpoint/2010/main" val="4214565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r>
              <a:rPr lang="en-US" b="1" dirty="0"/>
              <a:t>He is Chanakya</a:t>
            </a:r>
          </a:p>
          <a:p>
            <a:r>
              <a:rPr lang="en-US" dirty="0"/>
              <a:t>Chanakya was the minister in the kingdom of Chandragupta Maurya during 317 – 293 BC</a:t>
            </a:r>
          </a:p>
          <a:p>
            <a:r>
              <a:rPr lang="en-US" dirty="0"/>
              <a:t>He completed his education at </a:t>
            </a:r>
            <a:r>
              <a:rPr lang="en-US" dirty="0" err="1"/>
              <a:t>Takshasila</a:t>
            </a:r>
            <a:r>
              <a:rPr lang="en-US" dirty="0"/>
              <a:t> University and became an Acharya at the university</a:t>
            </a:r>
          </a:p>
          <a:p>
            <a:r>
              <a:rPr lang="en-US" dirty="0"/>
              <a:t>He was known as a master statesman who authored the incredible </a:t>
            </a:r>
            <a:r>
              <a:rPr lang="en-US" b="1" dirty="0" err="1"/>
              <a:t>Arthashastra</a:t>
            </a:r>
            <a:r>
              <a:rPr lang="en-US" dirty="0"/>
              <a:t>, a treatise on statecraft that scholars study even today</a:t>
            </a:r>
            <a:endParaRPr lang="en-US" sz="2400" dirty="0"/>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2707729" cy="523220"/>
          </a:xfrm>
          <a:prstGeom prst="rect">
            <a:avLst/>
          </a:prstGeom>
        </p:spPr>
        <p:txBody>
          <a:bodyPr wrap="none">
            <a:spAutoFit/>
          </a:bodyPr>
          <a:lstStyle/>
          <a:p>
            <a:r>
              <a:rPr lang="en-US" sz="2800" b="1" u="sng" dirty="0"/>
              <a:t>ROH - 6 - Answer</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1043414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CBEBB3BB-B4A7-4245-9117-1A7AEAE49AA6}"/>
              </a:ext>
            </a:extLst>
          </p:cNvPr>
          <p:cNvPicPr>
            <a:picLocks noGrp="1" noChangeAspect="1"/>
          </p:cNvPicPr>
          <p:nvPr>
            <p:ph idx="1"/>
          </p:nvPr>
        </p:nvPicPr>
        <p:blipFill>
          <a:blip r:embed="rId2"/>
          <a:stretch>
            <a:fillRect/>
          </a:stretch>
        </p:blipFill>
        <p:spPr>
          <a:xfrm>
            <a:off x="792593" y="2047577"/>
            <a:ext cx="1809750" cy="1704975"/>
          </a:xfrm>
          <a:prstGeom prst="rect">
            <a:avLst/>
          </a:prstGeom>
        </p:spPr>
      </p:pic>
      <p:pic>
        <p:nvPicPr>
          <p:cNvPr id="5126" name="Picture 6" descr="https://qphs.fs.quoracdn.net/main-qimg-e3acf294357f4393ebcdca7c7580bcd8-c">
            <a:extLst>
              <a:ext uri="{FF2B5EF4-FFF2-40B4-BE49-F238E27FC236}">
                <a16:creationId xmlns:a16="http://schemas.microsoft.com/office/drawing/2014/main" xmlns="" id="{481E3E94-EA14-4410-925F-366BCFC3F9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75" y="2047577"/>
            <a:ext cx="3810000" cy="46863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xmlns="" id="{66570AB4-048D-4D98-BD2A-DE5E62CC007B}"/>
              </a:ext>
            </a:extLst>
          </p:cNvPr>
          <p:cNvPicPr>
            <a:picLocks noChangeAspect="1"/>
          </p:cNvPicPr>
          <p:nvPr/>
        </p:nvPicPr>
        <p:blipFill>
          <a:blip r:embed="rId4"/>
          <a:stretch>
            <a:fillRect/>
          </a:stretch>
        </p:blipFill>
        <p:spPr>
          <a:xfrm>
            <a:off x="10991850" y="0"/>
            <a:ext cx="1200150" cy="1095375"/>
          </a:xfrm>
          <a:prstGeom prst="rect">
            <a:avLst/>
          </a:prstGeom>
        </p:spPr>
      </p:pic>
      <p:sp>
        <p:nvSpPr>
          <p:cNvPr id="7" name="Rectangle 6">
            <a:extLst>
              <a:ext uri="{FF2B5EF4-FFF2-40B4-BE49-F238E27FC236}">
                <a16:creationId xmlns:a16="http://schemas.microsoft.com/office/drawing/2014/main" xmlns="" id="{595A81A1-1D73-4896-B6E7-57092107306E}"/>
              </a:ext>
            </a:extLst>
          </p:cNvPr>
          <p:cNvSpPr/>
          <p:nvPr/>
        </p:nvSpPr>
        <p:spPr>
          <a:xfrm>
            <a:off x="792593" y="1093470"/>
            <a:ext cx="10606814" cy="954107"/>
          </a:xfrm>
          <a:prstGeom prst="rect">
            <a:avLst/>
          </a:prstGeom>
        </p:spPr>
        <p:txBody>
          <a:bodyPr wrap="none">
            <a:spAutoFit/>
          </a:bodyPr>
          <a:lstStyle/>
          <a:p>
            <a:r>
              <a:rPr lang="en-US" sz="2800" b="1" u="sng" dirty="0"/>
              <a:t>ROH - 7</a:t>
            </a:r>
          </a:p>
          <a:p>
            <a:r>
              <a:rPr lang="en-US" sz="2800" b="1" dirty="0"/>
              <a:t>Identify this great personality (5 Points) and mention 1 fact (5 Points)</a:t>
            </a:r>
          </a:p>
        </p:txBody>
      </p:sp>
    </p:spTree>
    <p:extLst>
      <p:ext uri="{BB962C8B-B14F-4D97-AF65-F5344CB8AC3E}">
        <p14:creationId xmlns:p14="http://schemas.microsoft.com/office/powerpoint/2010/main" val="2845565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r>
              <a:rPr lang="en-US" b="1" dirty="0"/>
              <a:t>He is Maharshi </a:t>
            </a:r>
            <a:r>
              <a:rPr lang="en-US" b="1" dirty="0" err="1"/>
              <a:t>Sushrutha</a:t>
            </a:r>
            <a:endParaRPr lang="en-US" b="1" dirty="0"/>
          </a:p>
          <a:p>
            <a:r>
              <a:rPr lang="en-US" dirty="0"/>
              <a:t>He is known as ‘ Father of plastic surgery’ for inventing and developing surgical procedures</a:t>
            </a:r>
          </a:p>
          <a:p>
            <a:r>
              <a:rPr lang="en-US" dirty="0" err="1"/>
              <a:t>Sushruta</a:t>
            </a:r>
            <a:r>
              <a:rPr lang="en-US" dirty="0"/>
              <a:t> Samhita (written in Sanskrit) is one of the oldest book on medicine and plastic surgery. It is considered as foundational text of Ayurveda</a:t>
            </a:r>
          </a:p>
          <a:p>
            <a:r>
              <a:rPr lang="en-US" dirty="0"/>
              <a:t>He had described around eight special operations of surgery, such as cutting, piercing, opening, scratching, inserting and stitching</a:t>
            </a:r>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2707729" cy="523220"/>
          </a:xfrm>
          <a:prstGeom prst="rect">
            <a:avLst/>
          </a:prstGeom>
        </p:spPr>
        <p:txBody>
          <a:bodyPr wrap="none">
            <a:spAutoFit/>
          </a:bodyPr>
          <a:lstStyle/>
          <a:p>
            <a:r>
              <a:rPr lang="en-US" sz="2800" b="1" u="sng" dirty="0"/>
              <a:t>ROH - 7 - Answer</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1844431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7077B45A-168D-4538-B4B5-5EA4E990854A}"/>
              </a:ext>
            </a:extLst>
          </p:cNvPr>
          <p:cNvPicPr>
            <a:picLocks noGrp="1" noChangeAspect="1"/>
          </p:cNvPicPr>
          <p:nvPr>
            <p:ph idx="1"/>
          </p:nvPr>
        </p:nvPicPr>
        <p:blipFill>
          <a:blip r:embed="rId2"/>
          <a:stretch>
            <a:fillRect/>
          </a:stretch>
        </p:blipFill>
        <p:spPr>
          <a:xfrm>
            <a:off x="792593" y="2358100"/>
            <a:ext cx="1400175" cy="2181225"/>
          </a:xfrm>
          <a:prstGeom prst="rect">
            <a:avLst/>
          </a:prstGeom>
        </p:spPr>
      </p:pic>
      <p:pic>
        <p:nvPicPr>
          <p:cNvPr id="8194" name="Picture 2" descr="https://akm-img-a-in.tosshub.com/indiatoday/images/story/201808/Major-Dhyanchand-647.jpeg?4RDSL8AwWxIlFF4bQSjAjS5qQUyKfCtd">
            <a:extLst>
              <a:ext uri="{FF2B5EF4-FFF2-40B4-BE49-F238E27FC236}">
                <a16:creationId xmlns:a16="http://schemas.microsoft.com/office/drawing/2014/main" xmlns="" id="{BF0A8DF9-40A4-4E2B-B8FC-A9F9638B80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9175" y="2358100"/>
            <a:ext cx="6162675" cy="34575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xmlns="" id="{0CB675CF-E544-432A-B485-C2D3C39C1991}"/>
              </a:ext>
            </a:extLst>
          </p:cNvPr>
          <p:cNvPicPr>
            <a:picLocks noChangeAspect="1"/>
          </p:cNvPicPr>
          <p:nvPr/>
        </p:nvPicPr>
        <p:blipFill>
          <a:blip r:embed="rId4"/>
          <a:stretch>
            <a:fillRect/>
          </a:stretch>
        </p:blipFill>
        <p:spPr>
          <a:xfrm>
            <a:off x="10991850" y="0"/>
            <a:ext cx="1200150" cy="1095375"/>
          </a:xfrm>
          <a:prstGeom prst="rect">
            <a:avLst/>
          </a:prstGeom>
        </p:spPr>
      </p:pic>
      <p:sp>
        <p:nvSpPr>
          <p:cNvPr id="7" name="Rectangle 6">
            <a:extLst>
              <a:ext uri="{FF2B5EF4-FFF2-40B4-BE49-F238E27FC236}">
                <a16:creationId xmlns:a16="http://schemas.microsoft.com/office/drawing/2014/main" xmlns="" id="{DD54B244-6094-41C1-8A5B-7CB9A7676B35}"/>
              </a:ext>
            </a:extLst>
          </p:cNvPr>
          <p:cNvSpPr/>
          <p:nvPr/>
        </p:nvSpPr>
        <p:spPr>
          <a:xfrm>
            <a:off x="792593" y="1093470"/>
            <a:ext cx="10606814" cy="954107"/>
          </a:xfrm>
          <a:prstGeom prst="rect">
            <a:avLst/>
          </a:prstGeom>
        </p:spPr>
        <p:txBody>
          <a:bodyPr wrap="none">
            <a:spAutoFit/>
          </a:bodyPr>
          <a:lstStyle/>
          <a:p>
            <a:r>
              <a:rPr lang="en-US" sz="2800" b="1" u="sng" dirty="0"/>
              <a:t>ROH - 8</a:t>
            </a:r>
          </a:p>
          <a:p>
            <a:r>
              <a:rPr lang="en-US" sz="2800" b="1" dirty="0"/>
              <a:t>Identify this great personality (5 Points) and mention 1 fact (5 Points)</a:t>
            </a:r>
          </a:p>
        </p:txBody>
      </p:sp>
    </p:spTree>
    <p:extLst>
      <p:ext uri="{BB962C8B-B14F-4D97-AF65-F5344CB8AC3E}">
        <p14:creationId xmlns:p14="http://schemas.microsoft.com/office/powerpoint/2010/main" val="2966891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9B2771F-ECEE-4423-8CEE-ED0F08FF0754}"/>
              </a:ext>
            </a:extLst>
          </p:cNvPr>
          <p:cNvSpPr>
            <a:spLocks noGrp="1"/>
          </p:cNvSpPr>
          <p:nvPr>
            <p:ph type="title"/>
          </p:nvPr>
        </p:nvSpPr>
        <p:spPr>
          <a:xfrm>
            <a:off x="838200" y="365125"/>
            <a:ext cx="10515600" cy="1325563"/>
          </a:xfrm>
        </p:spPr>
        <p:txBody>
          <a:bodyPr/>
          <a:lstStyle/>
          <a:p>
            <a:r>
              <a:rPr lang="en-US" b="1"/>
              <a:t>Instructions</a:t>
            </a:r>
            <a:endParaRPr lang="en-US" b="1" dirty="0"/>
          </a:p>
        </p:txBody>
      </p:sp>
      <p:sp>
        <p:nvSpPr>
          <p:cNvPr id="5" name="Content Placeholder 4">
            <a:extLst>
              <a:ext uri="{FF2B5EF4-FFF2-40B4-BE49-F238E27FC236}">
                <a16:creationId xmlns:a16="http://schemas.microsoft.com/office/drawing/2014/main" xmlns="" id="{73E349E8-083C-4EE4-8657-6F37153A3576}"/>
              </a:ext>
            </a:extLst>
          </p:cNvPr>
          <p:cNvSpPr>
            <a:spLocks noGrp="1"/>
          </p:cNvSpPr>
          <p:nvPr>
            <p:ph idx="1"/>
          </p:nvPr>
        </p:nvSpPr>
        <p:spPr>
          <a:xfrm>
            <a:off x="838200" y="1825625"/>
            <a:ext cx="10786110" cy="2997835"/>
          </a:xfrm>
        </p:spPr>
        <p:txBody>
          <a:bodyPr>
            <a:normAutofit fontScale="77500" lnSpcReduction="20000"/>
          </a:bodyPr>
          <a:lstStyle/>
          <a:p>
            <a:r>
              <a:rPr lang="en-US" sz="3200" b="1" dirty="0"/>
              <a:t>Rounds</a:t>
            </a:r>
          </a:p>
          <a:p>
            <a:pPr marL="0" indent="0">
              <a:buNone/>
            </a:pPr>
            <a:endParaRPr lang="en-US" sz="3200" b="1" dirty="0"/>
          </a:p>
          <a:p>
            <a:pPr marL="914400" lvl="1" indent="-457200">
              <a:buFont typeface="+mj-lt"/>
              <a:buAutoNum type="arabicPeriod"/>
            </a:pPr>
            <a:r>
              <a:rPr lang="en-US" sz="3200" b="1" dirty="0"/>
              <a:t>Remembering our Heroes			- 6Q	- 10 Points/question</a:t>
            </a:r>
          </a:p>
          <a:p>
            <a:pPr marL="914400" lvl="1" indent="-457200">
              <a:buFont typeface="+mj-lt"/>
              <a:buAutoNum type="arabicPeriod"/>
            </a:pPr>
            <a:r>
              <a:rPr lang="en-US" sz="3200" b="1" dirty="0"/>
              <a:t>Riddles					- 6Q	- 5 Points/question</a:t>
            </a:r>
          </a:p>
          <a:p>
            <a:pPr marL="914400" lvl="1" indent="-457200">
              <a:buFont typeface="+mj-lt"/>
              <a:buAutoNum type="arabicPeriod"/>
            </a:pPr>
            <a:r>
              <a:rPr lang="en-US" sz="3200" b="1" dirty="0"/>
              <a:t>Why do We 					- 6Q	- 10 Points/question</a:t>
            </a:r>
          </a:p>
          <a:p>
            <a:pPr marL="914400" lvl="1" indent="-457200">
              <a:buFont typeface="+mj-lt"/>
              <a:buAutoNum type="arabicPeriod"/>
            </a:pPr>
            <a:r>
              <a:rPr lang="en-US" sz="3200" b="1" dirty="0"/>
              <a:t>Kaala </a:t>
            </a:r>
            <a:r>
              <a:rPr lang="en-US" sz="3200" b="1" dirty="0" err="1"/>
              <a:t>Ganana</a:t>
            </a:r>
            <a:r>
              <a:rPr lang="en-US" sz="3200" b="1" dirty="0"/>
              <a:t>					- 6Q	- 5 Points/question</a:t>
            </a:r>
          </a:p>
          <a:p>
            <a:pPr marL="914400" lvl="1" indent="-457200">
              <a:buFont typeface="+mj-lt"/>
              <a:buAutoNum type="arabicPeriod"/>
            </a:pPr>
            <a:r>
              <a:rPr lang="en-US" sz="3200" b="1" dirty="0"/>
              <a:t>Theme article and Seasonal Food/Health	- 6Q	- 5 Points/question</a:t>
            </a:r>
          </a:p>
          <a:p>
            <a:pPr marL="914400" lvl="1" indent="-457200">
              <a:buFont typeface="+mj-lt"/>
              <a:buAutoNum type="arabicPeriod"/>
            </a:pPr>
            <a:endParaRPr lang="en-US" sz="3200" b="1" dirty="0"/>
          </a:p>
          <a:p>
            <a:endParaRPr lang="en-US" sz="3200" b="1" dirty="0"/>
          </a:p>
          <a:p>
            <a:pPr marL="0" indent="0">
              <a:buNone/>
            </a:pPr>
            <a:endParaRPr lang="en-US" b="1" dirty="0"/>
          </a:p>
        </p:txBody>
      </p:sp>
      <p:pic>
        <p:nvPicPr>
          <p:cNvPr id="7" name="Picture 6">
            <a:extLst>
              <a:ext uri="{FF2B5EF4-FFF2-40B4-BE49-F238E27FC236}">
                <a16:creationId xmlns:a16="http://schemas.microsoft.com/office/drawing/2014/main" xmlns="" id="{7FA33AD6-8984-4C13-BD3F-B8EA4FA658C5}"/>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4029715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r>
              <a:rPr lang="en-US" b="1" dirty="0"/>
              <a:t>He is </a:t>
            </a:r>
            <a:r>
              <a:rPr lang="en-US" b="1" dirty="0" err="1"/>
              <a:t>Dhyan</a:t>
            </a:r>
            <a:r>
              <a:rPr lang="en-US" b="1" dirty="0"/>
              <a:t> Chand</a:t>
            </a:r>
          </a:p>
          <a:p>
            <a:r>
              <a:rPr lang="en-US" dirty="0"/>
              <a:t>He is called '</a:t>
            </a:r>
            <a:r>
              <a:rPr lang="en-US" b="1" dirty="0"/>
              <a:t>the wizard of hockey</a:t>
            </a:r>
            <a:r>
              <a:rPr lang="en-US" dirty="0"/>
              <a:t>’, 'the typhoon out of the east' and </a:t>
            </a:r>
            <a:r>
              <a:rPr lang="en-US" dirty="0" err="1"/>
              <a:t>Dhyan</a:t>
            </a:r>
            <a:r>
              <a:rPr lang="en-US" dirty="0"/>
              <a:t> Chand as he used to practice hockey under the moon light after his soldierly works</a:t>
            </a:r>
          </a:p>
          <a:p>
            <a:r>
              <a:rPr lang="en-US" dirty="0"/>
              <a:t>He brought victories to Team India in Hockey by winning gold medals for three consecutive years at the Olympics</a:t>
            </a:r>
          </a:p>
          <a:p>
            <a:r>
              <a:rPr lang="en-US" dirty="0"/>
              <a:t>His birthday, 29</a:t>
            </a:r>
            <a:r>
              <a:rPr lang="en-US" baseline="30000" dirty="0"/>
              <a:t>th</a:t>
            </a:r>
            <a:r>
              <a:rPr lang="en-US" dirty="0"/>
              <a:t> August is celebrated as </a:t>
            </a:r>
            <a:r>
              <a:rPr lang="en-US" b="1" dirty="0"/>
              <a:t>National Sports Day</a:t>
            </a:r>
          </a:p>
          <a:p>
            <a:r>
              <a:rPr lang="en-US" b="1" dirty="0" err="1"/>
              <a:t>Dhyan</a:t>
            </a:r>
            <a:r>
              <a:rPr lang="en-US" b="1" dirty="0"/>
              <a:t> Chand award </a:t>
            </a:r>
            <a:r>
              <a:rPr lang="en-US" dirty="0"/>
              <a:t>is given for life time achievement in sports</a:t>
            </a:r>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2707729" cy="523220"/>
          </a:xfrm>
          <a:prstGeom prst="rect">
            <a:avLst/>
          </a:prstGeom>
        </p:spPr>
        <p:txBody>
          <a:bodyPr wrap="none">
            <a:spAutoFit/>
          </a:bodyPr>
          <a:lstStyle/>
          <a:p>
            <a:r>
              <a:rPr lang="en-US" sz="2800" b="1" u="sng" dirty="0"/>
              <a:t>ROH - 8 - Answer</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2169956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C02136B-6965-489F-9B09-5A8D4593049F}"/>
              </a:ext>
            </a:extLst>
          </p:cNvPr>
          <p:cNvSpPr>
            <a:spLocks noGrp="1"/>
          </p:cNvSpPr>
          <p:nvPr>
            <p:ph idx="1"/>
          </p:nvPr>
        </p:nvSpPr>
        <p:spPr/>
        <p:txBody>
          <a:bodyPr>
            <a:normAutofit/>
          </a:bodyPr>
          <a:lstStyle/>
          <a:p>
            <a:pPr marL="0" indent="0" algn="ctr">
              <a:buNone/>
            </a:pPr>
            <a:endParaRPr lang="en-US" sz="5400" b="1" dirty="0"/>
          </a:p>
          <a:p>
            <a:pPr marL="0" indent="0" algn="ctr">
              <a:buNone/>
            </a:pPr>
            <a:r>
              <a:rPr lang="en-US" sz="5400" b="1" dirty="0"/>
              <a:t>Riddle (5 Points per question)</a:t>
            </a:r>
          </a:p>
        </p:txBody>
      </p:sp>
      <p:pic>
        <p:nvPicPr>
          <p:cNvPr id="5" name="Picture 4">
            <a:extLst>
              <a:ext uri="{FF2B5EF4-FFF2-40B4-BE49-F238E27FC236}">
                <a16:creationId xmlns:a16="http://schemas.microsoft.com/office/drawing/2014/main" xmlns="" id="{BBC31FDD-6DF4-4EA8-8D83-5237EF4FBF20}"/>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1094749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a:t>Standing tall</a:t>
            </a:r>
          </a:p>
          <a:p>
            <a:pPr marL="0" indent="0">
              <a:buNone/>
            </a:pPr>
            <a:r>
              <a:rPr lang="en-US" dirty="0"/>
              <a:t>Snow overall,</a:t>
            </a:r>
          </a:p>
          <a:p>
            <a:pPr marL="0" indent="0">
              <a:buNone/>
            </a:pPr>
            <a:r>
              <a:rPr lang="en-US" dirty="0"/>
              <a:t>Protecting our nation,</a:t>
            </a:r>
          </a:p>
          <a:p>
            <a:pPr marL="0" indent="0">
              <a:buNone/>
            </a:pPr>
            <a:r>
              <a:rPr lang="en-US" dirty="0"/>
              <a:t>Which is this nature's creation?</a:t>
            </a:r>
          </a:p>
          <a:p>
            <a:pPr marL="0" indent="0">
              <a:buNone/>
            </a:pPr>
            <a:endParaRPr lang="en-US" dirty="0"/>
          </a:p>
          <a:p>
            <a:pPr marL="0" indent="0">
              <a:buNone/>
            </a:pPr>
            <a:r>
              <a:rPr lang="en-US" dirty="0"/>
              <a:t>Ans : _____________________</a:t>
            </a:r>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843501" cy="523220"/>
          </a:xfrm>
          <a:prstGeom prst="rect">
            <a:avLst/>
          </a:prstGeom>
        </p:spPr>
        <p:txBody>
          <a:bodyPr wrap="none">
            <a:spAutoFit/>
          </a:bodyPr>
          <a:lstStyle/>
          <a:p>
            <a:r>
              <a:rPr lang="en-US" sz="2800" b="1" u="sng" dirty="0"/>
              <a:t>R - 1</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761983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a:t>Himalayas</a:t>
            </a:r>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2243178" cy="523220"/>
          </a:xfrm>
          <a:prstGeom prst="rect">
            <a:avLst/>
          </a:prstGeom>
        </p:spPr>
        <p:txBody>
          <a:bodyPr wrap="none">
            <a:spAutoFit/>
          </a:bodyPr>
          <a:lstStyle/>
          <a:p>
            <a:r>
              <a:rPr lang="en-US" sz="2800" b="1" u="sng" dirty="0"/>
              <a:t>R - 1 - Answer</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1102448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a:t>Where three rivers met</a:t>
            </a:r>
          </a:p>
          <a:p>
            <a:pPr marL="0" indent="0">
              <a:buNone/>
            </a:pPr>
            <a:r>
              <a:rPr lang="en-US" dirty="0"/>
              <a:t>The name Triveni we kept</a:t>
            </a:r>
          </a:p>
          <a:p>
            <a:pPr marL="0" indent="0">
              <a:buNone/>
            </a:pPr>
            <a:r>
              <a:rPr lang="en-US" dirty="0"/>
              <a:t>The king of pilgrimage</a:t>
            </a:r>
          </a:p>
          <a:p>
            <a:pPr marL="0" indent="0">
              <a:buNone/>
            </a:pPr>
            <a:r>
              <a:rPr lang="en-US" dirty="0"/>
              <a:t>Guess, which is that place?</a:t>
            </a:r>
          </a:p>
          <a:p>
            <a:r>
              <a:rPr lang="en-US" dirty="0"/>
              <a:t>Hint-Where did </a:t>
            </a:r>
            <a:r>
              <a:rPr lang="en-US" dirty="0" err="1"/>
              <a:t>Kumbh</a:t>
            </a:r>
            <a:r>
              <a:rPr lang="en-US" dirty="0"/>
              <a:t> happen this year?</a:t>
            </a:r>
          </a:p>
          <a:p>
            <a:pPr marL="0" indent="0">
              <a:buNone/>
            </a:pPr>
            <a:endParaRPr lang="en-US" dirty="0"/>
          </a:p>
          <a:p>
            <a:pPr marL="0" indent="0">
              <a:buNone/>
            </a:pPr>
            <a:r>
              <a:rPr lang="en-US" dirty="0"/>
              <a:t>Ans : _____________________</a:t>
            </a:r>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843501" cy="523220"/>
          </a:xfrm>
          <a:prstGeom prst="rect">
            <a:avLst/>
          </a:prstGeom>
        </p:spPr>
        <p:txBody>
          <a:bodyPr wrap="none">
            <a:spAutoFit/>
          </a:bodyPr>
          <a:lstStyle/>
          <a:p>
            <a:r>
              <a:rPr lang="en-US" sz="2800" b="1" u="sng" dirty="0"/>
              <a:t>R - 2</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1468373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err="1"/>
              <a:t>Prayagraj</a:t>
            </a:r>
            <a:endParaRPr lang="en-US" dirty="0"/>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2243178" cy="523220"/>
          </a:xfrm>
          <a:prstGeom prst="rect">
            <a:avLst/>
          </a:prstGeom>
        </p:spPr>
        <p:txBody>
          <a:bodyPr wrap="none">
            <a:spAutoFit/>
          </a:bodyPr>
          <a:lstStyle/>
          <a:p>
            <a:r>
              <a:rPr lang="en-US" sz="2800" b="1" u="sng" dirty="0"/>
              <a:t>R - 2 - Answer</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77353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a:t>Belongs to </a:t>
            </a:r>
            <a:r>
              <a:rPr lang="en-US" dirty="0" err="1"/>
              <a:t>Kittur</a:t>
            </a:r>
            <a:r>
              <a:rPr lang="en-US" dirty="0"/>
              <a:t> in South</a:t>
            </a:r>
          </a:p>
          <a:p>
            <a:pPr marL="0" indent="0">
              <a:buNone/>
            </a:pPr>
            <a:r>
              <a:rPr lang="en-US" dirty="0"/>
              <a:t>Whose Bravery we can vouch</a:t>
            </a:r>
          </a:p>
          <a:p>
            <a:pPr marL="0" indent="0">
              <a:buNone/>
            </a:pPr>
            <a:r>
              <a:rPr lang="en-US" dirty="0"/>
              <a:t>Who fought against East India Company</a:t>
            </a:r>
          </a:p>
          <a:p>
            <a:pPr marL="0" indent="0">
              <a:buNone/>
            </a:pPr>
            <a:r>
              <a:rPr lang="en-US" dirty="0"/>
              <a:t>Guess the name of that brave lady.</a:t>
            </a:r>
          </a:p>
          <a:p>
            <a:r>
              <a:rPr lang="en-US" dirty="0"/>
              <a:t>Hint-There was one queen with same name belonging to </a:t>
            </a:r>
            <a:r>
              <a:rPr lang="en-US" dirty="0" err="1"/>
              <a:t>Keladi</a:t>
            </a:r>
            <a:endParaRPr lang="en-US" dirty="0"/>
          </a:p>
          <a:p>
            <a:pPr marL="0" indent="0">
              <a:buNone/>
            </a:pPr>
            <a:endParaRPr lang="en-US" dirty="0"/>
          </a:p>
          <a:p>
            <a:pPr marL="0" indent="0">
              <a:buNone/>
            </a:pPr>
            <a:r>
              <a:rPr lang="en-US" dirty="0"/>
              <a:t>Ans : _____________________</a:t>
            </a:r>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843501" cy="523220"/>
          </a:xfrm>
          <a:prstGeom prst="rect">
            <a:avLst/>
          </a:prstGeom>
        </p:spPr>
        <p:txBody>
          <a:bodyPr wrap="none">
            <a:spAutoFit/>
          </a:bodyPr>
          <a:lstStyle/>
          <a:p>
            <a:r>
              <a:rPr lang="en-US" sz="2800" b="1" u="sng" dirty="0"/>
              <a:t>R - 3</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4185086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err="1"/>
              <a:t>Kittur</a:t>
            </a:r>
            <a:r>
              <a:rPr lang="en-US" dirty="0"/>
              <a:t> Rani Chennamma</a:t>
            </a:r>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2243178" cy="523220"/>
          </a:xfrm>
          <a:prstGeom prst="rect">
            <a:avLst/>
          </a:prstGeom>
        </p:spPr>
        <p:txBody>
          <a:bodyPr wrap="none">
            <a:spAutoFit/>
          </a:bodyPr>
          <a:lstStyle/>
          <a:p>
            <a:r>
              <a:rPr lang="en-US" sz="2800" b="1" u="sng" dirty="0"/>
              <a:t>R - 3 - Answer</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1783070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a:t>Born in a foreign land,</a:t>
            </a:r>
          </a:p>
          <a:p>
            <a:pPr marL="0" indent="0">
              <a:buNone/>
            </a:pPr>
            <a:r>
              <a:rPr lang="en-US" dirty="0"/>
              <a:t>Disciple of Swami Vivekananda</a:t>
            </a:r>
          </a:p>
          <a:p>
            <a:pPr marL="0" indent="0">
              <a:buNone/>
            </a:pPr>
            <a:r>
              <a:rPr lang="en-US" dirty="0"/>
              <a:t>Serviced our Motherland</a:t>
            </a:r>
          </a:p>
          <a:p>
            <a:pPr marL="0" indent="0">
              <a:buNone/>
            </a:pPr>
            <a:r>
              <a:rPr lang="en-US" dirty="0"/>
              <a:t>Who was that? Did you Understand?</a:t>
            </a:r>
          </a:p>
          <a:p>
            <a:r>
              <a:rPr lang="en-US" dirty="0"/>
              <a:t>Hint- She was an Irish teacher?</a:t>
            </a:r>
          </a:p>
          <a:p>
            <a:pPr marL="0" indent="0">
              <a:buNone/>
            </a:pPr>
            <a:endParaRPr lang="en-US" dirty="0"/>
          </a:p>
          <a:p>
            <a:pPr marL="0" indent="0">
              <a:buNone/>
            </a:pPr>
            <a:r>
              <a:rPr lang="en-US" dirty="0"/>
              <a:t>Ans : _____________________</a:t>
            </a:r>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843501" cy="523220"/>
          </a:xfrm>
          <a:prstGeom prst="rect">
            <a:avLst/>
          </a:prstGeom>
        </p:spPr>
        <p:txBody>
          <a:bodyPr wrap="none">
            <a:spAutoFit/>
          </a:bodyPr>
          <a:lstStyle/>
          <a:p>
            <a:r>
              <a:rPr lang="en-US" sz="2800" b="1" u="sng" dirty="0"/>
              <a:t>R - 4</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1196522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a:t>Sister Nivedita</a:t>
            </a:r>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2243178" cy="523220"/>
          </a:xfrm>
          <a:prstGeom prst="rect">
            <a:avLst/>
          </a:prstGeom>
        </p:spPr>
        <p:txBody>
          <a:bodyPr wrap="none">
            <a:spAutoFit/>
          </a:bodyPr>
          <a:lstStyle/>
          <a:p>
            <a:r>
              <a:rPr lang="en-US" sz="2800" b="1" u="sng" dirty="0"/>
              <a:t>R - 4 - Answer</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3737572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9B2771F-ECEE-4423-8CEE-ED0F08FF0754}"/>
              </a:ext>
            </a:extLst>
          </p:cNvPr>
          <p:cNvSpPr>
            <a:spLocks noGrp="1"/>
          </p:cNvSpPr>
          <p:nvPr>
            <p:ph type="title"/>
          </p:nvPr>
        </p:nvSpPr>
        <p:spPr>
          <a:xfrm>
            <a:off x="838200" y="365125"/>
            <a:ext cx="10515600" cy="1325563"/>
          </a:xfrm>
        </p:spPr>
        <p:txBody>
          <a:bodyPr/>
          <a:lstStyle/>
          <a:p>
            <a:r>
              <a:rPr lang="en-US" b="1"/>
              <a:t>Instructions</a:t>
            </a:r>
            <a:endParaRPr lang="en-US" b="1" dirty="0"/>
          </a:p>
        </p:txBody>
      </p:sp>
      <p:sp>
        <p:nvSpPr>
          <p:cNvPr id="5" name="Content Placeholder 4">
            <a:extLst>
              <a:ext uri="{FF2B5EF4-FFF2-40B4-BE49-F238E27FC236}">
                <a16:creationId xmlns:a16="http://schemas.microsoft.com/office/drawing/2014/main" xmlns="" id="{73E349E8-083C-4EE4-8657-6F37153A3576}"/>
              </a:ext>
            </a:extLst>
          </p:cNvPr>
          <p:cNvSpPr>
            <a:spLocks noGrp="1"/>
          </p:cNvSpPr>
          <p:nvPr>
            <p:ph idx="1"/>
          </p:nvPr>
        </p:nvSpPr>
        <p:spPr>
          <a:xfrm>
            <a:off x="838200" y="1825625"/>
            <a:ext cx="10515600" cy="4351338"/>
          </a:xfrm>
        </p:spPr>
        <p:txBody>
          <a:bodyPr>
            <a:normAutofit lnSpcReduction="10000"/>
          </a:bodyPr>
          <a:lstStyle/>
          <a:p>
            <a:pPr marL="0" indent="0">
              <a:buNone/>
            </a:pPr>
            <a:endParaRPr lang="en-US" b="1" dirty="0" smtClean="0"/>
          </a:p>
          <a:p>
            <a:r>
              <a:rPr lang="en-US" b="1" dirty="0" smtClean="0"/>
              <a:t>Time </a:t>
            </a:r>
            <a:r>
              <a:rPr lang="en-US" b="1" dirty="0"/>
              <a:t>to be strictly adhered, </a:t>
            </a:r>
            <a:r>
              <a:rPr lang="en-US" sz="2800" b="1" u="sng" dirty="0">
                <a:solidFill>
                  <a:srgbClr val="FF0000"/>
                </a:solidFill>
              </a:rPr>
              <a:t>30</a:t>
            </a:r>
            <a:r>
              <a:rPr lang="en-US" sz="2800" b="1" dirty="0"/>
              <a:t> seconds per question</a:t>
            </a:r>
          </a:p>
          <a:p>
            <a:r>
              <a:rPr lang="en-US" b="1" dirty="0"/>
              <a:t>No Negative marks for wrong answers</a:t>
            </a:r>
          </a:p>
          <a:p>
            <a:r>
              <a:rPr lang="en-US" b="1" dirty="0"/>
              <a:t>While all kids of each center can discuss among each other, </a:t>
            </a:r>
            <a:r>
              <a:rPr lang="en-US" b="1" u="sng" dirty="0">
                <a:solidFill>
                  <a:srgbClr val="00B050"/>
                </a:solidFill>
              </a:rPr>
              <a:t>One</a:t>
            </a:r>
            <a:r>
              <a:rPr lang="en-US" b="1" dirty="0"/>
              <a:t> kid from each Balabharathi center should be nominated for the </a:t>
            </a:r>
            <a:r>
              <a:rPr lang="en-US" b="1" u="sng" dirty="0">
                <a:solidFill>
                  <a:srgbClr val="00B050"/>
                </a:solidFill>
              </a:rPr>
              <a:t>Final</a:t>
            </a:r>
            <a:r>
              <a:rPr lang="en-US" b="1" dirty="0"/>
              <a:t> answer of the question</a:t>
            </a:r>
          </a:p>
          <a:p>
            <a:r>
              <a:rPr lang="en-US" b="1" dirty="0"/>
              <a:t>No Pass </a:t>
            </a:r>
            <a:r>
              <a:rPr lang="en-US" b="1" dirty="0" smtClean="0"/>
              <a:t>question</a:t>
            </a:r>
          </a:p>
          <a:p>
            <a:endParaRPr lang="en-US" b="1" dirty="0"/>
          </a:p>
          <a:p>
            <a:r>
              <a:rPr lang="en-US" b="1" dirty="0" smtClean="0">
                <a:solidFill>
                  <a:srgbClr val="0070C0"/>
                </a:solidFill>
              </a:rPr>
              <a:t>Designed for 6 teams per cluster,  in-case of tie, please additional questions in each category. </a:t>
            </a:r>
            <a:endParaRPr lang="en-US" b="1" dirty="0">
              <a:solidFill>
                <a:srgbClr val="0070C0"/>
              </a:solidFill>
            </a:endParaRPr>
          </a:p>
          <a:p>
            <a:pPr marL="0" indent="0">
              <a:buNone/>
            </a:pPr>
            <a:endParaRPr lang="en-US" b="1" dirty="0"/>
          </a:p>
        </p:txBody>
      </p:sp>
      <p:pic>
        <p:nvPicPr>
          <p:cNvPr id="7" name="Picture 6">
            <a:extLst>
              <a:ext uri="{FF2B5EF4-FFF2-40B4-BE49-F238E27FC236}">
                <a16:creationId xmlns:a16="http://schemas.microsoft.com/office/drawing/2014/main" xmlns="" id="{7FA33AD6-8984-4C13-BD3F-B8EA4FA658C5}"/>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165988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a:t>He talked about Dharma,</a:t>
            </a:r>
          </a:p>
          <a:p>
            <a:pPr marL="0" indent="0">
              <a:buNone/>
            </a:pPr>
            <a:r>
              <a:rPr lang="en-US" dirty="0"/>
              <a:t>in the great battle of Karma.</a:t>
            </a:r>
          </a:p>
          <a:p>
            <a:pPr marL="0" indent="0">
              <a:buNone/>
            </a:pPr>
            <a:r>
              <a:rPr lang="en-US" dirty="0"/>
              <a:t>Who liked both music and dance,</a:t>
            </a:r>
          </a:p>
          <a:p>
            <a:pPr marL="0" indent="0">
              <a:buNone/>
            </a:pPr>
            <a:r>
              <a:rPr lang="en-US" dirty="0"/>
              <a:t>All followed him like in a trance.</a:t>
            </a:r>
          </a:p>
          <a:p>
            <a:r>
              <a:rPr lang="en-US" dirty="0"/>
              <a:t>Hint-He was fondly called </a:t>
            </a:r>
            <a:r>
              <a:rPr lang="en-US" dirty="0" err="1"/>
              <a:t>Makhan-chor</a:t>
            </a:r>
            <a:r>
              <a:rPr lang="en-US" dirty="0"/>
              <a:t>.</a:t>
            </a:r>
          </a:p>
          <a:p>
            <a:pPr marL="0" indent="0">
              <a:buNone/>
            </a:pPr>
            <a:endParaRPr lang="en-US" dirty="0"/>
          </a:p>
          <a:p>
            <a:pPr marL="0" indent="0">
              <a:buNone/>
            </a:pPr>
            <a:r>
              <a:rPr lang="en-US" dirty="0"/>
              <a:t>Ans : _____________________</a:t>
            </a:r>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843501" cy="523220"/>
          </a:xfrm>
          <a:prstGeom prst="rect">
            <a:avLst/>
          </a:prstGeom>
        </p:spPr>
        <p:txBody>
          <a:bodyPr wrap="none">
            <a:spAutoFit/>
          </a:bodyPr>
          <a:lstStyle/>
          <a:p>
            <a:r>
              <a:rPr lang="en-US" sz="2800" b="1" u="sng" dirty="0"/>
              <a:t>R - 5</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2625379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a:t>Krishna</a:t>
            </a:r>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2243178" cy="523220"/>
          </a:xfrm>
          <a:prstGeom prst="rect">
            <a:avLst/>
          </a:prstGeom>
        </p:spPr>
        <p:txBody>
          <a:bodyPr wrap="none">
            <a:spAutoFit/>
          </a:bodyPr>
          <a:lstStyle/>
          <a:p>
            <a:r>
              <a:rPr lang="en-US" sz="2800" b="1" u="sng" dirty="0"/>
              <a:t>R - 5 - Answer</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1154000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a:t>Who sits on a swan,</a:t>
            </a:r>
          </a:p>
          <a:p>
            <a:pPr marL="0" indent="0">
              <a:buNone/>
            </a:pPr>
            <a:r>
              <a:rPr lang="en-US" dirty="0"/>
              <a:t>And is the Goddess of music &amp; </a:t>
            </a:r>
            <a:r>
              <a:rPr lang="en-US" dirty="0" err="1"/>
              <a:t>gyaan</a:t>
            </a:r>
            <a:r>
              <a:rPr lang="en-US" dirty="0"/>
              <a:t>,</a:t>
            </a:r>
          </a:p>
          <a:p>
            <a:pPr marL="0" indent="0">
              <a:buNone/>
            </a:pPr>
            <a:r>
              <a:rPr lang="en-US" dirty="0"/>
              <a:t>Who always wears white,</a:t>
            </a:r>
          </a:p>
          <a:p>
            <a:pPr marL="0" indent="0">
              <a:buNone/>
            </a:pPr>
            <a:r>
              <a:rPr lang="en-US" dirty="0"/>
              <a:t>And carries instrument by her side.</a:t>
            </a:r>
          </a:p>
          <a:p>
            <a:r>
              <a:rPr lang="en-US" dirty="0"/>
              <a:t>Hint- Her other name is </a:t>
            </a:r>
            <a:r>
              <a:rPr lang="en-US" dirty="0" err="1"/>
              <a:t>Vagdevi</a:t>
            </a:r>
            <a:r>
              <a:rPr lang="en-US" dirty="0"/>
              <a:t>.</a:t>
            </a:r>
          </a:p>
          <a:p>
            <a:pPr marL="0" indent="0">
              <a:buNone/>
            </a:pPr>
            <a:endParaRPr lang="en-US" dirty="0"/>
          </a:p>
          <a:p>
            <a:pPr marL="0" indent="0">
              <a:buNone/>
            </a:pPr>
            <a:r>
              <a:rPr lang="en-US" dirty="0"/>
              <a:t>Ans : _____________________</a:t>
            </a:r>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843501" cy="523220"/>
          </a:xfrm>
          <a:prstGeom prst="rect">
            <a:avLst/>
          </a:prstGeom>
        </p:spPr>
        <p:txBody>
          <a:bodyPr wrap="none">
            <a:spAutoFit/>
          </a:bodyPr>
          <a:lstStyle/>
          <a:p>
            <a:r>
              <a:rPr lang="en-US" sz="2800" b="1" u="sng" dirty="0"/>
              <a:t>R - 6</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107477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err="1"/>
              <a:t>Saraswati</a:t>
            </a:r>
            <a:endParaRPr lang="en-US" dirty="0"/>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2243178" cy="523220"/>
          </a:xfrm>
          <a:prstGeom prst="rect">
            <a:avLst/>
          </a:prstGeom>
        </p:spPr>
        <p:txBody>
          <a:bodyPr wrap="none">
            <a:spAutoFit/>
          </a:bodyPr>
          <a:lstStyle/>
          <a:p>
            <a:r>
              <a:rPr lang="en-US" sz="2800" b="1" u="sng" dirty="0"/>
              <a:t>R - 6 - Answer</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1468722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smtClean="0"/>
              <a:t>Holy place associated with Origin of Ganga</a:t>
            </a:r>
            <a:endParaRPr lang="en-US" dirty="0"/>
          </a:p>
          <a:p>
            <a:pPr marL="0" indent="0">
              <a:buNone/>
            </a:pPr>
            <a:r>
              <a:rPr lang="en-US" dirty="0"/>
              <a:t>Stands the temple of Bhagirath opening its gates,</a:t>
            </a:r>
          </a:p>
          <a:p>
            <a:pPr marL="0" indent="0">
              <a:buNone/>
            </a:pPr>
            <a:r>
              <a:rPr lang="en-US" dirty="0"/>
              <a:t>Where the river flows with a fast pace,</a:t>
            </a:r>
          </a:p>
          <a:p>
            <a:pPr marL="0" indent="0">
              <a:buNone/>
            </a:pPr>
            <a:r>
              <a:rPr lang="en-US" dirty="0"/>
              <a:t>Can you guess the name of that place</a:t>
            </a:r>
            <a:r>
              <a:rPr lang="en-US" dirty="0" smtClean="0"/>
              <a:t>?</a:t>
            </a:r>
            <a:endParaRPr lang="en-US" dirty="0"/>
          </a:p>
          <a:p>
            <a:endParaRPr lang="en-US" dirty="0"/>
          </a:p>
          <a:p>
            <a:pPr marL="0" indent="0">
              <a:buNone/>
            </a:pPr>
            <a:r>
              <a:rPr lang="en-US" dirty="0"/>
              <a:t>Ans : _____________________</a:t>
            </a:r>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843501" cy="523220"/>
          </a:xfrm>
          <a:prstGeom prst="rect">
            <a:avLst/>
          </a:prstGeom>
        </p:spPr>
        <p:txBody>
          <a:bodyPr wrap="none">
            <a:spAutoFit/>
          </a:bodyPr>
          <a:lstStyle/>
          <a:p>
            <a:r>
              <a:rPr lang="en-US" sz="2800" b="1" u="sng" dirty="0"/>
              <a:t>R - 7</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1265630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a:t>Gangotri</a:t>
            </a:r>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2243178" cy="523220"/>
          </a:xfrm>
          <a:prstGeom prst="rect">
            <a:avLst/>
          </a:prstGeom>
        </p:spPr>
        <p:txBody>
          <a:bodyPr wrap="none">
            <a:spAutoFit/>
          </a:bodyPr>
          <a:lstStyle/>
          <a:p>
            <a:r>
              <a:rPr lang="en-US" sz="2800" b="1" u="sng" dirty="0"/>
              <a:t>R - 7 - Answer</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585783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a:t>A Vaishnav temple revered by sages,</a:t>
            </a:r>
          </a:p>
          <a:p>
            <a:pPr marL="0" indent="0">
              <a:buNone/>
            </a:pPr>
            <a:r>
              <a:rPr lang="en-US" dirty="0"/>
              <a:t>Worshipped by one &amp; all since ages,</a:t>
            </a:r>
          </a:p>
          <a:p>
            <a:pPr marL="0" indent="0">
              <a:buNone/>
            </a:pPr>
            <a:r>
              <a:rPr lang="en-US" dirty="0"/>
              <a:t>On the banks of </a:t>
            </a:r>
            <a:r>
              <a:rPr lang="en-US" dirty="0" err="1"/>
              <a:t>Alaknanda</a:t>
            </a:r>
            <a:r>
              <a:rPr lang="en-US" dirty="0"/>
              <a:t> it lays,</a:t>
            </a:r>
          </a:p>
          <a:p>
            <a:pPr marL="0" indent="0">
              <a:buNone/>
            </a:pPr>
            <a:r>
              <a:rPr lang="en-US" dirty="0"/>
              <a:t>Can you guess the name of this place?</a:t>
            </a:r>
          </a:p>
          <a:p>
            <a:r>
              <a:rPr lang="en-US" dirty="0"/>
              <a:t>Hint-Where the </a:t>
            </a:r>
            <a:r>
              <a:rPr lang="en-US" dirty="0" err="1"/>
              <a:t>ákhand</a:t>
            </a:r>
            <a:r>
              <a:rPr lang="en-US" dirty="0"/>
              <a:t> </a:t>
            </a:r>
            <a:r>
              <a:rPr lang="en-US" dirty="0" err="1"/>
              <a:t>jyoti</a:t>
            </a:r>
            <a:r>
              <a:rPr lang="en-US" dirty="0"/>
              <a:t> burns?</a:t>
            </a:r>
          </a:p>
          <a:p>
            <a:pPr marL="0" indent="0">
              <a:buNone/>
            </a:pPr>
            <a:endParaRPr lang="en-US" dirty="0"/>
          </a:p>
          <a:p>
            <a:pPr marL="0" indent="0">
              <a:buNone/>
            </a:pPr>
            <a:r>
              <a:rPr lang="en-US" dirty="0"/>
              <a:t>Ans : _____________________</a:t>
            </a:r>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843501" cy="523220"/>
          </a:xfrm>
          <a:prstGeom prst="rect">
            <a:avLst/>
          </a:prstGeom>
        </p:spPr>
        <p:txBody>
          <a:bodyPr wrap="none">
            <a:spAutoFit/>
          </a:bodyPr>
          <a:lstStyle/>
          <a:p>
            <a:r>
              <a:rPr lang="en-US" sz="2800" b="1" u="sng" dirty="0"/>
              <a:t>R - 8</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1823121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err="1"/>
              <a:t>Vaishnodevi</a:t>
            </a:r>
            <a:endParaRPr lang="en-US" dirty="0"/>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2243178" cy="523220"/>
          </a:xfrm>
          <a:prstGeom prst="rect">
            <a:avLst/>
          </a:prstGeom>
        </p:spPr>
        <p:txBody>
          <a:bodyPr wrap="none">
            <a:spAutoFit/>
          </a:bodyPr>
          <a:lstStyle/>
          <a:p>
            <a:r>
              <a:rPr lang="en-US" sz="2800" b="1" u="sng" dirty="0"/>
              <a:t>R - 8 - Answer</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972800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a:t>You can find me,</a:t>
            </a:r>
          </a:p>
          <a:p>
            <a:pPr marL="0" indent="0">
              <a:buNone/>
            </a:pPr>
            <a:r>
              <a:rPr lang="en-US" dirty="0"/>
              <a:t>in a lake or in a stream</a:t>
            </a:r>
          </a:p>
          <a:p>
            <a:pPr marL="0" indent="0">
              <a:buNone/>
            </a:pPr>
            <a:r>
              <a:rPr lang="en-US" dirty="0"/>
              <a:t>When I am </a:t>
            </a:r>
            <a:r>
              <a:rPr lang="en-US" dirty="0" err="1"/>
              <a:t>frozen,I</a:t>
            </a:r>
            <a:r>
              <a:rPr lang="en-US" dirty="0"/>
              <a:t> turn into ice</a:t>
            </a:r>
          </a:p>
          <a:p>
            <a:pPr marL="0" indent="0">
              <a:buNone/>
            </a:pPr>
            <a:r>
              <a:rPr lang="en-US" dirty="0"/>
              <a:t>When I am boiled I turn into steam</a:t>
            </a:r>
          </a:p>
          <a:p>
            <a:r>
              <a:rPr lang="en-US" dirty="0"/>
              <a:t>Hint- It satisfies our thirst.</a:t>
            </a:r>
          </a:p>
          <a:p>
            <a:pPr marL="0" indent="0">
              <a:buNone/>
            </a:pPr>
            <a:endParaRPr lang="en-US" dirty="0"/>
          </a:p>
          <a:p>
            <a:pPr marL="0" indent="0">
              <a:buNone/>
            </a:pPr>
            <a:r>
              <a:rPr lang="en-US" dirty="0"/>
              <a:t>Ans : _____________________</a:t>
            </a:r>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843501" cy="523220"/>
          </a:xfrm>
          <a:prstGeom prst="rect">
            <a:avLst/>
          </a:prstGeom>
        </p:spPr>
        <p:txBody>
          <a:bodyPr wrap="none">
            <a:spAutoFit/>
          </a:bodyPr>
          <a:lstStyle/>
          <a:p>
            <a:r>
              <a:rPr lang="en-US" sz="2800" b="1" u="sng" dirty="0"/>
              <a:t>R - 9</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1121401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a:t>Water</a:t>
            </a:r>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2243178" cy="523220"/>
          </a:xfrm>
          <a:prstGeom prst="rect">
            <a:avLst/>
          </a:prstGeom>
        </p:spPr>
        <p:txBody>
          <a:bodyPr wrap="none">
            <a:spAutoFit/>
          </a:bodyPr>
          <a:lstStyle/>
          <a:p>
            <a:r>
              <a:rPr lang="en-US" sz="2800" b="1" u="sng" dirty="0"/>
              <a:t>R - 9 - Answer</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174970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p:txBody>
          <a:bodyPr>
            <a:normAutofit/>
          </a:bodyPr>
          <a:lstStyle/>
          <a:p>
            <a:pPr marL="0" indent="0" algn="ctr">
              <a:buNone/>
            </a:pPr>
            <a:endParaRPr lang="en-US" sz="5400" b="1" dirty="0"/>
          </a:p>
          <a:p>
            <a:pPr marL="0" indent="0" algn="ctr">
              <a:buNone/>
            </a:pPr>
            <a:r>
              <a:rPr lang="en-US" sz="5400" b="1" dirty="0"/>
              <a:t>Remembering our Heroes</a:t>
            </a:r>
          </a:p>
          <a:p>
            <a:pPr marL="0" indent="0" algn="ctr">
              <a:buNone/>
            </a:pPr>
            <a:r>
              <a:rPr lang="en-US" sz="5400" b="1" dirty="0"/>
              <a:t>(10 points per question, Identification – 5 points</a:t>
            </a:r>
          </a:p>
          <a:p>
            <a:pPr marL="0" indent="0" algn="ctr">
              <a:buNone/>
            </a:pPr>
            <a:r>
              <a:rPr lang="en-US" sz="5400" b="1" dirty="0"/>
              <a:t>Fact – 5 points)</a:t>
            </a:r>
          </a:p>
        </p:txBody>
      </p:sp>
      <p:pic>
        <p:nvPicPr>
          <p:cNvPr id="5" name="Picture 4">
            <a:extLst>
              <a:ext uri="{FF2B5EF4-FFF2-40B4-BE49-F238E27FC236}">
                <a16:creationId xmlns:a16="http://schemas.microsoft.com/office/drawing/2014/main" xmlns="" id="{449988A7-226A-4A7D-8DC0-AAB7C68D157C}"/>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42022845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a:t>Doing it daily keeps you fit,</a:t>
            </a:r>
          </a:p>
          <a:p>
            <a:pPr marL="0" indent="0">
              <a:buNone/>
            </a:pPr>
            <a:r>
              <a:rPr lang="en-US" dirty="0"/>
              <a:t>Playing outside is also a part of it,</a:t>
            </a:r>
          </a:p>
          <a:p>
            <a:pPr marL="0" indent="0">
              <a:buNone/>
            </a:pPr>
            <a:r>
              <a:rPr lang="en-US" dirty="0"/>
              <a:t>'</a:t>
            </a:r>
            <a:r>
              <a:rPr lang="en-US" dirty="0" err="1"/>
              <a:t>Beause</a:t>
            </a:r>
            <a:r>
              <a:rPr lang="en-US" dirty="0"/>
              <a:t> a healthy mind</a:t>
            </a:r>
          </a:p>
          <a:p>
            <a:pPr marL="0" indent="0">
              <a:buNone/>
            </a:pPr>
            <a:r>
              <a:rPr lang="en-US" dirty="0"/>
              <a:t>resides in a healthy body.</a:t>
            </a:r>
          </a:p>
          <a:p>
            <a:r>
              <a:rPr lang="en-US" dirty="0"/>
              <a:t>Hint - Khel </a:t>
            </a:r>
            <a:r>
              <a:rPr lang="en-US" dirty="0" err="1"/>
              <a:t>khiladi</a:t>
            </a:r>
            <a:r>
              <a:rPr lang="en-US" dirty="0"/>
              <a:t> </a:t>
            </a:r>
            <a:r>
              <a:rPr lang="en-US" dirty="0" err="1"/>
              <a:t>khel</a:t>
            </a:r>
            <a:r>
              <a:rPr lang="en-US" dirty="0"/>
              <a:t>....</a:t>
            </a:r>
          </a:p>
          <a:p>
            <a:pPr marL="0" indent="0">
              <a:buNone/>
            </a:pPr>
            <a:endParaRPr lang="en-US" dirty="0"/>
          </a:p>
          <a:p>
            <a:pPr marL="0" indent="0">
              <a:buNone/>
            </a:pPr>
            <a:r>
              <a:rPr lang="en-US" dirty="0"/>
              <a:t>Ans : _____________________</a:t>
            </a:r>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1026243" cy="523220"/>
          </a:xfrm>
          <a:prstGeom prst="rect">
            <a:avLst/>
          </a:prstGeom>
        </p:spPr>
        <p:txBody>
          <a:bodyPr wrap="none">
            <a:spAutoFit/>
          </a:bodyPr>
          <a:lstStyle/>
          <a:p>
            <a:r>
              <a:rPr lang="en-US" sz="2800" b="1" u="sng" dirty="0"/>
              <a:t>R - 10</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2468580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a:t>Games</a:t>
            </a:r>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2425921" cy="523220"/>
          </a:xfrm>
          <a:prstGeom prst="rect">
            <a:avLst/>
          </a:prstGeom>
        </p:spPr>
        <p:txBody>
          <a:bodyPr wrap="none">
            <a:spAutoFit/>
          </a:bodyPr>
          <a:lstStyle/>
          <a:p>
            <a:r>
              <a:rPr lang="en-US" sz="2800" b="1" u="sng" dirty="0"/>
              <a:t>R - 10 - Answer</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39597972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a:t>As small as a dwarf was He,</a:t>
            </a:r>
          </a:p>
          <a:p>
            <a:pPr marL="0" indent="0">
              <a:buNone/>
            </a:pPr>
            <a:r>
              <a:rPr lang="en-US" dirty="0"/>
              <a:t>Came to answer the Deva's plea,</a:t>
            </a:r>
          </a:p>
          <a:p>
            <a:pPr marL="0" indent="0">
              <a:buNone/>
            </a:pPr>
            <a:r>
              <a:rPr lang="en-US" dirty="0"/>
              <a:t>Requested for three steps of land,</a:t>
            </a:r>
          </a:p>
          <a:p>
            <a:pPr marL="0" indent="0">
              <a:buNone/>
            </a:pPr>
            <a:r>
              <a:rPr lang="en-US" dirty="0"/>
              <a:t>Pushed the great king into </a:t>
            </a:r>
            <a:r>
              <a:rPr lang="en-US" dirty="0" err="1"/>
              <a:t>Paataal</a:t>
            </a:r>
            <a:r>
              <a:rPr lang="en-US" dirty="0"/>
              <a:t> </a:t>
            </a:r>
            <a:r>
              <a:rPr lang="en-US" dirty="0" err="1"/>
              <a:t>loka's</a:t>
            </a:r>
            <a:r>
              <a:rPr lang="en-US" dirty="0"/>
              <a:t> sand.</a:t>
            </a:r>
          </a:p>
          <a:p>
            <a:r>
              <a:rPr lang="en-US" dirty="0"/>
              <a:t>Hint- Relates to king Bali.</a:t>
            </a:r>
          </a:p>
          <a:p>
            <a:endParaRPr lang="en-US" dirty="0"/>
          </a:p>
          <a:p>
            <a:pPr marL="0" indent="0">
              <a:buNone/>
            </a:pPr>
            <a:r>
              <a:rPr lang="en-US" dirty="0"/>
              <a:t>Ans : _____________________</a:t>
            </a:r>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1026243" cy="523220"/>
          </a:xfrm>
          <a:prstGeom prst="rect">
            <a:avLst/>
          </a:prstGeom>
        </p:spPr>
        <p:txBody>
          <a:bodyPr wrap="none">
            <a:spAutoFit/>
          </a:bodyPr>
          <a:lstStyle/>
          <a:p>
            <a:r>
              <a:rPr lang="en-US" sz="2800" b="1" u="sng" dirty="0"/>
              <a:t>R - 11</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2537774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a:t>Vamana </a:t>
            </a:r>
            <a:r>
              <a:rPr lang="en-US" dirty="0" err="1"/>
              <a:t>Avataar</a:t>
            </a:r>
            <a:endParaRPr lang="en-US" dirty="0"/>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2425921" cy="523220"/>
          </a:xfrm>
          <a:prstGeom prst="rect">
            <a:avLst/>
          </a:prstGeom>
        </p:spPr>
        <p:txBody>
          <a:bodyPr wrap="none">
            <a:spAutoFit/>
          </a:bodyPr>
          <a:lstStyle/>
          <a:p>
            <a:r>
              <a:rPr lang="en-US" sz="2800" b="1" u="sng" dirty="0"/>
              <a:t>R - 11 - Answer</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28355188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a:t>This avatar of the Lord was half human,</a:t>
            </a:r>
          </a:p>
          <a:p>
            <a:pPr marL="0" indent="0">
              <a:buNone/>
            </a:pPr>
            <a:r>
              <a:rPr lang="en-US" dirty="0"/>
              <a:t>He was born to kill a demon,</a:t>
            </a:r>
          </a:p>
          <a:p>
            <a:pPr marL="0" indent="0">
              <a:buNone/>
            </a:pPr>
            <a:r>
              <a:rPr lang="en-US" dirty="0"/>
              <a:t>By appearing from a pillar in a spree,</a:t>
            </a:r>
          </a:p>
          <a:p>
            <a:pPr marL="0" indent="0">
              <a:buNone/>
            </a:pPr>
            <a:r>
              <a:rPr lang="en-US" dirty="0"/>
              <a:t>He saved the life of his devotee.</a:t>
            </a:r>
          </a:p>
          <a:p>
            <a:r>
              <a:rPr lang="en-US" dirty="0"/>
              <a:t>Hint-Relates to </a:t>
            </a:r>
            <a:r>
              <a:rPr lang="en-US" dirty="0" err="1"/>
              <a:t>Bhakt</a:t>
            </a:r>
            <a:r>
              <a:rPr lang="en-US" dirty="0"/>
              <a:t> </a:t>
            </a:r>
            <a:r>
              <a:rPr lang="en-US" dirty="0" err="1"/>
              <a:t>Prahlad</a:t>
            </a:r>
            <a:endParaRPr lang="en-US" dirty="0"/>
          </a:p>
          <a:p>
            <a:endParaRPr lang="en-US" dirty="0"/>
          </a:p>
          <a:p>
            <a:pPr marL="0" indent="0">
              <a:buNone/>
            </a:pPr>
            <a:r>
              <a:rPr lang="en-US" dirty="0"/>
              <a:t>Ans : _____________________</a:t>
            </a:r>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1026243" cy="523220"/>
          </a:xfrm>
          <a:prstGeom prst="rect">
            <a:avLst/>
          </a:prstGeom>
        </p:spPr>
        <p:txBody>
          <a:bodyPr wrap="none">
            <a:spAutoFit/>
          </a:bodyPr>
          <a:lstStyle/>
          <a:p>
            <a:r>
              <a:rPr lang="en-US" sz="2800" b="1" u="sng" dirty="0"/>
              <a:t>R - 12</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29578471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a:t>Narasimha </a:t>
            </a:r>
            <a:r>
              <a:rPr lang="en-US" dirty="0" err="1"/>
              <a:t>Avataar</a:t>
            </a:r>
            <a:endParaRPr lang="en-US" dirty="0"/>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2425921" cy="523220"/>
          </a:xfrm>
          <a:prstGeom prst="rect">
            <a:avLst/>
          </a:prstGeom>
        </p:spPr>
        <p:txBody>
          <a:bodyPr wrap="none">
            <a:spAutoFit/>
          </a:bodyPr>
          <a:lstStyle/>
          <a:p>
            <a:r>
              <a:rPr lang="en-US" sz="2800" b="1" u="sng" dirty="0"/>
              <a:t>R - 12 - Answer</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1552241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a:t>Tamil was his mother tongue,</a:t>
            </a:r>
          </a:p>
          <a:p>
            <a:pPr marL="0" indent="0">
              <a:buNone/>
            </a:pPr>
            <a:r>
              <a:rPr lang="en-US" dirty="0"/>
              <a:t>He died very young,</a:t>
            </a:r>
          </a:p>
          <a:p>
            <a:pPr marL="0" indent="0">
              <a:buNone/>
            </a:pPr>
            <a:r>
              <a:rPr lang="en-US" dirty="0"/>
              <a:t>Who was a mathematical genius,</a:t>
            </a:r>
          </a:p>
          <a:p>
            <a:pPr marL="0" indent="0">
              <a:buNone/>
            </a:pPr>
            <a:r>
              <a:rPr lang="en-US" dirty="0"/>
              <a:t>Still living in the mind of ours.</a:t>
            </a:r>
          </a:p>
          <a:p>
            <a:r>
              <a:rPr lang="en-US" dirty="0"/>
              <a:t>Hint-He created a magic square.</a:t>
            </a:r>
          </a:p>
          <a:p>
            <a:endParaRPr lang="en-US" dirty="0"/>
          </a:p>
          <a:p>
            <a:pPr marL="0" indent="0">
              <a:buNone/>
            </a:pPr>
            <a:r>
              <a:rPr lang="en-US" dirty="0"/>
              <a:t>Ans : _____________________</a:t>
            </a:r>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1026243" cy="523220"/>
          </a:xfrm>
          <a:prstGeom prst="rect">
            <a:avLst/>
          </a:prstGeom>
        </p:spPr>
        <p:txBody>
          <a:bodyPr wrap="none">
            <a:spAutoFit/>
          </a:bodyPr>
          <a:lstStyle/>
          <a:p>
            <a:r>
              <a:rPr lang="en-US" sz="2800" b="1" u="sng" dirty="0"/>
              <a:t>R - 13</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25757776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err="1"/>
              <a:t>Sreenivasa</a:t>
            </a:r>
            <a:r>
              <a:rPr lang="en-US" dirty="0"/>
              <a:t> </a:t>
            </a:r>
            <a:r>
              <a:rPr lang="en-US" dirty="0" err="1"/>
              <a:t>Ramanujam</a:t>
            </a:r>
            <a:endParaRPr lang="en-US" dirty="0"/>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2425921" cy="523220"/>
          </a:xfrm>
          <a:prstGeom prst="rect">
            <a:avLst/>
          </a:prstGeom>
        </p:spPr>
        <p:txBody>
          <a:bodyPr wrap="none">
            <a:spAutoFit/>
          </a:bodyPr>
          <a:lstStyle/>
          <a:p>
            <a:r>
              <a:rPr lang="en-US" sz="2800" b="1" u="sng" dirty="0"/>
              <a:t>R - 13 - Answer</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7571537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a:t>Celebrated in the Telegu land,</a:t>
            </a:r>
          </a:p>
          <a:p>
            <a:pPr marL="0" indent="0">
              <a:buNone/>
            </a:pPr>
            <a:r>
              <a:rPr lang="en-US" dirty="0"/>
              <a:t>Like a temple Gopuram the flowers stand,</a:t>
            </a:r>
          </a:p>
          <a:p>
            <a:pPr marL="0" indent="0">
              <a:buNone/>
            </a:pPr>
            <a:r>
              <a:rPr lang="en-US" dirty="0"/>
              <a:t>The festival means' Mother Goddess comes alive'</a:t>
            </a:r>
          </a:p>
          <a:p>
            <a:pPr marL="0" indent="0">
              <a:buNone/>
            </a:pPr>
            <a:r>
              <a:rPr lang="en-US" dirty="0"/>
              <a:t>Participation by men and women alike.</a:t>
            </a:r>
          </a:p>
          <a:p>
            <a:r>
              <a:rPr lang="en-US" dirty="0"/>
              <a:t>Hint- Celebrated in Andhra &amp; Telangana</a:t>
            </a:r>
          </a:p>
          <a:p>
            <a:pPr marL="0" indent="0">
              <a:buNone/>
            </a:pPr>
            <a:endParaRPr lang="en-US" dirty="0"/>
          </a:p>
          <a:p>
            <a:pPr marL="0" indent="0">
              <a:buNone/>
            </a:pPr>
            <a:r>
              <a:rPr lang="en-US" dirty="0"/>
              <a:t>Ans : _____________________</a:t>
            </a:r>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1026243" cy="523220"/>
          </a:xfrm>
          <a:prstGeom prst="rect">
            <a:avLst/>
          </a:prstGeom>
        </p:spPr>
        <p:txBody>
          <a:bodyPr wrap="none">
            <a:spAutoFit/>
          </a:bodyPr>
          <a:lstStyle/>
          <a:p>
            <a:r>
              <a:rPr lang="en-US" sz="2800" b="1" u="sng" dirty="0"/>
              <a:t>R - 14</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679151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792593" y="1730071"/>
            <a:ext cx="10111740" cy="3397857"/>
          </a:xfrm>
        </p:spPr>
        <p:txBody>
          <a:bodyPr>
            <a:noAutofit/>
          </a:bodyPr>
          <a:lstStyle/>
          <a:p>
            <a:pPr marL="0" indent="0">
              <a:buNone/>
            </a:pPr>
            <a:r>
              <a:rPr lang="en-US" dirty="0"/>
              <a:t>Bathukamma</a:t>
            </a:r>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2425921" cy="523220"/>
          </a:xfrm>
          <a:prstGeom prst="rect">
            <a:avLst/>
          </a:prstGeom>
        </p:spPr>
        <p:txBody>
          <a:bodyPr wrap="none">
            <a:spAutoFit/>
          </a:bodyPr>
          <a:lstStyle/>
          <a:p>
            <a:r>
              <a:rPr lang="en-US" sz="2800" b="1" u="sng" dirty="0"/>
              <a:t>R - 14 - Answer</a:t>
            </a:r>
          </a:p>
        </p:txBody>
      </p:sp>
      <p:pic>
        <p:nvPicPr>
          <p:cNvPr id="6" name="Picture 5">
            <a:extLst>
              <a:ext uri="{FF2B5EF4-FFF2-40B4-BE49-F238E27FC236}">
                <a16:creationId xmlns:a16="http://schemas.microsoft.com/office/drawing/2014/main" xmlns="" id="{B204ECC7-6994-40BF-9AC8-F5966863FE7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2540917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E7EFEE9C-438C-41A6-BB7A-9EDBD6AAC673}"/>
              </a:ext>
            </a:extLst>
          </p:cNvPr>
          <p:cNvPicPr>
            <a:picLocks noGrp="1" noChangeAspect="1"/>
          </p:cNvPicPr>
          <p:nvPr>
            <p:ph idx="1"/>
          </p:nvPr>
        </p:nvPicPr>
        <p:blipFill>
          <a:blip r:embed="rId2"/>
          <a:stretch>
            <a:fillRect/>
          </a:stretch>
        </p:blipFill>
        <p:spPr>
          <a:xfrm>
            <a:off x="792593" y="2049482"/>
            <a:ext cx="2095500" cy="1819275"/>
          </a:xfrm>
          <a:prstGeom prst="rect">
            <a:avLst/>
          </a:prstGeom>
        </p:spPr>
      </p:pic>
      <p:pic>
        <p:nvPicPr>
          <p:cNvPr id="1026" name="Picture 2" descr="Image result for onake obavva">
            <a:extLst>
              <a:ext uri="{FF2B5EF4-FFF2-40B4-BE49-F238E27FC236}">
                <a16:creationId xmlns:a16="http://schemas.microsoft.com/office/drawing/2014/main" xmlns="" id="{ABA2F79A-8F9F-4EA5-8284-62A5A7DB3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75" y="2049482"/>
            <a:ext cx="6848475" cy="38195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xmlns="" id="{8A79C20A-C08A-4DB4-922C-4370B40FE28D}"/>
              </a:ext>
            </a:extLst>
          </p:cNvPr>
          <p:cNvSpPr/>
          <p:nvPr/>
        </p:nvSpPr>
        <p:spPr>
          <a:xfrm>
            <a:off x="792593" y="1095375"/>
            <a:ext cx="10606814" cy="954107"/>
          </a:xfrm>
          <a:prstGeom prst="rect">
            <a:avLst/>
          </a:prstGeom>
        </p:spPr>
        <p:txBody>
          <a:bodyPr wrap="none">
            <a:spAutoFit/>
          </a:bodyPr>
          <a:lstStyle/>
          <a:p>
            <a:r>
              <a:rPr lang="en-US" sz="2800" b="1" u="sng" dirty="0"/>
              <a:t>ROH - 1</a:t>
            </a:r>
          </a:p>
          <a:p>
            <a:r>
              <a:rPr lang="en-US" sz="2800" b="1" dirty="0"/>
              <a:t>Identify this great personality (5 Points) and mention 1 fact (5 Points)</a:t>
            </a:r>
          </a:p>
        </p:txBody>
      </p:sp>
      <p:pic>
        <p:nvPicPr>
          <p:cNvPr id="6" name="Picture 5">
            <a:extLst>
              <a:ext uri="{FF2B5EF4-FFF2-40B4-BE49-F238E27FC236}">
                <a16:creationId xmlns:a16="http://schemas.microsoft.com/office/drawing/2014/main" xmlns="" id="{7B8898B3-F1CD-40A1-93E0-A916182DA5C0}"/>
              </a:ext>
            </a:extLst>
          </p:cNvPr>
          <p:cNvPicPr>
            <a:picLocks noChangeAspect="1"/>
          </p:cNvPicPr>
          <p:nvPr/>
        </p:nvPicPr>
        <p:blipFill>
          <a:blip r:embed="rId4"/>
          <a:stretch>
            <a:fillRect/>
          </a:stretch>
        </p:blipFill>
        <p:spPr>
          <a:xfrm>
            <a:off x="10991850" y="0"/>
            <a:ext cx="1200150" cy="1095375"/>
          </a:xfrm>
          <a:prstGeom prst="rect">
            <a:avLst/>
          </a:prstGeom>
        </p:spPr>
      </p:pic>
    </p:spTree>
    <p:extLst>
      <p:ext uri="{BB962C8B-B14F-4D97-AF65-F5344CB8AC3E}">
        <p14:creationId xmlns:p14="http://schemas.microsoft.com/office/powerpoint/2010/main" val="2392259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p:txBody>
          <a:bodyPr>
            <a:normAutofit/>
          </a:bodyPr>
          <a:lstStyle/>
          <a:p>
            <a:pPr marL="0" indent="0" algn="ctr">
              <a:buNone/>
            </a:pPr>
            <a:endParaRPr lang="en-US" sz="5400" b="1" dirty="0"/>
          </a:p>
          <a:p>
            <a:pPr marL="0" indent="0" algn="ctr">
              <a:buNone/>
            </a:pPr>
            <a:r>
              <a:rPr lang="en-US" sz="5400" b="1" dirty="0"/>
              <a:t>Why do we</a:t>
            </a:r>
          </a:p>
          <a:p>
            <a:pPr marL="0" indent="0" algn="ctr">
              <a:buNone/>
            </a:pPr>
            <a:r>
              <a:rPr lang="en-US" sz="5400" b="1" dirty="0"/>
              <a:t>(10 Points per question, Mention at least 2 facts, 5 points for each fact)</a:t>
            </a:r>
          </a:p>
        </p:txBody>
      </p:sp>
      <p:pic>
        <p:nvPicPr>
          <p:cNvPr id="5" name="Picture 4">
            <a:extLst>
              <a:ext uri="{FF2B5EF4-FFF2-40B4-BE49-F238E27FC236}">
                <a16:creationId xmlns:a16="http://schemas.microsoft.com/office/drawing/2014/main" xmlns="" id="{AFE994DF-223B-4050-9DF9-ABC7489C11F2}"/>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35216421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1104900"/>
            <a:ext cx="10347960" cy="1095375"/>
          </a:xfrm>
        </p:spPr>
        <p:txBody>
          <a:bodyPr>
            <a:normAutofit/>
          </a:bodyPr>
          <a:lstStyle/>
          <a:p>
            <a:pPr marL="0" indent="0">
              <a:buNone/>
            </a:pPr>
            <a:r>
              <a:rPr lang="en-US" b="1" u="sng" dirty="0"/>
              <a:t>WD - 1</a:t>
            </a:r>
          </a:p>
          <a:p>
            <a:pPr marL="0" indent="0">
              <a:buNone/>
            </a:pPr>
            <a:r>
              <a:rPr lang="en-US" b="1" u="sng" dirty="0"/>
              <a:t>Why do we do ‘Parikrama/Pradakshina’? Mention at least 2 facts</a:t>
            </a:r>
          </a:p>
        </p:txBody>
      </p:sp>
      <p:pic>
        <p:nvPicPr>
          <p:cNvPr id="2" name="Picture 1">
            <a:extLst>
              <a:ext uri="{FF2B5EF4-FFF2-40B4-BE49-F238E27FC236}">
                <a16:creationId xmlns:a16="http://schemas.microsoft.com/office/drawing/2014/main" xmlns="" id="{1B82296A-94BA-4394-9069-4647A4C07A95}"/>
              </a:ext>
            </a:extLst>
          </p:cNvPr>
          <p:cNvPicPr>
            <a:picLocks noChangeAspect="1"/>
          </p:cNvPicPr>
          <p:nvPr/>
        </p:nvPicPr>
        <p:blipFill>
          <a:blip r:embed="rId2"/>
          <a:stretch>
            <a:fillRect/>
          </a:stretch>
        </p:blipFill>
        <p:spPr>
          <a:xfrm>
            <a:off x="643890" y="2200275"/>
            <a:ext cx="2695575" cy="2085975"/>
          </a:xfrm>
          <a:prstGeom prst="rect">
            <a:avLst/>
          </a:prstGeom>
        </p:spPr>
      </p:pic>
      <p:pic>
        <p:nvPicPr>
          <p:cNvPr id="1026" name="Picture 2" descr="Image result for parikrama">
            <a:extLst>
              <a:ext uri="{FF2B5EF4-FFF2-40B4-BE49-F238E27FC236}">
                <a16:creationId xmlns:a16="http://schemas.microsoft.com/office/drawing/2014/main" xmlns="" id="{CE9535AE-E3C2-40B6-BF8B-FB0947CCA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1017" y="2200275"/>
            <a:ext cx="6096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xmlns="" id="{F98567F0-D57C-4CB8-827C-89537002690E}"/>
              </a:ext>
            </a:extLst>
          </p:cNvPr>
          <p:cNvPicPr>
            <a:picLocks noChangeAspect="1"/>
          </p:cNvPicPr>
          <p:nvPr/>
        </p:nvPicPr>
        <p:blipFill>
          <a:blip r:embed="rId4"/>
          <a:stretch>
            <a:fillRect/>
          </a:stretch>
        </p:blipFill>
        <p:spPr>
          <a:xfrm>
            <a:off x="10991850" y="0"/>
            <a:ext cx="1200150" cy="1095375"/>
          </a:xfrm>
          <a:prstGeom prst="rect">
            <a:avLst/>
          </a:prstGeom>
        </p:spPr>
      </p:pic>
    </p:spTree>
    <p:extLst>
      <p:ext uri="{BB962C8B-B14F-4D97-AF65-F5344CB8AC3E}">
        <p14:creationId xmlns:p14="http://schemas.microsoft.com/office/powerpoint/2010/main" val="23236584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1104900"/>
            <a:ext cx="10347960" cy="1095375"/>
          </a:xfrm>
        </p:spPr>
        <p:txBody>
          <a:bodyPr>
            <a:normAutofit/>
          </a:bodyPr>
          <a:lstStyle/>
          <a:p>
            <a:pPr marL="0" indent="0">
              <a:buNone/>
            </a:pPr>
            <a:r>
              <a:rPr lang="en-US" b="1" u="sng" dirty="0"/>
              <a:t>WD - 1 - Answer</a:t>
            </a:r>
          </a:p>
          <a:p>
            <a:pPr marL="0" indent="0">
              <a:buNone/>
            </a:pPr>
            <a:r>
              <a:rPr lang="en-US" b="1" u="sng" dirty="0"/>
              <a:t>Why do we do ‘Parikrama/Pradakshina’?</a:t>
            </a:r>
          </a:p>
          <a:p>
            <a:pPr marL="0" indent="0">
              <a:buNone/>
            </a:pPr>
            <a:endParaRPr lang="en-US" b="1" u="sng" dirty="0"/>
          </a:p>
        </p:txBody>
      </p:sp>
      <p:pic>
        <p:nvPicPr>
          <p:cNvPr id="6" name="Picture 5">
            <a:extLst>
              <a:ext uri="{FF2B5EF4-FFF2-40B4-BE49-F238E27FC236}">
                <a16:creationId xmlns:a16="http://schemas.microsoft.com/office/drawing/2014/main" xmlns="" id="{F98567F0-D57C-4CB8-827C-89537002690E}"/>
              </a:ext>
            </a:extLst>
          </p:cNvPr>
          <p:cNvPicPr>
            <a:picLocks noChangeAspect="1"/>
          </p:cNvPicPr>
          <p:nvPr/>
        </p:nvPicPr>
        <p:blipFill>
          <a:blip r:embed="rId2"/>
          <a:stretch>
            <a:fillRect/>
          </a:stretch>
        </p:blipFill>
        <p:spPr>
          <a:xfrm>
            <a:off x="10991850" y="0"/>
            <a:ext cx="1200150" cy="1095375"/>
          </a:xfrm>
          <a:prstGeom prst="rect">
            <a:avLst/>
          </a:prstGeom>
        </p:spPr>
      </p:pic>
      <p:sp>
        <p:nvSpPr>
          <p:cNvPr id="7" name="Content Placeholder 2">
            <a:extLst>
              <a:ext uri="{FF2B5EF4-FFF2-40B4-BE49-F238E27FC236}">
                <a16:creationId xmlns:a16="http://schemas.microsoft.com/office/drawing/2014/main" xmlns="" id="{3C6C35B2-6BE7-4D6A-A775-9405ACC41094}"/>
              </a:ext>
            </a:extLst>
          </p:cNvPr>
          <p:cNvSpPr txBox="1">
            <a:spLocks/>
          </p:cNvSpPr>
          <p:nvPr/>
        </p:nvSpPr>
        <p:spPr>
          <a:xfrm>
            <a:off x="643890" y="2686050"/>
            <a:ext cx="10347960" cy="1095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b="1" dirty="0"/>
          </a:p>
        </p:txBody>
      </p:sp>
      <p:sp>
        <p:nvSpPr>
          <p:cNvPr id="8" name="Content Placeholder 2">
            <a:extLst>
              <a:ext uri="{FF2B5EF4-FFF2-40B4-BE49-F238E27FC236}">
                <a16:creationId xmlns:a16="http://schemas.microsoft.com/office/drawing/2014/main" xmlns="" id="{29572886-202D-4E67-89C7-21293D86030D}"/>
              </a:ext>
            </a:extLst>
          </p:cNvPr>
          <p:cNvSpPr txBox="1">
            <a:spLocks/>
          </p:cNvSpPr>
          <p:nvPr/>
        </p:nvSpPr>
        <p:spPr>
          <a:xfrm>
            <a:off x="643890" y="2333625"/>
            <a:ext cx="10580370" cy="367855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Pradaskhina</a:t>
            </a:r>
            <a:r>
              <a:rPr lang="en-US" dirty="0"/>
              <a:t> or Parikrama is done at the end of every traditional Hindu worship. </a:t>
            </a:r>
          </a:p>
          <a:p>
            <a:r>
              <a:rPr lang="en-US" dirty="0"/>
              <a:t>The Sanskrit word Pradakshina is combination of two Sanskrit words; “</a:t>
            </a:r>
            <a:r>
              <a:rPr lang="en-US" dirty="0" err="1"/>
              <a:t>Pra</a:t>
            </a:r>
            <a:r>
              <a:rPr lang="en-US" dirty="0"/>
              <a:t>” means Towards, “</a:t>
            </a:r>
            <a:r>
              <a:rPr lang="en-US" dirty="0" err="1"/>
              <a:t>Daskhina</a:t>
            </a:r>
            <a:r>
              <a:rPr lang="en-US" dirty="0"/>
              <a:t>” means South or Right. </a:t>
            </a:r>
          </a:p>
          <a:p>
            <a:r>
              <a:rPr lang="en-US" dirty="0"/>
              <a:t>In our tradition </a:t>
            </a:r>
            <a:r>
              <a:rPr lang="en-US" dirty="0" err="1"/>
              <a:t>Pradaskhina</a:t>
            </a:r>
            <a:r>
              <a:rPr lang="en-US" dirty="0"/>
              <a:t> is performed around holy trees, cows, and temples. </a:t>
            </a:r>
          </a:p>
          <a:p>
            <a:r>
              <a:rPr lang="en-US" dirty="0"/>
              <a:t>In temples </a:t>
            </a:r>
            <a:r>
              <a:rPr lang="en-US" dirty="0" err="1"/>
              <a:t>Pradaskhina</a:t>
            </a:r>
            <a:r>
              <a:rPr lang="en-US" dirty="0"/>
              <a:t> is performed in clock wise direction to the right for odd number of times. </a:t>
            </a:r>
          </a:p>
          <a:p>
            <a:r>
              <a:rPr lang="en-US" dirty="0"/>
              <a:t>Pradakshina in clockwise signifies: straightforward, honest, impartial, submissive gesture in praying to God. </a:t>
            </a:r>
          </a:p>
          <a:p>
            <a:r>
              <a:rPr lang="en-US" dirty="0" err="1"/>
              <a:t>Pradaskhina</a:t>
            </a:r>
            <a:r>
              <a:rPr lang="en-US" dirty="0"/>
              <a:t> signifies that we must always lead a righteous life, in the right path called Dharma.</a:t>
            </a:r>
            <a:endParaRPr lang="en-US" u="sng" dirty="0"/>
          </a:p>
        </p:txBody>
      </p:sp>
    </p:spTree>
    <p:extLst>
      <p:ext uri="{BB962C8B-B14F-4D97-AF65-F5344CB8AC3E}">
        <p14:creationId xmlns:p14="http://schemas.microsoft.com/office/powerpoint/2010/main" val="32795927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1104900"/>
            <a:ext cx="10347960" cy="1095375"/>
          </a:xfrm>
        </p:spPr>
        <p:txBody>
          <a:bodyPr>
            <a:normAutofit/>
          </a:bodyPr>
          <a:lstStyle/>
          <a:p>
            <a:pPr marL="0" indent="0">
              <a:buNone/>
            </a:pPr>
            <a:r>
              <a:rPr lang="en-US" b="1" u="sng" dirty="0"/>
              <a:t>WD - 2</a:t>
            </a:r>
          </a:p>
          <a:p>
            <a:pPr marL="0" indent="0">
              <a:buNone/>
            </a:pPr>
            <a:r>
              <a:rPr lang="en-US" b="1" u="sng" dirty="0"/>
              <a:t>Why do we do ‘Pranayama’? Mention at least 2 facts</a:t>
            </a:r>
          </a:p>
        </p:txBody>
      </p:sp>
      <p:pic>
        <p:nvPicPr>
          <p:cNvPr id="6" name="Picture 5">
            <a:extLst>
              <a:ext uri="{FF2B5EF4-FFF2-40B4-BE49-F238E27FC236}">
                <a16:creationId xmlns:a16="http://schemas.microsoft.com/office/drawing/2014/main" xmlns="" id="{F98567F0-D57C-4CB8-827C-89537002690E}"/>
              </a:ext>
            </a:extLst>
          </p:cNvPr>
          <p:cNvPicPr>
            <a:picLocks noChangeAspect="1"/>
          </p:cNvPicPr>
          <p:nvPr/>
        </p:nvPicPr>
        <p:blipFill>
          <a:blip r:embed="rId2"/>
          <a:stretch>
            <a:fillRect/>
          </a:stretch>
        </p:blipFill>
        <p:spPr>
          <a:xfrm>
            <a:off x="10991850" y="0"/>
            <a:ext cx="1200150" cy="1095375"/>
          </a:xfrm>
          <a:prstGeom prst="rect">
            <a:avLst/>
          </a:prstGeom>
        </p:spPr>
      </p:pic>
      <p:pic>
        <p:nvPicPr>
          <p:cNvPr id="4" name="Picture 3">
            <a:extLst>
              <a:ext uri="{FF2B5EF4-FFF2-40B4-BE49-F238E27FC236}">
                <a16:creationId xmlns:a16="http://schemas.microsoft.com/office/drawing/2014/main" xmlns="" id="{888CE390-21FC-4D33-9C6A-A1FC34F45F5E}"/>
              </a:ext>
            </a:extLst>
          </p:cNvPr>
          <p:cNvPicPr>
            <a:picLocks noChangeAspect="1"/>
          </p:cNvPicPr>
          <p:nvPr/>
        </p:nvPicPr>
        <p:blipFill>
          <a:blip r:embed="rId3"/>
          <a:stretch>
            <a:fillRect/>
          </a:stretch>
        </p:blipFill>
        <p:spPr>
          <a:xfrm>
            <a:off x="643890" y="2200275"/>
            <a:ext cx="1504950" cy="1962150"/>
          </a:xfrm>
          <a:prstGeom prst="rect">
            <a:avLst/>
          </a:prstGeom>
        </p:spPr>
      </p:pic>
      <p:pic>
        <p:nvPicPr>
          <p:cNvPr id="2050" name="Picture 2" descr="Image result for pranayama">
            <a:extLst>
              <a:ext uri="{FF2B5EF4-FFF2-40B4-BE49-F238E27FC236}">
                <a16:creationId xmlns:a16="http://schemas.microsoft.com/office/drawing/2014/main" xmlns="" id="{C244CEFA-6D38-46A7-9939-058A4B1305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9121" y="2200275"/>
            <a:ext cx="3625347" cy="4477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2466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1104900"/>
            <a:ext cx="10347960" cy="1095375"/>
          </a:xfrm>
        </p:spPr>
        <p:txBody>
          <a:bodyPr>
            <a:normAutofit/>
          </a:bodyPr>
          <a:lstStyle/>
          <a:p>
            <a:pPr marL="0" indent="0">
              <a:buNone/>
            </a:pPr>
            <a:r>
              <a:rPr lang="en-US" b="1" u="sng" dirty="0"/>
              <a:t>WD - 2 - Answer</a:t>
            </a:r>
          </a:p>
          <a:p>
            <a:pPr marL="0" indent="0">
              <a:buNone/>
            </a:pPr>
            <a:r>
              <a:rPr lang="en-US" b="1" u="sng" dirty="0"/>
              <a:t>Why do we do ‘Pranayama’?</a:t>
            </a:r>
          </a:p>
          <a:p>
            <a:pPr marL="0" indent="0">
              <a:buNone/>
            </a:pPr>
            <a:endParaRPr lang="en-US" b="1" u="sng" dirty="0"/>
          </a:p>
          <a:p>
            <a:pPr marL="0" indent="0">
              <a:buNone/>
            </a:pPr>
            <a:endParaRPr lang="en-US" b="1" u="sng" dirty="0"/>
          </a:p>
        </p:txBody>
      </p:sp>
      <p:pic>
        <p:nvPicPr>
          <p:cNvPr id="6" name="Picture 5">
            <a:extLst>
              <a:ext uri="{FF2B5EF4-FFF2-40B4-BE49-F238E27FC236}">
                <a16:creationId xmlns:a16="http://schemas.microsoft.com/office/drawing/2014/main" xmlns="" id="{F98567F0-D57C-4CB8-827C-89537002690E}"/>
              </a:ext>
            </a:extLst>
          </p:cNvPr>
          <p:cNvPicPr>
            <a:picLocks noChangeAspect="1"/>
          </p:cNvPicPr>
          <p:nvPr/>
        </p:nvPicPr>
        <p:blipFill>
          <a:blip r:embed="rId2"/>
          <a:stretch>
            <a:fillRect/>
          </a:stretch>
        </p:blipFill>
        <p:spPr>
          <a:xfrm>
            <a:off x="10991850" y="0"/>
            <a:ext cx="1200150" cy="1095375"/>
          </a:xfrm>
          <a:prstGeom prst="rect">
            <a:avLst/>
          </a:prstGeom>
        </p:spPr>
      </p:pic>
      <p:sp>
        <p:nvSpPr>
          <p:cNvPr id="7" name="Content Placeholder 2">
            <a:extLst>
              <a:ext uri="{FF2B5EF4-FFF2-40B4-BE49-F238E27FC236}">
                <a16:creationId xmlns:a16="http://schemas.microsoft.com/office/drawing/2014/main" xmlns="" id="{3C6C35B2-6BE7-4D6A-A775-9405ACC41094}"/>
              </a:ext>
            </a:extLst>
          </p:cNvPr>
          <p:cNvSpPr txBox="1">
            <a:spLocks/>
          </p:cNvSpPr>
          <p:nvPr/>
        </p:nvSpPr>
        <p:spPr>
          <a:xfrm>
            <a:off x="643890" y="2686050"/>
            <a:ext cx="10347960" cy="1095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b="1" dirty="0"/>
          </a:p>
        </p:txBody>
      </p:sp>
      <p:sp>
        <p:nvSpPr>
          <p:cNvPr id="8" name="Content Placeholder 2">
            <a:extLst>
              <a:ext uri="{FF2B5EF4-FFF2-40B4-BE49-F238E27FC236}">
                <a16:creationId xmlns:a16="http://schemas.microsoft.com/office/drawing/2014/main" xmlns="" id="{29572886-202D-4E67-89C7-21293D86030D}"/>
              </a:ext>
            </a:extLst>
          </p:cNvPr>
          <p:cNvSpPr txBox="1">
            <a:spLocks/>
          </p:cNvSpPr>
          <p:nvPr/>
        </p:nvSpPr>
        <p:spPr>
          <a:xfrm>
            <a:off x="643890" y="2333625"/>
            <a:ext cx="10443210" cy="2924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Pranayama is the conscious expansion of inhalation and exhalation in a specific manner. </a:t>
            </a:r>
          </a:p>
          <a:p>
            <a:r>
              <a:rPr lang="en-US" dirty="0"/>
              <a:t>It is a scientific process of internal purification, draws the mind inwards and connects to deeper levels of consciousness. </a:t>
            </a:r>
          </a:p>
          <a:p>
            <a:r>
              <a:rPr lang="en-US" dirty="0"/>
              <a:t>Pranayama refreshes and energizes the brain, calms the mind, removes stress, negativity and make all the systems function well.</a:t>
            </a:r>
            <a:endParaRPr lang="en-US" b="1" u="sng" dirty="0"/>
          </a:p>
        </p:txBody>
      </p:sp>
    </p:spTree>
    <p:extLst>
      <p:ext uri="{BB962C8B-B14F-4D97-AF65-F5344CB8AC3E}">
        <p14:creationId xmlns:p14="http://schemas.microsoft.com/office/powerpoint/2010/main" val="26837828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1104900"/>
            <a:ext cx="10347960" cy="1095375"/>
          </a:xfrm>
        </p:spPr>
        <p:txBody>
          <a:bodyPr>
            <a:normAutofit/>
          </a:bodyPr>
          <a:lstStyle/>
          <a:p>
            <a:pPr marL="0" indent="0">
              <a:buNone/>
            </a:pPr>
            <a:r>
              <a:rPr lang="en-US" b="1" u="sng" dirty="0"/>
              <a:t>WD - 3</a:t>
            </a:r>
          </a:p>
          <a:p>
            <a:pPr marL="0" indent="0">
              <a:buNone/>
            </a:pPr>
            <a:r>
              <a:rPr lang="en-US" b="1" u="sng" dirty="0"/>
              <a:t>Why do we do ‘Bhoomi Puja’? Mention at least 2 facts</a:t>
            </a:r>
          </a:p>
        </p:txBody>
      </p:sp>
      <p:pic>
        <p:nvPicPr>
          <p:cNvPr id="6" name="Picture 5">
            <a:extLst>
              <a:ext uri="{FF2B5EF4-FFF2-40B4-BE49-F238E27FC236}">
                <a16:creationId xmlns:a16="http://schemas.microsoft.com/office/drawing/2014/main" xmlns="" id="{F98567F0-D57C-4CB8-827C-89537002690E}"/>
              </a:ext>
            </a:extLst>
          </p:cNvPr>
          <p:cNvPicPr>
            <a:picLocks noChangeAspect="1"/>
          </p:cNvPicPr>
          <p:nvPr/>
        </p:nvPicPr>
        <p:blipFill>
          <a:blip r:embed="rId2"/>
          <a:stretch>
            <a:fillRect/>
          </a:stretch>
        </p:blipFill>
        <p:spPr>
          <a:xfrm>
            <a:off x="10991850" y="0"/>
            <a:ext cx="1200150" cy="1095375"/>
          </a:xfrm>
          <a:prstGeom prst="rect">
            <a:avLst/>
          </a:prstGeom>
        </p:spPr>
      </p:pic>
      <p:pic>
        <p:nvPicPr>
          <p:cNvPr id="2" name="Picture 1">
            <a:extLst>
              <a:ext uri="{FF2B5EF4-FFF2-40B4-BE49-F238E27FC236}">
                <a16:creationId xmlns:a16="http://schemas.microsoft.com/office/drawing/2014/main" xmlns="" id="{5FAB1F5F-F9D5-478F-B92C-E72F04D64B29}"/>
              </a:ext>
            </a:extLst>
          </p:cNvPr>
          <p:cNvPicPr>
            <a:picLocks noChangeAspect="1"/>
          </p:cNvPicPr>
          <p:nvPr/>
        </p:nvPicPr>
        <p:blipFill>
          <a:blip r:embed="rId3"/>
          <a:stretch>
            <a:fillRect/>
          </a:stretch>
        </p:blipFill>
        <p:spPr>
          <a:xfrm>
            <a:off x="643890" y="2200275"/>
            <a:ext cx="1562100" cy="1752600"/>
          </a:xfrm>
          <a:prstGeom prst="rect">
            <a:avLst/>
          </a:prstGeom>
        </p:spPr>
      </p:pic>
      <p:pic>
        <p:nvPicPr>
          <p:cNvPr id="3074" name="Picture 2" descr="Image result for bhoomi puja">
            <a:extLst>
              <a:ext uri="{FF2B5EF4-FFF2-40B4-BE49-F238E27FC236}">
                <a16:creationId xmlns:a16="http://schemas.microsoft.com/office/drawing/2014/main" xmlns="" id="{31F4EC4E-F137-424E-BEA8-6E3F663EC0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6965" y="2216638"/>
            <a:ext cx="5298070" cy="3536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4607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1104900"/>
            <a:ext cx="10347960" cy="1095375"/>
          </a:xfrm>
        </p:spPr>
        <p:txBody>
          <a:bodyPr>
            <a:normAutofit/>
          </a:bodyPr>
          <a:lstStyle/>
          <a:p>
            <a:pPr marL="0" indent="0">
              <a:buNone/>
            </a:pPr>
            <a:r>
              <a:rPr lang="en-US" b="1" u="sng" dirty="0"/>
              <a:t>WD - 3 - Answer</a:t>
            </a:r>
          </a:p>
          <a:p>
            <a:pPr marL="0" indent="0">
              <a:buNone/>
            </a:pPr>
            <a:r>
              <a:rPr lang="en-US" b="1" u="sng" dirty="0"/>
              <a:t>Why do we do ‘Bhoomi Puja’?</a:t>
            </a:r>
          </a:p>
          <a:p>
            <a:pPr marL="0" indent="0">
              <a:buNone/>
            </a:pPr>
            <a:endParaRPr lang="en-US" b="1" u="sng" dirty="0"/>
          </a:p>
          <a:p>
            <a:pPr marL="0" indent="0">
              <a:buNone/>
            </a:pPr>
            <a:endParaRPr lang="en-US" b="1" u="sng" dirty="0"/>
          </a:p>
        </p:txBody>
      </p:sp>
      <p:pic>
        <p:nvPicPr>
          <p:cNvPr id="6" name="Picture 5">
            <a:extLst>
              <a:ext uri="{FF2B5EF4-FFF2-40B4-BE49-F238E27FC236}">
                <a16:creationId xmlns:a16="http://schemas.microsoft.com/office/drawing/2014/main" xmlns="" id="{F98567F0-D57C-4CB8-827C-89537002690E}"/>
              </a:ext>
            </a:extLst>
          </p:cNvPr>
          <p:cNvPicPr>
            <a:picLocks noChangeAspect="1"/>
          </p:cNvPicPr>
          <p:nvPr/>
        </p:nvPicPr>
        <p:blipFill>
          <a:blip r:embed="rId2"/>
          <a:stretch>
            <a:fillRect/>
          </a:stretch>
        </p:blipFill>
        <p:spPr>
          <a:xfrm>
            <a:off x="10991850" y="0"/>
            <a:ext cx="1200150" cy="1095375"/>
          </a:xfrm>
          <a:prstGeom prst="rect">
            <a:avLst/>
          </a:prstGeom>
        </p:spPr>
      </p:pic>
      <p:sp>
        <p:nvSpPr>
          <p:cNvPr id="7" name="Content Placeholder 2">
            <a:extLst>
              <a:ext uri="{FF2B5EF4-FFF2-40B4-BE49-F238E27FC236}">
                <a16:creationId xmlns:a16="http://schemas.microsoft.com/office/drawing/2014/main" xmlns="" id="{3C6C35B2-6BE7-4D6A-A775-9405ACC41094}"/>
              </a:ext>
            </a:extLst>
          </p:cNvPr>
          <p:cNvSpPr txBox="1">
            <a:spLocks/>
          </p:cNvSpPr>
          <p:nvPr/>
        </p:nvSpPr>
        <p:spPr>
          <a:xfrm>
            <a:off x="643890" y="2686050"/>
            <a:ext cx="10347960" cy="1095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b="1" dirty="0"/>
          </a:p>
        </p:txBody>
      </p:sp>
      <p:sp>
        <p:nvSpPr>
          <p:cNvPr id="8" name="Content Placeholder 2">
            <a:extLst>
              <a:ext uri="{FF2B5EF4-FFF2-40B4-BE49-F238E27FC236}">
                <a16:creationId xmlns:a16="http://schemas.microsoft.com/office/drawing/2014/main" xmlns="" id="{29572886-202D-4E67-89C7-21293D86030D}"/>
              </a:ext>
            </a:extLst>
          </p:cNvPr>
          <p:cNvSpPr txBox="1">
            <a:spLocks/>
          </p:cNvSpPr>
          <p:nvPr/>
        </p:nvSpPr>
        <p:spPr>
          <a:xfrm>
            <a:off x="643890" y="2333625"/>
            <a:ext cx="10488930" cy="37471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Bhoomi simply means "the one who holds everything". We consider Earth as Mother and believe that it is our dharma to protect her as she is Vishwa </a:t>
            </a:r>
            <a:r>
              <a:rPr lang="en-US" dirty="0" err="1"/>
              <a:t>Daani</a:t>
            </a:r>
            <a:r>
              <a:rPr lang="en-US" dirty="0"/>
              <a:t>- the giver of all</a:t>
            </a:r>
          </a:p>
          <a:p>
            <a:r>
              <a:rPr lang="en-US" dirty="0"/>
              <a:t>Bhoomi puja is worshipping of Mother earth, giving honor, respect and also seeking her blessing.</a:t>
            </a:r>
          </a:p>
          <a:p>
            <a:r>
              <a:rPr lang="en-US" dirty="0"/>
              <a:t>Bhoomi puja is typically done before any type of construction, agricultural activities or any work on land on an auspicious day</a:t>
            </a:r>
          </a:p>
          <a:p>
            <a:r>
              <a:rPr lang="en-US" dirty="0"/>
              <a:t>Whenever we build or do something with right principles, it creates stability between the cosmos, nature and the artificial structure built.</a:t>
            </a:r>
            <a:endParaRPr lang="en-US" b="1" u="sng" dirty="0"/>
          </a:p>
        </p:txBody>
      </p:sp>
    </p:spTree>
    <p:extLst>
      <p:ext uri="{BB962C8B-B14F-4D97-AF65-F5344CB8AC3E}">
        <p14:creationId xmlns:p14="http://schemas.microsoft.com/office/powerpoint/2010/main" val="6618241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1104900"/>
            <a:ext cx="10347960" cy="1095375"/>
          </a:xfrm>
        </p:spPr>
        <p:txBody>
          <a:bodyPr>
            <a:normAutofit/>
          </a:bodyPr>
          <a:lstStyle/>
          <a:p>
            <a:pPr marL="0" indent="0">
              <a:buNone/>
            </a:pPr>
            <a:r>
              <a:rPr lang="en-US" b="1" u="sng" dirty="0"/>
              <a:t>WD - 4</a:t>
            </a:r>
          </a:p>
          <a:p>
            <a:pPr marL="0" indent="0">
              <a:buNone/>
            </a:pPr>
            <a:r>
              <a:rPr lang="en-US" b="1" u="sng" dirty="0"/>
              <a:t>Why do we perform ‘Havana/Yagna’? Mention at least 2 facts</a:t>
            </a:r>
          </a:p>
        </p:txBody>
      </p:sp>
      <p:pic>
        <p:nvPicPr>
          <p:cNvPr id="6" name="Picture 5">
            <a:extLst>
              <a:ext uri="{FF2B5EF4-FFF2-40B4-BE49-F238E27FC236}">
                <a16:creationId xmlns:a16="http://schemas.microsoft.com/office/drawing/2014/main" xmlns="" id="{F98567F0-D57C-4CB8-827C-89537002690E}"/>
              </a:ext>
            </a:extLst>
          </p:cNvPr>
          <p:cNvPicPr>
            <a:picLocks noChangeAspect="1"/>
          </p:cNvPicPr>
          <p:nvPr/>
        </p:nvPicPr>
        <p:blipFill>
          <a:blip r:embed="rId2"/>
          <a:stretch>
            <a:fillRect/>
          </a:stretch>
        </p:blipFill>
        <p:spPr>
          <a:xfrm>
            <a:off x="10991850" y="0"/>
            <a:ext cx="1200150" cy="1095375"/>
          </a:xfrm>
          <a:prstGeom prst="rect">
            <a:avLst/>
          </a:prstGeom>
        </p:spPr>
      </p:pic>
      <p:pic>
        <p:nvPicPr>
          <p:cNvPr id="4" name="Picture 3">
            <a:extLst>
              <a:ext uri="{FF2B5EF4-FFF2-40B4-BE49-F238E27FC236}">
                <a16:creationId xmlns:a16="http://schemas.microsoft.com/office/drawing/2014/main" xmlns="" id="{C4AB9210-3174-43A3-869F-5631A7E0130B}"/>
              </a:ext>
            </a:extLst>
          </p:cNvPr>
          <p:cNvPicPr>
            <a:picLocks noChangeAspect="1"/>
          </p:cNvPicPr>
          <p:nvPr/>
        </p:nvPicPr>
        <p:blipFill>
          <a:blip r:embed="rId3"/>
          <a:stretch>
            <a:fillRect/>
          </a:stretch>
        </p:blipFill>
        <p:spPr>
          <a:xfrm>
            <a:off x="643890" y="2216638"/>
            <a:ext cx="1562100" cy="1781175"/>
          </a:xfrm>
          <a:prstGeom prst="rect">
            <a:avLst/>
          </a:prstGeom>
        </p:spPr>
      </p:pic>
      <p:pic>
        <p:nvPicPr>
          <p:cNvPr id="4098" name="Picture 2" descr="Image result for yagna">
            <a:extLst>
              <a:ext uri="{FF2B5EF4-FFF2-40B4-BE49-F238E27FC236}">
                <a16:creationId xmlns:a16="http://schemas.microsoft.com/office/drawing/2014/main" xmlns="" id="{E92B68F8-77AA-49DF-BD40-39E5FBF8B2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5672" y="2200275"/>
            <a:ext cx="5240655" cy="3934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138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1104900"/>
            <a:ext cx="10347960" cy="1095375"/>
          </a:xfrm>
        </p:spPr>
        <p:txBody>
          <a:bodyPr>
            <a:normAutofit/>
          </a:bodyPr>
          <a:lstStyle/>
          <a:p>
            <a:pPr marL="0" indent="0">
              <a:buNone/>
            </a:pPr>
            <a:r>
              <a:rPr lang="en-US" b="1" u="sng" dirty="0"/>
              <a:t>WD - 4 - Answer</a:t>
            </a:r>
          </a:p>
          <a:p>
            <a:pPr marL="0" indent="0">
              <a:buNone/>
            </a:pPr>
            <a:r>
              <a:rPr lang="en-US" b="1" u="sng" dirty="0"/>
              <a:t>Why do we perform ‘Havana/Yagna’?</a:t>
            </a:r>
          </a:p>
          <a:p>
            <a:pPr marL="0" indent="0">
              <a:buNone/>
            </a:pPr>
            <a:endParaRPr lang="en-US" b="1" u="sng" dirty="0"/>
          </a:p>
          <a:p>
            <a:pPr marL="0" indent="0">
              <a:buNone/>
            </a:pPr>
            <a:endParaRPr lang="en-US" b="1" u="sng" dirty="0"/>
          </a:p>
        </p:txBody>
      </p:sp>
      <p:pic>
        <p:nvPicPr>
          <p:cNvPr id="6" name="Picture 5">
            <a:extLst>
              <a:ext uri="{FF2B5EF4-FFF2-40B4-BE49-F238E27FC236}">
                <a16:creationId xmlns:a16="http://schemas.microsoft.com/office/drawing/2014/main" xmlns="" id="{F98567F0-D57C-4CB8-827C-89537002690E}"/>
              </a:ext>
            </a:extLst>
          </p:cNvPr>
          <p:cNvPicPr>
            <a:picLocks noChangeAspect="1"/>
          </p:cNvPicPr>
          <p:nvPr/>
        </p:nvPicPr>
        <p:blipFill>
          <a:blip r:embed="rId2"/>
          <a:stretch>
            <a:fillRect/>
          </a:stretch>
        </p:blipFill>
        <p:spPr>
          <a:xfrm>
            <a:off x="10991850" y="0"/>
            <a:ext cx="1200150" cy="1095375"/>
          </a:xfrm>
          <a:prstGeom prst="rect">
            <a:avLst/>
          </a:prstGeom>
        </p:spPr>
      </p:pic>
      <p:sp>
        <p:nvSpPr>
          <p:cNvPr id="7" name="Content Placeholder 2">
            <a:extLst>
              <a:ext uri="{FF2B5EF4-FFF2-40B4-BE49-F238E27FC236}">
                <a16:creationId xmlns:a16="http://schemas.microsoft.com/office/drawing/2014/main" xmlns="" id="{3C6C35B2-6BE7-4D6A-A775-9405ACC41094}"/>
              </a:ext>
            </a:extLst>
          </p:cNvPr>
          <p:cNvSpPr txBox="1">
            <a:spLocks/>
          </p:cNvSpPr>
          <p:nvPr/>
        </p:nvSpPr>
        <p:spPr>
          <a:xfrm>
            <a:off x="643890" y="2686050"/>
            <a:ext cx="10347960" cy="1095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b="1" dirty="0"/>
          </a:p>
        </p:txBody>
      </p:sp>
      <p:sp>
        <p:nvSpPr>
          <p:cNvPr id="8" name="Content Placeholder 2">
            <a:extLst>
              <a:ext uri="{FF2B5EF4-FFF2-40B4-BE49-F238E27FC236}">
                <a16:creationId xmlns:a16="http://schemas.microsoft.com/office/drawing/2014/main" xmlns="" id="{29572886-202D-4E67-89C7-21293D86030D}"/>
              </a:ext>
            </a:extLst>
          </p:cNvPr>
          <p:cNvSpPr txBox="1">
            <a:spLocks/>
          </p:cNvSpPr>
          <p:nvPr/>
        </p:nvSpPr>
        <p:spPr>
          <a:xfrm>
            <a:off x="643890" y="2333625"/>
            <a:ext cx="10488930" cy="37471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‘Havana/Yajna’ is a Sanskrit word for ritual wherein offerings such as grains and ghee are made into a consecrated fire, which is held on the occasion of child birth, marriages, and other special occasions. </a:t>
            </a:r>
          </a:p>
          <a:p>
            <a:r>
              <a:rPr lang="en-US" dirty="0"/>
              <a:t>The mantra during Yajna is in the plural form, since it’s purpose is not only for an individual benefit but welfare for all by bestowing gifts of intelligence, cattle, crops, vitality energy and wealth. </a:t>
            </a:r>
          </a:p>
          <a:p>
            <a:r>
              <a:rPr lang="en-US" dirty="0"/>
              <a:t>Mantra ends with “</a:t>
            </a:r>
            <a:r>
              <a:rPr lang="en-US" dirty="0" err="1"/>
              <a:t>Idam</a:t>
            </a:r>
            <a:r>
              <a:rPr lang="en-US" dirty="0"/>
              <a:t> Na Mama” translates into - It’s not for me or belongs to me but it’s dedicated to God for the benefit of all.</a:t>
            </a:r>
            <a:endParaRPr lang="en-US" b="1" u="sng" dirty="0"/>
          </a:p>
        </p:txBody>
      </p:sp>
    </p:spTree>
    <p:extLst>
      <p:ext uri="{BB962C8B-B14F-4D97-AF65-F5344CB8AC3E}">
        <p14:creationId xmlns:p14="http://schemas.microsoft.com/office/powerpoint/2010/main" val="35899567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1104900"/>
            <a:ext cx="10347960" cy="1095375"/>
          </a:xfrm>
        </p:spPr>
        <p:txBody>
          <a:bodyPr>
            <a:normAutofit/>
          </a:bodyPr>
          <a:lstStyle/>
          <a:p>
            <a:pPr marL="0" indent="0">
              <a:buNone/>
            </a:pPr>
            <a:r>
              <a:rPr lang="en-US" b="1" u="sng" dirty="0"/>
              <a:t>WD - 5</a:t>
            </a:r>
          </a:p>
          <a:p>
            <a:pPr marL="0" indent="0">
              <a:buNone/>
            </a:pPr>
            <a:r>
              <a:rPr lang="en-US" b="1" u="sng" dirty="0"/>
              <a:t>Why do we do ‘</a:t>
            </a:r>
            <a:r>
              <a:rPr lang="en-US" b="1" u="sng" dirty="0" err="1"/>
              <a:t>Murti</a:t>
            </a:r>
            <a:r>
              <a:rPr lang="en-US" b="1" u="sng" dirty="0"/>
              <a:t> Puja’? Mention at least 2 facts</a:t>
            </a:r>
          </a:p>
        </p:txBody>
      </p:sp>
      <p:pic>
        <p:nvPicPr>
          <p:cNvPr id="6" name="Picture 5">
            <a:extLst>
              <a:ext uri="{FF2B5EF4-FFF2-40B4-BE49-F238E27FC236}">
                <a16:creationId xmlns:a16="http://schemas.microsoft.com/office/drawing/2014/main" xmlns="" id="{F98567F0-D57C-4CB8-827C-89537002690E}"/>
              </a:ext>
            </a:extLst>
          </p:cNvPr>
          <p:cNvPicPr>
            <a:picLocks noChangeAspect="1"/>
          </p:cNvPicPr>
          <p:nvPr/>
        </p:nvPicPr>
        <p:blipFill>
          <a:blip r:embed="rId2"/>
          <a:stretch>
            <a:fillRect/>
          </a:stretch>
        </p:blipFill>
        <p:spPr>
          <a:xfrm>
            <a:off x="10991850" y="0"/>
            <a:ext cx="1200150" cy="1095375"/>
          </a:xfrm>
          <a:prstGeom prst="rect">
            <a:avLst/>
          </a:prstGeom>
        </p:spPr>
      </p:pic>
      <p:pic>
        <p:nvPicPr>
          <p:cNvPr id="2" name="Picture 1">
            <a:extLst>
              <a:ext uri="{FF2B5EF4-FFF2-40B4-BE49-F238E27FC236}">
                <a16:creationId xmlns:a16="http://schemas.microsoft.com/office/drawing/2014/main" xmlns="" id="{9B44FE5A-066D-40C9-92D2-2518EFEEAAE2}"/>
              </a:ext>
            </a:extLst>
          </p:cNvPr>
          <p:cNvPicPr>
            <a:picLocks noChangeAspect="1"/>
          </p:cNvPicPr>
          <p:nvPr/>
        </p:nvPicPr>
        <p:blipFill>
          <a:blip r:embed="rId3"/>
          <a:stretch>
            <a:fillRect/>
          </a:stretch>
        </p:blipFill>
        <p:spPr>
          <a:xfrm>
            <a:off x="643890" y="2200275"/>
            <a:ext cx="2628900" cy="1876425"/>
          </a:xfrm>
          <a:prstGeom prst="rect">
            <a:avLst/>
          </a:prstGeom>
        </p:spPr>
      </p:pic>
      <p:pic>
        <p:nvPicPr>
          <p:cNvPr id="5122" name="Picture 2" descr="Image result for murti puja">
            <a:extLst>
              <a:ext uri="{FF2B5EF4-FFF2-40B4-BE49-F238E27FC236}">
                <a16:creationId xmlns:a16="http://schemas.microsoft.com/office/drawing/2014/main" xmlns="" id="{FC6A8AEC-A809-42F8-9BA1-9AEE0565DE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672" y="2200275"/>
            <a:ext cx="5463540" cy="3926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51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880110" y="1730071"/>
            <a:ext cx="10111740" cy="3397857"/>
          </a:xfrm>
        </p:spPr>
        <p:txBody>
          <a:bodyPr>
            <a:noAutofit/>
          </a:bodyPr>
          <a:lstStyle/>
          <a:p>
            <a:r>
              <a:rPr lang="en-US" b="1" dirty="0"/>
              <a:t>She is </a:t>
            </a:r>
            <a:r>
              <a:rPr lang="en-US" b="1" dirty="0" err="1"/>
              <a:t>Onake</a:t>
            </a:r>
            <a:r>
              <a:rPr lang="en-US" b="1" dirty="0"/>
              <a:t> </a:t>
            </a:r>
            <a:r>
              <a:rPr lang="en-US" b="1" dirty="0" err="1"/>
              <a:t>Obavva</a:t>
            </a:r>
            <a:endParaRPr lang="en-US" b="1" dirty="0"/>
          </a:p>
          <a:p>
            <a:r>
              <a:rPr lang="en-US" dirty="0" err="1"/>
              <a:t>Onake</a:t>
            </a:r>
            <a:r>
              <a:rPr lang="en-US" dirty="0"/>
              <a:t> </a:t>
            </a:r>
            <a:r>
              <a:rPr lang="en-US" dirty="0" err="1"/>
              <a:t>Obavva</a:t>
            </a:r>
            <a:r>
              <a:rPr lang="en-US" dirty="0"/>
              <a:t> of </a:t>
            </a:r>
            <a:r>
              <a:rPr lang="en-US" dirty="0" err="1"/>
              <a:t>chitradurga</a:t>
            </a:r>
            <a:r>
              <a:rPr lang="en-US" dirty="0"/>
              <a:t> was one of the fiercest women patriots and warriors of Karnataka. </a:t>
            </a:r>
          </a:p>
          <a:p>
            <a:r>
              <a:rPr lang="en-US" dirty="0"/>
              <a:t>She single handedly fought with the army of </a:t>
            </a:r>
            <a:r>
              <a:rPr lang="en-US" dirty="0" err="1"/>
              <a:t>Hyder</a:t>
            </a:r>
            <a:r>
              <a:rPr lang="en-US" dirty="0"/>
              <a:t> Ali. </a:t>
            </a:r>
          </a:p>
          <a:p>
            <a:r>
              <a:rPr lang="en-US" dirty="0"/>
              <a:t>She just used a wooden pestle called </a:t>
            </a:r>
            <a:r>
              <a:rPr lang="en-US" dirty="0" err="1"/>
              <a:t>Onake</a:t>
            </a:r>
            <a:r>
              <a:rPr lang="en-US" dirty="0"/>
              <a:t> (in Kannada) as her weapon. </a:t>
            </a:r>
          </a:p>
          <a:p>
            <a:r>
              <a:rPr lang="en-US" dirty="0"/>
              <a:t>Her husband, </a:t>
            </a:r>
            <a:r>
              <a:rPr lang="en-US" dirty="0" err="1"/>
              <a:t>Kalanayak</a:t>
            </a:r>
            <a:r>
              <a:rPr lang="en-US" dirty="0"/>
              <a:t> was a guard of one of the secret entrance in the fort of </a:t>
            </a:r>
            <a:r>
              <a:rPr lang="en-US" dirty="0" err="1"/>
              <a:t>Chitradurga</a:t>
            </a:r>
            <a:r>
              <a:rPr lang="en-US" dirty="0"/>
              <a:t>. </a:t>
            </a:r>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2707729" cy="523220"/>
          </a:xfrm>
          <a:prstGeom prst="rect">
            <a:avLst/>
          </a:prstGeom>
        </p:spPr>
        <p:txBody>
          <a:bodyPr wrap="none">
            <a:spAutoFit/>
          </a:bodyPr>
          <a:lstStyle/>
          <a:p>
            <a:r>
              <a:rPr lang="en-US" sz="2800" b="1" u="sng" dirty="0"/>
              <a:t>ROH - 1 - Answer</a:t>
            </a:r>
          </a:p>
        </p:txBody>
      </p:sp>
      <p:pic>
        <p:nvPicPr>
          <p:cNvPr id="8" name="Picture 7">
            <a:extLst>
              <a:ext uri="{FF2B5EF4-FFF2-40B4-BE49-F238E27FC236}">
                <a16:creationId xmlns:a16="http://schemas.microsoft.com/office/drawing/2014/main" xmlns="" id="{E1445BAD-BB64-453B-802F-294812AF6BC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13611669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1104900"/>
            <a:ext cx="10347960" cy="1095375"/>
          </a:xfrm>
        </p:spPr>
        <p:txBody>
          <a:bodyPr>
            <a:normAutofit/>
          </a:bodyPr>
          <a:lstStyle/>
          <a:p>
            <a:pPr marL="0" indent="0">
              <a:buNone/>
            </a:pPr>
            <a:r>
              <a:rPr lang="en-US" b="1" u="sng" dirty="0"/>
              <a:t>WD - 5 - Answer</a:t>
            </a:r>
          </a:p>
          <a:p>
            <a:pPr marL="0" indent="0">
              <a:buNone/>
            </a:pPr>
            <a:r>
              <a:rPr lang="en-US" b="1" u="sng" dirty="0"/>
              <a:t>Why do we do ‘</a:t>
            </a:r>
            <a:r>
              <a:rPr lang="en-US" b="1" u="sng" dirty="0" err="1"/>
              <a:t>Murti</a:t>
            </a:r>
            <a:r>
              <a:rPr lang="en-US" b="1" u="sng" dirty="0"/>
              <a:t> Puja’?</a:t>
            </a:r>
          </a:p>
        </p:txBody>
      </p:sp>
      <p:pic>
        <p:nvPicPr>
          <p:cNvPr id="6" name="Picture 5">
            <a:extLst>
              <a:ext uri="{FF2B5EF4-FFF2-40B4-BE49-F238E27FC236}">
                <a16:creationId xmlns:a16="http://schemas.microsoft.com/office/drawing/2014/main" xmlns="" id="{F98567F0-D57C-4CB8-827C-89537002690E}"/>
              </a:ext>
            </a:extLst>
          </p:cNvPr>
          <p:cNvPicPr>
            <a:picLocks noChangeAspect="1"/>
          </p:cNvPicPr>
          <p:nvPr/>
        </p:nvPicPr>
        <p:blipFill>
          <a:blip r:embed="rId2"/>
          <a:stretch>
            <a:fillRect/>
          </a:stretch>
        </p:blipFill>
        <p:spPr>
          <a:xfrm>
            <a:off x="10991850" y="0"/>
            <a:ext cx="1200150" cy="1095375"/>
          </a:xfrm>
          <a:prstGeom prst="rect">
            <a:avLst/>
          </a:prstGeom>
        </p:spPr>
      </p:pic>
      <p:sp>
        <p:nvSpPr>
          <p:cNvPr id="7" name="Content Placeholder 2">
            <a:extLst>
              <a:ext uri="{FF2B5EF4-FFF2-40B4-BE49-F238E27FC236}">
                <a16:creationId xmlns:a16="http://schemas.microsoft.com/office/drawing/2014/main" xmlns="" id="{3C6C35B2-6BE7-4D6A-A775-9405ACC41094}"/>
              </a:ext>
            </a:extLst>
          </p:cNvPr>
          <p:cNvSpPr txBox="1">
            <a:spLocks/>
          </p:cNvSpPr>
          <p:nvPr/>
        </p:nvSpPr>
        <p:spPr>
          <a:xfrm>
            <a:off x="643890" y="2686050"/>
            <a:ext cx="10347960" cy="1095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b="1" dirty="0"/>
          </a:p>
        </p:txBody>
      </p:sp>
      <p:sp>
        <p:nvSpPr>
          <p:cNvPr id="8" name="Content Placeholder 2">
            <a:extLst>
              <a:ext uri="{FF2B5EF4-FFF2-40B4-BE49-F238E27FC236}">
                <a16:creationId xmlns:a16="http://schemas.microsoft.com/office/drawing/2014/main" xmlns="" id="{29572886-202D-4E67-89C7-21293D86030D}"/>
              </a:ext>
            </a:extLst>
          </p:cNvPr>
          <p:cNvSpPr txBox="1">
            <a:spLocks/>
          </p:cNvSpPr>
          <p:nvPr/>
        </p:nvSpPr>
        <p:spPr>
          <a:xfrm>
            <a:off x="643890" y="2333625"/>
            <a:ext cx="10488930" cy="37471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Murti</a:t>
            </a:r>
            <a:r>
              <a:rPr lang="en-US" dirty="0"/>
              <a:t> / </a:t>
            </a:r>
            <a:r>
              <a:rPr lang="en-US" dirty="0" err="1"/>
              <a:t>Vigraha</a:t>
            </a:r>
            <a:r>
              <a:rPr lang="en-US" dirty="0"/>
              <a:t> is one of the tools in the spiritual tool box through which we are able to connect with God. </a:t>
            </a:r>
          </a:p>
          <a:p>
            <a:r>
              <a:rPr lang="en-US" dirty="0" err="1"/>
              <a:t>Murtis</a:t>
            </a:r>
            <a:r>
              <a:rPr lang="en-US" dirty="0"/>
              <a:t> are established in temples or even in our homes after a specific ritual called Prana </a:t>
            </a:r>
            <a:r>
              <a:rPr lang="en-US" dirty="0" err="1"/>
              <a:t>prathishta</a:t>
            </a:r>
            <a:endParaRPr lang="en-US" dirty="0"/>
          </a:p>
          <a:p>
            <a:r>
              <a:rPr lang="en-US" dirty="0" err="1"/>
              <a:t>Murti</a:t>
            </a:r>
            <a:r>
              <a:rPr lang="en-US" dirty="0"/>
              <a:t> puja is a simple way of expressing our faith, love and devotion to God. By admiring the qualities of the </a:t>
            </a:r>
            <a:r>
              <a:rPr lang="en-US" dirty="0" err="1"/>
              <a:t>Devatha</a:t>
            </a:r>
            <a:r>
              <a:rPr lang="en-US" dirty="0"/>
              <a:t> we tend to develop the same qualities in us also. Idols should lead us to the "Ideal".</a:t>
            </a:r>
            <a:endParaRPr lang="en-US" b="1" u="sng" dirty="0"/>
          </a:p>
        </p:txBody>
      </p:sp>
    </p:spTree>
    <p:extLst>
      <p:ext uri="{BB962C8B-B14F-4D97-AF65-F5344CB8AC3E}">
        <p14:creationId xmlns:p14="http://schemas.microsoft.com/office/powerpoint/2010/main" val="14536796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1104900"/>
            <a:ext cx="10347960" cy="1095375"/>
          </a:xfrm>
        </p:spPr>
        <p:txBody>
          <a:bodyPr>
            <a:normAutofit/>
          </a:bodyPr>
          <a:lstStyle/>
          <a:p>
            <a:pPr marL="0" indent="0">
              <a:buNone/>
            </a:pPr>
            <a:r>
              <a:rPr lang="en-US" b="1" u="sng" dirty="0"/>
              <a:t>WD - 6</a:t>
            </a:r>
          </a:p>
          <a:p>
            <a:pPr marL="0" indent="0">
              <a:buNone/>
            </a:pPr>
            <a:r>
              <a:rPr lang="en-US" b="1" u="sng" dirty="0"/>
              <a:t>Why do we chant ‘Shanti Mantra’? Mention at least 2 facts</a:t>
            </a:r>
          </a:p>
        </p:txBody>
      </p:sp>
      <p:pic>
        <p:nvPicPr>
          <p:cNvPr id="6" name="Picture 5">
            <a:extLst>
              <a:ext uri="{FF2B5EF4-FFF2-40B4-BE49-F238E27FC236}">
                <a16:creationId xmlns:a16="http://schemas.microsoft.com/office/drawing/2014/main" xmlns="" id="{F98567F0-D57C-4CB8-827C-89537002690E}"/>
              </a:ext>
            </a:extLst>
          </p:cNvPr>
          <p:cNvPicPr>
            <a:picLocks noChangeAspect="1"/>
          </p:cNvPicPr>
          <p:nvPr/>
        </p:nvPicPr>
        <p:blipFill>
          <a:blip r:embed="rId2"/>
          <a:stretch>
            <a:fillRect/>
          </a:stretch>
        </p:blipFill>
        <p:spPr>
          <a:xfrm>
            <a:off x="10991850" y="0"/>
            <a:ext cx="1200150" cy="1095375"/>
          </a:xfrm>
          <a:prstGeom prst="rect">
            <a:avLst/>
          </a:prstGeom>
        </p:spPr>
      </p:pic>
      <p:pic>
        <p:nvPicPr>
          <p:cNvPr id="6146" name="Picture 2" descr="Image result for shanti mantra">
            <a:extLst>
              <a:ext uri="{FF2B5EF4-FFF2-40B4-BE49-F238E27FC236}">
                <a16:creationId xmlns:a16="http://schemas.microsoft.com/office/drawing/2014/main" xmlns="" id="{4E15C5A9-1C03-426B-B8E5-04CC7E3BA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039" y="2200275"/>
            <a:ext cx="5093922" cy="321935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xmlns="" id="{84EDEF6A-9BFB-495C-938B-A73A1143DB04}"/>
              </a:ext>
            </a:extLst>
          </p:cNvPr>
          <p:cNvPicPr>
            <a:picLocks noChangeAspect="1"/>
          </p:cNvPicPr>
          <p:nvPr/>
        </p:nvPicPr>
        <p:blipFill>
          <a:blip r:embed="rId4"/>
          <a:stretch>
            <a:fillRect/>
          </a:stretch>
        </p:blipFill>
        <p:spPr>
          <a:xfrm>
            <a:off x="643890" y="2200275"/>
            <a:ext cx="1133475" cy="1285875"/>
          </a:xfrm>
          <a:prstGeom prst="rect">
            <a:avLst/>
          </a:prstGeom>
        </p:spPr>
      </p:pic>
    </p:spTree>
    <p:extLst>
      <p:ext uri="{BB962C8B-B14F-4D97-AF65-F5344CB8AC3E}">
        <p14:creationId xmlns:p14="http://schemas.microsoft.com/office/powerpoint/2010/main" val="22969402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1104900"/>
            <a:ext cx="10347960" cy="1095375"/>
          </a:xfrm>
        </p:spPr>
        <p:txBody>
          <a:bodyPr>
            <a:normAutofit/>
          </a:bodyPr>
          <a:lstStyle/>
          <a:p>
            <a:pPr marL="0" indent="0">
              <a:buNone/>
            </a:pPr>
            <a:r>
              <a:rPr lang="en-US" b="1" u="sng" dirty="0"/>
              <a:t>WD - 6 - Answer</a:t>
            </a:r>
          </a:p>
          <a:p>
            <a:pPr marL="0" indent="0">
              <a:buNone/>
            </a:pPr>
            <a:r>
              <a:rPr lang="en-US" b="1" u="sng" dirty="0"/>
              <a:t>Why do we chant ‘Shanti Mantra’?</a:t>
            </a:r>
          </a:p>
          <a:p>
            <a:pPr marL="0" indent="0">
              <a:buNone/>
            </a:pPr>
            <a:endParaRPr lang="en-US" b="1" u="sng" dirty="0"/>
          </a:p>
        </p:txBody>
      </p:sp>
      <p:pic>
        <p:nvPicPr>
          <p:cNvPr id="6" name="Picture 5">
            <a:extLst>
              <a:ext uri="{FF2B5EF4-FFF2-40B4-BE49-F238E27FC236}">
                <a16:creationId xmlns:a16="http://schemas.microsoft.com/office/drawing/2014/main" xmlns="" id="{F98567F0-D57C-4CB8-827C-89537002690E}"/>
              </a:ext>
            </a:extLst>
          </p:cNvPr>
          <p:cNvPicPr>
            <a:picLocks noChangeAspect="1"/>
          </p:cNvPicPr>
          <p:nvPr/>
        </p:nvPicPr>
        <p:blipFill>
          <a:blip r:embed="rId2"/>
          <a:stretch>
            <a:fillRect/>
          </a:stretch>
        </p:blipFill>
        <p:spPr>
          <a:xfrm>
            <a:off x="10991850" y="0"/>
            <a:ext cx="1200150" cy="1095375"/>
          </a:xfrm>
          <a:prstGeom prst="rect">
            <a:avLst/>
          </a:prstGeom>
        </p:spPr>
      </p:pic>
      <p:sp>
        <p:nvSpPr>
          <p:cNvPr id="7" name="Content Placeholder 2">
            <a:extLst>
              <a:ext uri="{FF2B5EF4-FFF2-40B4-BE49-F238E27FC236}">
                <a16:creationId xmlns:a16="http://schemas.microsoft.com/office/drawing/2014/main" xmlns="" id="{3C6C35B2-6BE7-4D6A-A775-9405ACC41094}"/>
              </a:ext>
            </a:extLst>
          </p:cNvPr>
          <p:cNvSpPr txBox="1">
            <a:spLocks/>
          </p:cNvSpPr>
          <p:nvPr/>
        </p:nvSpPr>
        <p:spPr>
          <a:xfrm>
            <a:off x="643890" y="2686050"/>
            <a:ext cx="10347960" cy="1095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b="1" dirty="0"/>
          </a:p>
        </p:txBody>
      </p:sp>
      <p:sp>
        <p:nvSpPr>
          <p:cNvPr id="8" name="Content Placeholder 2">
            <a:extLst>
              <a:ext uri="{FF2B5EF4-FFF2-40B4-BE49-F238E27FC236}">
                <a16:creationId xmlns:a16="http://schemas.microsoft.com/office/drawing/2014/main" xmlns="" id="{29572886-202D-4E67-89C7-21293D86030D}"/>
              </a:ext>
            </a:extLst>
          </p:cNvPr>
          <p:cNvSpPr txBox="1">
            <a:spLocks/>
          </p:cNvSpPr>
          <p:nvPr/>
        </p:nvSpPr>
        <p:spPr>
          <a:xfrm>
            <a:off x="643890" y="2333625"/>
            <a:ext cx="10706100" cy="356425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Shanti Mantra is one of such Mantras chanted for peace before and after any rituals in our country. Shanti mantras are found in Upanishads</a:t>
            </a:r>
          </a:p>
          <a:p>
            <a:r>
              <a:rPr lang="en-US" dirty="0"/>
              <a:t>The first Shanti is to overcome obstacles from the external world, such as animals, people, natural calamities and attain peace. </a:t>
            </a:r>
          </a:p>
          <a:p>
            <a:r>
              <a:rPr lang="en-US" dirty="0"/>
              <a:t>Second Shanti mantra is to overcome effects from spirits and demons ( basically this can mean extra sensory causes we cannot see with, but can cause disturbance to us ). </a:t>
            </a:r>
          </a:p>
          <a:p>
            <a:r>
              <a:rPr lang="en-US" dirty="0"/>
              <a:t>The third Shanti to overcome obstacles from one's own body and mind, such as pain, diseases, laziness, absent-mindedness etc. Shanti Mantra calms</a:t>
            </a:r>
            <a:endParaRPr lang="en-US" u="sng" dirty="0"/>
          </a:p>
        </p:txBody>
      </p:sp>
    </p:spTree>
    <p:extLst>
      <p:ext uri="{BB962C8B-B14F-4D97-AF65-F5344CB8AC3E}">
        <p14:creationId xmlns:p14="http://schemas.microsoft.com/office/powerpoint/2010/main" val="5849162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1104900"/>
            <a:ext cx="10347960" cy="1095375"/>
          </a:xfrm>
        </p:spPr>
        <p:txBody>
          <a:bodyPr>
            <a:normAutofit/>
          </a:bodyPr>
          <a:lstStyle/>
          <a:p>
            <a:pPr marL="0" indent="0">
              <a:buNone/>
            </a:pPr>
            <a:r>
              <a:rPr lang="en-US" b="1" u="sng" dirty="0"/>
              <a:t>WD - 7</a:t>
            </a:r>
          </a:p>
          <a:p>
            <a:pPr marL="0" indent="0">
              <a:buNone/>
            </a:pPr>
            <a:r>
              <a:rPr lang="en-US" b="1" u="sng" dirty="0"/>
              <a:t>Why do we worship ‘Moon’? Mention at least 2 facts</a:t>
            </a:r>
          </a:p>
        </p:txBody>
      </p:sp>
      <p:pic>
        <p:nvPicPr>
          <p:cNvPr id="6" name="Picture 5">
            <a:extLst>
              <a:ext uri="{FF2B5EF4-FFF2-40B4-BE49-F238E27FC236}">
                <a16:creationId xmlns:a16="http://schemas.microsoft.com/office/drawing/2014/main" xmlns="" id="{F98567F0-D57C-4CB8-827C-89537002690E}"/>
              </a:ext>
            </a:extLst>
          </p:cNvPr>
          <p:cNvPicPr>
            <a:picLocks noChangeAspect="1"/>
          </p:cNvPicPr>
          <p:nvPr/>
        </p:nvPicPr>
        <p:blipFill>
          <a:blip r:embed="rId2"/>
          <a:stretch>
            <a:fillRect/>
          </a:stretch>
        </p:blipFill>
        <p:spPr>
          <a:xfrm>
            <a:off x="10991850" y="0"/>
            <a:ext cx="1200150" cy="1095375"/>
          </a:xfrm>
          <a:prstGeom prst="rect">
            <a:avLst/>
          </a:prstGeom>
        </p:spPr>
      </p:pic>
      <p:pic>
        <p:nvPicPr>
          <p:cNvPr id="2" name="Picture 1">
            <a:extLst>
              <a:ext uri="{FF2B5EF4-FFF2-40B4-BE49-F238E27FC236}">
                <a16:creationId xmlns:a16="http://schemas.microsoft.com/office/drawing/2014/main" xmlns="" id="{E7F1D72C-7360-444E-921B-B3785F108FBC}"/>
              </a:ext>
            </a:extLst>
          </p:cNvPr>
          <p:cNvPicPr>
            <a:picLocks noChangeAspect="1"/>
          </p:cNvPicPr>
          <p:nvPr/>
        </p:nvPicPr>
        <p:blipFill>
          <a:blip r:embed="rId3"/>
          <a:stretch>
            <a:fillRect/>
          </a:stretch>
        </p:blipFill>
        <p:spPr>
          <a:xfrm>
            <a:off x="643890" y="2200275"/>
            <a:ext cx="1457325" cy="1066800"/>
          </a:xfrm>
          <a:prstGeom prst="rect">
            <a:avLst/>
          </a:prstGeom>
        </p:spPr>
      </p:pic>
      <p:pic>
        <p:nvPicPr>
          <p:cNvPr id="7170" name="Picture 2" descr="Image result for hindus worship moon">
            <a:extLst>
              <a:ext uri="{FF2B5EF4-FFF2-40B4-BE49-F238E27FC236}">
                <a16:creationId xmlns:a16="http://schemas.microsoft.com/office/drawing/2014/main" xmlns="" id="{E5BD1829-3DE2-4C44-A8EC-E9A317E0B4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4827" y="2200275"/>
            <a:ext cx="3522345" cy="4176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9207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1104900"/>
            <a:ext cx="10347960" cy="1095375"/>
          </a:xfrm>
        </p:spPr>
        <p:txBody>
          <a:bodyPr>
            <a:normAutofit/>
          </a:bodyPr>
          <a:lstStyle/>
          <a:p>
            <a:pPr marL="0" indent="0">
              <a:buNone/>
            </a:pPr>
            <a:r>
              <a:rPr lang="en-US" b="1" u="sng" dirty="0"/>
              <a:t>WD - 7 - Answer</a:t>
            </a:r>
          </a:p>
          <a:p>
            <a:pPr marL="0" indent="0">
              <a:buNone/>
            </a:pPr>
            <a:r>
              <a:rPr lang="en-US" b="1" u="sng" dirty="0"/>
              <a:t>Why do we worship ‘Moon’?</a:t>
            </a:r>
          </a:p>
          <a:p>
            <a:pPr marL="0" indent="0">
              <a:buNone/>
            </a:pPr>
            <a:endParaRPr lang="en-US" b="1" u="sng" dirty="0"/>
          </a:p>
        </p:txBody>
      </p:sp>
      <p:pic>
        <p:nvPicPr>
          <p:cNvPr id="6" name="Picture 5">
            <a:extLst>
              <a:ext uri="{FF2B5EF4-FFF2-40B4-BE49-F238E27FC236}">
                <a16:creationId xmlns:a16="http://schemas.microsoft.com/office/drawing/2014/main" xmlns="" id="{F98567F0-D57C-4CB8-827C-89537002690E}"/>
              </a:ext>
            </a:extLst>
          </p:cNvPr>
          <p:cNvPicPr>
            <a:picLocks noChangeAspect="1"/>
          </p:cNvPicPr>
          <p:nvPr/>
        </p:nvPicPr>
        <p:blipFill>
          <a:blip r:embed="rId2"/>
          <a:stretch>
            <a:fillRect/>
          </a:stretch>
        </p:blipFill>
        <p:spPr>
          <a:xfrm>
            <a:off x="10991850" y="0"/>
            <a:ext cx="1200150" cy="1095375"/>
          </a:xfrm>
          <a:prstGeom prst="rect">
            <a:avLst/>
          </a:prstGeom>
        </p:spPr>
      </p:pic>
      <p:sp>
        <p:nvSpPr>
          <p:cNvPr id="7" name="Content Placeholder 2">
            <a:extLst>
              <a:ext uri="{FF2B5EF4-FFF2-40B4-BE49-F238E27FC236}">
                <a16:creationId xmlns:a16="http://schemas.microsoft.com/office/drawing/2014/main" xmlns="" id="{3C6C35B2-6BE7-4D6A-A775-9405ACC41094}"/>
              </a:ext>
            </a:extLst>
          </p:cNvPr>
          <p:cNvSpPr txBox="1">
            <a:spLocks/>
          </p:cNvSpPr>
          <p:nvPr/>
        </p:nvSpPr>
        <p:spPr>
          <a:xfrm>
            <a:off x="643890" y="2686050"/>
            <a:ext cx="10347960" cy="1095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b="1" dirty="0"/>
          </a:p>
        </p:txBody>
      </p:sp>
      <p:sp>
        <p:nvSpPr>
          <p:cNvPr id="8" name="Content Placeholder 2">
            <a:extLst>
              <a:ext uri="{FF2B5EF4-FFF2-40B4-BE49-F238E27FC236}">
                <a16:creationId xmlns:a16="http://schemas.microsoft.com/office/drawing/2014/main" xmlns="" id="{29572886-202D-4E67-89C7-21293D86030D}"/>
              </a:ext>
            </a:extLst>
          </p:cNvPr>
          <p:cNvSpPr txBox="1">
            <a:spLocks/>
          </p:cNvSpPr>
          <p:nvPr/>
        </p:nvSpPr>
        <p:spPr>
          <a:xfrm>
            <a:off x="643890" y="2333625"/>
            <a:ext cx="10443210" cy="2924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moon (Chandra) - the only natural source of light in the night</a:t>
            </a:r>
          </a:p>
          <a:p>
            <a:r>
              <a:rPr lang="en-US" dirty="0"/>
              <a:t>Many of our festivals fall on Poornima day such as Sharad Purnima, Holi, etc.</a:t>
            </a:r>
          </a:p>
          <a:p>
            <a:r>
              <a:rPr lang="en-US" dirty="0"/>
              <a:t>The moon helps us in measuring the period of one month through its revolution around the earth.</a:t>
            </a:r>
            <a:endParaRPr lang="en-US" u="sng" dirty="0"/>
          </a:p>
        </p:txBody>
      </p:sp>
    </p:spTree>
    <p:extLst>
      <p:ext uri="{BB962C8B-B14F-4D97-AF65-F5344CB8AC3E}">
        <p14:creationId xmlns:p14="http://schemas.microsoft.com/office/powerpoint/2010/main" val="21855784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p:txBody>
          <a:bodyPr>
            <a:normAutofit/>
          </a:bodyPr>
          <a:lstStyle/>
          <a:p>
            <a:pPr marL="0" indent="0" algn="ctr">
              <a:buNone/>
            </a:pPr>
            <a:endParaRPr lang="en-US" sz="5400" b="1" dirty="0"/>
          </a:p>
          <a:p>
            <a:pPr marL="0" indent="0" algn="ctr">
              <a:buNone/>
            </a:pPr>
            <a:r>
              <a:rPr lang="en-US" sz="5400" b="1" dirty="0" err="1"/>
              <a:t>Kaalaganana</a:t>
            </a:r>
            <a:r>
              <a:rPr lang="en-US" sz="5400" b="1" dirty="0"/>
              <a:t> (5 points per question)</a:t>
            </a:r>
          </a:p>
        </p:txBody>
      </p:sp>
      <p:pic>
        <p:nvPicPr>
          <p:cNvPr id="5" name="Picture 4">
            <a:extLst>
              <a:ext uri="{FF2B5EF4-FFF2-40B4-BE49-F238E27FC236}">
                <a16:creationId xmlns:a16="http://schemas.microsoft.com/office/drawing/2014/main" xmlns="" id="{07BBC250-91E2-4AF9-9307-AC67F4AD15CE}"/>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7803565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2273300"/>
            <a:ext cx="2842260" cy="3489325"/>
          </a:xfrm>
        </p:spPr>
        <p:txBody>
          <a:bodyPr/>
          <a:lstStyle/>
          <a:p>
            <a:pPr marL="0" indent="0">
              <a:buNone/>
            </a:pPr>
            <a:endParaRPr lang="en-US" b="1" dirty="0"/>
          </a:p>
          <a:p>
            <a:pPr marL="0" indent="0">
              <a:buNone/>
            </a:pPr>
            <a:r>
              <a:rPr lang="en-US" b="1" u="sng" dirty="0"/>
              <a:t>Options</a:t>
            </a:r>
          </a:p>
          <a:p>
            <a:pPr marL="514350" indent="-514350">
              <a:buFont typeface="+mj-lt"/>
              <a:buAutoNum type="alphaUcPeriod"/>
            </a:pPr>
            <a:r>
              <a:rPr lang="en-US" b="1" dirty="0"/>
              <a:t>Amavasya </a:t>
            </a:r>
          </a:p>
          <a:p>
            <a:pPr marL="514350" indent="-514350">
              <a:buFont typeface="+mj-lt"/>
              <a:buAutoNum type="alphaUcPeriod"/>
            </a:pPr>
            <a:r>
              <a:rPr lang="en-US" b="1" dirty="0"/>
              <a:t>Poornima </a:t>
            </a:r>
          </a:p>
          <a:p>
            <a:pPr marL="514350" indent="-514350">
              <a:buFont typeface="+mj-lt"/>
              <a:buAutoNum type="alphaUcPeriod"/>
            </a:pPr>
            <a:r>
              <a:rPr lang="en-US" b="1" dirty="0"/>
              <a:t>Saptami </a:t>
            </a:r>
          </a:p>
          <a:p>
            <a:pPr marL="514350" indent="-514350">
              <a:buFont typeface="+mj-lt"/>
              <a:buAutoNum type="alphaUcPeriod"/>
            </a:pPr>
            <a:r>
              <a:rPr lang="en-US" b="1" dirty="0"/>
              <a:t>Dashami </a:t>
            </a:r>
          </a:p>
        </p:txBody>
      </p:sp>
      <p:pic>
        <p:nvPicPr>
          <p:cNvPr id="2" name="Picture 1">
            <a:extLst>
              <a:ext uri="{FF2B5EF4-FFF2-40B4-BE49-F238E27FC236}">
                <a16:creationId xmlns:a16="http://schemas.microsoft.com/office/drawing/2014/main" xmlns="" id="{2A298795-51DC-423C-B6F2-649D1969CA4E}"/>
              </a:ext>
            </a:extLst>
          </p:cNvPr>
          <p:cNvPicPr>
            <a:picLocks noChangeAspect="1"/>
          </p:cNvPicPr>
          <p:nvPr/>
        </p:nvPicPr>
        <p:blipFill>
          <a:blip r:embed="rId2"/>
          <a:stretch>
            <a:fillRect/>
          </a:stretch>
        </p:blipFill>
        <p:spPr>
          <a:xfrm>
            <a:off x="5598795" y="2190750"/>
            <a:ext cx="5393055" cy="4611102"/>
          </a:xfrm>
          <a:prstGeom prst="rect">
            <a:avLst/>
          </a:prstGeom>
        </p:spPr>
      </p:pic>
      <p:pic>
        <p:nvPicPr>
          <p:cNvPr id="5" name="Picture 4">
            <a:extLst>
              <a:ext uri="{FF2B5EF4-FFF2-40B4-BE49-F238E27FC236}">
                <a16:creationId xmlns:a16="http://schemas.microsoft.com/office/drawing/2014/main" xmlns="" id="{CB5E6C4B-ED70-4979-9CC4-9B6AD3A981D3}"/>
              </a:ext>
            </a:extLst>
          </p:cNvPr>
          <p:cNvPicPr>
            <a:picLocks noChangeAspect="1"/>
          </p:cNvPicPr>
          <p:nvPr/>
        </p:nvPicPr>
        <p:blipFill>
          <a:blip r:embed="rId3"/>
          <a:stretch>
            <a:fillRect/>
          </a:stretch>
        </p:blipFill>
        <p:spPr>
          <a:xfrm>
            <a:off x="10991850" y="0"/>
            <a:ext cx="1200150" cy="1095375"/>
          </a:xfrm>
          <a:prstGeom prst="rect">
            <a:avLst/>
          </a:prstGeom>
        </p:spPr>
      </p:pic>
      <p:sp>
        <p:nvSpPr>
          <p:cNvPr id="8" name="Content Placeholder 2">
            <a:extLst>
              <a:ext uri="{FF2B5EF4-FFF2-40B4-BE49-F238E27FC236}">
                <a16:creationId xmlns:a16="http://schemas.microsoft.com/office/drawing/2014/main" xmlns="" id="{52014453-DF73-42E1-9FB4-ED2FF722E32B}"/>
              </a:ext>
            </a:extLst>
          </p:cNvPr>
          <p:cNvSpPr txBox="1">
            <a:spLocks/>
          </p:cNvSpPr>
          <p:nvPr/>
        </p:nvSpPr>
        <p:spPr>
          <a:xfrm>
            <a:off x="643890" y="1095375"/>
            <a:ext cx="10347960" cy="1095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KG - 1</a:t>
            </a:r>
          </a:p>
          <a:p>
            <a:pPr marL="0" indent="0">
              <a:buNone/>
            </a:pPr>
            <a:r>
              <a:rPr lang="en-US" b="1" dirty="0"/>
              <a:t>New moon is called as what as per Hindu Kaala </a:t>
            </a:r>
            <a:r>
              <a:rPr lang="en-US" b="1" dirty="0" err="1"/>
              <a:t>Ganana</a:t>
            </a:r>
            <a:r>
              <a:rPr lang="en-US" b="1" dirty="0"/>
              <a:t> </a:t>
            </a:r>
          </a:p>
        </p:txBody>
      </p:sp>
    </p:spTree>
    <p:extLst>
      <p:ext uri="{BB962C8B-B14F-4D97-AF65-F5344CB8AC3E}">
        <p14:creationId xmlns:p14="http://schemas.microsoft.com/office/powerpoint/2010/main" val="16375239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DDCBAF1-0D62-4A6E-A842-93FA249172AC}"/>
              </a:ext>
            </a:extLst>
          </p:cNvPr>
          <p:cNvPicPr>
            <a:picLocks noChangeAspect="1"/>
          </p:cNvPicPr>
          <p:nvPr/>
        </p:nvPicPr>
        <p:blipFill>
          <a:blip r:embed="rId2"/>
          <a:stretch>
            <a:fillRect/>
          </a:stretch>
        </p:blipFill>
        <p:spPr>
          <a:xfrm>
            <a:off x="10991850" y="0"/>
            <a:ext cx="1200150" cy="1095375"/>
          </a:xfrm>
          <a:prstGeom prst="rect">
            <a:avLst/>
          </a:prstGeom>
        </p:spPr>
      </p:pic>
      <p:sp>
        <p:nvSpPr>
          <p:cNvPr id="6" name="Content Placeholder 2">
            <a:extLst>
              <a:ext uri="{FF2B5EF4-FFF2-40B4-BE49-F238E27FC236}">
                <a16:creationId xmlns:a16="http://schemas.microsoft.com/office/drawing/2014/main" xmlns="" id="{25836671-CDC4-4C07-A70B-A8F50960E224}"/>
              </a:ext>
            </a:extLst>
          </p:cNvPr>
          <p:cNvSpPr txBox="1">
            <a:spLocks/>
          </p:cNvSpPr>
          <p:nvPr/>
        </p:nvSpPr>
        <p:spPr>
          <a:xfrm>
            <a:off x="643890" y="1095375"/>
            <a:ext cx="10347960" cy="1095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KG - 1 - Answer</a:t>
            </a:r>
          </a:p>
          <a:p>
            <a:pPr marL="0" indent="0">
              <a:buNone/>
            </a:pPr>
            <a:endParaRPr lang="en-US" b="1" u="sng" dirty="0"/>
          </a:p>
          <a:p>
            <a:pPr marL="0" indent="0">
              <a:buNone/>
            </a:pPr>
            <a:r>
              <a:rPr lang="en-US" b="1" dirty="0">
                <a:solidFill>
                  <a:srgbClr val="00B050"/>
                </a:solidFill>
              </a:rPr>
              <a:t>A. Amavasya </a:t>
            </a:r>
          </a:p>
          <a:p>
            <a:pPr marL="0" indent="0">
              <a:buNone/>
            </a:pPr>
            <a:endParaRPr lang="en-US" b="1" dirty="0"/>
          </a:p>
        </p:txBody>
      </p:sp>
    </p:spTree>
    <p:extLst>
      <p:ext uri="{BB962C8B-B14F-4D97-AF65-F5344CB8AC3E}">
        <p14:creationId xmlns:p14="http://schemas.microsoft.com/office/powerpoint/2010/main" val="6301559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2273301"/>
            <a:ext cx="3585210" cy="3384550"/>
          </a:xfrm>
        </p:spPr>
        <p:txBody>
          <a:bodyPr/>
          <a:lstStyle/>
          <a:p>
            <a:pPr marL="0" indent="0">
              <a:buNone/>
            </a:pPr>
            <a:endParaRPr lang="en-US" b="1" dirty="0"/>
          </a:p>
          <a:p>
            <a:pPr marL="0" indent="0">
              <a:buNone/>
            </a:pPr>
            <a:r>
              <a:rPr lang="en-US" b="1" u="sng" dirty="0"/>
              <a:t>Options</a:t>
            </a:r>
          </a:p>
          <a:p>
            <a:pPr marL="514350" indent="-514350">
              <a:buFont typeface="+mj-lt"/>
              <a:buAutoNum type="alphaUcPeriod"/>
            </a:pPr>
            <a:r>
              <a:rPr lang="en-US" b="1" dirty="0"/>
              <a:t>12 </a:t>
            </a:r>
          </a:p>
          <a:p>
            <a:pPr marL="514350" indent="-514350">
              <a:buFont typeface="+mj-lt"/>
              <a:buAutoNum type="alphaUcPeriod"/>
            </a:pPr>
            <a:r>
              <a:rPr lang="en-US" b="1" dirty="0"/>
              <a:t>13 </a:t>
            </a:r>
          </a:p>
          <a:p>
            <a:pPr marL="514350" indent="-514350">
              <a:buFont typeface="+mj-lt"/>
              <a:buAutoNum type="alphaUcPeriod"/>
            </a:pPr>
            <a:r>
              <a:rPr lang="en-US" b="1" dirty="0"/>
              <a:t>14 </a:t>
            </a:r>
          </a:p>
          <a:p>
            <a:pPr marL="514350" indent="-514350">
              <a:buFont typeface="+mj-lt"/>
              <a:buAutoNum type="alphaUcPeriod"/>
            </a:pPr>
            <a:r>
              <a:rPr lang="en-US" b="1" dirty="0"/>
              <a:t>15 </a:t>
            </a:r>
          </a:p>
        </p:txBody>
      </p:sp>
      <p:pic>
        <p:nvPicPr>
          <p:cNvPr id="5" name="Picture 4">
            <a:extLst>
              <a:ext uri="{FF2B5EF4-FFF2-40B4-BE49-F238E27FC236}">
                <a16:creationId xmlns:a16="http://schemas.microsoft.com/office/drawing/2014/main" xmlns="" id="{CB5E6C4B-ED70-4979-9CC4-9B6AD3A981D3}"/>
              </a:ext>
            </a:extLst>
          </p:cNvPr>
          <p:cNvPicPr>
            <a:picLocks noChangeAspect="1"/>
          </p:cNvPicPr>
          <p:nvPr/>
        </p:nvPicPr>
        <p:blipFill>
          <a:blip r:embed="rId2"/>
          <a:stretch>
            <a:fillRect/>
          </a:stretch>
        </p:blipFill>
        <p:spPr>
          <a:xfrm>
            <a:off x="10991850" y="0"/>
            <a:ext cx="1200150" cy="1095375"/>
          </a:xfrm>
          <a:prstGeom prst="rect">
            <a:avLst/>
          </a:prstGeom>
        </p:spPr>
      </p:pic>
      <p:sp>
        <p:nvSpPr>
          <p:cNvPr id="8" name="Content Placeholder 2">
            <a:extLst>
              <a:ext uri="{FF2B5EF4-FFF2-40B4-BE49-F238E27FC236}">
                <a16:creationId xmlns:a16="http://schemas.microsoft.com/office/drawing/2014/main" xmlns="" id="{52014453-DF73-42E1-9FB4-ED2FF722E32B}"/>
              </a:ext>
            </a:extLst>
          </p:cNvPr>
          <p:cNvSpPr txBox="1">
            <a:spLocks/>
          </p:cNvSpPr>
          <p:nvPr/>
        </p:nvSpPr>
        <p:spPr>
          <a:xfrm>
            <a:off x="643890" y="1095375"/>
            <a:ext cx="10347960" cy="1095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KG - </a:t>
            </a:r>
            <a:r>
              <a:rPr lang="en-US" b="1" u="sng" dirty="0" smtClean="0"/>
              <a:t>2</a:t>
            </a:r>
            <a:endParaRPr lang="en-US" b="1" u="sng" dirty="0"/>
          </a:p>
          <a:p>
            <a:pPr marL="0" indent="0">
              <a:buNone/>
            </a:pPr>
            <a:r>
              <a:rPr lang="en-US" b="1" dirty="0"/>
              <a:t>Each Paksha has how many </a:t>
            </a:r>
            <a:r>
              <a:rPr lang="en-US" b="1" dirty="0" err="1"/>
              <a:t>Thithis</a:t>
            </a:r>
            <a:r>
              <a:rPr lang="en-US" b="1" dirty="0"/>
              <a:t> </a:t>
            </a:r>
          </a:p>
        </p:txBody>
      </p:sp>
      <p:pic>
        <p:nvPicPr>
          <p:cNvPr id="6" name="Picture 5">
            <a:extLst>
              <a:ext uri="{FF2B5EF4-FFF2-40B4-BE49-F238E27FC236}">
                <a16:creationId xmlns:a16="http://schemas.microsoft.com/office/drawing/2014/main" xmlns="" id="{065F5FCE-645C-4E37-8A98-99C815B0269B}"/>
              </a:ext>
            </a:extLst>
          </p:cNvPr>
          <p:cNvPicPr>
            <a:picLocks noChangeAspect="1"/>
          </p:cNvPicPr>
          <p:nvPr/>
        </p:nvPicPr>
        <p:blipFill>
          <a:blip r:embed="rId3"/>
          <a:stretch>
            <a:fillRect/>
          </a:stretch>
        </p:blipFill>
        <p:spPr>
          <a:xfrm>
            <a:off x="7800975" y="2190750"/>
            <a:ext cx="3190875" cy="3743325"/>
          </a:xfrm>
          <a:prstGeom prst="rect">
            <a:avLst/>
          </a:prstGeom>
        </p:spPr>
      </p:pic>
    </p:spTree>
    <p:extLst>
      <p:ext uri="{BB962C8B-B14F-4D97-AF65-F5344CB8AC3E}">
        <p14:creationId xmlns:p14="http://schemas.microsoft.com/office/powerpoint/2010/main" val="36675928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DDCBAF1-0D62-4A6E-A842-93FA249172AC}"/>
              </a:ext>
            </a:extLst>
          </p:cNvPr>
          <p:cNvPicPr>
            <a:picLocks noChangeAspect="1"/>
          </p:cNvPicPr>
          <p:nvPr/>
        </p:nvPicPr>
        <p:blipFill>
          <a:blip r:embed="rId2"/>
          <a:stretch>
            <a:fillRect/>
          </a:stretch>
        </p:blipFill>
        <p:spPr>
          <a:xfrm>
            <a:off x="10991850" y="0"/>
            <a:ext cx="1200150" cy="1095375"/>
          </a:xfrm>
          <a:prstGeom prst="rect">
            <a:avLst/>
          </a:prstGeom>
        </p:spPr>
      </p:pic>
      <p:sp>
        <p:nvSpPr>
          <p:cNvPr id="6" name="Content Placeholder 2">
            <a:extLst>
              <a:ext uri="{FF2B5EF4-FFF2-40B4-BE49-F238E27FC236}">
                <a16:creationId xmlns:a16="http://schemas.microsoft.com/office/drawing/2014/main" xmlns="" id="{25836671-CDC4-4C07-A70B-A8F50960E224}"/>
              </a:ext>
            </a:extLst>
          </p:cNvPr>
          <p:cNvSpPr txBox="1">
            <a:spLocks/>
          </p:cNvSpPr>
          <p:nvPr/>
        </p:nvSpPr>
        <p:spPr>
          <a:xfrm>
            <a:off x="643890" y="1095375"/>
            <a:ext cx="10347960" cy="1095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KG - </a:t>
            </a:r>
            <a:r>
              <a:rPr lang="en-US" b="1" u="sng" dirty="0" smtClean="0"/>
              <a:t>2 </a:t>
            </a:r>
            <a:r>
              <a:rPr lang="en-US" b="1" u="sng" dirty="0"/>
              <a:t>- Answer</a:t>
            </a:r>
          </a:p>
          <a:p>
            <a:pPr marL="0" indent="0">
              <a:buNone/>
            </a:pPr>
            <a:endParaRPr lang="en-US" b="1" u="sng" dirty="0"/>
          </a:p>
          <a:p>
            <a:pPr marL="0" indent="0">
              <a:buNone/>
            </a:pPr>
            <a:r>
              <a:rPr lang="en-US" b="1" dirty="0">
                <a:solidFill>
                  <a:srgbClr val="00B050"/>
                </a:solidFill>
              </a:rPr>
              <a:t>D. 15</a:t>
            </a:r>
            <a:r>
              <a:rPr lang="en-US" b="1" dirty="0"/>
              <a:t> </a:t>
            </a:r>
          </a:p>
        </p:txBody>
      </p:sp>
    </p:spTree>
    <p:extLst>
      <p:ext uri="{BB962C8B-B14F-4D97-AF65-F5344CB8AC3E}">
        <p14:creationId xmlns:p14="http://schemas.microsoft.com/office/powerpoint/2010/main" val="1044171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196D8B03-3DA7-4512-9A71-538BDF2F485B}"/>
              </a:ext>
            </a:extLst>
          </p:cNvPr>
          <p:cNvPicPr>
            <a:picLocks noGrp="1" noChangeAspect="1"/>
          </p:cNvPicPr>
          <p:nvPr>
            <p:ph idx="1"/>
          </p:nvPr>
        </p:nvPicPr>
        <p:blipFill>
          <a:blip r:embed="rId2"/>
          <a:stretch>
            <a:fillRect/>
          </a:stretch>
        </p:blipFill>
        <p:spPr>
          <a:xfrm>
            <a:off x="792593" y="2222912"/>
            <a:ext cx="1885950" cy="2600325"/>
          </a:xfrm>
          <a:prstGeom prst="rect">
            <a:avLst/>
          </a:prstGeom>
        </p:spPr>
      </p:pic>
      <p:pic>
        <p:nvPicPr>
          <p:cNvPr id="9218" name="Picture 2" descr="Image result for homi j bhabha">
            <a:extLst>
              <a:ext uri="{FF2B5EF4-FFF2-40B4-BE49-F238E27FC236}">
                <a16:creationId xmlns:a16="http://schemas.microsoft.com/office/drawing/2014/main" xmlns="" id="{541A0949-EB06-47FB-8FC8-DE9EC080EA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6318" y="2222912"/>
            <a:ext cx="7605532" cy="397389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xmlns="" id="{B2BE5C9C-48FF-474B-ADBD-A14F3E2E9E1C}"/>
              </a:ext>
            </a:extLst>
          </p:cNvPr>
          <p:cNvSpPr/>
          <p:nvPr/>
        </p:nvSpPr>
        <p:spPr>
          <a:xfrm>
            <a:off x="792593" y="1095375"/>
            <a:ext cx="10606814" cy="954107"/>
          </a:xfrm>
          <a:prstGeom prst="rect">
            <a:avLst/>
          </a:prstGeom>
        </p:spPr>
        <p:txBody>
          <a:bodyPr wrap="none">
            <a:spAutoFit/>
          </a:bodyPr>
          <a:lstStyle/>
          <a:p>
            <a:r>
              <a:rPr lang="en-US" sz="2800" b="1" u="sng" dirty="0"/>
              <a:t>ROH - 2</a:t>
            </a:r>
          </a:p>
          <a:p>
            <a:r>
              <a:rPr lang="en-US" sz="2800" b="1" dirty="0"/>
              <a:t>Identify this great personality (5 Points) and mention 1 fact (5 Points)</a:t>
            </a:r>
          </a:p>
        </p:txBody>
      </p:sp>
      <p:pic>
        <p:nvPicPr>
          <p:cNvPr id="7" name="Picture 6">
            <a:extLst>
              <a:ext uri="{FF2B5EF4-FFF2-40B4-BE49-F238E27FC236}">
                <a16:creationId xmlns:a16="http://schemas.microsoft.com/office/drawing/2014/main" xmlns="" id="{FD3CA1E1-A4B3-4970-80D5-75A027C92F9B}"/>
              </a:ext>
            </a:extLst>
          </p:cNvPr>
          <p:cNvPicPr>
            <a:picLocks noChangeAspect="1"/>
          </p:cNvPicPr>
          <p:nvPr/>
        </p:nvPicPr>
        <p:blipFill>
          <a:blip r:embed="rId4"/>
          <a:stretch>
            <a:fillRect/>
          </a:stretch>
        </p:blipFill>
        <p:spPr>
          <a:xfrm>
            <a:off x="10991850" y="0"/>
            <a:ext cx="1200150" cy="1095375"/>
          </a:xfrm>
          <a:prstGeom prst="rect">
            <a:avLst/>
          </a:prstGeom>
        </p:spPr>
      </p:pic>
    </p:spTree>
    <p:extLst>
      <p:ext uri="{BB962C8B-B14F-4D97-AF65-F5344CB8AC3E}">
        <p14:creationId xmlns:p14="http://schemas.microsoft.com/office/powerpoint/2010/main" val="28053694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2273301"/>
            <a:ext cx="3585210" cy="3384550"/>
          </a:xfrm>
        </p:spPr>
        <p:txBody>
          <a:bodyPr/>
          <a:lstStyle/>
          <a:p>
            <a:pPr marL="0" indent="0">
              <a:buNone/>
            </a:pPr>
            <a:endParaRPr lang="en-US" b="1" dirty="0"/>
          </a:p>
          <a:p>
            <a:pPr marL="0" indent="0">
              <a:buNone/>
            </a:pPr>
            <a:r>
              <a:rPr lang="en-US" b="1" dirty="0"/>
              <a:t>Options</a:t>
            </a:r>
          </a:p>
          <a:p>
            <a:pPr marL="514350" indent="-514350">
              <a:buFont typeface="+mj-lt"/>
              <a:buAutoNum type="alphaUcPeriod"/>
            </a:pPr>
            <a:r>
              <a:rPr lang="en-US" b="1" dirty="0"/>
              <a:t>1 </a:t>
            </a:r>
          </a:p>
          <a:p>
            <a:pPr marL="514350" indent="-514350">
              <a:buFont typeface="+mj-lt"/>
              <a:buAutoNum type="alphaUcPeriod"/>
            </a:pPr>
            <a:r>
              <a:rPr lang="en-US" b="1" dirty="0"/>
              <a:t>2 </a:t>
            </a:r>
          </a:p>
          <a:p>
            <a:pPr marL="514350" indent="-514350">
              <a:buFont typeface="+mj-lt"/>
              <a:buAutoNum type="alphaUcPeriod"/>
            </a:pPr>
            <a:r>
              <a:rPr lang="en-US" b="1" dirty="0"/>
              <a:t>3 </a:t>
            </a:r>
          </a:p>
          <a:p>
            <a:pPr marL="514350" indent="-514350">
              <a:buFont typeface="+mj-lt"/>
              <a:buAutoNum type="alphaUcPeriod"/>
            </a:pPr>
            <a:r>
              <a:rPr lang="en-US" b="1" dirty="0"/>
              <a:t>4 </a:t>
            </a:r>
          </a:p>
        </p:txBody>
      </p:sp>
      <p:pic>
        <p:nvPicPr>
          <p:cNvPr id="2" name="Picture 1">
            <a:extLst>
              <a:ext uri="{FF2B5EF4-FFF2-40B4-BE49-F238E27FC236}">
                <a16:creationId xmlns:a16="http://schemas.microsoft.com/office/drawing/2014/main" xmlns="" id="{2A298795-51DC-423C-B6F2-649D1969CA4E}"/>
              </a:ext>
            </a:extLst>
          </p:cNvPr>
          <p:cNvPicPr>
            <a:picLocks noChangeAspect="1"/>
          </p:cNvPicPr>
          <p:nvPr/>
        </p:nvPicPr>
        <p:blipFill>
          <a:blip r:embed="rId2"/>
          <a:stretch>
            <a:fillRect/>
          </a:stretch>
        </p:blipFill>
        <p:spPr>
          <a:xfrm>
            <a:off x="5598795" y="2190750"/>
            <a:ext cx="5393055" cy="4611102"/>
          </a:xfrm>
          <a:prstGeom prst="rect">
            <a:avLst/>
          </a:prstGeom>
        </p:spPr>
      </p:pic>
      <p:pic>
        <p:nvPicPr>
          <p:cNvPr id="5" name="Picture 4">
            <a:extLst>
              <a:ext uri="{FF2B5EF4-FFF2-40B4-BE49-F238E27FC236}">
                <a16:creationId xmlns:a16="http://schemas.microsoft.com/office/drawing/2014/main" xmlns="" id="{CB5E6C4B-ED70-4979-9CC4-9B6AD3A981D3}"/>
              </a:ext>
            </a:extLst>
          </p:cNvPr>
          <p:cNvPicPr>
            <a:picLocks noChangeAspect="1"/>
          </p:cNvPicPr>
          <p:nvPr/>
        </p:nvPicPr>
        <p:blipFill>
          <a:blip r:embed="rId3"/>
          <a:stretch>
            <a:fillRect/>
          </a:stretch>
        </p:blipFill>
        <p:spPr>
          <a:xfrm>
            <a:off x="10991850" y="0"/>
            <a:ext cx="1200150" cy="1095375"/>
          </a:xfrm>
          <a:prstGeom prst="rect">
            <a:avLst/>
          </a:prstGeom>
        </p:spPr>
      </p:pic>
      <p:sp>
        <p:nvSpPr>
          <p:cNvPr id="8" name="Content Placeholder 2">
            <a:extLst>
              <a:ext uri="{FF2B5EF4-FFF2-40B4-BE49-F238E27FC236}">
                <a16:creationId xmlns:a16="http://schemas.microsoft.com/office/drawing/2014/main" xmlns="" id="{52014453-DF73-42E1-9FB4-ED2FF722E32B}"/>
              </a:ext>
            </a:extLst>
          </p:cNvPr>
          <p:cNvSpPr txBox="1">
            <a:spLocks/>
          </p:cNvSpPr>
          <p:nvPr/>
        </p:nvSpPr>
        <p:spPr>
          <a:xfrm>
            <a:off x="643890" y="1095375"/>
            <a:ext cx="10347960" cy="1095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KG - </a:t>
            </a:r>
            <a:r>
              <a:rPr lang="en-US" b="1" u="sng" dirty="0" smtClean="0"/>
              <a:t>3 </a:t>
            </a:r>
            <a:endParaRPr lang="en-US" b="1" u="sng" dirty="0"/>
          </a:p>
          <a:p>
            <a:pPr marL="0" indent="0">
              <a:buNone/>
            </a:pPr>
            <a:r>
              <a:rPr lang="en-US" b="1" dirty="0"/>
              <a:t>Each </a:t>
            </a:r>
            <a:r>
              <a:rPr lang="en-US" b="1" dirty="0" err="1"/>
              <a:t>Maasa</a:t>
            </a:r>
            <a:r>
              <a:rPr lang="en-US" b="1" dirty="0"/>
              <a:t> has how many Pakshas </a:t>
            </a:r>
          </a:p>
        </p:txBody>
      </p:sp>
    </p:spTree>
    <p:extLst>
      <p:ext uri="{BB962C8B-B14F-4D97-AF65-F5344CB8AC3E}">
        <p14:creationId xmlns:p14="http://schemas.microsoft.com/office/powerpoint/2010/main" val="28477999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DDCBAF1-0D62-4A6E-A842-93FA249172AC}"/>
              </a:ext>
            </a:extLst>
          </p:cNvPr>
          <p:cNvPicPr>
            <a:picLocks noChangeAspect="1"/>
          </p:cNvPicPr>
          <p:nvPr/>
        </p:nvPicPr>
        <p:blipFill>
          <a:blip r:embed="rId2"/>
          <a:stretch>
            <a:fillRect/>
          </a:stretch>
        </p:blipFill>
        <p:spPr>
          <a:xfrm>
            <a:off x="10991850" y="0"/>
            <a:ext cx="1200150" cy="1095375"/>
          </a:xfrm>
          <a:prstGeom prst="rect">
            <a:avLst/>
          </a:prstGeom>
        </p:spPr>
      </p:pic>
      <p:sp>
        <p:nvSpPr>
          <p:cNvPr id="6" name="Content Placeholder 2">
            <a:extLst>
              <a:ext uri="{FF2B5EF4-FFF2-40B4-BE49-F238E27FC236}">
                <a16:creationId xmlns:a16="http://schemas.microsoft.com/office/drawing/2014/main" xmlns="" id="{25836671-CDC4-4C07-A70B-A8F50960E224}"/>
              </a:ext>
            </a:extLst>
          </p:cNvPr>
          <p:cNvSpPr txBox="1">
            <a:spLocks/>
          </p:cNvSpPr>
          <p:nvPr/>
        </p:nvSpPr>
        <p:spPr>
          <a:xfrm>
            <a:off x="643890" y="1095375"/>
            <a:ext cx="10347960" cy="1095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KG - </a:t>
            </a:r>
            <a:r>
              <a:rPr lang="en-US" b="1" u="sng" dirty="0" smtClean="0"/>
              <a:t>3 </a:t>
            </a:r>
            <a:r>
              <a:rPr lang="en-US" b="1" u="sng" dirty="0"/>
              <a:t>- Answer</a:t>
            </a:r>
          </a:p>
          <a:p>
            <a:pPr marL="0" indent="0">
              <a:buNone/>
            </a:pPr>
            <a:endParaRPr lang="en-US" b="1" u="sng" dirty="0"/>
          </a:p>
          <a:p>
            <a:pPr marL="0" indent="0">
              <a:buNone/>
            </a:pPr>
            <a:r>
              <a:rPr lang="en-US" b="1" dirty="0">
                <a:solidFill>
                  <a:srgbClr val="00B050"/>
                </a:solidFill>
              </a:rPr>
              <a:t>B. 2</a:t>
            </a:r>
          </a:p>
          <a:p>
            <a:pPr marL="0" indent="0">
              <a:buNone/>
            </a:pPr>
            <a:endParaRPr lang="en-US" b="1" dirty="0"/>
          </a:p>
        </p:txBody>
      </p:sp>
    </p:spTree>
    <p:extLst>
      <p:ext uri="{BB962C8B-B14F-4D97-AF65-F5344CB8AC3E}">
        <p14:creationId xmlns:p14="http://schemas.microsoft.com/office/powerpoint/2010/main" val="5984536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2273301"/>
            <a:ext cx="3585210" cy="3384550"/>
          </a:xfrm>
        </p:spPr>
        <p:txBody>
          <a:bodyPr/>
          <a:lstStyle/>
          <a:p>
            <a:pPr marL="0" indent="0">
              <a:buNone/>
            </a:pPr>
            <a:endParaRPr lang="en-US" b="1" dirty="0"/>
          </a:p>
          <a:p>
            <a:pPr marL="0" indent="0">
              <a:buNone/>
            </a:pPr>
            <a:r>
              <a:rPr lang="en-US" b="1" u="sng" dirty="0"/>
              <a:t>Options</a:t>
            </a:r>
          </a:p>
          <a:p>
            <a:pPr marL="514350" indent="-514350">
              <a:buFont typeface="+mj-lt"/>
              <a:buAutoNum type="alphaUcPeriod"/>
            </a:pPr>
            <a:r>
              <a:rPr lang="en-US" b="1" dirty="0"/>
              <a:t>9 </a:t>
            </a:r>
          </a:p>
          <a:p>
            <a:pPr marL="514350" indent="-514350">
              <a:buFont typeface="+mj-lt"/>
              <a:buAutoNum type="alphaUcPeriod"/>
            </a:pPr>
            <a:r>
              <a:rPr lang="en-US" b="1" dirty="0"/>
              <a:t>18 </a:t>
            </a:r>
          </a:p>
          <a:p>
            <a:pPr marL="514350" indent="-514350">
              <a:buFont typeface="+mj-lt"/>
              <a:buAutoNum type="alphaUcPeriod"/>
            </a:pPr>
            <a:r>
              <a:rPr lang="en-US" b="1" dirty="0"/>
              <a:t>27 </a:t>
            </a:r>
          </a:p>
          <a:p>
            <a:pPr marL="514350" indent="-514350">
              <a:buFont typeface="+mj-lt"/>
              <a:buAutoNum type="alphaUcPeriod"/>
            </a:pPr>
            <a:r>
              <a:rPr lang="en-US" b="1" dirty="0"/>
              <a:t>30 </a:t>
            </a:r>
          </a:p>
        </p:txBody>
      </p:sp>
      <p:pic>
        <p:nvPicPr>
          <p:cNvPr id="5" name="Picture 4">
            <a:extLst>
              <a:ext uri="{FF2B5EF4-FFF2-40B4-BE49-F238E27FC236}">
                <a16:creationId xmlns:a16="http://schemas.microsoft.com/office/drawing/2014/main" xmlns="" id="{CB5E6C4B-ED70-4979-9CC4-9B6AD3A981D3}"/>
              </a:ext>
            </a:extLst>
          </p:cNvPr>
          <p:cNvPicPr>
            <a:picLocks noChangeAspect="1"/>
          </p:cNvPicPr>
          <p:nvPr/>
        </p:nvPicPr>
        <p:blipFill>
          <a:blip r:embed="rId2"/>
          <a:stretch>
            <a:fillRect/>
          </a:stretch>
        </p:blipFill>
        <p:spPr>
          <a:xfrm>
            <a:off x="10991850" y="0"/>
            <a:ext cx="1200150" cy="1095375"/>
          </a:xfrm>
          <a:prstGeom prst="rect">
            <a:avLst/>
          </a:prstGeom>
        </p:spPr>
      </p:pic>
      <p:sp>
        <p:nvSpPr>
          <p:cNvPr id="8" name="Content Placeholder 2">
            <a:extLst>
              <a:ext uri="{FF2B5EF4-FFF2-40B4-BE49-F238E27FC236}">
                <a16:creationId xmlns:a16="http://schemas.microsoft.com/office/drawing/2014/main" xmlns="" id="{52014453-DF73-42E1-9FB4-ED2FF722E32B}"/>
              </a:ext>
            </a:extLst>
          </p:cNvPr>
          <p:cNvSpPr txBox="1">
            <a:spLocks/>
          </p:cNvSpPr>
          <p:nvPr/>
        </p:nvSpPr>
        <p:spPr>
          <a:xfrm>
            <a:off x="643890" y="1095375"/>
            <a:ext cx="10347960" cy="1095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KG - </a:t>
            </a:r>
            <a:r>
              <a:rPr lang="en-US" b="1" u="sng" dirty="0" smtClean="0"/>
              <a:t>4 </a:t>
            </a:r>
            <a:endParaRPr lang="en-US" b="1" u="sng" dirty="0"/>
          </a:p>
          <a:p>
            <a:pPr marL="0" indent="0">
              <a:buNone/>
            </a:pPr>
            <a:r>
              <a:rPr lang="en-US" b="1" dirty="0"/>
              <a:t>How many Nakshatras are there as per Hindu Calendar or </a:t>
            </a:r>
            <a:r>
              <a:rPr lang="en-US" b="1" dirty="0" err="1"/>
              <a:t>Panchanga</a:t>
            </a:r>
            <a:r>
              <a:rPr lang="en-US" b="1" dirty="0"/>
              <a:t> </a:t>
            </a:r>
          </a:p>
        </p:txBody>
      </p:sp>
      <p:pic>
        <p:nvPicPr>
          <p:cNvPr id="6" name="Picture 5">
            <a:extLst>
              <a:ext uri="{FF2B5EF4-FFF2-40B4-BE49-F238E27FC236}">
                <a16:creationId xmlns:a16="http://schemas.microsoft.com/office/drawing/2014/main" xmlns="" id="{2B398952-C6C0-443D-99F7-DFE04B6A3148}"/>
              </a:ext>
            </a:extLst>
          </p:cNvPr>
          <p:cNvPicPr>
            <a:picLocks noChangeAspect="1"/>
          </p:cNvPicPr>
          <p:nvPr/>
        </p:nvPicPr>
        <p:blipFill>
          <a:blip r:embed="rId3"/>
          <a:stretch>
            <a:fillRect/>
          </a:stretch>
        </p:blipFill>
        <p:spPr>
          <a:xfrm>
            <a:off x="7686675" y="2273301"/>
            <a:ext cx="3305175" cy="3057525"/>
          </a:xfrm>
          <a:prstGeom prst="rect">
            <a:avLst/>
          </a:prstGeom>
        </p:spPr>
      </p:pic>
    </p:spTree>
    <p:extLst>
      <p:ext uri="{BB962C8B-B14F-4D97-AF65-F5344CB8AC3E}">
        <p14:creationId xmlns:p14="http://schemas.microsoft.com/office/powerpoint/2010/main" val="21229946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DDCBAF1-0D62-4A6E-A842-93FA249172AC}"/>
              </a:ext>
            </a:extLst>
          </p:cNvPr>
          <p:cNvPicPr>
            <a:picLocks noChangeAspect="1"/>
          </p:cNvPicPr>
          <p:nvPr/>
        </p:nvPicPr>
        <p:blipFill>
          <a:blip r:embed="rId2"/>
          <a:stretch>
            <a:fillRect/>
          </a:stretch>
        </p:blipFill>
        <p:spPr>
          <a:xfrm>
            <a:off x="10991850" y="0"/>
            <a:ext cx="1200150" cy="1095375"/>
          </a:xfrm>
          <a:prstGeom prst="rect">
            <a:avLst/>
          </a:prstGeom>
        </p:spPr>
      </p:pic>
      <p:sp>
        <p:nvSpPr>
          <p:cNvPr id="6" name="Content Placeholder 2">
            <a:extLst>
              <a:ext uri="{FF2B5EF4-FFF2-40B4-BE49-F238E27FC236}">
                <a16:creationId xmlns:a16="http://schemas.microsoft.com/office/drawing/2014/main" xmlns="" id="{25836671-CDC4-4C07-A70B-A8F50960E224}"/>
              </a:ext>
            </a:extLst>
          </p:cNvPr>
          <p:cNvSpPr txBox="1">
            <a:spLocks/>
          </p:cNvSpPr>
          <p:nvPr/>
        </p:nvSpPr>
        <p:spPr>
          <a:xfrm>
            <a:off x="643890" y="1095375"/>
            <a:ext cx="10347960" cy="1095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KG - </a:t>
            </a:r>
            <a:r>
              <a:rPr lang="en-US" b="1" u="sng" dirty="0" smtClean="0"/>
              <a:t>4 </a:t>
            </a:r>
            <a:r>
              <a:rPr lang="en-US" b="1" u="sng" dirty="0"/>
              <a:t>- Answer</a:t>
            </a:r>
          </a:p>
          <a:p>
            <a:pPr marL="0" indent="0">
              <a:buNone/>
            </a:pPr>
            <a:endParaRPr lang="en-US" b="1" u="sng" dirty="0"/>
          </a:p>
          <a:p>
            <a:pPr marL="0" indent="0">
              <a:buNone/>
            </a:pPr>
            <a:r>
              <a:rPr lang="en-US" b="1" dirty="0">
                <a:solidFill>
                  <a:srgbClr val="00B050"/>
                </a:solidFill>
              </a:rPr>
              <a:t>C. 27</a:t>
            </a:r>
          </a:p>
          <a:p>
            <a:pPr marL="0" indent="0">
              <a:buNone/>
            </a:pPr>
            <a:endParaRPr lang="en-US" b="1" dirty="0"/>
          </a:p>
        </p:txBody>
      </p:sp>
    </p:spTree>
    <p:extLst>
      <p:ext uri="{BB962C8B-B14F-4D97-AF65-F5344CB8AC3E}">
        <p14:creationId xmlns:p14="http://schemas.microsoft.com/office/powerpoint/2010/main" val="29545440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2273301"/>
            <a:ext cx="3585210" cy="3384550"/>
          </a:xfrm>
        </p:spPr>
        <p:txBody>
          <a:bodyPr/>
          <a:lstStyle/>
          <a:p>
            <a:pPr marL="0" indent="0">
              <a:buNone/>
            </a:pPr>
            <a:endParaRPr lang="en-US" b="1" dirty="0"/>
          </a:p>
          <a:p>
            <a:pPr marL="0" indent="0">
              <a:buNone/>
            </a:pPr>
            <a:r>
              <a:rPr lang="en-US" b="1" u="sng" dirty="0"/>
              <a:t>Options</a:t>
            </a:r>
          </a:p>
          <a:p>
            <a:pPr marL="514350" indent="-514350">
              <a:buFont typeface="+mj-lt"/>
              <a:buAutoNum type="alphaUcPeriod"/>
            </a:pPr>
            <a:r>
              <a:rPr lang="en-US" b="1" dirty="0"/>
              <a:t>Mars </a:t>
            </a:r>
          </a:p>
          <a:p>
            <a:pPr marL="514350" indent="-514350">
              <a:buFont typeface="+mj-lt"/>
              <a:buAutoNum type="alphaUcPeriod"/>
            </a:pPr>
            <a:r>
              <a:rPr lang="en-US" b="1" dirty="0"/>
              <a:t>Mercury </a:t>
            </a:r>
          </a:p>
          <a:p>
            <a:pPr marL="514350" indent="-514350">
              <a:buFont typeface="+mj-lt"/>
              <a:buAutoNum type="alphaUcPeriod"/>
            </a:pPr>
            <a:r>
              <a:rPr lang="en-US" b="1" dirty="0"/>
              <a:t>Saturn </a:t>
            </a:r>
          </a:p>
          <a:p>
            <a:pPr marL="514350" indent="-514350">
              <a:buFont typeface="+mj-lt"/>
              <a:buAutoNum type="alphaUcPeriod"/>
            </a:pPr>
            <a:r>
              <a:rPr lang="en-US" b="1" dirty="0"/>
              <a:t>Jupiter </a:t>
            </a:r>
          </a:p>
        </p:txBody>
      </p:sp>
      <p:pic>
        <p:nvPicPr>
          <p:cNvPr id="5" name="Picture 4">
            <a:extLst>
              <a:ext uri="{FF2B5EF4-FFF2-40B4-BE49-F238E27FC236}">
                <a16:creationId xmlns:a16="http://schemas.microsoft.com/office/drawing/2014/main" xmlns="" id="{CB5E6C4B-ED70-4979-9CC4-9B6AD3A981D3}"/>
              </a:ext>
            </a:extLst>
          </p:cNvPr>
          <p:cNvPicPr>
            <a:picLocks noChangeAspect="1"/>
          </p:cNvPicPr>
          <p:nvPr/>
        </p:nvPicPr>
        <p:blipFill>
          <a:blip r:embed="rId2"/>
          <a:stretch>
            <a:fillRect/>
          </a:stretch>
        </p:blipFill>
        <p:spPr>
          <a:xfrm>
            <a:off x="10991850" y="0"/>
            <a:ext cx="1200150" cy="1095375"/>
          </a:xfrm>
          <a:prstGeom prst="rect">
            <a:avLst/>
          </a:prstGeom>
        </p:spPr>
      </p:pic>
      <p:sp>
        <p:nvSpPr>
          <p:cNvPr id="8" name="Content Placeholder 2">
            <a:extLst>
              <a:ext uri="{FF2B5EF4-FFF2-40B4-BE49-F238E27FC236}">
                <a16:creationId xmlns:a16="http://schemas.microsoft.com/office/drawing/2014/main" xmlns="" id="{52014453-DF73-42E1-9FB4-ED2FF722E32B}"/>
              </a:ext>
            </a:extLst>
          </p:cNvPr>
          <p:cNvSpPr txBox="1">
            <a:spLocks/>
          </p:cNvSpPr>
          <p:nvPr/>
        </p:nvSpPr>
        <p:spPr>
          <a:xfrm>
            <a:off x="643890" y="1095375"/>
            <a:ext cx="10347960" cy="1095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KG - </a:t>
            </a:r>
            <a:r>
              <a:rPr lang="en-US" b="1" u="sng" dirty="0" smtClean="0"/>
              <a:t>5 </a:t>
            </a:r>
            <a:endParaRPr lang="en-US" b="1" u="sng" dirty="0"/>
          </a:p>
          <a:p>
            <a:pPr marL="0" indent="0">
              <a:buNone/>
            </a:pPr>
            <a:r>
              <a:rPr lang="en-US" b="1" dirty="0" err="1"/>
              <a:t>Guruvaara</a:t>
            </a:r>
            <a:r>
              <a:rPr lang="en-US" b="1" dirty="0"/>
              <a:t>, is named after which planet </a:t>
            </a:r>
          </a:p>
        </p:txBody>
      </p:sp>
    </p:spTree>
    <p:extLst>
      <p:ext uri="{BB962C8B-B14F-4D97-AF65-F5344CB8AC3E}">
        <p14:creationId xmlns:p14="http://schemas.microsoft.com/office/powerpoint/2010/main" val="19063121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DDCBAF1-0D62-4A6E-A842-93FA249172AC}"/>
              </a:ext>
            </a:extLst>
          </p:cNvPr>
          <p:cNvPicPr>
            <a:picLocks noChangeAspect="1"/>
          </p:cNvPicPr>
          <p:nvPr/>
        </p:nvPicPr>
        <p:blipFill>
          <a:blip r:embed="rId2"/>
          <a:stretch>
            <a:fillRect/>
          </a:stretch>
        </p:blipFill>
        <p:spPr>
          <a:xfrm>
            <a:off x="10991850" y="0"/>
            <a:ext cx="1200150" cy="1095375"/>
          </a:xfrm>
          <a:prstGeom prst="rect">
            <a:avLst/>
          </a:prstGeom>
        </p:spPr>
      </p:pic>
      <p:sp>
        <p:nvSpPr>
          <p:cNvPr id="6" name="Content Placeholder 2">
            <a:extLst>
              <a:ext uri="{FF2B5EF4-FFF2-40B4-BE49-F238E27FC236}">
                <a16:creationId xmlns:a16="http://schemas.microsoft.com/office/drawing/2014/main" xmlns="" id="{25836671-CDC4-4C07-A70B-A8F50960E224}"/>
              </a:ext>
            </a:extLst>
          </p:cNvPr>
          <p:cNvSpPr txBox="1">
            <a:spLocks/>
          </p:cNvSpPr>
          <p:nvPr/>
        </p:nvSpPr>
        <p:spPr>
          <a:xfrm>
            <a:off x="643890" y="1095375"/>
            <a:ext cx="10347960" cy="1095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KG - </a:t>
            </a:r>
            <a:r>
              <a:rPr lang="en-US" b="1" u="sng" dirty="0" smtClean="0"/>
              <a:t>5 </a:t>
            </a:r>
            <a:r>
              <a:rPr lang="en-US" b="1" u="sng" dirty="0"/>
              <a:t>- Answer</a:t>
            </a:r>
          </a:p>
          <a:p>
            <a:pPr marL="0" indent="0">
              <a:buNone/>
            </a:pPr>
            <a:endParaRPr lang="en-US" b="1" u="sng" dirty="0"/>
          </a:p>
          <a:p>
            <a:pPr marL="0" indent="0">
              <a:buNone/>
            </a:pPr>
            <a:r>
              <a:rPr lang="en-US" b="1" dirty="0">
                <a:solidFill>
                  <a:srgbClr val="00B050"/>
                </a:solidFill>
              </a:rPr>
              <a:t>D. Jupiter</a:t>
            </a:r>
          </a:p>
        </p:txBody>
      </p:sp>
    </p:spTree>
    <p:extLst>
      <p:ext uri="{BB962C8B-B14F-4D97-AF65-F5344CB8AC3E}">
        <p14:creationId xmlns:p14="http://schemas.microsoft.com/office/powerpoint/2010/main" val="29324591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2273301"/>
            <a:ext cx="3585210" cy="3384550"/>
          </a:xfrm>
        </p:spPr>
        <p:txBody>
          <a:bodyPr/>
          <a:lstStyle/>
          <a:p>
            <a:pPr marL="0" indent="0">
              <a:buNone/>
            </a:pPr>
            <a:endParaRPr lang="en-US" b="1" dirty="0"/>
          </a:p>
          <a:p>
            <a:pPr marL="0" indent="0">
              <a:buNone/>
            </a:pPr>
            <a:r>
              <a:rPr lang="en-US" b="1" u="sng" dirty="0"/>
              <a:t>Options</a:t>
            </a:r>
          </a:p>
          <a:p>
            <a:pPr marL="514350" indent="-514350">
              <a:buFont typeface="+mj-lt"/>
              <a:buAutoNum type="alphaUcPeriod"/>
            </a:pPr>
            <a:r>
              <a:rPr lang="en-US" b="1" dirty="0"/>
              <a:t>Saturn </a:t>
            </a:r>
          </a:p>
          <a:p>
            <a:pPr marL="514350" indent="-514350">
              <a:buFont typeface="+mj-lt"/>
              <a:buAutoNum type="alphaUcPeriod"/>
            </a:pPr>
            <a:r>
              <a:rPr lang="en-US" b="1" dirty="0"/>
              <a:t>Venus </a:t>
            </a:r>
          </a:p>
          <a:p>
            <a:pPr marL="514350" indent="-514350">
              <a:buFont typeface="+mj-lt"/>
              <a:buAutoNum type="alphaUcPeriod"/>
            </a:pPr>
            <a:r>
              <a:rPr lang="en-US" b="1" dirty="0"/>
              <a:t>Jupiter </a:t>
            </a:r>
          </a:p>
          <a:p>
            <a:pPr marL="514350" indent="-514350">
              <a:buFont typeface="+mj-lt"/>
              <a:buAutoNum type="alphaUcPeriod"/>
            </a:pPr>
            <a:r>
              <a:rPr lang="en-US" b="1" dirty="0"/>
              <a:t>Mars </a:t>
            </a:r>
          </a:p>
        </p:txBody>
      </p:sp>
      <p:pic>
        <p:nvPicPr>
          <p:cNvPr id="5" name="Picture 4">
            <a:extLst>
              <a:ext uri="{FF2B5EF4-FFF2-40B4-BE49-F238E27FC236}">
                <a16:creationId xmlns:a16="http://schemas.microsoft.com/office/drawing/2014/main" xmlns="" id="{CB5E6C4B-ED70-4979-9CC4-9B6AD3A981D3}"/>
              </a:ext>
            </a:extLst>
          </p:cNvPr>
          <p:cNvPicPr>
            <a:picLocks noChangeAspect="1"/>
          </p:cNvPicPr>
          <p:nvPr/>
        </p:nvPicPr>
        <p:blipFill>
          <a:blip r:embed="rId2"/>
          <a:stretch>
            <a:fillRect/>
          </a:stretch>
        </p:blipFill>
        <p:spPr>
          <a:xfrm>
            <a:off x="10991850" y="0"/>
            <a:ext cx="1200150" cy="1095375"/>
          </a:xfrm>
          <a:prstGeom prst="rect">
            <a:avLst/>
          </a:prstGeom>
        </p:spPr>
      </p:pic>
      <p:sp>
        <p:nvSpPr>
          <p:cNvPr id="8" name="Content Placeholder 2">
            <a:extLst>
              <a:ext uri="{FF2B5EF4-FFF2-40B4-BE49-F238E27FC236}">
                <a16:creationId xmlns:a16="http://schemas.microsoft.com/office/drawing/2014/main" xmlns="" id="{52014453-DF73-42E1-9FB4-ED2FF722E32B}"/>
              </a:ext>
            </a:extLst>
          </p:cNvPr>
          <p:cNvSpPr txBox="1">
            <a:spLocks/>
          </p:cNvSpPr>
          <p:nvPr/>
        </p:nvSpPr>
        <p:spPr>
          <a:xfrm>
            <a:off x="643890" y="1095375"/>
            <a:ext cx="10347960" cy="1095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KG - </a:t>
            </a:r>
            <a:r>
              <a:rPr lang="en-US" b="1" u="sng" dirty="0" smtClean="0"/>
              <a:t>6 </a:t>
            </a:r>
            <a:endParaRPr lang="en-US" b="1" u="sng" dirty="0"/>
          </a:p>
          <a:p>
            <a:pPr marL="0" indent="0">
              <a:buNone/>
            </a:pPr>
            <a:r>
              <a:rPr lang="en-US" b="1" dirty="0" err="1"/>
              <a:t>Shanivaara</a:t>
            </a:r>
            <a:r>
              <a:rPr lang="en-US" b="1" dirty="0"/>
              <a:t>, is named after which planet </a:t>
            </a:r>
          </a:p>
        </p:txBody>
      </p:sp>
    </p:spTree>
    <p:extLst>
      <p:ext uri="{BB962C8B-B14F-4D97-AF65-F5344CB8AC3E}">
        <p14:creationId xmlns:p14="http://schemas.microsoft.com/office/powerpoint/2010/main" val="30086127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DDCBAF1-0D62-4A6E-A842-93FA249172AC}"/>
              </a:ext>
            </a:extLst>
          </p:cNvPr>
          <p:cNvPicPr>
            <a:picLocks noChangeAspect="1"/>
          </p:cNvPicPr>
          <p:nvPr/>
        </p:nvPicPr>
        <p:blipFill>
          <a:blip r:embed="rId2"/>
          <a:stretch>
            <a:fillRect/>
          </a:stretch>
        </p:blipFill>
        <p:spPr>
          <a:xfrm>
            <a:off x="10991850" y="0"/>
            <a:ext cx="1200150" cy="1095375"/>
          </a:xfrm>
          <a:prstGeom prst="rect">
            <a:avLst/>
          </a:prstGeom>
        </p:spPr>
      </p:pic>
      <p:sp>
        <p:nvSpPr>
          <p:cNvPr id="6" name="Content Placeholder 2">
            <a:extLst>
              <a:ext uri="{FF2B5EF4-FFF2-40B4-BE49-F238E27FC236}">
                <a16:creationId xmlns:a16="http://schemas.microsoft.com/office/drawing/2014/main" xmlns="" id="{25836671-CDC4-4C07-A70B-A8F50960E224}"/>
              </a:ext>
            </a:extLst>
          </p:cNvPr>
          <p:cNvSpPr txBox="1">
            <a:spLocks/>
          </p:cNvSpPr>
          <p:nvPr/>
        </p:nvSpPr>
        <p:spPr>
          <a:xfrm>
            <a:off x="643890" y="1095375"/>
            <a:ext cx="10347960" cy="1095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KG - </a:t>
            </a:r>
            <a:r>
              <a:rPr lang="en-US" b="1" u="sng" dirty="0" smtClean="0"/>
              <a:t>6 </a:t>
            </a:r>
            <a:r>
              <a:rPr lang="en-US" b="1" u="sng" dirty="0"/>
              <a:t>- Answer</a:t>
            </a:r>
          </a:p>
          <a:p>
            <a:pPr marL="0" indent="0">
              <a:buNone/>
            </a:pPr>
            <a:endParaRPr lang="en-US" b="1" u="sng" dirty="0"/>
          </a:p>
          <a:p>
            <a:pPr marL="0" indent="0">
              <a:buNone/>
            </a:pPr>
            <a:r>
              <a:rPr lang="en-US" b="1" dirty="0">
                <a:solidFill>
                  <a:srgbClr val="00B050"/>
                </a:solidFill>
              </a:rPr>
              <a:t>A. Saturn</a:t>
            </a:r>
          </a:p>
        </p:txBody>
      </p:sp>
    </p:spTree>
    <p:extLst>
      <p:ext uri="{BB962C8B-B14F-4D97-AF65-F5344CB8AC3E}">
        <p14:creationId xmlns:p14="http://schemas.microsoft.com/office/powerpoint/2010/main" val="25270297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A298795-51DC-423C-B6F2-649D1969CA4E}"/>
              </a:ext>
            </a:extLst>
          </p:cNvPr>
          <p:cNvPicPr>
            <a:picLocks noChangeAspect="1"/>
          </p:cNvPicPr>
          <p:nvPr/>
        </p:nvPicPr>
        <p:blipFill>
          <a:blip r:embed="rId2"/>
          <a:stretch>
            <a:fillRect/>
          </a:stretch>
        </p:blipFill>
        <p:spPr>
          <a:xfrm>
            <a:off x="5598795" y="2190750"/>
            <a:ext cx="5393055" cy="4611102"/>
          </a:xfrm>
          <a:prstGeom prst="rect">
            <a:avLst/>
          </a:prstGeom>
        </p:spPr>
      </p:pic>
      <p:pic>
        <p:nvPicPr>
          <p:cNvPr id="5" name="Picture 4">
            <a:extLst>
              <a:ext uri="{FF2B5EF4-FFF2-40B4-BE49-F238E27FC236}">
                <a16:creationId xmlns:a16="http://schemas.microsoft.com/office/drawing/2014/main" xmlns="" id="{CB5E6C4B-ED70-4979-9CC4-9B6AD3A981D3}"/>
              </a:ext>
            </a:extLst>
          </p:cNvPr>
          <p:cNvPicPr>
            <a:picLocks noChangeAspect="1"/>
          </p:cNvPicPr>
          <p:nvPr/>
        </p:nvPicPr>
        <p:blipFill>
          <a:blip r:embed="rId3"/>
          <a:stretch>
            <a:fillRect/>
          </a:stretch>
        </p:blipFill>
        <p:spPr>
          <a:xfrm>
            <a:off x="10991850" y="0"/>
            <a:ext cx="1200150" cy="1095375"/>
          </a:xfrm>
          <a:prstGeom prst="rect">
            <a:avLst/>
          </a:prstGeom>
        </p:spPr>
      </p:pic>
      <p:sp>
        <p:nvSpPr>
          <p:cNvPr id="8" name="Content Placeholder 2">
            <a:extLst>
              <a:ext uri="{FF2B5EF4-FFF2-40B4-BE49-F238E27FC236}">
                <a16:creationId xmlns:a16="http://schemas.microsoft.com/office/drawing/2014/main" xmlns="" id="{52014453-DF73-42E1-9FB4-ED2FF722E32B}"/>
              </a:ext>
            </a:extLst>
          </p:cNvPr>
          <p:cNvSpPr txBox="1">
            <a:spLocks/>
          </p:cNvSpPr>
          <p:nvPr/>
        </p:nvSpPr>
        <p:spPr>
          <a:xfrm>
            <a:off x="643890" y="1095375"/>
            <a:ext cx="10347960" cy="1095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KG - </a:t>
            </a:r>
            <a:r>
              <a:rPr lang="en-US" b="1" u="sng" dirty="0" smtClean="0"/>
              <a:t>7 </a:t>
            </a:r>
            <a:endParaRPr lang="en-US" b="1" u="sng" dirty="0"/>
          </a:p>
          <a:p>
            <a:pPr marL="0" indent="0">
              <a:buNone/>
            </a:pPr>
            <a:r>
              <a:rPr lang="en-US" b="1" dirty="0"/>
              <a:t>What is the phase called in which moon becomes bigger and bigger </a:t>
            </a:r>
          </a:p>
        </p:txBody>
      </p:sp>
    </p:spTree>
    <p:extLst>
      <p:ext uri="{BB962C8B-B14F-4D97-AF65-F5344CB8AC3E}">
        <p14:creationId xmlns:p14="http://schemas.microsoft.com/office/powerpoint/2010/main" val="18260110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DDCBAF1-0D62-4A6E-A842-93FA249172AC}"/>
              </a:ext>
            </a:extLst>
          </p:cNvPr>
          <p:cNvPicPr>
            <a:picLocks noChangeAspect="1"/>
          </p:cNvPicPr>
          <p:nvPr/>
        </p:nvPicPr>
        <p:blipFill>
          <a:blip r:embed="rId2"/>
          <a:stretch>
            <a:fillRect/>
          </a:stretch>
        </p:blipFill>
        <p:spPr>
          <a:xfrm>
            <a:off x="10991850" y="0"/>
            <a:ext cx="1200150" cy="1095375"/>
          </a:xfrm>
          <a:prstGeom prst="rect">
            <a:avLst/>
          </a:prstGeom>
        </p:spPr>
      </p:pic>
      <p:sp>
        <p:nvSpPr>
          <p:cNvPr id="6" name="Content Placeholder 2">
            <a:extLst>
              <a:ext uri="{FF2B5EF4-FFF2-40B4-BE49-F238E27FC236}">
                <a16:creationId xmlns:a16="http://schemas.microsoft.com/office/drawing/2014/main" xmlns="" id="{25836671-CDC4-4C07-A70B-A8F50960E224}"/>
              </a:ext>
            </a:extLst>
          </p:cNvPr>
          <p:cNvSpPr txBox="1">
            <a:spLocks/>
          </p:cNvSpPr>
          <p:nvPr/>
        </p:nvSpPr>
        <p:spPr>
          <a:xfrm>
            <a:off x="643890" y="1095375"/>
            <a:ext cx="10347960" cy="1095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KG - </a:t>
            </a:r>
            <a:r>
              <a:rPr lang="en-US" b="1" u="sng" dirty="0" smtClean="0"/>
              <a:t>7 </a:t>
            </a:r>
            <a:r>
              <a:rPr lang="en-US" b="1" u="sng" dirty="0"/>
              <a:t>- Answer</a:t>
            </a:r>
          </a:p>
          <a:p>
            <a:pPr marL="0" indent="0">
              <a:buNone/>
            </a:pPr>
            <a:endParaRPr lang="en-US" b="1" u="sng" dirty="0"/>
          </a:p>
          <a:p>
            <a:pPr marL="0" indent="0">
              <a:buNone/>
            </a:pPr>
            <a:r>
              <a:rPr lang="en-US" b="1" dirty="0">
                <a:solidFill>
                  <a:srgbClr val="00B050"/>
                </a:solidFill>
              </a:rPr>
              <a:t>Shukla Paksha </a:t>
            </a:r>
          </a:p>
          <a:p>
            <a:pPr marL="0" indent="0">
              <a:buNone/>
            </a:pPr>
            <a:endParaRPr lang="en-US" b="1" dirty="0"/>
          </a:p>
        </p:txBody>
      </p:sp>
    </p:spTree>
    <p:extLst>
      <p:ext uri="{BB962C8B-B14F-4D97-AF65-F5344CB8AC3E}">
        <p14:creationId xmlns:p14="http://schemas.microsoft.com/office/powerpoint/2010/main" val="3526971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D745EB-A2AC-4558-A9DF-EA539C20849D}"/>
              </a:ext>
            </a:extLst>
          </p:cNvPr>
          <p:cNvSpPr>
            <a:spLocks noGrp="1"/>
          </p:cNvSpPr>
          <p:nvPr>
            <p:ph idx="1"/>
          </p:nvPr>
        </p:nvSpPr>
        <p:spPr>
          <a:xfrm>
            <a:off x="880110" y="1730071"/>
            <a:ext cx="10111740" cy="3397857"/>
          </a:xfrm>
        </p:spPr>
        <p:txBody>
          <a:bodyPr>
            <a:noAutofit/>
          </a:bodyPr>
          <a:lstStyle/>
          <a:p>
            <a:r>
              <a:rPr lang="en-US" b="1" dirty="0"/>
              <a:t>He is </a:t>
            </a:r>
            <a:r>
              <a:rPr lang="en-US" b="1" dirty="0" err="1"/>
              <a:t>Homi</a:t>
            </a:r>
            <a:r>
              <a:rPr lang="en-US" b="1" dirty="0"/>
              <a:t> Jehangir Bhabha</a:t>
            </a:r>
          </a:p>
          <a:p>
            <a:r>
              <a:rPr lang="en-US" dirty="0"/>
              <a:t>Bhabha is the architect of nuclear science in Bharat.</a:t>
            </a:r>
          </a:p>
          <a:p>
            <a:r>
              <a:rPr lang="en-US" dirty="0"/>
              <a:t>He took up the phenomenal task of establishing atomic power plants in </a:t>
            </a:r>
            <a:r>
              <a:rPr lang="en-US" dirty="0" err="1"/>
              <a:t>Tarapur</a:t>
            </a:r>
            <a:r>
              <a:rPr lang="en-US" dirty="0"/>
              <a:t> in Maharashtra, Rana Pratap Sagar in Rajasthan and </a:t>
            </a:r>
            <a:r>
              <a:rPr lang="en-US" dirty="0" err="1"/>
              <a:t>Kalpakkam</a:t>
            </a:r>
            <a:r>
              <a:rPr lang="en-US" dirty="0"/>
              <a:t> in </a:t>
            </a:r>
            <a:r>
              <a:rPr lang="en-US" dirty="0" err="1"/>
              <a:t>TamilNadu</a:t>
            </a:r>
            <a:r>
              <a:rPr lang="en-US" dirty="0"/>
              <a:t>.</a:t>
            </a:r>
          </a:p>
          <a:p>
            <a:r>
              <a:rPr lang="en-US" dirty="0"/>
              <a:t>Bhabha became the director Tata Institute of Fundamental Research in 1945</a:t>
            </a:r>
            <a:endParaRPr lang="en-US" sz="2400" dirty="0"/>
          </a:p>
        </p:txBody>
      </p:sp>
      <p:sp>
        <p:nvSpPr>
          <p:cNvPr id="7" name="Rectangle 6">
            <a:extLst>
              <a:ext uri="{FF2B5EF4-FFF2-40B4-BE49-F238E27FC236}">
                <a16:creationId xmlns:a16="http://schemas.microsoft.com/office/drawing/2014/main" xmlns="" id="{F50E72A3-0A39-4459-86F4-74F499409509}"/>
              </a:ext>
            </a:extLst>
          </p:cNvPr>
          <p:cNvSpPr/>
          <p:nvPr/>
        </p:nvSpPr>
        <p:spPr>
          <a:xfrm>
            <a:off x="792593" y="1095375"/>
            <a:ext cx="2707729" cy="523220"/>
          </a:xfrm>
          <a:prstGeom prst="rect">
            <a:avLst/>
          </a:prstGeom>
        </p:spPr>
        <p:txBody>
          <a:bodyPr wrap="none">
            <a:spAutoFit/>
          </a:bodyPr>
          <a:lstStyle/>
          <a:p>
            <a:r>
              <a:rPr lang="en-US" sz="2800" b="1" u="sng" dirty="0"/>
              <a:t>ROH - 2 - Answer</a:t>
            </a:r>
          </a:p>
        </p:txBody>
      </p:sp>
      <p:pic>
        <p:nvPicPr>
          <p:cNvPr id="6" name="Picture 5">
            <a:extLst>
              <a:ext uri="{FF2B5EF4-FFF2-40B4-BE49-F238E27FC236}">
                <a16:creationId xmlns:a16="http://schemas.microsoft.com/office/drawing/2014/main" xmlns="" id="{76C2BA02-6277-48A9-A929-D123628F73DA}"/>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18803379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C02136B-6965-489F-9B09-5A8D4593049F}"/>
              </a:ext>
            </a:extLst>
          </p:cNvPr>
          <p:cNvSpPr>
            <a:spLocks noGrp="1"/>
          </p:cNvSpPr>
          <p:nvPr>
            <p:ph idx="1"/>
          </p:nvPr>
        </p:nvSpPr>
        <p:spPr/>
        <p:txBody>
          <a:bodyPr>
            <a:normAutofit/>
          </a:bodyPr>
          <a:lstStyle/>
          <a:p>
            <a:pPr marL="0" indent="0" algn="ctr">
              <a:buNone/>
            </a:pPr>
            <a:endParaRPr lang="en-US" sz="5400" b="1" dirty="0"/>
          </a:p>
          <a:p>
            <a:pPr marL="0" indent="0" algn="ctr">
              <a:buNone/>
            </a:pPr>
            <a:r>
              <a:rPr lang="en-US" sz="5400" b="1" dirty="0"/>
              <a:t>Theme Article, Seasonal Food and Health (5 points per question) </a:t>
            </a:r>
          </a:p>
        </p:txBody>
      </p:sp>
      <p:pic>
        <p:nvPicPr>
          <p:cNvPr id="5" name="Picture 4">
            <a:extLst>
              <a:ext uri="{FF2B5EF4-FFF2-40B4-BE49-F238E27FC236}">
                <a16:creationId xmlns:a16="http://schemas.microsoft.com/office/drawing/2014/main" xmlns="" id="{9DD4A638-A645-4B67-94E9-E2F67413EA6F}"/>
              </a:ext>
            </a:extLst>
          </p:cNvPr>
          <p:cNvPicPr>
            <a:picLocks noChangeAspect="1"/>
          </p:cNvPicPr>
          <p:nvPr/>
        </p:nvPicPr>
        <p:blipFill>
          <a:blip r:embed="rId2"/>
          <a:stretch>
            <a:fillRect/>
          </a:stretch>
        </p:blipFill>
        <p:spPr>
          <a:xfrm>
            <a:off x="10991850" y="0"/>
            <a:ext cx="1200150" cy="1095375"/>
          </a:xfrm>
          <a:prstGeom prst="rect">
            <a:avLst/>
          </a:prstGeom>
        </p:spPr>
      </p:pic>
    </p:spTree>
    <p:extLst>
      <p:ext uri="{BB962C8B-B14F-4D97-AF65-F5344CB8AC3E}">
        <p14:creationId xmlns:p14="http://schemas.microsoft.com/office/powerpoint/2010/main" val="29968146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2273301"/>
            <a:ext cx="3585210" cy="3384550"/>
          </a:xfrm>
        </p:spPr>
        <p:txBody>
          <a:bodyPr/>
          <a:lstStyle/>
          <a:p>
            <a:pPr marL="0" indent="0">
              <a:buNone/>
            </a:pPr>
            <a:endParaRPr lang="en-US" b="1" dirty="0"/>
          </a:p>
          <a:p>
            <a:pPr marL="0" indent="0">
              <a:buNone/>
            </a:pPr>
            <a:r>
              <a:rPr lang="en-US" b="1" u="sng" dirty="0"/>
              <a:t>Options</a:t>
            </a:r>
          </a:p>
          <a:p>
            <a:pPr marL="514350" indent="-514350">
              <a:buFont typeface="+mj-lt"/>
              <a:buAutoNum type="alphaUcPeriod"/>
            </a:pPr>
            <a:r>
              <a:rPr lang="en-US" b="1" dirty="0"/>
              <a:t>144 </a:t>
            </a:r>
          </a:p>
          <a:p>
            <a:pPr marL="514350" indent="-514350">
              <a:buFont typeface="+mj-lt"/>
              <a:buAutoNum type="alphaUcPeriod"/>
            </a:pPr>
            <a:r>
              <a:rPr lang="en-US" b="1" dirty="0"/>
              <a:t>6 </a:t>
            </a:r>
          </a:p>
          <a:p>
            <a:pPr marL="514350" indent="-514350">
              <a:buFont typeface="+mj-lt"/>
              <a:buAutoNum type="alphaUcPeriod"/>
            </a:pPr>
            <a:r>
              <a:rPr lang="en-US" b="1" dirty="0"/>
              <a:t>24 </a:t>
            </a:r>
          </a:p>
          <a:p>
            <a:pPr marL="514350" indent="-514350">
              <a:buFont typeface="+mj-lt"/>
              <a:buAutoNum type="alphaUcPeriod"/>
            </a:pPr>
            <a:r>
              <a:rPr lang="en-US" b="1" dirty="0"/>
              <a:t>12 </a:t>
            </a:r>
          </a:p>
        </p:txBody>
      </p:sp>
      <p:pic>
        <p:nvPicPr>
          <p:cNvPr id="5" name="Picture 4">
            <a:extLst>
              <a:ext uri="{FF2B5EF4-FFF2-40B4-BE49-F238E27FC236}">
                <a16:creationId xmlns:a16="http://schemas.microsoft.com/office/drawing/2014/main" xmlns="" id="{CB5E6C4B-ED70-4979-9CC4-9B6AD3A981D3}"/>
              </a:ext>
            </a:extLst>
          </p:cNvPr>
          <p:cNvPicPr>
            <a:picLocks noChangeAspect="1"/>
          </p:cNvPicPr>
          <p:nvPr/>
        </p:nvPicPr>
        <p:blipFill>
          <a:blip r:embed="rId2"/>
          <a:stretch>
            <a:fillRect/>
          </a:stretch>
        </p:blipFill>
        <p:spPr>
          <a:xfrm>
            <a:off x="10991850" y="0"/>
            <a:ext cx="1200150" cy="1095375"/>
          </a:xfrm>
          <a:prstGeom prst="rect">
            <a:avLst/>
          </a:prstGeom>
        </p:spPr>
      </p:pic>
      <p:sp>
        <p:nvSpPr>
          <p:cNvPr id="8" name="Content Placeholder 2">
            <a:extLst>
              <a:ext uri="{FF2B5EF4-FFF2-40B4-BE49-F238E27FC236}">
                <a16:creationId xmlns:a16="http://schemas.microsoft.com/office/drawing/2014/main" xmlns="" id="{52014453-DF73-42E1-9FB4-ED2FF722E32B}"/>
              </a:ext>
            </a:extLst>
          </p:cNvPr>
          <p:cNvSpPr txBox="1">
            <a:spLocks/>
          </p:cNvSpPr>
          <p:nvPr/>
        </p:nvSpPr>
        <p:spPr>
          <a:xfrm>
            <a:off x="643890" y="1095375"/>
            <a:ext cx="10347960" cy="1095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TA - 1 </a:t>
            </a:r>
          </a:p>
          <a:p>
            <a:pPr marL="0" indent="0">
              <a:buNone/>
            </a:pPr>
            <a:r>
              <a:rPr lang="en-US" b="1" dirty="0" err="1"/>
              <a:t>Maha</a:t>
            </a:r>
            <a:r>
              <a:rPr lang="en-US" b="1" dirty="0"/>
              <a:t> </a:t>
            </a:r>
            <a:r>
              <a:rPr lang="en-US" b="1" dirty="0" err="1"/>
              <a:t>Kumbh</a:t>
            </a:r>
            <a:r>
              <a:rPr lang="en-US" b="1" dirty="0"/>
              <a:t> is celebrated once in how many years?</a:t>
            </a:r>
          </a:p>
        </p:txBody>
      </p:sp>
    </p:spTree>
    <p:extLst>
      <p:ext uri="{BB962C8B-B14F-4D97-AF65-F5344CB8AC3E}">
        <p14:creationId xmlns:p14="http://schemas.microsoft.com/office/powerpoint/2010/main" val="12778501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DDCBAF1-0D62-4A6E-A842-93FA249172AC}"/>
              </a:ext>
            </a:extLst>
          </p:cNvPr>
          <p:cNvPicPr>
            <a:picLocks noChangeAspect="1"/>
          </p:cNvPicPr>
          <p:nvPr/>
        </p:nvPicPr>
        <p:blipFill>
          <a:blip r:embed="rId2"/>
          <a:stretch>
            <a:fillRect/>
          </a:stretch>
        </p:blipFill>
        <p:spPr>
          <a:xfrm>
            <a:off x="10991850" y="0"/>
            <a:ext cx="1200150" cy="1095375"/>
          </a:xfrm>
          <a:prstGeom prst="rect">
            <a:avLst/>
          </a:prstGeom>
        </p:spPr>
      </p:pic>
      <p:sp>
        <p:nvSpPr>
          <p:cNvPr id="6" name="Content Placeholder 2">
            <a:extLst>
              <a:ext uri="{FF2B5EF4-FFF2-40B4-BE49-F238E27FC236}">
                <a16:creationId xmlns:a16="http://schemas.microsoft.com/office/drawing/2014/main" xmlns="" id="{25836671-CDC4-4C07-A70B-A8F50960E224}"/>
              </a:ext>
            </a:extLst>
          </p:cNvPr>
          <p:cNvSpPr txBox="1">
            <a:spLocks/>
          </p:cNvSpPr>
          <p:nvPr/>
        </p:nvSpPr>
        <p:spPr>
          <a:xfrm>
            <a:off x="643890" y="1095375"/>
            <a:ext cx="10347960" cy="1095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TA - 1 - Answer</a:t>
            </a:r>
          </a:p>
          <a:p>
            <a:pPr marL="0" indent="0">
              <a:buNone/>
            </a:pPr>
            <a:endParaRPr lang="en-US" b="1" u="sng" dirty="0"/>
          </a:p>
          <a:p>
            <a:pPr marL="0" indent="0">
              <a:buNone/>
            </a:pPr>
            <a:r>
              <a:rPr lang="en-US" b="1" dirty="0">
                <a:solidFill>
                  <a:srgbClr val="00B050"/>
                </a:solidFill>
              </a:rPr>
              <a:t>A. 144</a:t>
            </a:r>
          </a:p>
        </p:txBody>
      </p:sp>
    </p:spTree>
    <p:extLst>
      <p:ext uri="{BB962C8B-B14F-4D97-AF65-F5344CB8AC3E}">
        <p14:creationId xmlns:p14="http://schemas.microsoft.com/office/powerpoint/2010/main" val="14836406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2503170"/>
            <a:ext cx="5791200" cy="3293109"/>
          </a:xfrm>
        </p:spPr>
        <p:txBody>
          <a:bodyPr>
            <a:normAutofit/>
          </a:bodyPr>
          <a:lstStyle/>
          <a:p>
            <a:pPr marL="0" indent="0">
              <a:buNone/>
            </a:pPr>
            <a:endParaRPr lang="en-US" b="1" dirty="0"/>
          </a:p>
          <a:p>
            <a:pPr marL="0" indent="0">
              <a:buNone/>
            </a:pPr>
            <a:r>
              <a:rPr lang="en-US" b="1" u="sng" dirty="0"/>
              <a:t>Options</a:t>
            </a:r>
            <a:endParaRPr lang="en-US" b="1" dirty="0"/>
          </a:p>
          <a:p>
            <a:pPr marL="514350" indent="-514350">
              <a:buFont typeface="Arial" panose="020B0604020202020204" pitchFamily="34" charset="0"/>
              <a:buAutoNum type="arabicParenR"/>
            </a:pPr>
            <a:r>
              <a:rPr lang="en-US" b="1" dirty="0" err="1"/>
              <a:t>Puri</a:t>
            </a:r>
            <a:endParaRPr lang="en-US" b="1" dirty="0"/>
          </a:p>
          <a:p>
            <a:pPr marL="514350" indent="-514350">
              <a:buAutoNum type="arabicParenR"/>
            </a:pPr>
            <a:r>
              <a:rPr lang="en-US" b="1" dirty="0" err="1"/>
              <a:t>Rameshwaram</a:t>
            </a:r>
            <a:endParaRPr lang="en-US" b="1" dirty="0"/>
          </a:p>
          <a:p>
            <a:pPr marL="514350" indent="-514350">
              <a:buFont typeface="Arial" panose="020B0604020202020204" pitchFamily="34" charset="0"/>
              <a:buAutoNum type="arabicParenR"/>
            </a:pPr>
            <a:r>
              <a:rPr lang="en-US" b="1" dirty="0"/>
              <a:t>Badrinath</a:t>
            </a:r>
          </a:p>
          <a:p>
            <a:pPr marL="514350" indent="-514350">
              <a:buAutoNum type="arabicParenR"/>
            </a:pPr>
            <a:r>
              <a:rPr lang="en-US" b="1" dirty="0" err="1"/>
              <a:t>Dwaraka</a:t>
            </a:r>
            <a:endParaRPr lang="en-US" b="1" dirty="0"/>
          </a:p>
        </p:txBody>
      </p:sp>
      <p:pic>
        <p:nvPicPr>
          <p:cNvPr id="5" name="Picture 4">
            <a:extLst>
              <a:ext uri="{FF2B5EF4-FFF2-40B4-BE49-F238E27FC236}">
                <a16:creationId xmlns:a16="http://schemas.microsoft.com/office/drawing/2014/main" xmlns="" id="{CB5E6C4B-ED70-4979-9CC4-9B6AD3A981D3}"/>
              </a:ext>
            </a:extLst>
          </p:cNvPr>
          <p:cNvPicPr>
            <a:picLocks noChangeAspect="1"/>
          </p:cNvPicPr>
          <p:nvPr/>
        </p:nvPicPr>
        <p:blipFill>
          <a:blip r:embed="rId2"/>
          <a:stretch>
            <a:fillRect/>
          </a:stretch>
        </p:blipFill>
        <p:spPr>
          <a:xfrm>
            <a:off x="10991850" y="0"/>
            <a:ext cx="1200150" cy="1095375"/>
          </a:xfrm>
          <a:prstGeom prst="rect">
            <a:avLst/>
          </a:prstGeom>
        </p:spPr>
      </p:pic>
      <p:sp>
        <p:nvSpPr>
          <p:cNvPr id="8" name="Content Placeholder 2">
            <a:extLst>
              <a:ext uri="{FF2B5EF4-FFF2-40B4-BE49-F238E27FC236}">
                <a16:creationId xmlns:a16="http://schemas.microsoft.com/office/drawing/2014/main" xmlns="" id="{52014453-DF73-42E1-9FB4-ED2FF722E32B}"/>
              </a:ext>
            </a:extLst>
          </p:cNvPr>
          <p:cNvSpPr txBox="1">
            <a:spLocks/>
          </p:cNvSpPr>
          <p:nvPr/>
        </p:nvSpPr>
        <p:spPr>
          <a:xfrm>
            <a:off x="643890" y="1095375"/>
            <a:ext cx="10347960" cy="14077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TA - 2 </a:t>
            </a:r>
          </a:p>
          <a:p>
            <a:pPr marL="0" indent="0">
              <a:buNone/>
            </a:pPr>
            <a:r>
              <a:rPr lang="en-US" b="1" dirty="0"/>
              <a:t>Find the missing </a:t>
            </a:r>
            <a:r>
              <a:rPr lang="en-US" b="1" dirty="0" err="1"/>
              <a:t>piligrimage</a:t>
            </a:r>
            <a:r>
              <a:rPr lang="en-US" b="1" dirty="0"/>
              <a:t> among the </a:t>
            </a:r>
            <a:r>
              <a:rPr lang="en-US" b="1" dirty="0" err="1"/>
              <a:t>Chardhams</a:t>
            </a:r>
            <a:r>
              <a:rPr lang="en-US" b="1" dirty="0"/>
              <a:t> – </a:t>
            </a:r>
          </a:p>
          <a:p>
            <a:pPr marL="0" indent="0">
              <a:buNone/>
            </a:pPr>
            <a:r>
              <a:rPr lang="en-US" b="1" dirty="0" err="1"/>
              <a:t>Kedarnath</a:t>
            </a:r>
            <a:r>
              <a:rPr lang="en-US" b="1" dirty="0"/>
              <a:t>, _________, </a:t>
            </a:r>
            <a:r>
              <a:rPr lang="en-US" b="1" dirty="0" err="1"/>
              <a:t>Gagotri</a:t>
            </a:r>
            <a:r>
              <a:rPr lang="en-US" b="1" dirty="0"/>
              <a:t>, </a:t>
            </a:r>
            <a:r>
              <a:rPr lang="en-US" b="1" dirty="0" err="1"/>
              <a:t>Yamunotri</a:t>
            </a:r>
            <a:endParaRPr lang="en-US" b="1" dirty="0"/>
          </a:p>
        </p:txBody>
      </p:sp>
    </p:spTree>
    <p:extLst>
      <p:ext uri="{BB962C8B-B14F-4D97-AF65-F5344CB8AC3E}">
        <p14:creationId xmlns:p14="http://schemas.microsoft.com/office/powerpoint/2010/main" val="3611264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DDCBAF1-0D62-4A6E-A842-93FA249172AC}"/>
              </a:ext>
            </a:extLst>
          </p:cNvPr>
          <p:cNvPicPr>
            <a:picLocks noChangeAspect="1"/>
          </p:cNvPicPr>
          <p:nvPr/>
        </p:nvPicPr>
        <p:blipFill>
          <a:blip r:embed="rId2"/>
          <a:stretch>
            <a:fillRect/>
          </a:stretch>
        </p:blipFill>
        <p:spPr>
          <a:xfrm>
            <a:off x="10991850" y="0"/>
            <a:ext cx="1200150" cy="1095375"/>
          </a:xfrm>
          <a:prstGeom prst="rect">
            <a:avLst/>
          </a:prstGeom>
        </p:spPr>
      </p:pic>
      <p:sp>
        <p:nvSpPr>
          <p:cNvPr id="6" name="Content Placeholder 2">
            <a:extLst>
              <a:ext uri="{FF2B5EF4-FFF2-40B4-BE49-F238E27FC236}">
                <a16:creationId xmlns:a16="http://schemas.microsoft.com/office/drawing/2014/main" xmlns="" id="{25836671-CDC4-4C07-A70B-A8F50960E224}"/>
              </a:ext>
            </a:extLst>
          </p:cNvPr>
          <p:cNvSpPr txBox="1">
            <a:spLocks/>
          </p:cNvSpPr>
          <p:nvPr/>
        </p:nvSpPr>
        <p:spPr>
          <a:xfrm>
            <a:off x="643890" y="1095375"/>
            <a:ext cx="10347960" cy="1095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TA - 2 - Answer</a:t>
            </a:r>
          </a:p>
          <a:p>
            <a:pPr marL="0" indent="0">
              <a:buNone/>
            </a:pPr>
            <a:endParaRPr lang="en-US" b="1" u="sng" dirty="0"/>
          </a:p>
          <a:p>
            <a:pPr marL="0" indent="0">
              <a:buNone/>
            </a:pPr>
            <a:r>
              <a:rPr lang="en-US" b="1" dirty="0">
                <a:solidFill>
                  <a:srgbClr val="00B050"/>
                </a:solidFill>
              </a:rPr>
              <a:t>C. Badrinath </a:t>
            </a:r>
          </a:p>
        </p:txBody>
      </p:sp>
    </p:spTree>
    <p:extLst>
      <p:ext uri="{BB962C8B-B14F-4D97-AF65-F5344CB8AC3E}">
        <p14:creationId xmlns:p14="http://schemas.microsoft.com/office/powerpoint/2010/main" val="27511729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2273301"/>
            <a:ext cx="5791200" cy="3293109"/>
          </a:xfrm>
        </p:spPr>
        <p:txBody>
          <a:bodyPr>
            <a:normAutofit/>
          </a:bodyPr>
          <a:lstStyle/>
          <a:p>
            <a:pPr marL="0" indent="0">
              <a:buNone/>
            </a:pPr>
            <a:endParaRPr lang="en-US" b="1" dirty="0"/>
          </a:p>
          <a:p>
            <a:pPr marL="0" indent="0">
              <a:buNone/>
            </a:pPr>
            <a:r>
              <a:rPr lang="en-US" b="1" u="sng" dirty="0"/>
              <a:t>Options</a:t>
            </a:r>
          </a:p>
          <a:p>
            <a:pPr marL="514350" indent="-514350">
              <a:buFont typeface="+mj-lt"/>
              <a:buAutoNum type="alphaUcPeriod"/>
            </a:pPr>
            <a:r>
              <a:rPr lang="en-US" b="1" dirty="0"/>
              <a:t>Mathura </a:t>
            </a:r>
          </a:p>
          <a:p>
            <a:pPr marL="514350" indent="-514350">
              <a:buFont typeface="+mj-lt"/>
              <a:buAutoNum type="alphaUcPeriod"/>
            </a:pPr>
            <a:r>
              <a:rPr lang="en-US" b="1" dirty="0"/>
              <a:t>Lanka </a:t>
            </a:r>
          </a:p>
          <a:p>
            <a:pPr marL="514350" indent="-514350">
              <a:buFont typeface="+mj-lt"/>
              <a:buAutoNum type="alphaUcPeriod"/>
            </a:pPr>
            <a:r>
              <a:rPr lang="en-US" b="1" dirty="0" err="1"/>
              <a:t>Ayodhya</a:t>
            </a:r>
            <a:r>
              <a:rPr lang="en-US" b="1" dirty="0"/>
              <a:t> </a:t>
            </a:r>
          </a:p>
          <a:p>
            <a:pPr marL="514350" indent="-514350">
              <a:buFont typeface="+mj-lt"/>
              <a:buAutoNum type="alphaUcPeriod"/>
            </a:pPr>
            <a:r>
              <a:rPr lang="en-US" b="1" dirty="0" err="1"/>
              <a:t>Kanchi</a:t>
            </a:r>
            <a:r>
              <a:rPr lang="en-US" b="1" dirty="0"/>
              <a:t> </a:t>
            </a:r>
          </a:p>
          <a:p>
            <a:pPr marL="0" indent="0">
              <a:buNone/>
            </a:pPr>
            <a:endParaRPr lang="en-US" b="1" dirty="0"/>
          </a:p>
        </p:txBody>
      </p:sp>
      <p:pic>
        <p:nvPicPr>
          <p:cNvPr id="5" name="Picture 4">
            <a:extLst>
              <a:ext uri="{FF2B5EF4-FFF2-40B4-BE49-F238E27FC236}">
                <a16:creationId xmlns:a16="http://schemas.microsoft.com/office/drawing/2014/main" xmlns="" id="{CB5E6C4B-ED70-4979-9CC4-9B6AD3A981D3}"/>
              </a:ext>
            </a:extLst>
          </p:cNvPr>
          <p:cNvPicPr>
            <a:picLocks noChangeAspect="1"/>
          </p:cNvPicPr>
          <p:nvPr/>
        </p:nvPicPr>
        <p:blipFill>
          <a:blip r:embed="rId2"/>
          <a:stretch>
            <a:fillRect/>
          </a:stretch>
        </p:blipFill>
        <p:spPr>
          <a:xfrm>
            <a:off x="10991850" y="0"/>
            <a:ext cx="1200150" cy="1095375"/>
          </a:xfrm>
          <a:prstGeom prst="rect">
            <a:avLst/>
          </a:prstGeom>
        </p:spPr>
      </p:pic>
      <p:sp>
        <p:nvSpPr>
          <p:cNvPr id="8" name="Content Placeholder 2">
            <a:extLst>
              <a:ext uri="{FF2B5EF4-FFF2-40B4-BE49-F238E27FC236}">
                <a16:creationId xmlns:a16="http://schemas.microsoft.com/office/drawing/2014/main" xmlns="" id="{52014453-DF73-42E1-9FB4-ED2FF722E32B}"/>
              </a:ext>
            </a:extLst>
          </p:cNvPr>
          <p:cNvSpPr txBox="1">
            <a:spLocks/>
          </p:cNvSpPr>
          <p:nvPr/>
        </p:nvSpPr>
        <p:spPr>
          <a:xfrm>
            <a:off x="643890" y="1095375"/>
            <a:ext cx="10347960" cy="1095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TA - 3 </a:t>
            </a:r>
          </a:p>
          <a:p>
            <a:pPr marL="0" indent="0">
              <a:buNone/>
            </a:pPr>
            <a:r>
              <a:rPr lang="en-US" b="1" dirty="0"/>
              <a:t>Where was Prabhu Sri Ram born?</a:t>
            </a:r>
          </a:p>
        </p:txBody>
      </p:sp>
      <p:pic>
        <p:nvPicPr>
          <p:cNvPr id="6" name="Picture 2" descr="Image result for ram mandir">
            <a:extLst>
              <a:ext uri="{FF2B5EF4-FFF2-40B4-BE49-F238E27FC236}">
                <a16:creationId xmlns:a16="http://schemas.microsoft.com/office/drawing/2014/main" xmlns="" id="{5ED07F17-B044-4A34-8113-1A1E9DE940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75" y="2190750"/>
            <a:ext cx="4943475" cy="3339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8456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DDCBAF1-0D62-4A6E-A842-93FA249172AC}"/>
              </a:ext>
            </a:extLst>
          </p:cNvPr>
          <p:cNvPicPr>
            <a:picLocks noChangeAspect="1"/>
          </p:cNvPicPr>
          <p:nvPr/>
        </p:nvPicPr>
        <p:blipFill>
          <a:blip r:embed="rId2"/>
          <a:stretch>
            <a:fillRect/>
          </a:stretch>
        </p:blipFill>
        <p:spPr>
          <a:xfrm>
            <a:off x="10991850" y="0"/>
            <a:ext cx="1200150" cy="1095375"/>
          </a:xfrm>
          <a:prstGeom prst="rect">
            <a:avLst/>
          </a:prstGeom>
        </p:spPr>
      </p:pic>
      <p:sp>
        <p:nvSpPr>
          <p:cNvPr id="6" name="Content Placeholder 2">
            <a:extLst>
              <a:ext uri="{FF2B5EF4-FFF2-40B4-BE49-F238E27FC236}">
                <a16:creationId xmlns:a16="http://schemas.microsoft.com/office/drawing/2014/main" xmlns="" id="{25836671-CDC4-4C07-A70B-A8F50960E224}"/>
              </a:ext>
            </a:extLst>
          </p:cNvPr>
          <p:cNvSpPr txBox="1">
            <a:spLocks/>
          </p:cNvSpPr>
          <p:nvPr/>
        </p:nvSpPr>
        <p:spPr>
          <a:xfrm>
            <a:off x="643890" y="1095375"/>
            <a:ext cx="10347960" cy="1095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TA - 3 - Answer</a:t>
            </a:r>
          </a:p>
          <a:p>
            <a:pPr marL="0" indent="0">
              <a:buNone/>
            </a:pPr>
            <a:endParaRPr lang="en-US" b="1" u="sng" dirty="0"/>
          </a:p>
          <a:p>
            <a:pPr marL="0" indent="0">
              <a:buNone/>
            </a:pPr>
            <a:r>
              <a:rPr lang="en-US" b="1" dirty="0">
                <a:solidFill>
                  <a:srgbClr val="00B050"/>
                </a:solidFill>
              </a:rPr>
              <a:t>C. </a:t>
            </a:r>
            <a:r>
              <a:rPr lang="en-US" b="1" dirty="0" err="1">
                <a:solidFill>
                  <a:srgbClr val="00B050"/>
                </a:solidFill>
              </a:rPr>
              <a:t>Ayodhya</a:t>
            </a:r>
            <a:r>
              <a:rPr lang="en-US" b="1" dirty="0">
                <a:solidFill>
                  <a:srgbClr val="00B050"/>
                </a:solidFill>
              </a:rPr>
              <a:t> </a:t>
            </a:r>
          </a:p>
        </p:txBody>
      </p:sp>
    </p:spTree>
    <p:extLst>
      <p:ext uri="{BB962C8B-B14F-4D97-AF65-F5344CB8AC3E}">
        <p14:creationId xmlns:p14="http://schemas.microsoft.com/office/powerpoint/2010/main" val="6735461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2273301"/>
            <a:ext cx="5791200" cy="3293109"/>
          </a:xfrm>
        </p:spPr>
        <p:txBody>
          <a:bodyPr>
            <a:normAutofit/>
          </a:bodyPr>
          <a:lstStyle/>
          <a:p>
            <a:pPr marL="0" indent="0">
              <a:buNone/>
            </a:pPr>
            <a:endParaRPr lang="en-US" b="1" dirty="0"/>
          </a:p>
          <a:p>
            <a:pPr marL="0" indent="0">
              <a:buNone/>
            </a:pPr>
            <a:r>
              <a:rPr lang="en-US" b="1" u="sng" dirty="0"/>
              <a:t>Options</a:t>
            </a:r>
          </a:p>
          <a:p>
            <a:pPr marL="514350" indent="-514350">
              <a:buFont typeface="+mj-lt"/>
              <a:buAutoNum type="alphaUcPeriod"/>
            </a:pPr>
            <a:r>
              <a:rPr lang="en-US" b="1" dirty="0"/>
              <a:t>Krishna </a:t>
            </a:r>
          </a:p>
          <a:p>
            <a:pPr marL="514350" indent="-514350">
              <a:buFont typeface="+mj-lt"/>
              <a:buAutoNum type="alphaUcPeriod"/>
            </a:pPr>
            <a:r>
              <a:rPr lang="en-US" b="1" dirty="0" err="1"/>
              <a:t>Kalki</a:t>
            </a:r>
            <a:r>
              <a:rPr lang="en-US" b="1" dirty="0"/>
              <a:t> </a:t>
            </a:r>
          </a:p>
          <a:p>
            <a:pPr marL="514350" indent="-514350">
              <a:buFont typeface="+mj-lt"/>
              <a:buAutoNum type="alphaUcPeriod"/>
            </a:pPr>
            <a:r>
              <a:rPr lang="en-US" b="1" dirty="0" err="1"/>
              <a:t>Kurma</a:t>
            </a:r>
            <a:r>
              <a:rPr lang="en-US" b="1" dirty="0"/>
              <a:t> </a:t>
            </a:r>
          </a:p>
          <a:p>
            <a:pPr marL="514350" indent="-514350">
              <a:buFont typeface="+mj-lt"/>
              <a:buAutoNum type="alphaUcPeriod"/>
            </a:pPr>
            <a:r>
              <a:rPr lang="en-US" b="1" dirty="0"/>
              <a:t>Narasimha </a:t>
            </a:r>
          </a:p>
          <a:p>
            <a:pPr marL="0" indent="0">
              <a:buNone/>
            </a:pPr>
            <a:endParaRPr lang="en-US" b="1" dirty="0"/>
          </a:p>
        </p:txBody>
      </p:sp>
      <p:pic>
        <p:nvPicPr>
          <p:cNvPr id="5" name="Picture 4">
            <a:extLst>
              <a:ext uri="{FF2B5EF4-FFF2-40B4-BE49-F238E27FC236}">
                <a16:creationId xmlns:a16="http://schemas.microsoft.com/office/drawing/2014/main" xmlns="" id="{CB5E6C4B-ED70-4979-9CC4-9B6AD3A981D3}"/>
              </a:ext>
            </a:extLst>
          </p:cNvPr>
          <p:cNvPicPr>
            <a:picLocks noChangeAspect="1"/>
          </p:cNvPicPr>
          <p:nvPr/>
        </p:nvPicPr>
        <p:blipFill>
          <a:blip r:embed="rId2"/>
          <a:stretch>
            <a:fillRect/>
          </a:stretch>
        </p:blipFill>
        <p:spPr>
          <a:xfrm>
            <a:off x="10991850" y="0"/>
            <a:ext cx="1200150" cy="1095375"/>
          </a:xfrm>
          <a:prstGeom prst="rect">
            <a:avLst/>
          </a:prstGeom>
        </p:spPr>
      </p:pic>
      <p:sp>
        <p:nvSpPr>
          <p:cNvPr id="8" name="Content Placeholder 2">
            <a:extLst>
              <a:ext uri="{FF2B5EF4-FFF2-40B4-BE49-F238E27FC236}">
                <a16:creationId xmlns:a16="http://schemas.microsoft.com/office/drawing/2014/main" xmlns="" id="{52014453-DF73-42E1-9FB4-ED2FF722E32B}"/>
              </a:ext>
            </a:extLst>
          </p:cNvPr>
          <p:cNvSpPr txBox="1">
            <a:spLocks/>
          </p:cNvSpPr>
          <p:nvPr/>
        </p:nvSpPr>
        <p:spPr>
          <a:xfrm>
            <a:off x="643890" y="1095375"/>
            <a:ext cx="10347960" cy="1095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TA - 4 </a:t>
            </a:r>
          </a:p>
          <a:p>
            <a:pPr marL="0" indent="0">
              <a:buNone/>
            </a:pPr>
            <a:r>
              <a:rPr lang="en-US" b="1" dirty="0"/>
              <a:t>Among </a:t>
            </a:r>
            <a:r>
              <a:rPr lang="en-US" b="1" dirty="0" err="1"/>
              <a:t>Dashavatar</a:t>
            </a:r>
            <a:r>
              <a:rPr lang="en-US" b="1" dirty="0"/>
              <a:t> of Vishnu, which Avatar is yet to happen/arrive ?</a:t>
            </a:r>
          </a:p>
        </p:txBody>
      </p:sp>
    </p:spTree>
    <p:extLst>
      <p:ext uri="{BB962C8B-B14F-4D97-AF65-F5344CB8AC3E}">
        <p14:creationId xmlns:p14="http://schemas.microsoft.com/office/powerpoint/2010/main" val="10646366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DDCBAF1-0D62-4A6E-A842-93FA249172AC}"/>
              </a:ext>
            </a:extLst>
          </p:cNvPr>
          <p:cNvPicPr>
            <a:picLocks noChangeAspect="1"/>
          </p:cNvPicPr>
          <p:nvPr/>
        </p:nvPicPr>
        <p:blipFill>
          <a:blip r:embed="rId2"/>
          <a:stretch>
            <a:fillRect/>
          </a:stretch>
        </p:blipFill>
        <p:spPr>
          <a:xfrm>
            <a:off x="10991850" y="0"/>
            <a:ext cx="1200150" cy="1095375"/>
          </a:xfrm>
          <a:prstGeom prst="rect">
            <a:avLst/>
          </a:prstGeom>
        </p:spPr>
      </p:pic>
      <p:sp>
        <p:nvSpPr>
          <p:cNvPr id="6" name="Content Placeholder 2">
            <a:extLst>
              <a:ext uri="{FF2B5EF4-FFF2-40B4-BE49-F238E27FC236}">
                <a16:creationId xmlns:a16="http://schemas.microsoft.com/office/drawing/2014/main" xmlns="" id="{25836671-CDC4-4C07-A70B-A8F50960E224}"/>
              </a:ext>
            </a:extLst>
          </p:cNvPr>
          <p:cNvSpPr txBox="1">
            <a:spLocks/>
          </p:cNvSpPr>
          <p:nvPr/>
        </p:nvSpPr>
        <p:spPr>
          <a:xfrm>
            <a:off x="643890" y="1095375"/>
            <a:ext cx="10347960" cy="1095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TA - 4 - Answer</a:t>
            </a:r>
          </a:p>
          <a:p>
            <a:pPr marL="0" indent="0">
              <a:buNone/>
            </a:pPr>
            <a:endParaRPr lang="en-US" b="1" u="sng" dirty="0"/>
          </a:p>
          <a:p>
            <a:pPr marL="0" indent="0">
              <a:buNone/>
            </a:pPr>
            <a:r>
              <a:rPr lang="en-US" b="1" dirty="0">
                <a:solidFill>
                  <a:srgbClr val="00B050"/>
                </a:solidFill>
              </a:rPr>
              <a:t>B. </a:t>
            </a:r>
            <a:r>
              <a:rPr lang="en-US" b="1" dirty="0" err="1">
                <a:solidFill>
                  <a:srgbClr val="00B050"/>
                </a:solidFill>
              </a:rPr>
              <a:t>Kalki</a:t>
            </a:r>
            <a:endParaRPr lang="en-US" b="1" dirty="0">
              <a:solidFill>
                <a:srgbClr val="00B050"/>
              </a:solidFill>
            </a:endParaRPr>
          </a:p>
        </p:txBody>
      </p:sp>
    </p:spTree>
    <p:extLst>
      <p:ext uri="{BB962C8B-B14F-4D97-AF65-F5344CB8AC3E}">
        <p14:creationId xmlns:p14="http://schemas.microsoft.com/office/powerpoint/2010/main" val="4078967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B5E6C4B-ED70-4979-9CC4-9B6AD3A981D3}"/>
              </a:ext>
            </a:extLst>
          </p:cNvPr>
          <p:cNvPicPr>
            <a:picLocks noChangeAspect="1"/>
          </p:cNvPicPr>
          <p:nvPr/>
        </p:nvPicPr>
        <p:blipFill>
          <a:blip r:embed="rId2"/>
          <a:stretch>
            <a:fillRect/>
          </a:stretch>
        </p:blipFill>
        <p:spPr>
          <a:xfrm>
            <a:off x="10991850" y="0"/>
            <a:ext cx="1200150" cy="1095375"/>
          </a:xfrm>
          <a:prstGeom prst="rect">
            <a:avLst/>
          </a:prstGeom>
        </p:spPr>
      </p:pic>
      <p:sp>
        <p:nvSpPr>
          <p:cNvPr id="8" name="Content Placeholder 2">
            <a:extLst>
              <a:ext uri="{FF2B5EF4-FFF2-40B4-BE49-F238E27FC236}">
                <a16:creationId xmlns:a16="http://schemas.microsoft.com/office/drawing/2014/main" xmlns="" id="{52014453-DF73-42E1-9FB4-ED2FF722E32B}"/>
              </a:ext>
            </a:extLst>
          </p:cNvPr>
          <p:cNvSpPr txBox="1">
            <a:spLocks/>
          </p:cNvSpPr>
          <p:nvPr/>
        </p:nvSpPr>
        <p:spPr>
          <a:xfrm>
            <a:off x="643890" y="1095375"/>
            <a:ext cx="10347960" cy="1095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SF - 5</a:t>
            </a:r>
          </a:p>
          <a:p>
            <a:pPr marL="0" indent="0">
              <a:buNone/>
            </a:pPr>
            <a:r>
              <a:rPr lang="en-US" b="1" dirty="0"/>
              <a:t>Identify the fruit</a:t>
            </a:r>
          </a:p>
        </p:txBody>
      </p:sp>
      <p:pic>
        <p:nvPicPr>
          <p:cNvPr id="7" name="Picture 6">
            <a:extLst>
              <a:ext uri="{FF2B5EF4-FFF2-40B4-BE49-F238E27FC236}">
                <a16:creationId xmlns:a16="http://schemas.microsoft.com/office/drawing/2014/main" xmlns="" id="{8F4C73AB-45B6-4270-9185-4FCB0FF53E1D}"/>
              </a:ext>
            </a:extLst>
          </p:cNvPr>
          <p:cNvPicPr>
            <a:picLocks noChangeAspect="1"/>
          </p:cNvPicPr>
          <p:nvPr/>
        </p:nvPicPr>
        <p:blipFill>
          <a:blip r:embed="rId3"/>
          <a:stretch>
            <a:fillRect/>
          </a:stretch>
        </p:blipFill>
        <p:spPr>
          <a:xfrm>
            <a:off x="643890" y="2190750"/>
            <a:ext cx="4219575" cy="2419350"/>
          </a:xfrm>
          <a:prstGeom prst="rect">
            <a:avLst/>
          </a:prstGeom>
        </p:spPr>
      </p:pic>
      <p:pic>
        <p:nvPicPr>
          <p:cNvPr id="2050" name="Picture 2" descr="Image result for black plum">
            <a:extLst>
              <a:ext uri="{FF2B5EF4-FFF2-40B4-BE49-F238E27FC236}">
                <a16:creationId xmlns:a16="http://schemas.microsoft.com/office/drawing/2014/main" xmlns="" id="{7ECBF60C-B7C2-4463-8686-EF549CA9F5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8925" y="2190750"/>
            <a:ext cx="3872925" cy="387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706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A2AE3E35-A162-4AA7-9610-3C8E1A3F611E}"/>
              </a:ext>
            </a:extLst>
          </p:cNvPr>
          <p:cNvPicPr>
            <a:picLocks noGrp="1" noChangeAspect="1"/>
          </p:cNvPicPr>
          <p:nvPr>
            <p:ph idx="1"/>
          </p:nvPr>
        </p:nvPicPr>
        <p:blipFill>
          <a:blip r:embed="rId2"/>
          <a:stretch>
            <a:fillRect/>
          </a:stretch>
        </p:blipFill>
        <p:spPr>
          <a:xfrm>
            <a:off x="792593" y="2157190"/>
            <a:ext cx="2076450" cy="2114550"/>
          </a:xfrm>
          <a:prstGeom prst="rect">
            <a:avLst/>
          </a:prstGeom>
        </p:spPr>
      </p:pic>
      <p:pic>
        <p:nvPicPr>
          <p:cNvPr id="2050" name="Picture 2" descr="https://hi-static.z-dn.net/files/dee/292ef92f27f55e5604b62310db316ea0.jpg">
            <a:extLst>
              <a:ext uri="{FF2B5EF4-FFF2-40B4-BE49-F238E27FC236}">
                <a16:creationId xmlns:a16="http://schemas.microsoft.com/office/drawing/2014/main" xmlns="" id="{049A9F97-9E86-4162-A6B4-ED99C1148C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615" y="2157190"/>
            <a:ext cx="4508769" cy="45563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xmlns="" id="{45D044EB-87A7-4E7F-8A1F-A3B48D393551}"/>
              </a:ext>
            </a:extLst>
          </p:cNvPr>
          <p:cNvPicPr>
            <a:picLocks noChangeAspect="1"/>
          </p:cNvPicPr>
          <p:nvPr/>
        </p:nvPicPr>
        <p:blipFill>
          <a:blip r:embed="rId4"/>
          <a:stretch>
            <a:fillRect/>
          </a:stretch>
        </p:blipFill>
        <p:spPr>
          <a:xfrm>
            <a:off x="10991850" y="0"/>
            <a:ext cx="1200150" cy="1095375"/>
          </a:xfrm>
          <a:prstGeom prst="rect">
            <a:avLst/>
          </a:prstGeom>
        </p:spPr>
      </p:pic>
      <p:sp>
        <p:nvSpPr>
          <p:cNvPr id="6" name="Rectangle 5">
            <a:extLst>
              <a:ext uri="{FF2B5EF4-FFF2-40B4-BE49-F238E27FC236}">
                <a16:creationId xmlns:a16="http://schemas.microsoft.com/office/drawing/2014/main" xmlns="" id="{FA9AFB74-5FED-45E0-9EF2-20D55310819B}"/>
              </a:ext>
            </a:extLst>
          </p:cNvPr>
          <p:cNvSpPr/>
          <p:nvPr/>
        </p:nvSpPr>
        <p:spPr>
          <a:xfrm>
            <a:off x="792593" y="1095375"/>
            <a:ext cx="10606814" cy="954107"/>
          </a:xfrm>
          <a:prstGeom prst="rect">
            <a:avLst/>
          </a:prstGeom>
        </p:spPr>
        <p:txBody>
          <a:bodyPr wrap="none">
            <a:spAutoFit/>
          </a:bodyPr>
          <a:lstStyle/>
          <a:p>
            <a:r>
              <a:rPr lang="en-US" sz="2800" b="1" u="sng" dirty="0"/>
              <a:t>ROH - 3</a:t>
            </a:r>
          </a:p>
          <a:p>
            <a:r>
              <a:rPr lang="en-US" sz="2800" b="1" dirty="0"/>
              <a:t>Identify this great personality (5 Points) and mention 1 fact (5 Points)</a:t>
            </a:r>
          </a:p>
        </p:txBody>
      </p:sp>
    </p:spTree>
    <p:extLst>
      <p:ext uri="{BB962C8B-B14F-4D97-AF65-F5344CB8AC3E}">
        <p14:creationId xmlns:p14="http://schemas.microsoft.com/office/powerpoint/2010/main" val="14501599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1104900"/>
            <a:ext cx="10347960" cy="1095375"/>
          </a:xfrm>
        </p:spPr>
        <p:txBody>
          <a:bodyPr>
            <a:normAutofit/>
          </a:bodyPr>
          <a:lstStyle/>
          <a:p>
            <a:pPr marL="0" indent="0">
              <a:buNone/>
            </a:pPr>
            <a:r>
              <a:rPr lang="en-US" b="1" u="sng" dirty="0"/>
              <a:t>SF - 5 - Answer</a:t>
            </a:r>
          </a:p>
        </p:txBody>
      </p:sp>
      <p:pic>
        <p:nvPicPr>
          <p:cNvPr id="6" name="Picture 5">
            <a:extLst>
              <a:ext uri="{FF2B5EF4-FFF2-40B4-BE49-F238E27FC236}">
                <a16:creationId xmlns:a16="http://schemas.microsoft.com/office/drawing/2014/main" xmlns="" id="{F98567F0-D57C-4CB8-827C-89537002690E}"/>
              </a:ext>
            </a:extLst>
          </p:cNvPr>
          <p:cNvPicPr>
            <a:picLocks noChangeAspect="1"/>
          </p:cNvPicPr>
          <p:nvPr/>
        </p:nvPicPr>
        <p:blipFill>
          <a:blip r:embed="rId2"/>
          <a:stretch>
            <a:fillRect/>
          </a:stretch>
        </p:blipFill>
        <p:spPr>
          <a:xfrm>
            <a:off x="10991850" y="0"/>
            <a:ext cx="1200150" cy="1095375"/>
          </a:xfrm>
          <a:prstGeom prst="rect">
            <a:avLst/>
          </a:prstGeom>
        </p:spPr>
      </p:pic>
      <p:sp>
        <p:nvSpPr>
          <p:cNvPr id="7" name="Content Placeholder 2">
            <a:extLst>
              <a:ext uri="{FF2B5EF4-FFF2-40B4-BE49-F238E27FC236}">
                <a16:creationId xmlns:a16="http://schemas.microsoft.com/office/drawing/2014/main" xmlns="" id="{3C6C35B2-6BE7-4D6A-A775-9405ACC41094}"/>
              </a:ext>
            </a:extLst>
          </p:cNvPr>
          <p:cNvSpPr txBox="1">
            <a:spLocks/>
          </p:cNvSpPr>
          <p:nvPr/>
        </p:nvSpPr>
        <p:spPr>
          <a:xfrm>
            <a:off x="643890" y="2686050"/>
            <a:ext cx="10347960" cy="1095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b="1" dirty="0"/>
          </a:p>
        </p:txBody>
      </p:sp>
      <p:sp>
        <p:nvSpPr>
          <p:cNvPr id="8" name="Content Placeholder 2">
            <a:extLst>
              <a:ext uri="{FF2B5EF4-FFF2-40B4-BE49-F238E27FC236}">
                <a16:creationId xmlns:a16="http://schemas.microsoft.com/office/drawing/2014/main" xmlns="" id="{29572886-202D-4E67-89C7-21293D86030D}"/>
              </a:ext>
            </a:extLst>
          </p:cNvPr>
          <p:cNvSpPr txBox="1">
            <a:spLocks/>
          </p:cNvSpPr>
          <p:nvPr/>
        </p:nvSpPr>
        <p:spPr>
          <a:xfrm>
            <a:off x="643890" y="2333625"/>
            <a:ext cx="10706100" cy="35642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Kala Jamun/Nerale Hannu/Black Plum/Indian Blackberry</a:t>
            </a:r>
          </a:p>
          <a:p>
            <a:endParaRPr lang="en-US" dirty="0"/>
          </a:p>
          <a:p>
            <a:pPr marL="0" indent="0">
              <a:buNone/>
            </a:pPr>
            <a:r>
              <a:rPr lang="en-US" u="sng" dirty="0"/>
              <a:t>Health </a:t>
            </a:r>
            <a:r>
              <a:rPr lang="en-US" u="sng" dirty="0" err="1"/>
              <a:t>Benifits</a:t>
            </a:r>
            <a:endParaRPr lang="en-US" u="sng" dirty="0"/>
          </a:p>
          <a:p>
            <a:r>
              <a:rPr lang="en-US" dirty="0"/>
              <a:t>Helps in controlling diabetes and improve kidney function as well. </a:t>
            </a:r>
          </a:p>
          <a:p>
            <a:r>
              <a:rPr lang="en-US" dirty="0"/>
              <a:t>It has cooling and soothing effect on the body which also improves the proper functioning of digestive system</a:t>
            </a:r>
            <a:endParaRPr lang="en-US" u="sng" dirty="0"/>
          </a:p>
        </p:txBody>
      </p:sp>
    </p:spTree>
    <p:extLst>
      <p:ext uri="{BB962C8B-B14F-4D97-AF65-F5344CB8AC3E}">
        <p14:creationId xmlns:p14="http://schemas.microsoft.com/office/powerpoint/2010/main" val="532697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a:xfrm>
            <a:off x="643890" y="2273301"/>
            <a:ext cx="5791200" cy="3293109"/>
          </a:xfrm>
        </p:spPr>
        <p:txBody>
          <a:bodyPr>
            <a:normAutofit/>
          </a:bodyPr>
          <a:lstStyle/>
          <a:p>
            <a:pPr marL="0" indent="0">
              <a:buNone/>
            </a:pPr>
            <a:endParaRPr lang="en-US" b="1" dirty="0"/>
          </a:p>
          <a:p>
            <a:pPr marL="0" indent="0">
              <a:buNone/>
            </a:pPr>
            <a:r>
              <a:rPr lang="en-US" b="1" u="sng" dirty="0"/>
              <a:t>Options</a:t>
            </a:r>
          </a:p>
          <a:p>
            <a:pPr marL="514350" indent="-514350">
              <a:buFont typeface="+mj-lt"/>
              <a:buAutoNum type="alphaUcPeriod"/>
            </a:pPr>
            <a:r>
              <a:rPr lang="en-US" b="1" dirty="0"/>
              <a:t>Guava </a:t>
            </a:r>
          </a:p>
          <a:p>
            <a:pPr marL="514350" indent="-514350">
              <a:buFont typeface="+mj-lt"/>
              <a:buAutoNum type="alphaUcPeriod"/>
            </a:pPr>
            <a:r>
              <a:rPr lang="en-US" b="1" dirty="0"/>
              <a:t>Papaya </a:t>
            </a:r>
          </a:p>
          <a:p>
            <a:pPr marL="514350" indent="-514350">
              <a:buFont typeface="+mj-lt"/>
              <a:buAutoNum type="alphaUcPeriod"/>
            </a:pPr>
            <a:r>
              <a:rPr lang="en-US" b="1" dirty="0"/>
              <a:t>Jamun </a:t>
            </a:r>
          </a:p>
          <a:p>
            <a:pPr marL="514350" indent="-514350">
              <a:buFont typeface="+mj-lt"/>
              <a:buAutoNum type="alphaUcPeriod"/>
            </a:pPr>
            <a:r>
              <a:rPr lang="en-US" b="1" dirty="0"/>
              <a:t>Cucumber </a:t>
            </a:r>
          </a:p>
          <a:p>
            <a:pPr marL="0" indent="0">
              <a:buNone/>
            </a:pPr>
            <a:endParaRPr lang="en-US" b="1" dirty="0"/>
          </a:p>
        </p:txBody>
      </p:sp>
      <p:pic>
        <p:nvPicPr>
          <p:cNvPr id="5" name="Picture 4">
            <a:extLst>
              <a:ext uri="{FF2B5EF4-FFF2-40B4-BE49-F238E27FC236}">
                <a16:creationId xmlns:a16="http://schemas.microsoft.com/office/drawing/2014/main" xmlns="" id="{CB5E6C4B-ED70-4979-9CC4-9B6AD3A981D3}"/>
              </a:ext>
            </a:extLst>
          </p:cNvPr>
          <p:cNvPicPr>
            <a:picLocks noChangeAspect="1"/>
          </p:cNvPicPr>
          <p:nvPr/>
        </p:nvPicPr>
        <p:blipFill>
          <a:blip r:embed="rId2"/>
          <a:stretch>
            <a:fillRect/>
          </a:stretch>
        </p:blipFill>
        <p:spPr>
          <a:xfrm>
            <a:off x="10991850" y="0"/>
            <a:ext cx="1200150" cy="1095375"/>
          </a:xfrm>
          <a:prstGeom prst="rect">
            <a:avLst/>
          </a:prstGeom>
        </p:spPr>
      </p:pic>
      <p:sp>
        <p:nvSpPr>
          <p:cNvPr id="8" name="Content Placeholder 2">
            <a:extLst>
              <a:ext uri="{FF2B5EF4-FFF2-40B4-BE49-F238E27FC236}">
                <a16:creationId xmlns:a16="http://schemas.microsoft.com/office/drawing/2014/main" xmlns="" id="{52014453-DF73-42E1-9FB4-ED2FF722E32B}"/>
              </a:ext>
            </a:extLst>
          </p:cNvPr>
          <p:cNvSpPr txBox="1">
            <a:spLocks/>
          </p:cNvSpPr>
          <p:nvPr/>
        </p:nvSpPr>
        <p:spPr>
          <a:xfrm>
            <a:off x="643890" y="1095375"/>
            <a:ext cx="10347960" cy="12592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SF - 6 </a:t>
            </a:r>
          </a:p>
          <a:p>
            <a:pPr marL="0" indent="0">
              <a:buNone/>
            </a:pPr>
            <a:r>
              <a:rPr lang="en-US" b="1" dirty="0"/>
              <a:t>Leaf juice of which fruit is very useful for reducing fever caused by 'Dengue’ </a:t>
            </a:r>
          </a:p>
        </p:txBody>
      </p:sp>
    </p:spTree>
    <p:extLst>
      <p:ext uri="{BB962C8B-B14F-4D97-AF65-F5344CB8AC3E}">
        <p14:creationId xmlns:p14="http://schemas.microsoft.com/office/powerpoint/2010/main" val="26334071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DDCBAF1-0D62-4A6E-A842-93FA249172AC}"/>
              </a:ext>
            </a:extLst>
          </p:cNvPr>
          <p:cNvPicPr>
            <a:picLocks noChangeAspect="1"/>
          </p:cNvPicPr>
          <p:nvPr/>
        </p:nvPicPr>
        <p:blipFill>
          <a:blip r:embed="rId2"/>
          <a:stretch>
            <a:fillRect/>
          </a:stretch>
        </p:blipFill>
        <p:spPr>
          <a:xfrm>
            <a:off x="10991850" y="0"/>
            <a:ext cx="1200150" cy="1095375"/>
          </a:xfrm>
          <a:prstGeom prst="rect">
            <a:avLst/>
          </a:prstGeom>
        </p:spPr>
      </p:pic>
      <p:sp>
        <p:nvSpPr>
          <p:cNvPr id="6" name="Content Placeholder 2">
            <a:extLst>
              <a:ext uri="{FF2B5EF4-FFF2-40B4-BE49-F238E27FC236}">
                <a16:creationId xmlns:a16="http://schemas.microsoft.com/office/drawing/2014/main" xmlns="" id="{25836671-CDC4-4C07-A70B-A8F50960E224}"/>
              </a:ext>
            </a:extLst>
          </p:cNvPr>
          <p:cNvSpPr txBox="1">
            <a:spLocks/>
          </p:cNvSpPr>
          <p:nvPr/>
        </p:nvSpPr>
        <p:spPr>
          <a:xfrm>
            <a:off x="643890" y="1095375"/>
            <a:ext cx="10347960" cy="1095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SF - 6 - Answer</a:t>
            </a:r>
          </a:p>
          <a:p>
            <a:pPr marL="0" indent="0">
              <a:buNone/>
            </a:pPr>
            <a:endParaRPr lang="en-US" b="1" u="sng" dirty="0"/>
          </a:p>
          <a:p>
            <a:pPr marL="0" indent="0">
              <a:buNone/>
            </a:pPr>
            <a:r>
              <a:rPr lang="en-US" b="1" dirty="0">
                <a:solidFill>
                  <a:srgbClr val="00B050"/>
                </a:solidFill>
              </a:rPr>
              <a:t>B. Papaya</a:t>
            </a:r>
          </a:p>
        </p:txBody>
      </p:sp>
    </p:spTree>
    <p:extLst>
      <p:ext uri="{BB962C8B-B14F-4D97-AF65-F5344CB8AC3E}">
        <p14:creationId xmlns:p14="http://schemas.microsoft.com/office/powerpoint/2010/main" val="27835086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p:txBody>
          <a:bodyPr/>
          <a:lstStyle/>
          <a:p>
            <a:pPr marL="0" indent="0" algn="ctr">
              <a:buNone/>
            </a:pPr>
            <a:r>
              <a:rPr lang="en-US" dirty="0"/>
              <a:t>END of Quiz</a:t>
            </a:r>
          </a:p>
          <a:p>
            <a:pPr marL="0" indent="0" algn="ctr">
              <a:buNone/>
            </a:pPr>
            <a:endParaRPr lang="en-US" dirty="0"/>
          </a:p>
          <a:p>
            <a:pPr marL="0" indent="0" algn="ctr">
              <a:buNone/>
            </a:pPr>
            <a:endParaRPr lang="en-US" dirty="0"/>
          </a:p>
          <a:p>
            <a:pPr marL="0" indent="0" algn="ctr">
              <a:buNone/>
            </a:pPr>
            <a:r>
              <a:rPr lang="en-US" dirty="0"/>
              <a:t>Scores</a:t>
            </a:r>
          </a:p>
          <a:p>
            <a:pPr marL="0" indent="0">
              <a:buNone/>
            </a:pPr>
            <a:endParaRPr lang="en-US" dirty="0"/>
          </a:p>
        </p:txBody>
      </p:sp>
      <p:pic>
        <p:nvPicPr>
          <p:cNvPr id="4" name="Picture 3">
            <a:extLst>
              <a:ext uri="{FF2B5EF4-FFF2-40B4-BE49-F238E27FC236}">
                <a16:creationId xmlns:a16="http://schemas.microsoft.com/office/drawing/2014/main" xmlns="" id="{517F4105-FD48-46EB-9340-968E279FC319}"/>
              </a:ext>
            </a:extLst>
          </p:cNvPr>
          <p:cNvPicPr>
            <a:picLocks noChangeAspect="1"/>
          </p:cNvPicPr>
          <p:nvPr/>
        </p:nvPicPr>
        <p:blipFill>
          <a:blip r:embed="rId2"/>
          <a:stretch>
            <a:fillRect/>
          </a:stretch>
        </p:blipFill>
        <p:spPr>
          <a:xfrm>
            <a:off x="10616565" y="172113"/>
            <a:ext cx="1200150" cy="1095375"/>
          </a:xfrm>
          <a:prstGeom prst="rect">
            <a:avLst/>
          </a:prstGeom>
        </p:spPr>
      </p:pic>
    </p:spTree>
    <p:extLst>
      <p:ext uri="{BB962C8B-B14F-4D97-AF65-F5344CB8AC3E}">
        <p14:creationId xmlns:p14="http://schemas.microsoft.com/office/powerpoint/2010/main" val="17773830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34D695-5D78-42C0-8DD4-DE13C3661545}"/>
              </a:ext>
            </a:extLst>
          </p:cNvPr>
          <p:cNvSpPr>
            <a:spLocks noGrp="1"/>
          </p:cNvSpPr>
          <p:nvPr>
            <p:ph idx="1"/>
          </p:nvPr>
        </p:nvSpPr>
        <p:spPr/>
        <p:txBody>
          <a:bodyPr/>
          <a:lstStyle/>
          <a:p>
            <a:pPr marL="0" indent="0">
              <a:buNone/>
            </a:pPr>
            <a:endParaRPr lang="en-US" dirty="0"/>
          </a:p>
        </p:txBody>
      </p:sp>
      <p:pic>
        <p:nvPicPr>
          <p:cNvPr id="4" name="Picture 3">
            <a:extLst>
              <a:ext uri="{FF2B5EF4-FFF2-40B4-BE49-F238E27FC236}">
                <a16:creationId xmlns:a16="http://schemas.microsoft.com/office/drawing/2014/main" xmlns="" id="{8FFC98BB-9B26-4710-8769-45E8145C3A5E}"/>
              </a:ext>
            </a:extLst>
          </p:cNvPr>
          <p:cNvPicPr>
            <a:picLocks noChangeAspect="1"/>
          </p:cNvPicPr>
          <p:nvPr/>
        </p:nvPicPr>
        <p:blipFill>
          <a:blip r:embed="rId2"/>
          <a:stretch>
            <a:fillRect/>
          </a:stretch>
        </p:blipFill>
        <p:spPr>
          <a:xfrm>
            <a:off x="10616565" y="172113"/>
            <a:ext cx="1200150" cy="1095375"/>
          </a:xfrm>
          <a:prstGeom prst="rect">
            <a:avLst/>
          </a:prstGeom>
        </p:spPr>
      </p:pic>
    </p:spTree>
    <p:extLst>
      <p:ext uri="{BB962C8B-B14F-4D97-AF65-F5344CB8AC3E}">
        <p14:creationId xmlns:p14="http://schemas.microsoft.com/office/powerpoint/2010/main" val="3002459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1416</TotalTime>
  <Words>2626</Words>
  <Application>Microsoft Office PowerPoint</Application>
  <PresentationFormat>Custom</PresentationFormat>
  <Paragraphs>422</Paragraphs>
  <Slides>94</Slides>
  <Notes>0</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Office Theme</vt:lpstr>
      <vt:lpstr>Bala Sangama 2019  Kids Quiz</vt:lpstr>
      <vt:lpstr>Instructions</vt:lpstr>
      <vt:lpstr>Instructions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 Sangama 2019  Kids Quiz</dc:title>
  <dc:creator>Laxminarayan, Sudhanva</dc:creator>
  <cp:lastModifiedBy>Nikhil Lad</cp:lastModifiedBy>
  <cp:revision>64</cp:revision>
  <dcterms:created xsi:type="dcterms:W3CDTF">2019-11-14T18:05:48Z</dcterms:created>
  <dcterms:modified xsi:type="dcterms:W3CDTF">2019-11-16T09:14:27Z</dcterms:modified>
</cp:coreProperties>
</file>