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59" d="100"/>
          <a:sy n="59" d="100"/>
        </p:scale>
        <p:origin x="100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2105908" y="371260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Nayaka Harshitha</a:t>
            </a: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Malla Reddy College Of                                  Engineering And Technology,    </a:t>
            </a:r>
          </a:p>
          <a:p>
            <a:r>
              <a:rPr lang="en-US" sz="2000" b="1" dirty="0">
                <a:solidFill>
                  <a:schemeClr val="bg1"/>
                </a:solidFill>
                <a:latin typeface="Arial"/>
                <a:cs typeface="Arial"/>
              </a:rPr>
              <a:t>           	Computer Science and Engineering Department(AIML)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lgn="just">
              <a:lnSpc>
                <a:spcPct val="150000"/>
              </a:lnSpc>
              <a:buFont typeface="Wingdings" panose="05000000000000000000" pitchFamily="2" charset="2"/>
              <a:buChar char="ü"/>
            </a:pPr>
            <a:r>
              <a:rPr lang="en-US" sz="2000" b="1" dirty="0"/>
              <a:t>Stronger Encryption </a:t>
            </a:r>
            <a:r>
              <a:rPr lang="en-US" sz="2000" b="1" dirty="0">
                <a:sym typeface="Wingdings" panose="05000000000000000000" pitchFamily="2" charset="2"/>
              </a:rPr>
              <a:t> </a:t>
            </a:r>
            <a:r>
              <a:rPr lang="en-US" sz="2000" dirty="0"/>
              <a:t>Add RSA to make messages more secure </a:t>
            </a:r>
          </a:p>
          <a:p>
            <a:pPr algn="just">
              <a:lnSpc>
                <a:spcPct val="150000"/>
              </a:lnSpc>
              <a:buFont typeface="Wingdings" panose="05000000000000000000" pitchFamily="2" charset="2"/>
              <a:buChar char="ü"/>
            </a:pPr>
            <a:r>
              <a:rPr lang="en-US" sz="2000" b="1" dirty="0"/>
              <a:t>Increased Data Storage </a:t>
            </a:r>
            <a:r>
              <a:rPr lang="en-US" sz="2000" b="1" dirty="0">
                <a:sym typeface="Wingdings" panose="05000000000000000000" pitchFamily="2" charset="2"/>
              </a:rPr>
              <a:t></a:t>
            </a:r>
            <a:r>
              <a:rPr lang="en-US" sz="2000" b="1" dirty="0"/>
              <a:t> </a:t>
            </a:r>
            <a:r>
              <a:rPr lang="en-US" sz="2000" dirty="0"/>
              <a:t>Enable hiding files, not just text, for greater utility</a:t>
            </a:r>
          </a:p>
          <a:p>
            <a:pPr algn="just">
              <a:lnSpc>
                <a:spcPct val="150000"/>
              </a:lnSpc>
              <a:buFont typeface="Wingdings" panose="05000000000000000000" pitchFamily="2" charset="2"/>
              <a:buChar char="ü"/>
            </a:pPr>
            <a:r>
              <a:rPr lang="en-US" sz="2000" b="1" dirty="0"/>
              <a:t>AI detection Resistance </a:t>
            </a:r>
            <a:r>
              <a:rPr lang="en-US" sz="2000" b="1" dirty="0">
                <a:sym typeface="Wingdings" panose="05000000000000000000" pitchFamily="2" charset="2"/>
              </a:rPr>
              <a:t> </a:t>
            </a:r>
            <a:r>
              <a:rPr lang="en-US" sz="2000" dirty="0"/>
              <a:t>Implement advanced encoding to evade detection tools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lnSpc>
                <a:spcPct val="150000"/>
              </a:lnSpc>
              <a:buNone/>
            </a:pPr>
            <a:r>
              <a:rPr lang="en-IN" sz="2000" dirty="0"/>
              <a:t>This project aims to develop a </a:t>
            </a:r>
            <a:r>
              <a:rPr lang="en-IN" sz="2000" b="1" dirty="0"/>
              <a:t>secure and efficient image-based on steganography system </a:t>
            </a:r>
            <a:r>
              <a:rPr lang="en-IN" sz="2000" dirty="0"/>
              <a:t>that allows users to hide secret that allows users to hide secret messages within images. </a:t>
            </a:r>
            <a:r>
              <a:rPr lang="en-US" sz="2000" dirty="0"/>
              <a:t>The problem involves securely embedding confidential data within an image using steganography techniques, ensuring that the data remains hidden and undetectable to unauthorized users. The challenge is to maintain the image's visual quality while embedding the data, preventing any noticeable distortions. Additionally, the system should allow for safe extraction of the hidden data by authorized users without compromising the image's integrity.</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50000"/>
              </a:lnSpc>
              <a:buFont typeface="Wingdings" panose="05000000000000000000" pitchFamily="2" charset="2"/>
              <a:buChar char="q"/>
            </a:pPr>
            <a:r>
              <a:rPr lang="en-IN" sz="2000" dirty="0"/>
              <a:t>Languages Used : Python 3.12.4</a:t>
            </a:r>
          </a:p>
          <a:p>
            <a:pPr>
              <a:lnSpc>
                <a:spcPct val="150000"/>
              </a:lnSpc>
              <a:buFont typeface="Wingdings" panose="05000000000000000000" pitchFamily="2" charset="2"/>
              <a:buChar char="q"/>
            </a:pPr>
            <a:r>
              <a:rPr lang="en-IN" sz="2000" dirty="0"/>
              <a:t>Libraries : CV2</a:t>
            </a:r>
          </a:p>
          <a:p>
            <a:pPr>
              <a:lnSpc>
                <a:spcPct val="150000"/>
              </a:lnSpc>
              <a:buFont typeface="Wingdings" panose="05000000000000000000" pitchFamily="2" charset="2"/>
              <a:buChar char="q"/>
            </a:pPr>
            <a:r>
              <a:rPr lang="en-IN" sz="2000" dirty="0"/>
              <a:t>Technologies Used : Steganography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Autofit/>
          </a:bodyPr>
          <a:lstStyle/>
          <a:p>
            <a:pPr algn="just">
              <a:lnSpc>
                <a:spcPct val="150000"/>
              </a:lnSpc>
              <a:buFont typeface="Wingdings" panose="05000000000000000000" pitchFamily="2" charset="2"/>
              <a:buChar char="ü"/>
            </a:pPr>
            <a:r>
              <a:rPr lang="en-IN" sz="1800" b="1" dirty="0">
                <a:solidFill>
                  <a:srgbClr val="0F0F0F"/>
                </a:solidFill>
              </a:rPr>
              <a:t>No Need to Manually provide Message Length </a:t>
            </a:r>
          </a:p>
          <a:p>
            <a:pPr algn="just">
              <a:lnSpc>
                <a:spcPct val="150000"/>
              </a:lnSpc>
              <a:buFont typeface="Wingdings" panose="05000000000000000000" pitchFamily="2" charset="2"/>
              <a:buChar char="Ø"/>
            </a:pPr>
            <a:r>
              <a:rPr lang="en-IN" sz="1800" dirty="0">
                <a:solidFill>
                  <a:srgbClr val="0F0F0F"/>
                </a:solidFill>
              </a:rPr>
              <a:t>Many projects require users to input the message length separately. </a:t>
            </a:r>
          </a:p>
          <a:p>
            <a:pPr algn="just">
              <a:lnSpc>
                <a:spcPct val="150000"/>
              </a:lnSpc>
              <a:buFont typeface="Wingdings" panose="05000000000000000000" pitchFamily="2" charset="2"/>
              <a:buChar char="Ø"/>
            </a:pPr>
            <a:r>
              <a:rPr lang="en-IN" sz="1800" dirty="0">
                <a:solidFill>
                  <a:srgbClr val="0F0F0F"/>
                </a:solidFill>
              </a:rPr>
              <a:t>But this stores at first pixel , making decryption automated</a:t>
            </a:r>
          </a:p>
          <a:p>
            <a:pPr algn="just">
              <a:lnSpc>
                <a:spcPct val="150000"/>
              </a:lnSpc>
              <a:buFont typeface="Wingdings" panose="05000000000000000000" pitchFamily="2" charset="2"/>
              <a:buChar char="ü"/>
            </a:pPr>
            <a:r>
              <a:rPr lang="en-IN" sz="1800" b="1" dirty="0">
                <a:solidFill>
                  <a:srgbClr val="0F0F0F"/>
                </a:solidFill>
              </a:rPr>
              <a:t>Built-in Password Protection </a:t>
            </a:r>
          </a:p>
          <a:p>
            <a:pPr algn="just">
              <a:lnSpc>
                <a:spcPct val="150000"/>
              </a:lnSpc>
              <a:buFont typeface="Wingdings" panose="05000000000000000000" pitchFamily="2" charset="2"/>
              <a:buChar char="Ø"/>
            </a:pPr>
            <a:r>
              <a:rPr lang="en-IN" sz="1800" b="1" dirty="0">
                <a:solidFill>
                  <a:srgbClr val="0F0F0F"/>
                </a:solidFill>
              </a:rPr>
              <a:t>	</a:t>
            </a:r>
            <a:r>
              <a:rPr lang="en-IN" sz="1800" dirty="0">
                <a:solidFill>
                  <a:srgbClr val="0F0F0F"/>
                </a:solidFill>
              </a:rPr>
              <a:t>Many basic implementation lack security </a:t>
            </a:r>
          </a:p>
          <a:p>
            <a:pPr algn="just">
              <a:lnSpc>
                <a:spcPct val="150000"/>
              </a:lnSpc>
              <a:buFont typeface="Wingdings" panose="05000000000000000000" pitchFamily="2" charset="2"/>
              <a:buChar char="Ø"/>
            </a:pPr>
            <a:r>
              <a:rPr lang="en-IN" sz="1800" dirty="0">
                <a:solidFill>
                  <a:srgbClr val="0F0F0F"/>
                </a:solidFill>
              </a:rPr>
              <a:t>	But this requires a passcode for decryption , avoiding unauthorized users</a:t>
            </a:r>
          </a:p>
          <a:p>
            <a:pPr algn="just">
              <a:lnSpc>
                <a:spcPct val="150000"/>
              </a:lnSpc>
              <a:buFont typeface="Wingdings" panose="05000000000000000000" pitchFamily="2" charset="2"/>
              <a:buChar char="ü"/>
            </a:pPr>
            <a:r>
              <a:rPr lang="en-IN" sz="1800" b="1" dirty="0">
                <a:solidFill>
                  <a:srgbClr val="0F0F0F"/>
                </a:solidFill>
              </a:rPr>
              <a:t>Lightweight and Flexible </a:t>
            </a:r>
          </a:p>
          <a:p>
            <a:pPr algn="just">
              <a:lnSpc>
                <a:spcPct val="150000"/>
              </a:lnSpc>
              <a:buFont typeface="Wingdings" panose="05000000000000000000" pitchFamily="2" charset="2"/>
              <a:buChar char="Ø"/>
            </a:pPr>
            <a:r>
              <a:rPr lang="en-IN" sz="1800" b="1" dirty="0">
                <a:solidFill>
                  <a:srgbClr val="0F0F0F"/>
                </a:solidFill>
              </a:rPr>
              <a:t>	</a:t>
            </a:r>
            <a:r>
              <a:rPr lang="en-IN" sz="1800" dirty="0">
                <a:solidFill>
                  <a:srgbClr val="0F0F0F"/>
                </a:solidFill>
              </a:rPr>
              <a:t>Some tools depend on external libraries or work only with PNG images</a:t>
            </a:r>
          </a:p>
          <a:p>
            <a:pPr algn="just">
              <a:lnSpc>
                <a:spcPct val="150000"/>
              </a:lnSpc>
              <a:buFont typeface="Wingdings" panose="05000000000000000000" pitchFamily="2" charset="2"/>
              <a:buChar char="Ø"/>
            </a:pPr>
            <a:r>
              <a:rPr lang="en-IN" sz="1800" dirty="0">
                <a:solidFill>
                  <a:srgbClr val="0F0F0F"/>
                </a:solidFill>
              </a:rPr>
              <a:t>	But this requires OpenCV and Supports multiple formats (JPG, PNG, etc.,)</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lgn="just">
              <a:lnSpc>
                <a:spcPct val="150000"/>
              </a:lnSpc>
              <a:buNone/>
            </a:pPr>
            <a:r>
              <a:rPr lang="en-IN" sz="2000" dirty="0"/>
              <a:t>The End-Users of this </a:t>
            </a:r>
            <a:r>
              <a:rPr lang="en-IN" sz="2000" b="1" dirty="0"/>
              <a:t>Steganography project</a:t>
            </a:r>
            <a:r>
              <a:rPr lang="en-IN" sz="2000" dirty="0"/>
              <a:t> can be an individual or an organization , who rely on </a:t>
            </a:r>
            <a:r>
              <a:rPr lang="en-IN" sz="2000" b="1" dirty="0"/>
              <a:t>secure and hidden data communication. </a:t>
            </a:r>
          </a:p>
          <a:p>
            <a:pPr algn="just">
              <a:lnSpc>
                <a:spcPct val="150000"/>
              </a:lnSpc>
              <a:buFont typeface="Wingdings" panose="05000000000000000000" pitchFamily="2" charset="2"/>
              <a:buChar char="v"/>
            </a:pPr>
            <a:r>
              <a:rPr lang="en-IN" sz="2000" b="1" dirty="0"/>
              <a:t>Privacy-Conscious Individuals </a:t>
            </a:r>
          </a:p>
          <a:p>
            <a:pPr algn="just">
              <a:lnSpc>
                <a:spcPct val="150000"/>
              </a:lnSpc>
              <a:buFont typeface="Arial" panose="020B0604020202020204" pitchFamily="34" charset="0"/>
              <a:buChar char="•"/>
            </a:pPr>
            <a:r>
              <a:rPr lang="en-IN" sz="2000" dirty="0"/>
              <a:t>People who want to send Confidential Messages (e.g. Personal data, Passwords) </a:t>
            </a:r>
          </a:p>
          <a:p>
            <a:pPr algn="just">
              <a:lnSpc>
                <a:spcPct val="150000"/>
              </a:lnSpc>
              <a:buFont typeface="Wingdings" panose="05000000000000000000" pitchFamily="2" charset="2"/>
              <a:buChar char="v"/>
            </a:pPr>
            <a:r>
              <a:rPr lang="en-IN" sz="2000" b="1" dirty="0"/>
              <a:t>Cybersecurity Enthusiasts and Ethical Hackers </a:t>
            </a:r>
          </a:p>
          <a:p>
            <a:pPr algn="just">
              <a:lnSpc>
                <a:spcPct val="150000"/>
              </a:lnSpc>
              <a:buFont typeface="Arial" panose="020B0604020202020204" pitchFamily="34" charset="0"/>
              <a:buChar char="•"/>
            </a:pPr>
            <a:r>
              <a:rPr lang="en-IN" sz="2000" dirty="0"/>
              <a:t>Those interested in steganography , encryption and digital forensics for learning</a:t>
            </a:r>
          </a:p>
          <a:p>
            <a:pPr algn="just">
              <a:lnSpc>
                <a:spcPct val="150000"/>
              </a:lnSpc>
              <a:buFont typeface="Wingdings" panose="05000000000000000000" pitchFamily="2" charset="2"/>
              <a:buChar char="v"/>
            </a:pPr>
            <a:r>
              <a:rPr lang="en-IN" sz="2000" b="1" dirty="0"/>
              <a:t>Intelligence and Security Agencies </a:t>
            </a:r>
          </a:p>
          <a:p>
            <a:pPr algn="just">
              <a:lnSpc>
                <a:spcPct val="150000"/>
              </a:lnSpc>
              <a:buFont typeface="Arial" panose="020B0604020202020204" pitchFamily="34" charset="0"/>
              <a:buChar char="•"/>
            </a:pPr>
            <a:r>
              <a:rPr lang="en-IN" sz="2000" dirty="0"/>
              <a:t>Can use steganography for secure data transfer</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266232" y="1232452"/>
            <a:ext cx="11029615" cy="5310588"/>
          </a:xfrm>
        </p:spPr>
        <p:txBody>
          <a:bodyPr/>
          <a:lstStyle/>
          <a:p>
            <a:pPr marL="0" indent="0">
              <a:buNone/>
            </a:pPr>
            <a:endParaRPr lang="en-IN" dirty="0"/>
          </a:p>
          <a:p>
            <a:pPr marL="0" indent="0">
              <a:buNone/>
            </a:pPr>
            <a:r>
              <a:rPr lang="en-IN" dirty="0"/>
              <a:t> </a:t>
            </a:r>
          </a:p>
        </p:txBody>
      </p:sp>
      <p:sp>
        <p:nvSpPr>
          <p:cNvPr id="6" name="TextBox 5">
            <a:extLst>
              <a:ext uri="{FF2B5EF4-FFF2-40B4-BE49-F238E27FC236}">
                <a16:creationId xmlns:a16="http://schemas.microsoft.com/office/drawing/2014/main" id="{0C5CE4F1-536B-7FB2-F779-1DF3755E8165}"/>
              </a:ext>
            </a:extLst>
          </p:cNvPr>
          <p:cNvSpPr txBox="1"/>
          <p:nvPr/>
        </p:nvSpPr>
        <p:spPr>
          <a:xfrm>
            <a:off x="3761740" y="1232452"/>
            <a:ext cx="3888740" cy="369332"/>
          </a:xfrm>
          <a:prstGeom prst="rect">
            <a:avLst/>
          </a:prstGeom>
          <a:noFill/>
        </p:spPr>
        <p:txBody>
          <a:bodyPr wrap="square" rtlCol="0">
            <a:spAutoFit/>
          </a:bodyPr>
          <a:lstStyle/>
          <a:p>
            <a:r>
              <a:rPr lang="en-IN" dirty="0"/>
              <a:t>Image before Encryption</a:t>
            </a:r>
          </a:p>
        </p:txBody>
      </p:sp>
      <p:sp>
        <p:nvSpPr>
          <p:cNvPr id="11" name="TextBox 10">
            <a:extLst>
              <a:ext uri="{FF2B5EF4-FFF2-40B4-BE49-F238E27FC236}">
                <a16:creationId xmlns:a16="http://schemas.microsoft.com/office/drawing/2014/main" id="{9CD5781B-8E68-EDFA-51D5-54F27180CCBD}"/>
              </a:ext>
            </a:extLst>
          </p:cNvPr>
          <p:cNvSpPr txBox="1"/>
          <p:nvPr/>
        </p:nvSpPr>
        <p:spPr>
          <a:xfrm>
            <a:off x="3982720" y="3788135"/>
            <a:ext cx="3129280" cy="369332"/>
          </a:xfrm>
          <a:prstGeom prst="rect">
            <a:avLst/>
          </a:prstGeom>
          <a:noFill/>
        </p:spPr>
        <p:txBody>
          <a:bodyPr wrap="square" rtlCol="0">
            <a:spAutoFit/>
          </a:bodyPr>
          <a:lstStyle/>
          <a:p>
            <a:r>
              <a:rPr lang="en-IN" dirty="0"/>
              <a:t>After Encryption </a:t>
            </a:r>
          </a:p>
        </p:txBody>
      </p:sp>
      <p:pic>
        <p:nvPicPr>
          <p:cNvPr id="7" name="Picture 6">
            <a:extLst>
              <a:ext uri="{FF2B5EF4-FFF2-40B4-BE49-F238E27FC236}">
                <a16:creationId xmlns:a16="http://schemas.microsoft.com/office/drawing/2014/main" id="{69C6AE8A-0668-4927-BDCD-F8D1C33FDBC9}"/>
              </a:ext>
            </a:extLst>
          </p:cNvPr>
          <p:cNvPicPr>
            <a:picLocks noChangeAspect="1"/>
          </p:cNvPicPr>
          <p:nvPr/>
        </p:nvPicPr>
        <p:blipFill>
          <a:blip r:embed="rId2"/>
          <a:stretch>
            <a:fillRect/>
          </a:stretch>
        </p:blipFill>
        <p:spPr>
          <a:xfrm>
            <a:off x="581192" y="1567831"/>
            <a:ext cx="4966168" cy="2254256"/>
          </a:xfrm>
          <a:prstGeom prst="rect">
            <a:avLst/>
          </a:prstGeom>
        </p:spPr>
      </p:pic>
      <p:pic>
        <p:nvPicPr>
          <p:cNvPr id="12" name="Picture 11">
            <a:extLst>
              <a:ext uri="{FF2B5EF4-FFF2-40B4-BE49-F238E27FC236}">
                <a16:creationId xmlns:a16="http://schemas.microsoft.com/office/drawing/2014/main" id="{175D7926-AB3A-1986-7755-CAF6D273D135}"/>
              </a:ext>
            </a:extLst>
          </p:cNvPr>
          <p:cNvPicPr>
            <a:picLocks noChangeAspect="1"/>
          </p:cNvPicPr>
          <p:nvPr/>
        </p:nvPicPr>
        <p:blipFill>
          <a:blip r:embed="rId3"/>
          <a:stretch>
            <a:fillRect/>
          </a:stretch>
        </p:blipFill>
        <p:spPr>
          <a:xfrm>
            <a:off x="522409" y="4157467"/>
            <a:ext cx="5024951" cy="2455968"/>
          </a:xfrm>
          <a:prstGeom prst="rect">
            <a:avLst/>
          </a:prstGeom>
        </p:spPr>
      </p:pic>
      <p:pic>
        <p:nvPicPr>
          <p:cNvPr id="15" name="Picture 14">
            <a:extLst>
              <a:ext uri="{FF2B5EF4-FFF2-40B4-BE49-F238E27FC236}">
                <a16:creationId xmlns:a16="http://schemas.microsoft.com/office/drawing/2014/main" id="{E598452D-BF2A-4F4F-493D-4F348C3929EE}"/>
              </a:ext>
            </a:extLst>
          </p:cNvPr>
          <p:cNvPicPr>
            <a:picLocks noChangeAspect="1"/>
          </p:cNvPicPr>
          <p:nvPr/>
        </p:nvPicPr>
        <p:blipFill>
          <a:blip r:embed="rId4"/>
          <a:stretch>
            <a:fillRect/>
          </a:stretch>
        </p:blipFill>
        <p:spPr>
          <a:xfrm>
            <a:off x="6096000" y="1762748"/>
            <a:ext cx="5595257" cy="1764223"/>
          </a:xfrm>
          <a:prstGeom prst="rect">
            <a:avLst/>
          </a:prstGeom>
        </p:spPr>
      </p:pic>
      <p:pic>
        <p:nvPicPr>
          <p:cNvPr id="17" name="Picture 16">
            <a:extLst>
              <a:ext uri="{FF2B5EF4-FFF2-40B4-BE49-F238E27FC236}">
                <a16:creationId xmlns:a16="http://schemas.microsoft.com/office/drawing/2014/main" id="{B6E121E1-D64A-B4D6-F336-0DC46498F803}"/>
              </a:ext>
            </a:extLst>
          </p:cNvPr>
          <p:cNvPicPr>
            <a:picLocks noChangeAspect="1"/>
          </p:cNvPicPr>
          <p:nvPr/>
        </p:nvPicPr>
        <p:blipFill>
          <a:blip r:embed="rId5"/>
          <a:stretch>
            <a:fillRect/>
          </a:stretch>
        </p:blipFill>
        <p:spPr>
          <a:xfrm>
            <a:off x="6096000" y="4418632"/>
            <a:ext cx="5595257" cy="173721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nSpc>
                <a:spcPct val="150000"/>
              </a:lnSpc>
            </a:pPr>
            <a:r>
              <a:rPr lang="en-IN" sz="2000" dirty="0"/>
              <a:t>This image-based steganography project stands out due to efficient coding , automated message length detection, built-in security, minimal image distortion. It ensures that the encrypted image remains visually unchanged while requiring password for decryption , making it bot secure and discreet. </a:t>
            </a:r>
          </a:p>
          <a:p>
            <a:pPr>
              <a:lnSpc>
                <a:spcPct val="150000"/>
              </a:lnSpc>
            </a:pPr>
            <a:r>
              <a:rPr lang="en-IN" sz="2000" dirty="0"/>
              <a:t>This project is applied in real-world applications and can be used by individuals and organizations wo are seeking for secure data communication</a:t>
            </a:r>
            <a:r>
              <a:rPr lang="en-IN" dirty="0"/>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solidFill>
                  <a:srgbClr val="92D050"/>
                </a:solidFill>
              </a:rPr>
              <a:t>https://github.com/NayakaHarshitha/Stego-project.git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137</TotalTime>
  <Words>458</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nayaka harshitha</cp:lastModifiedBy>
  <cp:revision>30</cp:revision>
  <dcterms:created xsi:type="dcterms:W3CDTF">2021-05-26T16:50:10Z</dcterms:created>
  <dcterms:modified xsi:type="dcterms:W3CDTF">2025-02-22T16:11:25Z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