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5875" r:id="rId1"/>
  </p:sldMasterIdLst>
  <p:notesMasterIdLst>
    <p:notesMasterId r:id="rId18"/>
  </p:notesMasterIdLst>
  <p:sldIdLst>
    <p:sldId id="291" r:id="rId2"/>
    <p:sldId id="266" r:id="rId3"/>
    <p:sldId id="292" r:id="rId4"/>
    <p:sldId id="267" r:id="rId5"/>
    <p:sldId id="260" r:id="rId6"/>
    <p:sldId id="268" r:id="rId7"/>
    <p:sldId id="272" r:id="rId8"/>
    <p:sldId id="273" r:id="rId9"/>
    <p:sldId id="276" r:id="rId10"/>
    <p:sldId id="281" r:id="rId11"/>
    <p:sldId id="282" r:id="rId12"/>
    <p:sldId id="284" r:id="rId13"/>
    <p:sldId id="285" r:id="rId14"/>
    <p:sldId id="287" r:id="rId15"/>
    <p:sldId id="288" r:id="rId16"/>
    <p:sldId id="259"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
      <p:font typeface="Libre Baskerville" panose="02000000000000000000" pitchFamily="2" charset="0"/>
      <p:regular r:id="rId23"/>
      <p:bold r:id="rId24"/>
      <p: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DF931-57BB-4424-A4ED-45EA99FF95CF}" v="4" dt="2025-09-18T13:26:00.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kapu Navya" userId="20ee08f08e938448" providerId="LiveId" clId="{59FDE10F-83D4-48DA-8886-7A49592C2CAD}"/>
    <pc:docChg chg="modSld">
      <pc:chgData name="Nayakapu Navya" userId="20ee08f08e938448" providerId="LiveId" clId="{59FDE10F-83D4-48DA-8886-7A49592C2CAD}" dt="2025-09-18T13:28:22.770" v="38" actId="1076"/>
      <pc:docMkLst>
        <pc:docMk/>
      </pc:docMkLst>
      <pc:sldChg chg="modSp mod">
        <pc:chgData name="Nayakapu Navya" userId="20ee08f08e938448" providerId="LiveId" clId="{59FDE10F-83D4-48DA-8886-7A49592C2CAD}" dt="2025-09-18T13:27:34.971" v="29" actId="1076"/>
        <pc:sldMkLst>
          <pc:docMk/>
          <pc:sldMk cId="3210375290" sldId="260"/>
        </pc:sldMkLst>
        <pc:spChg chg="mod">
          <ac:chgData name="Nayakapu Navya" userId="20ee08f08e938448" providerId="LiveId" clId="{59FDE10F-83D4-48DA-8886-7A49592C2CAD}" dt="2025-09-18T13:27:34.971" v="29" actId="1076"/>
          <ac:spMkLst>
            <pc:docMk/>
            <pc:sldMk cId="3210375290" sldId="260"/>
            <ac:spMk id="4" creationId="{4A23FACE-16E2-B127-FDA3-B0E94D999DE2}"/>
          </ac:spMkLst>
        </pc:spChg>
      </pc:sldChg>
      <pc:sldChg chg="modSp mod">
        <pc:chgData name="Nayakapu Navya" userId="20ee08f08e938448" providerId="LiveId" clId="{59FDE10F-83D4-48DA-8886-7A49592C2CAD}" dt="2025-09-18T13:27:43.701" v="31" actId="1076"/>
        <pc:sldMkLst>
          <pc:docMk/>
          <pc:sldMk cId="665678496" sldId="268"/>
        </pc:sldMkLst>
        <pc:spChg chg="mod">
          <ac:chgData name="Nayakapu Navya" userId="20ee08f08e938448" providerId="LiveId" clId="{59FDE10F-83D4-48DA-8886-7A49592C2CAD}" dt="2025-09-18T13:27:43.701" v="31" actId="1076"/>
          <ac:spMkLst>
            <pc:docMk/>
            <pc:sldMk cId="665678496" sldId="268"/>
            <ac:spMk id="3" creationId="{96619171-2A2D-C3CF-ADF2-40C4E997DEF3}"/>
          </ac:spMkLst>
        </pc:spChg>
        <pc:picChg chg="mod">
          <ac:chgData name="Nayakapu Navya" userId="20ee08f08e938448" providerId="LiveId" clId="{59FDE10F-83D4-48DA-8886-7A49592C2CAD}" dt="2025-09-18T13:27:24.881" v="27" actId="1076"/>
          <ac:picMkLst>
            <pc:docMk/>
            <pc:sldMk cId="665678496" sldId="268"/>
            <ac:picMk id="7" creationId="{26BB2A30-BA25-633F-7A47-5FEF587791AE}"/>
          </ac:picMkLst>
        </pc:picChg>
        <pc:picChg chg="mod">
          <ac:chgData name="Nayakapu Navya" userId="20ee08f08e938448" providerId="LiveId" clId="{59FDE10F-83D4-48DA-8886-7A49592C2CAD}" dt="2025-09-18T13:27:39.852" v="30" actId="1076"/>
          <ac:picMkLst>
            <pc:docMk/>
            <pc:sldMk cId="665678496" sldId="268"/>
            <ac:picMk id="8" creationId="{90BE55BD-B1AA-C51A-C42B-09237E59C767}"/>
          </ac:picMkLst>
        </pc:picChg>
      </pc:sldChg>
      <pc:sldChg chg="modSp mod">
        <pc:chgData name="Nayakapu Navya" userId="20ee08f08e938448" providerId="LiveId" clId="{59FDE10F-83D4-48DA-8886-7A49592C2CAD}" dt="2025-09-18T13:28:03.432" v="35" actId="1076"/>
        <pc:sldMkLst>
          <pc:docMk/>
          <pc:sldMk cId="1683851049" sldId="273"/>
        </pc:sldMkLst>
        <pc:spChg chg="mod">
          <ac:chgData name="Nayakapu Navya" userId="20ee08f08e938448" providerId="LiveId" clId="{59FDE10F-83D4-48DA-8886-7A49592C2CAD}" dt="2025-09-18T13:28:03.432" v="35" actId="1076"/>
          <ac:spMkLst>
            <pc:docMk/>
            <pc:sldMk cId="1683851049" sldId="273"/>
            <ac:spMk id="3" creationId="{F755FA39-55C2-F709-5285-0DF3BFE60FC5}"/>
          </ac:spMkLst>
        </pc:spChg>
        <pc:spChg chg="mod">
          <ac:chgData name="Nayakapu Navya" userId="20ee08f08e938448" providerId="LiveId" clId="{59FDE10F-83D4-48DA-8886-7A49592C2CAD}" dt="2025-09-18T13:27:56.798" v="33" actId="1076"/>
          <ac:spMkLst>
            <pc:docMk/>
            <pc:sldMk cId="1683851049" sldId="273"/>
            <ac:spMk id="9" creationId="{5AED7472-F471-C90B-BF16-57A1834621C0}"/>
          </ac:spMkLst>
        </pc:spChg>
        <pc:picChg chg="mod">
          <ac:chgData name="Nayakapu Navya" userId="20ee08f08e938448" providerId="LiveId" clId="{59FDE10F-83D4-48DA-8886-7A49592C2CAD}" dt="2025-09-18T13:27:59.468" v="34" actId="1076"/>
          <ac:picMkLst>
            <pc:docMk/>
            <pc:sldMk cId="1683851049" sldId="273"/>
            <ac:picMk id="4" creationId="{066FE6C7-3F7F-9983-1FC5-C71CD55C0E80}"/>
          </ac:picMkLst>
        </pc:picChg>
        <pc:picChg chg="mod">
          <ac:chgData name="Nayakapu Navya" userId="20ee08f08e938448" providerId="LiveId" clId="{59FDE10F-83D4-48DA-8886-7A49592C2CAD}" dt="2025-09-18T13:27:52.986" v="32" actId="1076"/>
          <ac:picMkLst>
            <pc:docMk/>
            <pc:sldMk cId="1683851049" sldId="273"/>
            <ac:picMk id="8" creationId="{BDCC7D83-5958-B4A5-F8AE-F2C947A5A4F2}"/>
          </ac:picMkLst>
        </pc:picChg>
      </pc:sldChg>
      <pc:sldChg chg="addSp modSp mod">
        <pc:chgData name="Nayakapu Navya" userId="20ee08f08e938448" providerId="LiveId" clId="{59FDE10F-83D4-48DA-8886-7A49592C2CAD}" dt="2025-09-18T13:27:06.922" v="24" actId="1076"/>
        <pc:sldMkLst>
          <pc:docMk/>
          <pc:sldMk cId="1545907792" sldId="276"/>
        </pc:sldMkLst>
        <pc:spChg chg="add mod">
          <ac:chgData name="Nayakapu Navya" userId="20ee08f08e938448" providerId="LiveId" clId="{59FDE10F-83D4-48DA-8886-7A49592C2CAD}" dt="2025-09-18T13:26:05.622" v="16" actId="1076"/>
          <ac:spMkLst>
            <pc:docMk/>
            <pc:sldMk cId="1545907792" sldId="276"/>
            <ac:spMk id="5" creationId="{DCC61712-0F1E-BDB0-B725-3E57A4C25BB5}"/>
          </ac:spMkLst>
        </pc:spChg>
        <pc:picChg chg="mod">
          <ac:chgData name="Nayakapu Navya" userId="20ee08f08e938448" providerId="LiveId" clId="{59FDE10F-83D4-48DA-8886-7A49592C2CAD}" dt="2025-09-18T13:26:59.782" v="22" actId="1076"/>
          <ac:picMkLst>
            <pc:docMk/>
            <pc:sldMk cId="1545907792" sldId="276"/>
            <ac:picMk id="6" creationId="{8B67F1B3-C02B-2235-5066-7987894A17C5}"/>
          </ac:picMkLst>
        </pc:picChg>
        <pc:picChg chg="mod">
          <ac:chgData name="Nayakapu Navya" userId="20ee08f08e938448" providerId="LiveId" clId="{59FDE10F-83D4-48DA-8886-7A49592C2CAD}" dt="2025-09-18T13:27:06.922" v="24" actId="1076"/>
          <ac:picMkLst>
            <pc:docMk/>
            <pc:sldMk cId="1545907792" sldId="276"/>
            <ac:picMk id="7" creationId="{F4E5BF1A-CFA4-C5E4-D059-105007AD2A35}"/>
          </ac:picMkLst>
        </pc:picChg>
        <pc:picChg chg="add mod">
          <ac:chgData name="Nayakapu Navya" userId="20ee08f08e938448" providerId="LiveId" clId="{59FDE10F-83D4-48DA-8886-7A49592C2CAD}" dt="2025-09-18T13:27:02.955" v="23" actId="1076"/>
          <ac:picMkLst>
            <pc:docMk/>
            <pc:sldMk cId="1545907792" sldId="276"/>
            <ac:picMk id="9" creationId="{917C0484-8804-6E1E-8B24-2A89480C5244}"/>
          </ac:picMkLst>
        </pc:picChg>
        <pc:picChg chg="add mod">
          <ac:chgData name="Nayakapu Navya" userId="20ee08f08e938448" providerId="LiveId" clId="{59FDE10F-83D4-48DA-8886-7A49592C2CAD}" dt="2025-09-18T13:26:54.753" v="21" actId="14100"/>
          <ac:picMkLst>
            <pc:docMk/>
            <pc:sldMk cId="1545907792" sldId="276"/>
            <ac:picMk id="11" creationId="{5752F87E-7F6D-5F33-AD4E-8964F0531EC7}"/>
          </ac:picMkLst>
        </pc:picChg>
      </pc:sldChg>
      <pc:sldChg chg="modSp mod">
        <pc:chgData name="Nayakapu Navya" userId="20ee08f08e938448" providerId="LiveId" clId="{59FDE10F-83D4-48DA-8886-7A49592C2CAD}" dt="2025-09-18T13:28:22.770" v="38" actId="1076"/>
        <pc:sldMkLst>
          <pc:docMk/>
          <pc:sldMk cId="1666403615" sldId="282"/>
        </pc:sldMkLst>
        <pc:spChg chg="mod">
          <ac:chgData name="Nayakapu Navya" userId="20ee08f08e938448" providerId="LiveId" clId="{59FDE10F-83D4-48DA-8886-7A49592C2CAD}" dt="2025-09-18T13:28:22.770" v="38" actId="1076"/>
          <ac:spMkLst>
            <pc:docMk/>
            <pc:sldMk cId="1666403615" sldId="282"/>
            <ac:spMk id="3" creationId="{FDC81D56-2DAC-C92A-3306-EFB34FF98774}"/>
          </ac:spMkLst>
        </pc:spChg>
        <pc:picChg chg="mod">
          <ac:chgData name="Nayakapu Navya" userId="20ee08f08e938448" providerId="LiveId" clId="{59FDE10F-83D4-48DA-8886-7A49592C2CAD}" dt="2025-09-18T13:28:13.270" v="36" actId="1076"/>
          <ac:picMkLst>
            <pc:docMk/>
            <pc:sldMk cId="1666403615" sldId="282"/>
            <ac:picMk id="4" creationId="{ADA723B4-F783-7818-CC40-03A36C14A0EB}"/>
          </ac:picMkLst>
        </pc:picChg>
      </pc:sldChg>
      <pc:sldChg chg="addSp modSp mod">
        <pc:chgData name="Nayakapu Navya" userId="20ee08f08e938448" providerId="LiveId" clId="{59FDE10F-83D4-48DA-8886-7A49592C2CAD}" dt="2025-09-18T13:25:13.546" v="11" actId="14100"/>
        <pc:sldMkLst>
          <pc:docMk/>
          <pc:sldMk cId="2658124172" sldId="285"/>
        </pc:sldMkLst>
        <pc:spChg chg="add mod">
          <ac:chgData name="Nayakapu Navya" userId="20ee08f08e938448" providerId="LiveId" clId="{59FDE10F-83D4-48DA-8886-7A49592C2CAD}" dt="2025-09-18T13:24:24.685" v="5" actId="1076"/>
          <ac:spMkLst>
            <pc:docMk/>
            <pc:sldMk cId="2658124172" sldId="285"/>
            <ac:spMk id="5" creationId="{568102AA-38AC-6DC7-E969-D97B2BDF61B2}"/>
          </ac:spMkLst>
        </pc:spChg>
        <pc:picChg chg="mod">
          <ac:chgData name="Nayakapu Navya" userId="20ee08f08e938448" providerId="LiveId" clId="{59FDE10F-83D4-48DA-8886-7A49592C2CAD}" dt="2025-09-18T13:23:15.703" v="0" actId="1076"/>
          <ac:picMkLst>
            <pc:docMk/>
            <pc:sldMk cId="2658124172" sldId="285"/>
            <ac:picMk id="7" creationId="{93CE7D58-548E-5E90-BD6F-7ED51025CBF9}"/>
          </ac:picMkLst>
        </pc:picChg>
        <pc:picChg chg="add mod">
          <ac:chgData name="Nayakapu Navya" userId="20ee08f08e938448" providerId="LiveId" clId="{59FDE10F-83D4-48DA-8886-7A49592C2CAD}" dt="2025-09-18T13:24:46.124" v="7" actId="1076"/>
          <ac:picMkLst>
            <pc:docMk/>
            <pc:sldMk cId="2658124172" sldId="285"/>
            <ac:picMk id="8" creationId="{13F52F73-29FA-0327-9BC4-DF2F89850977}"/>
          </ac:picMkLst>
        </pc:picChg>
        <pc:picChg chg="add mod">
          <ac:chgData name="Nayakapu Navya" userId="20ee08f08e938448" providerId="LiveId" clId="{59FDE10F-83D4-48DA-8886-7A49592C2CAD}" dt="2025-09-18T13:25:13.546" v="11" actId="14100"/>
          <ac:picMkLst>
            <pc:docMk/>
            <pc:sldMk cId="2658124172" sldId="285"/>
            <ac:picMk id="10" creationId="{618249A6-7F2A-91D8-7A3B-E5519D222A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079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6726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599718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59757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20994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109542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884479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651757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881440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761219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577971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3457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857093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028097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5489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563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104757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322226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76273954"/>
      </p:ext>
    </p:extLst>
  </p:cSld>
  <p:clrMap bg1="dk1" tx1="lt1" bg2="dk2" tx2="lt2" accent1="accent1" accent2="accent2" accent3="accent3" accent4="accent4" accent5="accent5" accent6="accent6" hlink="hlink" folHlink="folHlink"/>
  <p:sldLayoutIdLst>
    <p:sldLayoutId id="2147485876" r:id="rId1"/>
    <p:sldLayoutId id="2147485877" r:id="rId2"/>
    <p:sldLayoutId id="2147485878" r:id="rId3"/>
    <p:sldLayoutId id="2147485879" r:id="rId4"/>
    <p:sldLayoutId id="2147485880" r:id="rId5"/>
    <p:sldLayoutId id="2147485881" r:id="rId6"/>
    <p:sldLayoutId id="2147485882" r:id="rId7"/>
    <p:sldLayoutId id="2147485883" r:id="rId8"/>
    <p:sldLayoutId id="2147485884" r:id="rId9"/>
    <p:sldLayoutId id="2147485885" r:id="rId10"/>
    <p:sldLayoutId id="2147485886" r:id="rId11"/>
    <p:sldLayoutId id="2147485887" r:id="rId12"/>
    <p:sldLayoutId id="2147485888" r:id="rId13"/>
    <p:sldLayoutId id="2147485889" r:id="rId14"/>
    <p:sldLayoutId id="2147485890" r:id="rId15"/>
    <p:sldLayoutId id="2147485891" r:id="rId16"/>
    <p:sldLayoutId id="214748589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142856"/>
            <a:ext cx="12190815" cy="6694098"/>
          </a:xfrm>
          <a:prstGeom prst="rect">
            <a:avLst/>
          </a:prstGeom>
          <a:noFill/>
          <a:ln>
            <a:noFill/>
          </a:ln>
        </p:spPr>
      </p:pic>
      <p:sp>
        <p:nvSpPr>
          <p:cNvPr id="99" name="Google Shape;99;p1"/>
          <p:cNvSpPr txBox="1"/>
          <p:nvPr/>
        </p:nvSpPr>
        <p:spPr>
          <a:xfrm>
            <a:off x="1406014" y="3893574"/>
            <a:ext cx="9556953" cy="984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1800" b="1" i="0" u="none" strike="noStrike" cap="none" dirty="0">
                <a:solidFill>
                  <a:schemeClr val="dk1"/>
                </a:solidFill>
                <a:latin typeface="Calibri"/>
                <a:ea typeface="Calibri"/>
                <a:cs typeface="Calibri"/>
                <a:sym typeface="Calibri"/>
              </a:rPr>
            </a:br>
            <a:r>
              <a:rPr lang="en-IN" sz="1800" b="1" i="0" u="none" strike="noStrike" cap="none" dirty="0">
                <a:solidFill>
                  <a:schemeClr val="dk1"/>
                </a:solidFill>
                <a:latin typeface="Calibri"/>
                <a:ea typeface="Calibri"/>
                <a:cs typeface="Calibri"/>
                <a:sym typeface="Calibri"/>
              </a:rPr>
              <a:t> </a:t>
            </a:r>
            <a:r>
              <a:rPr lang="en-IN" sz="4000" b="1" i="0" u="none" strike="noStrike" cap="none" dirty="0">
                <a:solidFill>
                  <a:schemeClr val="dk1"/>
                </a:solidFill>
                <a:latin typeface="Calibri"/>
                <a:ea typeface="Calibri"/>
                <a:cs typeface="Calibri"/>
                <a:sym typeface="Calibri"/>
              </a:rPr>
              <a:t>Employee Management System</a:t>
            </a:r>
            <a:endParaRPr sz="40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1455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3F179-FEFC-5E74-A333-BA1D4EEFE3A4}"/>
              </a:ext>
            </a:extLst>
          </p:cNvPr>
          <p:cNvSpPr txBox="1"/>
          <p:nvPr/>
        </p:nvSpPr>
        <p:spPr>
          <a:xfrm>
            <a:off x="235974" y="863893"/>
            <a:ext cx="6096000" cy="584775"/>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Which year had the most employees taking leaves?</a:t>
            </a:r>
            <a:br>
              <a:rPr lang="en-US" sz="1400" b="0" i="0" u="none" strike="noStrike" dirty="0">
                <a:effectLst/>
                <a:latin typeface="Arial" panose="020B0604020202020204" pitchFamily="34" charset="0"/>
              </a:rPr>
            </a:br>
            <a:endParaRPr lang="en-US" sz="1400" b="0" i="0" u="none" strike="noStrike" dirty="0">
              <a:effectLst/>
              <a:latin typeface="Arial" panose="020B0604020202020204" pitchFamily="34" charset="0"/>
            </a:endParaRPr>
          </a:p>
        </p:txBody>
      </p:sp>
      <p:pic>
        <p:nvPicPr>
          <p:cNvPr id="7" name="Picture 6">
            <a:extLst>
              <a:ext uri="{FF2B5EF4-FFF2-40B4-BE49-F238E27FC236}">
                <a16:creationId xmlns:a16="http://schemas.microsoft.com/office/drawing/2014/main" id="{C439C9FC-5C72-87A8-DEB5-9F25626669F6}"/>
              </a:ext>
            </a:extLst>
          </p:cNvPr>
          <p:cNvPicPr>
            <a:picLocks noChangeAspect="1"/>
          </p:cNvPicPr>
          <p:nvPr/>
        </p:nvPicPr>
        <p:blipFill>
          <a:blip r:embed="rId2"/>
          <a:stretch>
            <a:fillRect/>
          </a:stretch>
        </p:blipFill>
        <p:spPr>
          <a:xfrm>
            <a:off x="7198198" y="2194674"/>
            <a:ext cx="2613410" cy="646331"/>
          </a:xfrm>
          <a:prstGeom prst="rect">
            <a:avLst/>
          </a:prstGeom>
        </p:spPr>
      </p:pic>
      <p:sp>
        <p:nvSpPr>
          <p:cNvPr id="9" name="TextBox 8">
            <a:extLst>
              <a:ext uri="{FF2B5EF4-FFF2-40B4-BE49-F238E27FC236}">
                <a16:creationId xmlns:a16="http://schemas.microsoft.com/office/drawing/2014/main" id="{6F946CDB-DCAA-73D8-D13F-A6A0AF9C6BB5}"/>
              </a:ext>
            </a:extLst>
          </p:cNvPr>
          <p:cNvSpPr txBox="1"/>
          <p:nvPr/>
        </p:nvSpPr>
        <p:spPr>
          <a:xfrm>
            <a:off x="304090" y="3022339"/>
            <a:ext cx="6469626" cy="923330"/>
          </a:xfrm>
          <a:prstGeom prst="rect">
            <a:avLst/>
          </a:prstGeom>
          <a:noFill/>
        </p:spPr>
        <p:txBody>
          <a:bodyPr wrap="square">
            <a:spAutoFit/>
          </a:bodyPr>
          <a:lstStyle/>
          <a:p>
            <a:pPr marL="285750" indent="-285750" rtl="0" fontAlgn="base">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What is the average number of leave days taken by its employees per department?</a:t>
            </a:r>
            <a:br>
              <a:rPr lang="en-US" sz="1800" b="0" i="0" u="none" strike="noStrike" dirty="0">
                <a:effectLst/>
                <a:latin typeface="Arial" panose="020B0604020202020204" pitchFamily="34" charset="0"/>
              </a:rPr>
            </a:br>
            <a:endParaRPr lang="en-US" sz="1800" b="0" i="0" u="none" strike="noStrike" dirty="0">
              <a:effectLst/>
              <a:latin typeface="Arial" panose="020B0604020202020204" pitchFamily="34" charset="0"/>
            </a:endParaRPr>
          </a:p>
        </p:txBody>
      </p:sp>
      <p:pic>
        <p:nvPicPr>
          <p:cNvPr id="13" name="Picture 12">
            <a:extLst>
              <a:ext uri="{FF2B5EF4-FFF2-40B4-BE49-F238E27FC236}">
                <a16:creationId xmlns:a16="http://schemas.microsoft.com/office/drawing/2014/main" id="{A222F84E-30CD-9655-2B61-BFEEDC657299}"/>
              </a:ext>
            </a:extLst>
          </p:cNvPr>
          <p:cNvPicPr>
            <a:picLocks noChangeAspect="1"/>
          </p:cNvPicPr>
          <p:nvPr/>
        </p:nvPicPr>
        <p:blipFill>
          <a:blip r:embed="rId3"/>
          <a:stretch>
            <a:fillRect/>
          </a:stretch>
        </p:blipFill>
        <p:spPr>
          <a:xfrm>
            <a:off x="7198198" y="4471951"/>
            <a:ext cx="2372056" cy="1905266"/>
          </a:xfrm>
          <a:prstGeom prst="rect">
            <a:avLst/>
          </a:prstGeom>
        </p:spPr>
      </p:pic>
      <p:sp>
        <p:nvSpPr>
          <p:cNvPr id="2" name="TextBox 1">
            <a:extLst>
              <a:ext uri="{FF2B5EF4-FFF2-40B4-BE49-F238E27FC236}">
                <a16:creationId xmlns:a16="http://schemas.microsoft.com/office/drawing/2014/main" id="{A904D6DC-0D49-D9B6-FD01-809A8EF81216}"/>
              </a:ext>
            </a:extLst>
          </p:cNvPr>
          <p:cNvSpPr txBox="1"/>
          <p:nvPr/>
        </p:nvSpPr>
        <p:spPr>
          <a:xfrm>
            <a:off x="0" y="340931"/>
            <a:ext cx="12192000" cy="369332"/>
          </a:xfrm>
          <a:prstGeom prst="rect">
            <a:avLst/>
          </a:prstGeom>
          <a:noFill/>
        </p:spPr>
        <p:txBody>
          <a:bodyPr wrap="square" rtlCol="0">
            <a:spAutoFit/>
          </a:bodyPr>
          <a:lstStyle/>
          <a:p>
            <a:pPr algn="ctr"/>
            <a:r>
              <a:rPr lang="en-US" b="1"/>
              <a:t>4. LEAVE AND ABSENCE PATTERNS</a:t>
            </a:r>
            <a:endParaRPr lang="en-IN" dirty="0"/>
          </a:p>
        </p:txBody>
      </p:sp>
      <p:pic>
        <p:nvPicPr>
          <p:cNvPr id="6" name="Picture 5">
            <a:extLst>
              <a:ext uri="{FF2B5EF4-FFF2-40B4-BE49-F238E27FC236}">
                <a16:creationId xmlns:a16="http://schemas.microsoft.com/office/drawing/2014/main" id="{379D9CDB-E45D-0545-D793-CDB9DBD8B3F3}"/>
              </a:ext>
            </a:extLst>
          </p:cNvPr>
          <p:cNvPicPr>
            <a:picLocks noChangeAspect="1"/>
          </p:cNvPicPr>
          <p:nvPr/>
        </p:nvPicPr>
        <p:blipFill>
          <a:blip r:embed="rId4"/>
          <a:stretch>
            <a:fillRect/>
          </a:stretch>
        </p:blipFill>
        <p:spPr>
          <a:xfrm>
            <a:off x="627844" y="1384630"/>
            <a:ext cx="5822118" cy="810044"/>
          </a:xfrm>
          <a:prstGeom prst="rect">
            <a:avLst/>
          </a:prstGeom>
        </p:spPr>
      </p:pic>
      <p:pic>
        <p:nvPicPr>
          <p:cNvPr id="10" name="Picture 9">
            <a:extLst>
              <a:ext uri="{FF2B5EF4-FFF2-40B4-BE49-F238E27FC236}">
                <a16:creationId xmlns:a16="http://schemas.microsoft.com/office/drawing/2014/main" id="{9FFCAA3D-40D3-7D81-0965-636BC08E63ED}"/>
              </a:ext>
            </a:extLst>
          </p:cNvPr>
          <p:cNvPicPr>
            <a:picLocks noChangeAspect="1"/>
          </p:cNvPicPr>
          <p:nvPr/>
        </p:nvPicPr>
        <p:blipFill>
          <a:blip r:embed="rId5"/>
          <a:stretch>
            <a:fillRect/>
          </a:stretch>
        </p:blipFill>
        <p:spPr>
          <a:xfrm>
            <a:off x="686128" y="3833484"/>
            <a:ext cx="4632415" cy="1346531"/>
          </a:xfrm>
          <a:prstGeom prst="rect">
            <a:avLst/>
          </a:prstGeom>
        </p:spPr>
      </p:pic>
    </p:spTree>
    <p:extLst>
      <p:ext uri="{BB962C8B-B14F-4D97-AF65-F5344CB8AC3E}">
        <p14:creationId xmlns:p14="http://schemas.microsoft.com/office/powerpoint/2010/main" val="164007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81D56-2DAC-C92A-3306-EFB34FF98774}"/>
              </a:ext>
            </a:extLst>
          </p:cNvPr>
          <p:cNvSpPr txBox="1"/>
          <p:nvPr/>
        </p:nvSpPr>
        <p:spPr>
          <a:xfrm>
            <a:off x="206475" y="580186"/>
            <a:ext cx="6096000" cy="369332"/>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Which employees have taken the most leaves?</a:t>
            </a:r>
          </a:p>
        </p:txBody>
      </p:sp>
      <p:pic>
        <p:nvPicPr>
          <p:cNvPr id="7" name="Picture 6">
            <a:extLst>
              <a:ext uri="{FF2B5EF4-FFF2-40B4-BE49-F238E27FC236}">
                <a16:creationId xmlns:a16="http://schemas.microsoft.com/office/drawing/2014/main" id="{3B8ED401-5DD0-3572-1D0C-C80EE820902B}"/>
              </a:ext>
            </a:extLst>
          </p:cNvPr>
          <p:cNvPicPr>
            <a:picLocks noChangeAspect="1"/>
          </p:cNvPicPr>
          <p:nvPr/>
        </p:nvPicPr>
        <p:blipFill>
          <a:blip r:embed="rId2"/>
          <a:stretch>
            <a:fillRect/>
          </a:stretch>
        </p:blipFill>
        <p:spPr>
          <a:xfrm>
            <a:off x="7529942" y="888572"/>
            <a:ext cx="2657846" cy="2333951"/>
          </a:xfrm>
          <a:prstGeom prst="rect">
            <a:avLst/>
          </a:prstGeom>
        </p:spPr>
      </p:pic>
      <p:sp>
        <p:nvSpPr>
          <p:cNvPr id="9" name="TextBox 8">
            <a:extLst>
              <a:ext uri="{FF2B5EF4-FFF2-40B4-BE49-F238E27FC236}">
                <a16:creationId xmlns:a16="http://schemas.microsoft.com/office/drawing/2014/main" id="{78490FF9-B50A-1E4F-9D0F-FBD8E727E4CC}"/>
              </a:ext>
            </a:extLst>
          </p:cNvPr>
          <p:cNvSpPr txBox="1"/>
          <p:nvPr/>
        </p:nvSpPr>
        <p:spPr>
          <a:xfrm>
            <a:off x="324462" y="3580016"/>
            <a:ext cx="6096000" cy="369332"/>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What is the total number of leave days taken company-wide?</a:t>
            </a:r>
          </a:p>
        </p:txBody>
      </p:sp>
      <p:pic>
        <p:nvPicPr>
          <p:cNvPr id="13" name="Picture 12">
            <a:extLst>
              <a:ext uri="{FF2B5EF4-FFF2-40B4-BE49-F238E27FC236}">
                <a16:creationId xmlns:a16="http://schemas.microsoft.com/office/drawing/2014/main" id="{D5550360-88DE-1406-1C38-1E25736E4F79}"/>
              </a:ext>
            </a:extLst>
          </p:cNvPr>
          <p:cNvPicPr>
            <a:picLocks noChangeAspect="1"/>
          </p:cNvPicPr>
          <p:nvPr/>
        </p:nvPicPr>
        <p:blipFill>
          <a:blip r:embed="rId3"/>
          <a:stretch>
            <a:fillRect/>
          </a:stretch>
        </p:blipFill>
        <p:spPr>
          <a:xfrm>
            <a:off x="7529942" y="4960002"/>
            <a:ext cx="1809136" cy="646331"/>
          </a:xfrm>
          <a:prstGeom prst="rect">
            <a:avLst/>
          </a:prstGeom>
        </p:spPr>
      </p:pic>
      <p:pic>
        <p:nvPicPr>
          <p:cNvPr id="4" name="Picture 3">
            <a:extLst>
              <a:ext uri="{FF2B5EF4-FFF2-40B4-BE49-F238E27FC236}">
                <a16:creationId xmlns:a16="http://schemas.microsoft.com/office/drawing/2014/main" id="{ADA723B4-F783-7818-CC40-03A36C14A0EB}"/>
              </a:ext>
            </a:extLst>
          </p:cNvPr>
          <p:cNvPicPr>
            <a:picLocks noChangeAspect="1"/>
          </p:cNvPicPr>
          <p:nvPr/>
        </p:nvPicPr>
        <p:blipFill>
          <a:blip r:embed="rId4"/>
          <a:stretch>
            <a:fillRect/>
          </a:stretch>
        </p:blipFill>
        <p:spPr>
          <a:xfrm>
            <a:off x="618561" y="1320912"/>
            <a:ext cx="5271829" cy="1146983"/>
          </a:xfrm>
          <a:prstGeom prst="rect">
            <a:avLst/>
          </a:prstGeom>
        </p:spPr>
      </p:pic>
      <p:pic>
        <p:nvPicPr>
          <p:cNvPr id="8" name="Picture 7">
            <a:extLst>
              <a:ext uri="{FF2B5EF4-FFF2-40B4-BE49-F238E27FC236}">
                <a16:creationId xmlns:a16="http://schemas.microsoft.com/office/drawing/2014/main" id="{E3C70650-1E67-8E76-A4FB-EE02E895A8AC}"/>
              </a:ext>
            </a:extLst>
          </p:cNvPr>
          <p:cNvPicPr>
            <a:picLocks noChangeAspect="1"/>
          </p:cNvPicPr>
          <p:nvPr/>
        </p:nvPicPr>
        <p:blipFill>
          <a:blip r:embed="rId5"/>
          <a:stretch>
            <a:fillRect/>
          </a:stretch>
        </p:blipFill>
        <p:spPr>
          <a:xfrm>
            <a:off x="799607" y="4313671"/>
            <a:ext cx="3015309" cy="646331"/>
          </a:xfrm>
          <a:prstGeom prst="rect">
            <a:avLst/>
          </a:prstGeom>
        </p:spPr>
      </p:pic>
    </p:spTree>
    <p:extLst>
      <p:ext uri="{BB962C8B-B14F-4D97-AF65-F5344CB8AC3E}">
        <p14:creationId xmlns:p14="http://schemas.microsoft.com/office/powerpoint/2010/main" val="166640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FF1AD-FF99-9A07-2655-2E341058AC2F}"/>
              </a:ext>
            </a:extLst>
          </p:cNvPr>
          <p:cNvSpPr txBox="1"/>
          <p:nvPr/>
        </p:nvSpPr>
        <p:spPr>
          <a:xfrm>
            <a:off x="245806" y="868136"/>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b="0" i="0" u="none" strike="noStrike" dirty="0">
                <a:effectLst/>
                <a:latin typeface="Times New Roman" panose="02020603050405020304" pitchFamily="18" charset="0"/>
                <a:cs typeface="Times New Roman" panose="02020603050405020304" pitchFamily="18" charset="0"/>
              </a:rPr>
              <a:t>What is the total monthly payroll processed?</a:t>
            </a:r>
            <a:endParaRPr lang="en-IN" dirty="0"/>
          </a:p>
        </p:txBody>
      </p:sp>
      <p:pic>
        <p:nvPicPr>
          <p:cNvPr id="5" name="Picture 4">
            <a:extLst>
              <a:ext uri="{FF2B5EF4-FFF2-40B4-BE49-F238E27FC236}">
                <a16:creationId xmlns:a16="http://schemas.microsoft.com/office/drawing/2014/main" id="{5E821BD9-0E13-A118-A2E0-3C6B2B3C150A}"/>
              </a:ext>
            </a:extLst>
          </p:cNvPr>
          <p:cNvPicPr>
            <a:picLocks noChangeAspect="1"/>
          </p:cNvPicPr>
          <p:nvPr/>
        </p:nvPicPr>
        <p:blipFill>
          <a:blip r:embed="rId2"/>
          <a:stretch>
            <a:fillRect/>
          </a:stretch>
        </p:blipFill>
        <p:spPr>
          <a:xfrm>
            <a:off x="7039893" y="1971675"/>
            <a:ext cx="2851355" cy="697816"/>
          </a:xfrm>
          <a:prstGeom prst="rect">
            <a:avLst/>
          </a:prstGeom>
        </p:spPr>
      </p:pic>
      <p:sp>
        <p:nvSpPr>
          <p:cNvPr id="9" name="TextBox 8">
            <a:extLst>
              <a:ext uri="{FF2B5EF4-FFF2-40B4-BE49-F238E27FC236}">
                <a16:creationId xmlns:a16="http://schemas.microsoft.com/office/drawing/2014/main" id="{4C314F94-4BED-A808-5CC2-09E76077C799}"/>
              </a:ext>
            </a:extLst>
          </p:cNvPr>
          <p:cNvSpPr txBox="1"/>
          <p:nvPr/>
        </p:nvSpPr>
        <p:spPr>
          <a:xfrm>
            <a:off x="324464" y="3429000"/>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What is the average bonus given per department?</a:t>
            </a:r>
            <a:endParaRPr lang="en-IN" sz="1800" dirty="0"/>
          </a:p>
        </p:txBody>
      </p:sp>
      <p:pic>
        <p:nvPicPr>
          <p:cNvPr id="13" name="Picture 12">
            <a:extLst>
              <a:ext uri="{FF2B5EF4-FFF2-40B4-BE49-F238E27FC236}">
                <a16:creationId xmlns:a16="http://schemas.microsoft.com/office/drawing/2014/main" id="{6AA7DA69-B28A-C519-02E3-C039568CF679}"/>
              </a:ext>
            </a:extLst>
          </p:cNvPr>
          <p:cNvPicPr>
            <a:picLocks noChangeAspect="1"/>
          </p:cNvPicPr>
          <p:nvPr/>
        </p:nvPicPr>
        <p:blipFill>
          <a:blip r:embed="rId3"/>
          <a:stretch>
            <a:fillRect/>
          </a:stretch>
        </p:blipFill>
        <p:spPr>
          <a:xfrm>
            <a:off x="7346226" y="3798332"/>
            <a:ext cx="2238687" cy="1905266"/>
          </a:xfrm>
          <a:prstGeom prst="rect">
            <a:avLst/>
          </a:prstGeom>
        </p:spPr>
      </p:pic>
      <p:sp>
        <p:nvSpPr>
          <p:cNvPr id="2" name="TextBox 1">
            <a:extLst>
              <a:ext uri="{FF2B5EF4-FFF2-40B4-BE49-F238E27FC236}">
                <a16:creationId xmlns:a16="http://schemas.microsoft.com/office/drawing/2014/main" id="{503D7DA9-E8D7-138E-D074-FD25814D1F80}"/>
              </a:ext>
            </a:extLst>
          </p:cNvPr>
          <p:cNvSpPr txBox="1"/>
          <p:nvPr/>
        </p:nvSpPr>
        <p:spPr>
          <a:xfrm>
            <a:off x="0" y="208634"/>
            <a:ext cx="12192000" cy="369332"/>
          </a:xfrm>
          <a:prstGeom prst="rect">
            <a:avLst/>
          </a:prstGeom>
          <a:noFill/>
        </p:spPr>
        <p:txBody>
          <a:bodyPr wrap="square" rtlCol="0">
            <a:spAutoFit/>
          </a:bodyPr>
          <a:lstStyle/>
          <a:p>
            <a:pPr algn="ctr"/>
            <a:r>
              <a:rPr lang="en-US" b="1"/>
              <a:t>5. PAYROLL AND COMPENSATION ANALYSIS</a:t>
            </a:r>
            <a:endParaRPr lang="en-IN" dirty="0"/>
          </a:p>
        </p:txBody>
      </p:sp>
      <p:pic>
        <p:nvPicPr>
          <p:cNvPr id="6" name="Picture 5">
            <a:extLst>
              <a:ext uri="{FF2B5EF4-FFF2-40B4-BE49-F238E27FC236}">
                <a16:creationId xmlns:a16="http://schemas.microsoft.com/office/drawing/2014/main" id="{179FEAE8-26AD-C8BD-B4AD-F4B4758650DE}"/>
              </a:ext>
            </a:extLst>
          </p:cNvPr>
          <p:cNvPicPr>
            <a:picLocks noChangeAspect="1"/>
          </p:cNvPicPr>
          <p:nvPr/>
        </p:nvPicPr>
        <p:blipFill>
          <a:blip r:embed="rId4"/>
          <a:stretch>
            <a:fillRect/>
          </a:stretch>
        </p:blipFill>
        <p:spPr>
          <a:xfrm>
            <a:off x="718681" y="1317472"/>
            <a:ext cx="4659564" cy="1380155"/>
          </a:xfrm>
          <a:prstGeom prst="rect">
            <a:avLst/>
          </a:prstGeom>
        </p:spPr>
      </p:pic>
      <p:pic>
        <p:nvPicPr>
          <p:cNvPr id="10" name="Picture 9">
            <a:extLst>
              <a:ext uri="{FF2B5EF4-FFF2-40B4-BE49-F238E27FC236}">
                <a16:creationId xmlns:a16="http://schemas.microsoft.com/office/drawing/2014/main" id="{8D79558F-80DA-378A-A046-07282120BECC}"/>
              </a:ext>
            </a:extLst>
          </p:cNvPr>
          <p:cNvPicPr>
            <a:picLocks noChangeAspect="1"/>
          </p:cNvPicPr>
          <p:nvPr/>
        </p:nvPicPr>
        <p:blipFill>
          <a:blip r:embed="rId5"/>
          <a:stretch>
            <a:fillRect/>
          </a:stretch>
        </p:blipFill>
        <p:spPr>
          <a:xfrm>
            <a:off x="718681" y="4063200"/>
            <a:ext cx="4059797" cy="1315820"/>
          </a:xfrm>
          <a:prstGeom prst="rect">
            <a:avLst/>
          </a:prstGeom>
        </p:spPr>
      </p:pic>
    </p:spTree>
    <p:extLst>
      <p:ext uri="{BB962C8B-B14F-4D97-AF65-F5344CB8AC3E}">
        <p14:creationId xmlns:p14="http://schemas.microsoft.com/office/powerpoint/2010/main" val="112366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E9B1E7-D3DB-0524-38C1-23F699C6D849}"/>
              </a:ext>
            </a:extLst>
          </p:cNvPr>
          <p:cNvSpPr txBox="1"/>
          <p:nvPr/>
        </p:nvSpPr>
        <p:spPr>
          <a:xfrm>
            <a:off x="255638" y="714144"/>
            <a:ext cx="6990735" cy="646331"/>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What is the average value of </a:t>
            </a:r>
            <a:r>
              <a:rPr lang="en-US" sz="1800" b="0" i="0" u="none" strike="noStrike" dirty="0" err="1">
                <a:effectLst/>
                <a:latin typeface="Times New Roman" panose="02020603050405020304" pitchFamily="18" charset="0"/>
                <a:cs typeface="Times New Roman" panose="02020603050405020304" pitchFamily="18" charset="0"/>
              </a:rPr>
              <a:t>total_amount</a:t>
            </a:r>
            <a:r>
              <a:rPr lang="en-US" sz="1800" b="0" i="0" u="none" strike="noStrike" dirty="0">
                <a:effectLst/>
                <a:latin typeface="Times New Roman" panose="02020603050405020304" pitchFamily="18" charset="0"/>
                <a:cs typeface="Times New Roman" panose="02020603050405020304" pitchFamily="18" charset="0"/>
              </a:rPr>
              <a:t> after considering leave deductions?</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3CE7D58-548E-5E90-BD6F-7ED51025CBF9}"/>
              </a:ext>
            </a:extLst>
          </p:cNvPr>
          <p:cNvPicPr>
            <a:picLocks noChangeAspect="1"/>
          </p:cNvPicPr>
          <p:nvPr/>
        </p:nvPicPr>
        <p:blipFill>
          <a:blip r:embed="rId2"/>
          <a:stretch>
            <a:fillRect/>
          </a:stretch>
        </p:blipFill>
        <p:spPr>
          <a:xfrm>
            <a:off x="6294656" y="2055083"/>
            <a:ext cx="1903434" cy="646330"/>
          </a:xfrm>
          <a:prstGeom prst="rect">
            <a:avLst/>
          </a:prstGeom>
        </p:spPr>
      </p:pic>
      <p:pic>
        <p:nvPicPr>
          <p:cNvPr id="4" name="Picture 3">
            <a:extLst>
              <a:ext uri="{FF2B5EF4-FFF2-40B4-BE49-F238E27FC236}">
                <a16:creationId xmlns:a16="http://schemas.microsoft.com/office/drawing/2014/main" id="{5814786C-E319-E278-A296-E3DA9D39188E}"/>
              </a:ext>
            </a:extLst>
          </p:cNvPr>
          <p:cNvPicPr>
            <a:picLocks noChangeAspect="1"/>
          </p:cNvPicPr>
          <p:nvPr/>
        </p:nvPicPr>
        <p:blipFill>
          <a:blip r:embed="rId3"/>
          <a:stretch>
            <a:fillRect/>
          </a:stretch>
        </p:blipFill>
        <p:spPr>
          <a:xfrm>
            <a:off x="681362" y="1543228"/>
            <a:ext cx="4470742" cy="646331"/>
          </a:xfrm>
          <a:prstGeom prst="rect">
            <a:avLst/>
          </a:prstGeom>
        </p:spPr>
      </p:pic>
      <p:sp>
        <p:nvSpPr>
          <p:cNvPr id="5" name="TextBox 4">
            <a:extLst>
              <a:ext uri="{FF2B5EF4-FFF2-40B4-BE49-F238E27FC236}">
                <a16:creationId xmlns:a16="http://schemas.microsoft.com/office/drawing/2014/main" id="{568102AA-38AC-6DC7-E969-D97B2BDF61B2}"/>
              </a:ext>
            </a:extLst>
          </p:cNvPr>
          <p:cNvSpPr txBox="1"/>
          <p:nvPr/>
        </p:nvSpPr>
        <p:spPr>
          <a:xfrm>
            <a:off x="255638" y="3244334"/>
            <a:ext cx="6096000" cy="369332"/>
          </a:xfrm>
          <a:prstGeom prst="rect">
            <a:avLst/>
          </a:prstGeom>
          <a:noFill/>
        </p:spPr>
        <p:txBody>
          <a:bodyPr wrap="square">
            <a:spAutoFit/>
          </a:bodyPr>
          <a:lstStyle/>
          <a:p>
            <a:pPr marL="285750" indent="-285750">
              <a:spcBef>
                <a:spcPts val="1400"/>
              </a:spcBef>
              <a:spcAft>
                <a:spcPts val="4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Which department receives the highest total bonuses?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3F52F73-29FA-0327-9BC4-DF2F89850977}"/>
              </a:ext>
            </a:extLst>
          </p:cNvPr>
          <p:cNvPicPr>
            <a:picLocks noChangeAspect="1"/>
          </p:cNvPicPr>
          <p:nvPr/>
        </p:nvPicPr>
        <p:blipFill>
          <a:blip r:embed="rId4"/>
          <a:stretch>
            <a:fillRect/>
          </a:stretch>
        </p:blipFill>
        <p:spPr>
          <a:xfrm>
            <a:off x="681362" y="4073418"/>
            <a:ext cx="4191585" cy="1476581"/>
          </a:xfrm>
          <a:prstGeom prst="rect">
            <a:avLst/>
          </a:prstGeom>
        </p:spPr>
      </p:pic>
      <p:pic>
        <p:nvPicPr>
          <p:cNvPr id="10" name="Picture 9">
            <a:extLst>
              <a:ext uri="{FF2B5EF4-FFF2-40B4-BE49-F238E27FC236}">
                <a16:creationId xmlns:a16="http://schemas.microsoft.com/office/drawing/2014/main" id="{618249A6-7F2A-91D8-7A3B-E5519D222AFC}"/>
              </a:ext>
            </a:extLst>
          </p:cNvPr>
          <p:cNvPicPr>
            <a:picLocks noChangeAspect="1"/>
          </p:cNvPicPr>
          <p:nvPr/>
        </p:nvPicPr>
        <p:blipFill>
          <a:blip r:embed="rId5"/>
          <a:stretch>
            <a:fillRect/>
          </a:stretch>
        </p:blipFill>
        <p:spPr>
          <a:xfrm>
            <a:off x="6351638" y="4668442"/>
            <a:ext cx="2015614" cy="752952"/>
          </a:xfrm>
          <a:prstGeom prst="rect">
            <a:avLst/>
          </a:prstGeom>
        </p:spPr>
      </p:pic>
    </p:spTree>
    <p:extLst>
      <p:ext uri="{BB962C8B-B14F-4D97-AF65-F5344CB8AC3E}">
        <p14:creationId xmlns:p14="http://schemas.microsoft.com/office/powerpoint/2010/main" val="265812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9BC948-49C7-39D9-281E-55AC18C72283}"/>
              </a:ext>
            </a:extLst>
          </p:cNvPr>
          <p:cNvSpPr txBox="1"/>
          <p:nvPr/>
        </p:nvSpPr>
        <p:spPr>
          <a:xfrm>
            <a:off x="294969" y="1136624"/>
            <a:ext cx="7334864"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Which year had the highest number of employee promotions?</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72B527-FB21-98F2-62E8-E7BE512840ED}"/>
              </a:ext>
            </a:extLst>
          </p:cNvPr>
          <p:cNvPicPr>
            <a:picLocks noChangeAspect="1"/>
          </p:cNvPicPr>
          <p:nvPr/>
        </p:nvPicPr>
        <p:blipFill>
          <a:blip r:embed="rId2"/>
          <a:stretch>
            <a:fillRect/>
          </a:stretch>
        </p:blipFill>
        <p:spPr>
          <a:xfrm>
            <a:off x="3996964" y="3770673"/>
            <a:ext cx="2133898" cy="875071"/>
          </a:xfrm>
          <a:prstGeom prst="rect">
            <a:avLst/>
          </a:prstGeom>
        </p:spPr>
      </p:pic>
      <p:sp>
        <p:nvSpPr>
          <p:cNvPr id="2" name="TextBox 1">
            <a:extLst>
              <a:ext uri="{FF2B5EF4-FFF2-40B4-BE49-F238E27FC236}">
                <a16:creationId xmlns:a16="http://schemas.microsoft.com/office/drawing/2014/main" id="{392444AF-4872-00A4-FCEE-2F64EAA8A225}"/>
              </a:ext>
            </a:extLst>
          </p:cNvPr>
          <p:cNvSpPr txBox="1"/>
          <p:nvPr/>
        </p:nvSpPr>
        <p:spPr>
          <a:xfrm>
            <a:off x="0" y="453281"/>
            <a:ext cx="12192000" cy="369332"/>
          </a:xfrm>
          <a:prstGeom prst="rect">
            <a:avLst/>
          </a:prstGeom>
          <a:noFill/>
        </p:spPr>
        <p:txBody>
          <a:bodyPr wrap="square" rtlCol="0">
            <a:spAutoFit/>
          </a:bodyPr>
          <a:lstStyle/>
          <a:p>
            <a:pPr algn="ctr"/>
            <a:r>
              <a:rPr lang="en-US" b="1"/>
              <a:t>6. EMPLOYEE PERFORMANCE AND GROWTH</a:t>
            </a:r>
            <a:endParaRPr lang="en-IN" dirty="0"/>
          </a:p>
        </p:txBody>
      </p:sp>
      <p:pic>
        <p:nvPicPr>
          <p:cNvPr id="6" name="Picture 5">
            <a:extLst>
              <a:ext uri="{FF2B5EF4-FFF2-40B4-BE49-F238E27FC236}">
                <a16:creationId xmlns:a16="http://schemas.microsoft.com/office/drawing/2014/main" id="{18B4142E-B9C5-84E8-1DEC-A5700AB31933}"/>
              </a:ext>
            </a:extLst>
          </p:cNvPr>
          <p:cNvPicPr>
            <a:picLocks noChangeAspect="1"/>
          </p:cNvPicPr>
          <p:nvPr/>
        </p:nvPicPr>
        <p:blipFill>
          <a:blip r:embed="rId3"/>
          <a:stretch>
            <a:fillRect/>
          </a:stretch>
        </p:blipFill>
        <p:spPr>
          <a:xfrm>
            <a:off x="769983" y="1654053"/>
            <a:ext cx="4932727" cy="1433275"/>
          </a:xfrm>
          <a:prstGeom prst="rect">
            <a:avLst/>
          </a:prstGeom>
        </p:spPr>
      </p:pic>
    </p:spTree>
    <p:extLst>
      <p:ext uri="{BB962C8B-B14F-4D97-AF65-F5344CB8AC3E}">
        <p14:creationId xmlns:p14="http://schemas.microsoft.com/office/powerpoint/2010/main" val="111969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FCED-88A8-2A92-9D21-C3EAF46A8CCE}"/>
              </a:ext>
            </a:extLst>
          </p:cNvPr>
          <p:cNvSpPr>
            <a:spLocks noGrp="1"/>
          </p:cNvSpPr>
          <p:nvPr>
            <p:ph type="title"/>
          </p:nvPr>
        </p:nvSpPr>
        <p:spPr>
          <a:xfrm>
            <a:off x="241759" y="111977"/>
            <a:ext cx="11665105" cy="940075"/>
          </a:xfrm>
        </p:spPr>
        <p:txBody>
          <a:bodyPr/>
          <a:lstStyle/>
          <a:p>
            <a:pPr algn="ctr"/>
            <a:r>
              <a:rPr lang="en-IN" b="1" dirty="0"/>
              <a:t>Conclusion</a:t>
            </a:r>
            <a:endParaRPr lang="en-IN" dirty="0"/>
          </a:p>
        </p:txBody>
      </p:sp>
      <p:sp>
        <p:nvSpPr>
          <p:cNvPr id="3" name="TextBox 2">
            <a:extLst>
              <a:ext uri="{FF2B5EF4-FFF2-40B4-BE49-F238E27FC236}">
                <a16:creationId xmlns:a16="http://schemas.microsoft.com/office/drawing/2014/main" id="{BF455CBB-EBF6-6A57-5573-9ABD2882D434}"/>
              </a:ext>
            </a:extLst>
          </p:cNvPr>
          <p:cNvSpPr txBox="1"/>
          <p:nvPr/>
        </p:nvSpPr>
        <p:spPr>
          <a:xfrm>
            <a:off x="521110" y="963561"/>
            <a:ext cx="5191432" cy="5601533"/>
          </a:xfrm>
          <a:prstGeom prst="rect">
            <a:avLst/>
          </a:prstGeom>
          <a:noFill/>
        </p:spPr>
        <p:txBody>
          <a:bodyPr wrap="square" rtlCol="0">
            <a:spAutoFit/>
          </a:bodyPr>
          <a:lstStyle/>
          <a:p>
            <a:r>
              <a:rPr lang="en-US" sz="2000" dirty="0"/>
              <a:t>This SQL project successfully designs a Employee management system that manages employees, their job departments, salaries, bonuses, qualifications, leaves, and payroll reports. By using key SQL queries This SQL project successfully designs a payroll management system that manages employees, their job departments, salaries, bonuses, qualifications, leaves, and payroll reports.</a:t>
            </a:r>
          </a:p>
          <a:p>
            <a:endParaRPr lang="en-IN" sz="2000" dirty="0"/>
          </a:p>
          <a:p>
            <a:r>
              <a:rPr lang="en-IN" sz="2000" dirty="0"/>
              <a:t>These insights provide a solid foundation for data-driven HR decisions, organization development strategies aimed at optimizing workforce management</a:t>
            </a:r>
            <a:r>
              <a:rPr lang="en-IN" dirty="0"/>
              <a:t>.</a:t>
            </a:r>
          </a:p>
          <a:p>
            <a:endParaRPr lang="en-IN" dirty="0"/>
          </a:p>
        </p:txBody>
      </p:sp>
      <p:pic>
        <p:nvPicPr>
          <p:cNvPr id="1028" name="Picture 4" descr="Everything you need to know about employee management">
            <a:extLst>
              <a:ext uri="{FF2B5EF4-FFF2-40B4-BE49-F238E27FC236}">
                <a16:creationId xmlns:a16="http://schemas.microsoft.com/office/drawing/2014/main" id="{88EB2749-1DD3-B2C4-F215-E2AA5787A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766" y="1307689"/>
            <a:ext cx="5973098" cy="3982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56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6986-B7B0-A16D-9F09-35BCA56D75AE}"/>
              </a:ext>
            </a:extLst>
          </p:cNvPr>
          <p:cNvSpPr>
            <a:spLocks noGrp="1"/>
          </p:cNvSpPr>
          <p:nvPr>
            <p:ph type="title"/>
          </p:nvPr>
        </p:nvSpPr>
        <p:spPr>
          <a:xfrm>
            <a:off x="1667438" y="0"/>
            <a:ext cx="8534400" cy="1507067"/>
          </a:xfrm>
        </p:spPr>
        <p:txBody>
          <a:bodyPr/>
          <a:lstStyle/>
          <a:p>
            <a:pPr algn="ctr"/>
            <a:r>
              <a:rPr lang="en-IN" dirty="0"/>
              <a:t>Introduction</a:t>
            </a:r>
          </a:p>
        </p:txBody>
      </p:sp>
      <p:pic>
        <p:nvPicPr>
          <p:cNvPr id="6" name="Content Placeholder 5">
            <a:extLst>
              <a:ext uri="{FF2B5EF4-FFF2-40B4-BE49-F238E27FC236}">
                <a16:creationId xmlns:a16="http://schemas.microsoft.com/office/drawing/2014/main" id="{11599278-3EF2-1C0D-93BA-3E3CA10EFC1E}"/>
              </a:ext>
            </a:extLst>
          </p:cNvPr>
          <p:cNvPicPr>
            <a:picLocks noGrp="1" noChangeAspect="1"/>
          </p:cNvPicPr>
          <p:nvPr>
            <p:ph idx="1"/>
          </p:nvPr>
        </p:nvPicPr>
        <p:blipFill>
          <a:blip r:embed="rId2"/>
          <a:stretch>
            <a:fillRect/>
          </a:stretch>
        </p:blipFill>
        <p:spPr>
          <a:xfrm>
            <a:off x="6872748" y="1714714"/>
            <a:ext cx="5234623" cy="3428571"/>
          </a:xfrm>
          <a:ln>
            <a:solidFill>
              <a:schemeClr val="tx1"/>
            </a:solidFill>
          </a:ln>
        </p:spPr>
      </p:pic>
      <p:sp>
        <p:nvSpPr>
          <p:cNvPr id="3" name="TextBox 2">
            <a:extLst>
              <a:ext uri="{FF2B5EF4-FFF2-40B4-BE49-F238E27FC236}">
                <a16:creationId xmlns:a16="http://schemas.microsoft.com/office/drawing/2014/main" id="{1BE5CF82-A815-1335-C51F-C1E20B5E3A28}"/>
              </a:ext>
            </a:extLst>
          </p:cNvPr>
          <p:cNvSpPr txBox="1"/>
          <p:nvPr/>
        </p:nvSpPr>
        <p:spPr>
          <a:xfrm>
            <a:off x="648930" y="1397674"/>
            <a:ext cx="5378244" cy="4524315"/>
          </a:xfrm>
          <a:prstGeom prst="rect">
            <a:avLst/>
          </a:prstGeom>
          <a:noFill/>
        </p:spPr>
        <p:txBody>
          <a:bodyPr wrap="square" rtlCol="0">
            <a:spAutoFit/>
          </a:bodyPr>
          <a:lstStyle/>
          <a:p>
            <a:r>
              <a:rPr lang="en-IN" sz="2400" dirty="0"/>
              <a:t>This presentation gives an overview of the Employee Management System SQL project. This project is designed to make handling employee data easier and more organized . Key queries are shown with simple explanations to make data management easy to understand. The focus is on insights into employee data, payroll, salary, bonus, department analysis, roles, and leave management.</a:t>
            </a:r>
          </a:p>
        </p:txBody>
      </p:sp>
    </p:spTree>
    <p:extLst>
      <p:ext uri="{BB962C8B-B14F-4D97-AF65-F5344CB8AC3E}">
        <p14:creationId xmlns:p14="http://schemas.microsoft.com/office/powerpoint/2010/main" val="137758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F8C-55FA-F989-553A-56D32F9387D1}"/>
              </a:ext>
            </a:extLst>
          </p:cNvPr>
          <p:cNvSpPr>
            <a:spLocks noGrp="1"/>
          </p:cNvSpPr>
          <p:nvPr>
            <p:ph type="title"/>
          </p:nvPr>
        </p:nvSpPr>
        <p:spPr>
          <a:xfrm>
            <a:off x="836612" y="186813"/>
            <a:ext cx="10342666" cy="884903"/>
          </a:xfrm>
        </p:spPr>
        <p:txBody>
          <a:bodyPr>
            <a:normAutofit fontScale="90000"/>
          </a:bodyPr>
          <a:lstStyle/>
          <a:p>
            <a:pPr algn="ctr"/>
            <a:r>
              <a:rPr lang="en-IN" sz="3600" b="1" dirty="0"/>
              <a:t>Objective</a:t>
            </a:r>
            <a:br>
              <a:rPr lang="en-IN" dirty="0"/>
            </a:br>
            <a:endParaRPr lang="en-IN" dirty="0"/>
          </a:p>
        </p:txBody>
      </p:sp>
      <p:pic>
        <p:nvPicPr>
          <p:cNvPr id="5" name="Picture Placeholder 4">
            <a:extLst>
              <a:ext uri="{FF2B5EF4-FFF2-40B4-BE49-F238E27FC236}">
                <a16:creationId xmlns:a16="http://schemas.microsoft.com/office/drawing/2014/main" id="{12D4CFF4-8A98-AC89-A1D8-4C0E635B2EF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8125" r="2812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EC0B83-5D41-49EA-689C-CEB8B0C276AD}"/>
              </a:ext>
            </a:extLst>
          </p:cNvPr>
          <p:cNvSpPr txBox="1"/>
          <p:nvPr/>
        </p:nvSpPr>
        <p:spPr>
          <a:xfrm>
            <a:off x="481778" y="901013"/>
            <a:ext cx="6213990" cy="4893647"/>
          </a:xfrm>
          <a:prstGeom prst="rect">
            <a:avLst/>
          </a:prstGeom>
          <a:noFill/>
        </p:spPr>
        <p:txBody>
          <a:bodyPr wrap="square">
            <a:spAutoFit/>
          </a:bodyPr>
          <a:lstStyle/>
          <a:p>
            <a:pPr marL="342900" indent="-342900">
              <a:buFont typeface="Wingdings" panose="05000000000000000000" pitchFamily="2" charset="2"/>
              <a:buChar char="Ø"/>
            </a:pPr>
            <a:r>
              <a:rPr lang="en-IN" sz="2400" dirty="0"/>
              <a:t>To design and implement a system that efficiently stores and manages employee-related data. </a:t>
            </a:r>
          </a:p>
          <a:p>
            <a:pPr marL="342900" indent="-342900">
              <a:buFont typeface="Wingdings" panose="05000000000000000000" pitchFamily="2" charset="2"/>
              <a:buChar char="Ø"/>
            </a:pPr>
            <a:r>
              <a:rPr lang="en-IN" sz="2400" dirty="0"/>
              <a:t>To track employee information including personal details, job roles, salary, qualifications, leaves, and payroll..</a:t>
            </a:r>
          </a:p>
          <a:p>
            <a:pPr marL="342900" indent="-342900">
              <a:buFont typeface="Wingdings" panose="05000000000000000000" pitchFamily="2" charset="2"/>
              <a:buChar char="Ø"/>
            </a:pPr>
            <a:r>
              <a:rPr lang="en-IN" sz="2400" dirty="0"/>
              <a:t>To ensure integrity and consistency of data using relational tables and foreign keys.</a:t>
            </a:r>
          </a:p>
          <a:p>
            <a:pPr marL="342900" indent="-342900">
              <a:buFont typeface="Wingdings" panose="05000000000000000000" pitchFamily="2" charset="2"/>
              <a:buChar char="Ø"/>
            </a:pPr>
            <a:r>
              <a:rPr lang="en-IN" sz="2400" dirty="0"/>
              <a:t>To simplify HR operations by making employee data easily accessible and accurate</a:t>
            </a:r>
            <a:r>
              <a:rPr lang="en-IN" dirty="0"/>
              <a:t>.</a:t>
            </a:r>
          </a:p>
        </p:txBody>
      </p:sp>
    </p:spTree>
    <p:extLst>
      <p:ext uri="{BB962C8B-B14F-4D97-AF65-F5344CB8AC3E}">
        <p14:creationId xmlns:p14="http://schemas.microsoft.com/office/powerpoint/2010/main" val="292545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B83F-AC19-B2EA-81C6-B1ABDC539BA6}"/>
              </a:ext>
            </a:extLst>
          </p:cNvPr>
          <p:cNvSpPr>
            <a:spLocks noGrp="1"/>
          </p:cNvSpPr>
          <p:nvPr>
            <p:ph type="title"/>
          </p:nvPr>
        </p:nvSpPr>
        <p:spPr>
          <a:xfrm>
            <a:off x="513736" y="129152"/>
            <a:ext cx="10400071" cy="677094"/>
          </a:xfrm>
        </p:spPr>
        <p:txBody>
          <a:bodyPr>
            <a:normAutofit fontScale="90000"/>
          </a:bodyPr>
          <a:lstStyle/>
          <a:p>
            <a:pPr algn="ctr"/>
            <a:r>
              <a:rPr lang="en-IN" dirty="0"/>
              <a:t>ER Diagram</a:t>
            </a:r>
          </a:p>
        </p:txBody>
      </p:sp>
      <p:pic>
        <p:nvPicPr>
          <p:cNvPr id="6" name="Picture 5">
            <a:extLst>
              <a:ext uri="{FF2B5EF4-FFF2-40B4-BE49-F238E27FC236}">
                <a16:creationId xmlns:a16="http://schemas.microsoft.com/office/drawing/2014/main" id="{0AB8381C-788E-44E6-7111-36106630B65C}"/>
              </a:ext>
            </a:extLst>
          </p:cNvPr>
          <p:cNvPicPr>
            <a:picLocks noChangeAspect="1"/>
          </p:cNvPicPr>
          <p:nvPr/>
        </p:nvPicPr>
        <p:blipFill>
          <a:blip r:embed="rId2"/>
          <a:stretch>
            <a:fillRect/>
          </a:stretch>
        </p:blipFill>
        <p:spPr>
          <a:xfrm>
            <a:off x="2430824" y="913068"/>
            <a:ext cx="6831163" cy="5815780"/>
          </a:xfrm>
          <a:prstGeom prst="rect">
            <a:avLst/>
          </a:prstGeom>
        </p:spPr>
        <p:style>
          <a:lnRef idx="2">
            <a:schemeClr val="accent2">
              <a:shade val="15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380436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FACE-16E2-B127-FDA3-B0E94D999DE2}"/>
              </a:ext>
            </a:extLst>
          </p:cNvPr>
          <p:cNvSpPr txBox="1"/>
          <p:nvPr/>
        </p:nvSpPr>
        <p:spPr>
          <a:xfrm>
            <a:off x="265471" y="1317739"/>
            <a:ext cx="5830529" cy="338554"/>
          </a:xfrm>
          <a:prstGeom prst="rect">
            <a:avLst/>
          </a:prstGeom>
          <a:noFill/>
        </p:spPr>
        <p:txBody>
          <a:bodyPr wrap="square">
            <a:spAutoFit/>
          </a:bodyPr>
          <a:lstStyle/>
          <a:p>
            <a:pPr marL="285750" indent="-285750">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How many unique employees are currently in the system?</a:t>
            </a:r>
          </a:p>
        </p:txBody>
      </p:sp>
      <p:pic>
        <p:nvPicPr>
          <p:cNvPr id="8" name="Picture 7">
            <a:extLst>
              <a:ext uri="{FF2B5EF4-FFF2-40B4-BE49-F238E27FC236}">
                <a16:creationId xmlns:a16="http://schemas.microsoft.com/office/drawing/2014/main" id="{5BB32D0C-0414-EB70-2FF6-9D68D4301541}"/>
              </a:ext>
            </a:extLst>
          </p:cNvPr>
          <p:cNvPicPr>
            <a:picLocks noChangeAspect="1"/>
          </p:cNvPicPr>
          <p:nvPr/>
        </p:nvPicPr>
        <p:blipFill>
          <a:blip r:embed="rId2"/>
          <a:stretch>
            <a:fillRect/>
          </a:stretch>
        </p:blipFill>
        <p:spPr>
          <a:xfrm>
            <a:off x="6752746" y="2362076"/>
            <a:ext cx="3032363" cy="887521"/>
          </a:xfrm>
          <a:prstGeom prst="rect">
            <a:avLst/>
          </a:prstGeom>
        </p:spPr>
      </p:pic>
      <p:sp>
        <p:nvSpPr>
          <p:cNvPr id="10" name="TextBox 9">
            <a:extLst>
              <a:ext uri="{FF2B5EF4-FFF2-40B4-BE49-F238E27FC236}">
                <a16:creationId xmlns:a16="http://schemas.microsoft.com/office/drawing/2014/main" id="{1CA6C8EE-B665-0B4B-8BDE-B44EAA4130D3}"/>
              </a:ext>
            </a:extLst>
          </p:cNvPr>
          <p:cNvSpPr txBox="1"/>
          <p:nvPr/>
        </p:nvSpPr>
        <p:spPr>
          <a:xfrm>
            <a:off x="265471" y="3837656"/>
            <a:ext cx="6096000" cy="338554"/>
          </a:xfrm>
          <a:prstGeom prst="rect">
            <a:avLst/>
          </a:prstGeom>
          <a:noFill/>
        </p:spPr>
        <p:txBody>
          <a:bodyPr wrap="square">
            <a:spAutoFit/>
          </a:bodyPr>
          <a:lstStyle/>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Which departments have the highest number of employees?</a:t>
            </a:r>
          </a:p>
        </p:txBody>
      </p:sp>
      <p:pic>
        <p:nvPicPr>
          <p:cNvPr id="16" name="Picture 15">
            <a:extLst>
              <a:ext uri="{FF2B5EF4-FFF2-40B4-BE49-F238E27FC236}">
                <a16:creationId xmlns:a16="http://schemas.microsoft.com/office/drawing/2014/main" id="{689CB73C-FDF1-3976-9994-74DC83B637F3}"/>
              </a:ext>
            </a:extLst>
          </p:cNvPr>
          <p:cNvPicPr>
            <a:picLocks noChangeAspect="1"/>
          </p:cNvPicPr>
          <p:nvPr/>
        </p:nvPicPr>
        <p:blipFill>
          <a:blip r:embed="rId3"/>
          <a:stretch>
            <a:fillRect/>
          </a:stretch>
        </p:blipFill>
        <p:spPr>
          <a:xfrm>
            <a:off x="7417655" y="4985085"/>
            <a:ext cx="2400635" cy="970020"/>
          </a:xfrm>
          <a:prstGeom prst="rect">
            <a:avLst/>
          </a:prstGeom>
        </p:spPr>
      </p:pic>
      <p:sp>
        <p:nvSpPr>
          <p:cNvPr id="2" name="TextBox 1">
            <a:extLst>
              <a:ext uri="{FF2B5EF4-FFF2-40B4-BE49-F238E27FC236}">
                <a16:creationId xmlns:a16="http://schemas.microsoft.com/office/drawing/2014/main" id="{103F33EC-3A83-5790-809F-0146DF70450F}"/>
              </a:ext>
            </a:extLst>
          </p:cNvPr>
          <p:cNvSpPr txBox="1"/>
          <p:nvPr/>
        </p:nvSpPr>
        <p:spPr>
          <a:xfrm>
            <a:off x="0" y="123111"/>
            <a:ext cx="12192000" cy="923330"/>
          </a:xfrm>
          <a:prstGeom prst="rect">
            <a:avLst/>
          </a:prstGeom>
          <a:noFill/>
        </p:spPr>
        <p:txBody>
          <a:bodyPr wrap="square" rtlCol="0">
            <a:spAutoFit/>
          </a:bodyPr>
          <a:lstStyle/>
          <a:p>
            <a:pPr algn="ctr"/>
            <a:r>
              <a:rPr lang="en-IN" b="1"/>
              <a:t>Analysis Questions</a:t>
            </a:r>
            <a:endParaRPr lang="en-IN"/>
          </a:p>
          <a:p>
            <a:pPr algn="ctr"/>
            <a:br>
              <a:rPr lang="en-IN"/>
            </a:br>
            <a:endParaRPr lang="en-IN" dirty="0"/>
          </a:p>
        </p:txBody>
      </p:sp>
      <p:sp>
        <p:nvSpPr>
          <p:cNvPr id="3" name="TextBox 2">
            <a:extLst>
              <a:ext uri="{FF2B5EF4-FFF2-40B4-BE49-F238E27FC236}">
                <a16:creationId xmlns:a16="http://schemas.microsoft.com/office/drawing/2014/main" id="{05520C3C-13B1-6196-2AD1-118DB7182E4A}"/>
              </a:ext>
            </a:extLst>
          </p:cNvPr>
          <p:cNvSpPr txBox="1"/>
          <p:nvPr/>
        </p:nvSpPr>
        <p:spPr>
          <a:xfrm>
            <a:off x="1" y="619431"/>
            <a:ext cx="12192000" cy="369332"/>
          </a:xfrm>
          <a:prstGeom prst="rect">
            <a:avLst/>
          </a:prstGeom>
          <a:noFill/>
        </p:spPr>
        <p:txBody>
          <a:bodyPr wrap="square" rtlCol="0">
            <a:spAutoFit/>
          </a:bodyPr>
          <a:lstStyle/>
          <a:p>
            <a:pPr algn="ctr"/>
            <a:r>
              <a:rPr lang="en-IN" b="1"/>
              <a:t>1. EMPLOYEE INSIGHTS</a:t>
            </a:r>
            <a:endParaRPr lang="en-IN" dirty="0"/>
          </a:p>
        </p:txBody>
      </p:sp>
      <p:pic>
        <p:nvPicPr>
          <p:cNvPr id="7" name="Picture 6">
            <a:extLst>
              <a:ext uri="{FF2B5EF4-FFF2-40B4-BE49-F238E27FC236}">
                <a16:creationId xmlns:a16="http://schemas.microsoft.com/office/drawing/2014/main" id="{FC8205AF-4AC0-9A9D-53C9-1D6B3CB17A8C}"/>
              </a:ext>
            </a:extLst>
          </p:cNvPr>
          <p:cNvPicPr>
            <a:picLocks noChangeAspect="1"/>
          </p:cNvPicPr>
          <p:nvPr/>
        </p:nvPicPr>
        <p:blipFill>
          <a:blip r:embed="rId4"/>
          <a:stretch>
            <a:fillRect/>
          </a:stretch>
        </p:blipFill>
        <p:spPr>
          <a:xfrm>
            <a:off x="718281" y="1861455"/>
            <a:ext cx="5121551" cy="701406"/>
          </a:xfrm>
          <a:prstGeom prst="rect">
            <a:avLst/>
          </a:prstGeom>
        </p:spPr>
      </p:pic>
      <p:pic>
        <p:nvPicPr>
          <p:cNvPr id="11" name="Picture 10">
            <a:extLst>
              <a:ext uri="{FF2B5EF4-FFF2-40B4-BE49-F238E27FC236}">
                <a16:creationId xmlns:a16="http://schemas.microsoft.com/office/drawing/2014/main" id="{F6233008-82FB-74E1-A2E0-EA9DA563C846}"/>
              </a:ext>
            </a:extLst>
          </p:cNvPr>
          <p:cNvPicPr>
            <a:picLocks noChangeAspect="1"/>
          </p:cNvPicPr>
          <p:nvPr/>
        </p:nvPicPr>
        <p:blipFill>
          <a:blip r:embed="rId5"/>
          <a:stretch>
            <a:fillRect/>
          </a:stretch>
        </p:blipFill>
        <p:spPr>
          <a:xfrm>
            <a:off x="718281" y="4381372"/>
            <a:ext cx="5228220" cy="1502393"/>
          </a:xfrm>
          <a:prstGeom prst="rect">
            <a:avLst/>
          </a:prstGeom>
        </p:spPr>
      </p:pic>
    </p:spTree>
    <p:extLst>
      <p:ext uri="{BB962C8B-B14F-4D97-AF65-F5344CB8AC3E}">
        <p14:creationId xmlns:p14="http://schemas.microsoft.com/office/powerpoint/2010/main" val="321037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19171-2A2D-C3CF-ADF2-40C4E997DEF3}"/>
              </a:ext>
            </a:extLst>
          </p:cNvPr>
          <p:cNvSpPr txBox="1"/>
          <p:nvPr/>
        </p:nvSpPr>
        <p:spPr>
          <a:xfrm>
            <a:off x="294353" y="580705"/>
            <a:ext cx="4542503" cy="369332"/>
          </a:xfrm>
          <a:prstGeom prst="rect">
            <a:avLst/>
          </a:prstGeom>
          <a:noFill/>
        </p:spPr>
        <p:txBody>
          <a:bodyPr wrap="square">
            <a:spAutoFit/>
          </a:bodyPr>
          <a:lstStyle/>
          <a:p>
            <a:pPr marL="285750" indent="-285750" rtl="0" fontAlgn="base">
              <a:spcBef>
                <a:spcPts val="1200"/>
              </a:spcBef>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What is the average salary per department?</a:t>
            </a:r>
          </a:p>
        </p:txBody>
      </p:sp>
      <p:pic>
        <p:nvPicPr>
          <p:cNvPr id="7" name="Picture 6">
            <a:extLst>
              <a:ext uri="{FF2B5EF4-FFF2-40B4-BE49-F238E27FC236}">
                <a16:creationId xmlns:a16="http://schemas.microsoft.com/office/drawing/2014/main" id="{26BB2A30-BA25-633F-7A47-5FEF587791AE}"/>
              </a:ext>
            </a:extLst>
          </p:cNvPr>
          <p:cNvPicPr>
            <a:picLocks noChangeAspect="1"/>
          </p:cNvPicPr>
          <p:nvPr/>
        </p:nvPicPr>
        <p:blipFill>
          <a:blip r:embed="rId2"/>
          <a:stretch>
            <a:fillRect/>
          </a:stretch>
        </p:blipFill>
        <p:spPr>
          <a:xfrm>
            <a:off x="7099506" y="727536"/>
            <a:ext cx="2181529" cy="1867161"/>
          </a:xfrm>
          <a:prstGeom prst="rect">
            <a:avLst/>
          </a:prstGeom>
        </p:spPr>
      </p:pic>
      <p:pic>
        <p:nvPicPr>
          <p:cNvPr id="8" name="Picture 7">
            <a:extLst>
              <a:ext uri="{FF2B5EF4-FFF2-40B4-BE49-F238E27FC236}">
                <a16:creationId xmlns:a16="http://schemas.microsoft.com/office/drawing/2014/main" id="{90BE55BD-B1AA-C51A-C42B-09237E59C767}"/>
              </a:ext>
            </a:extLst>
          </p:cNvPr>
          <p:cNvPicPr>
            <a:picLocks noChangeAspect="1"/>
          </p:cNvPicPr>
          <p:nvPr/>
        </p:nvPicPr>
        <p:blipFill>
          <a:blip r:embed="rId3"/>
          <a:stretch>
            <a:fillRect/>
          </a:stretch>
        </p:blipFill>
        <p:spPr>
          <a:xfrm>
            <a:off x="764719" y="1291299"/>
            <a:ext cx="4454258" cy="1085844"/>
          </a:xfrm>
          <a:prstGeom prst="rect">
            <a:avLst/>
          </a:prstGeom>
        </p:spPr>
      </p:pic>
      <p:sp>
        <p:nvSpPr>
          <p:cNvPr id="4" name="TextBox 3">
            <a:extLst>
              <a:ext uri="{FF2B5EF4-FFF2-40B4-BE49-F238E27FC236}">
                <a16:creationId xmlns:a16="http://schemas.microsoft.com/office/drawing/2014/main" id="{0936200A-75F7-3A6B-61CB-317C3077954D}"/>
              </a:ext>
            </a:extLst>
          </p:cNvPr>
          <p:cNvSpPr txBox="1"/>
          <p:nvPr/>
        </p:nvSpPr>
        <p:spPr>
          <a:xfrm>
            <a:off x="373011" y="3429000"/>
            <a:ext cx="6096000" cy="400110"/>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What is the </a:t>
            </a:r>
            <a:r>
              <a:rPr lang="en-US" sz="2000" b="0" i="0" u="none" strike="noStrike" dirty="0">
                <a:effectLst/>
                <a:latin typeface="Times New Roman" panose="02020603050405020304" pitchFamily="18" charset="0"/>
                <a:cs typeface="Times New Roman" panose="02020603050405020304" pitchFamily="18" charset="0"/>
              </a:rPr>
              <a:t>total</a:t>
            </a:r>
            <a:r>
              <a:rPr lang="en-US" sz="1800" b="0" i="0" u="none" strike="noStrike" dirty="0">
                <a:effectLst/>
                <a:latin typeface="Times New Roman" panose="02020603050405020304" pitchFamily="18" charset="0"/>
                <a:cs typeface="Times New Roman" panose="02020603050405020304" pitchFamily="18" charset="0"/>
              </a:rPr>
              <a:t> salary expenditure across the company?</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3D781D-E43B-280A-7749-C933C6E6632C}"/>
              </a:ext>
            </a:extLst>
          </p:cNvPr>
          <p:cNvPicPr>
            <a:picLocks noChangeAspect="1"/>
          </p:cNvPicPr>
          <p:nvPr/>
        </p:nvPicPr>
        <p:blipFill>
          <a:blip r:embed="rId4"/>
          <a:stretch>
            <a:fillRect/>
          </a:stretch>
        </p:blipFill>
        <p:spPr>
          <a:xfrm>
            <a:off x="764719" y="4208207"/>
            <a:ext cx="4635142" cy="687984"/>
          </a:xfrm>
          <a:prstGeom prst="rect">
            <a:avLst/>
          </a:prstGeom>
        </p:spPr>
      </p:pic>
      <p:pic>
        <p:nvPicPr>
          <p:cNvPr id="6" name="Picture 5">
            <a:extLst>
              <a:ext uri="{FF2B5EF4-FFF2-40B4-BE49-F238E27FC236}">
                <a16:creationId xmlns:a16="http://schemas.microsoft.com/office/drawing/2014/main" id="{B35A63D6-5857-7C09-C532-99AC96EA08A4}"/>
              </a:ext>
            </a:extLst>
          </p:cNvPr>
          <p:cNvPicPr>
            <a:picLocks noChangeAspect="1"/>
          </p:cNvPicPr>
          <p:nvPr/>
        </p:nvPicPr>
        <p:blipFill>
          <a:blip r:embed="rId5"/>
          <a:stretch>
            <a:fillRect/>
          </a:stretch>
        </p:blipFill>
        <p:spPr>
          <a:xfrm>
            <a:off x="7012414" y="4448454"/>
            <a:ext cx="1962424" cy="447737"/>
          </a:xfrm>
          <a:prstGeom prst="rect">
            <a:avLst/>
          </a:prstGeom>
        </p:spPr>
      </p:pic>
    </p:spTree>
    <p:extLst>
      <p:ext uri="{BB962C8B-B14F-4D97-AF65-F5344CB8AC3E}">
        <p14:creationId xmlns:p14="http://schemas.microsoft.com/office/powerpoint/2010/main" val="66567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927C6-3194-D806-4828-52F024156ED2}"/>
              </a:ext>
            </a:extLst>
          </p:cNvPr>
          <p:cNvSpPr txBox="1"/>
          <p:nvPr/>
        </p:nvSpPr>
        <p:spPr>
          <a:xfrm>
            <a:off x="217076" y="899533"/>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How many different job roles exist in each department</a:t>
            </a:r>
            <a:r>
              <a:rPr lang="en-US" sz="1800" dirty="0">
                <a:latin typeface="Times New Roman" panose="02020603050405020304" pitchFamily="18" charset="0"/>
                <a:cs typeface="Times New Roman" panose="02020603050405020304" pitchFamily="18" charset="0"/>
              </a:rPr>
              <a:t>?</a:t>
            </a:r>
            <a:endParaRPr lang="en-IN" sz="1800" dirty="0"/>
          </a:p>
        </p:txBody>
      </p:sp>
      <p:pic>
        <p:nvPicPr>
          <p:cNvPr id="7" name="Picture 6">
            <a:extLst>
              <a:ext uri="{FF2B5EF4-FFF2-40B4-BE49-F238E27FC236}">
                <a16:creationId xmlns:a16="http://schemas.microsoft.com/office/drawing/2014/main" id="{EB3A8180-204D-BE3E-3EC6-314798715787}"/>
              </a:ext>
            </a:extLst>
          </p:cNvPr>
          <p:cNvPicPr>
            <a:picLocks noChangeAspect="1"/>
          </p:cNvPicPr>
          <p:nvPr/>
        </p:nvPicPr>
        <p:blipFill>
          <a:blip r:embed="rId2"/>
          <a:stretch>
            <a:fillRect/>
          </a:stretch>
        </p:blipFill>
        <p:spPr>
          <a:xfrm>
            <a:off x="7847675" y="1148825"/>
            <a:ext cx="2276793" cy="1848108"/>
          </a:xfrm>
          <a:prstGeom prst="rect">
            <a:avLst/>
          </a:prstGeom>
        </p:spPr>
      </p:pic>
      <p:sp>
        <p:nvSpPr>
          <p:cNvPr id="9" name="TextBox 8">
            <a:extLst>
              <a:ext uri="{FF2B5EF4-FFF2-40B4-BE49-F238E27FC236}">
                <a16:creationId xmlns:a16="http://schemas.microsoft.com/office/drawing/2014/main" id="{BFD3BE19-3219-5D78-B53F-EC499987FD39}"/>
              </a:ext>
            </a:extLst>
          </p:cNvPr>
          <p:cNvSpPr txBox="1"/>
          <p:nvPr/>
        </p:nvSpPr>
        <p:spPr>
          <a:xfrm>
            <a:off x="217076" y="3576977"/>
            <a:ext cx="6096000" cy="369332"/>
          </a:xfrm>
          <a:prstGeom prst="rect">
            <a:avLst/>
          </a:prstGeom>
          <a:noFill/>
        </p:spPr>
        <p:txBody>
          <a:bodyPr wrap="square">
            <a:spAutoFit/>
          </a:bodyPr>
          <a:lstStyle/>
          <a:p>
            <a:pPr marL="285750" indent="-285750" rtl="0" fontAlgn="base">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What is the average salary range per department?</a:t>
            </a:r>
          </a:p>
        </p:txBody>
      </p:sp>
      <p:pic>
        <p:nvPicPr>
          <p:cNvPr id="14" name="Picture 13">
            <a:extLst>
              <a:ext uri="{FF2B5EF4-FFF2-40B4-BE49-F238E27FC236}">
                <a16:creationId xmlns:a16="http://schemas.microsoft.com/office/drawing/2014/main" id="{CD871FAC-D0DC-ADB8-F0BE-1A0999D62C7F}"/>
              </a:ext>
            </a:extLst>
          </p:cNvPr>
          <p:cNvPicPr>
            <a:picLocks noChangeAspect="1"/>
          </p:cNvPicPr>
          <p:nvPr/>
        </p:nvPicPr>
        <p:blipFill>
          <a:blip r:embed="rId3"/>
          <a:stretch>
            <a:fillRect/>
          </a:stretch>
        </p:blipFill>
        <p:spPr>
          <a:xfrm>
            <a:off x="7091815" y="4232055"/>
            <a:ext cx="2314898" cy="1857634"/>
          </a:xfrm>
          <a:prstGeom prst="rect">
            <a:avLst/>
          </a:prstGeom>
        </p:spPr>
      </p:pic>
      <p:sp>
        <p:nvSpPr>
          <p:cNvPr id="2" name="TextBox 1">
            <a:extLst>
              <a:ext uri="{FF2B5EF4-FFF2-40B4-BE49-F238E27FC236}">
                <a16:creationId xmlns:a16="http://schemas.microsoft.com/office/drawing/2014/main" id="{2F3CFEAD-13ED-E315-0721-79EA400FDD2A}"/>
              </a:ext>
            </a:extLst>
          </p:cNvPr>
          <p:cNvSpPr txBox="1"/>
          <p:nvPr/>
        </p:nvSpPr>
        <p:spPr>
          <a:xfrm>
            <a:off x="0" y="147484"/>
            <a:ext cx="12191999" cy="369332"/>
          </a:xfrm>
          <a:prstGeom prst="rect">
            <a:avLst/>
          </a:prstGeom>
          <a:noFill/>
        </p:spPr>
        <p:txBody>
          <a:bodyPr wrap="square" rtlCol="0">
            <a:spAutoFit/>
          </a:bodyPr>
          <a:lstStyle/>
          <a:p>
            <a:pPr algn="ctr"/>
            <a:r>
              <a:rPr lang="en-US" b="1"/>
              <a:t>2. JOB ROLE AND DEPARTMENT ANALYSIS</a:t>
            </a:r>
            <a:endParaRPr lang="en-IN" dirty="0"/>
          </a:p>
        </p:txBody>
      </p:sp>
      <p:pic>
        <p:nvPicPr>
          <p:cNvPr id="6" name="Picture 5">
            <a:extLst>
              <a:ext uri="{FF2B5EF4-FFF2-40B4-BE49-F238E27FC236}">
                <a16:creationId xmlns:a16="http://schemas.microsoft.com/office/drawing/2014/main" id="{054D87D6-C023-B624-B7A1-8871B1AD7C2C}"/>
              </a:ext>
            </a:extLst>
          </p:cNvPr>
          <p:cNvPicPr>
            <a:picLocks noChangeAspect="1"/>
          </p:cNvPicPr>
          <p:nvPr/>
        </p:nvPicPr>
        <p:blipFill>
          <a:blip r:embed="rId4"/>
          <a:stretch>
            <a:fillRect/>
          </a:stretch>
        </p:blipFill>
        <p:spPr>
          <a:xfrm>
            <a:off x="706230" y="1554611"/>
            <a:ext cx="5117692" cy="733527"/>
          </a:xfrm>
          <a:prstGeom prst="rect">
            <a:avLst/>
          </a:prstGeom>
        </p:spPr>
      </p:pic>
      <p:pic>
        <p:nvPicPr>
          <p:cNvPr id="10" name="Picture 9">
            <a:extLst>
              <a:ext uri="{FF2B5EF4-FFF2-40B4-BE49-F238E27FC236}">
                <a16:creationId xmlns:a16="http://schemas.microsoft.com/office/drawing/2014/main" id="{D450F6B9-A73D-290E-68F1-3A8852BCDD54}"/>
              </a:ext>
            </a:extLst>
          </p:cNvPr>
          <p:cNvPicPr>
            <a:picLocks noChangeAspect="1"/>
          </p:cNvPicPr>
          <p:nvPr/>
        </p:nvPicPr>
        <p:blipFill>
          <a:blip r:embed="rId5"/>
          <a:stretch>
            <a:fillRect/>
          </a:stretch>
        </p:blipFill>
        <p:spPr>
          <a:xfrm>
            <a:off x="706230" y="4232055"/>
            <a:ext cx="4273312" cy="1384994"/>
          </a:xfrm>
          <a:prstGeom prst="rect">
            <a:avLst/>
          </a:prstGeom>
        </p:spPr>
      </p:pic>
    </p:spTree>
    <p:extLst>
      <p:ext uri="{BB962C8B-B14F-4D97-AF65-F5344CB8AC3E}">
        <p14:creationId xmlns:p14="http://schemas.microsoft.com/office/powerpoint/2010/main" val="274908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55FA39-55C2-F709-5285-0DF3BFE60FC5}"/>
              </a:ext>
            </a:extLst>
          </p:cNvPr>
          <p:cNvSpPr txBox="1"/>
          <p:nvPr/>
        </p:nvSpPr>
        <p:spPr>
          <a:xfrm>
            <a:off x="275303" y="515067"/>
            <a:ext cx="6096000" cy="369332"/>
          </a:xfrm>
          <a:prstGeom prst="rect">
            <a:avLst/>
          </a:prstGeom>
          <a:noFill/>
        </p:spPr>
        <p:txBody>
          <a:bodyPr wrap="square">
            <a:spAutoFit/>
          </a:bodyPr>
          <a:lstStyle/>
          <a:p>
            <a:pPr marL="285750" indent="-285750" rtl="0" fontAlgn="base">
              <a:spcAft>
                <a:spcPts val="1200"/>
              </a:spcAft>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Which job roles offer the highest salary?</a:t>
            </a:r>
          </a:p>
        </p:txBody>
      </p:sp>
      <p:pic>
        <p:nvPicPr>
          <p:cNvPr id="7" name="Picture 6">
            <a:extLst>
              <a:ext uri="{FF2B5EF4-FFF2-40B4-BE49-F238E27FC236}">
                <a16:creationId xmlns:a16="http://schemas.microsoft.com/office/drawing/2014/main" id="{04F26058-A1B0-EB8A-57BB-E96BF2291F1A}"/>
              </a:ext>
            </a:extLst>
          </p:cNvPr>
          <p:cNvPicPr>
            <a:picLocks noChangeAspect="1"/>
          </p:cNvPicPr>
          <p:nvPr/>
        </p:nvPicPr>
        <p:blipFill>
          <a:blip r:embed="rId2"/>
          <a:stretch>
            <a:fillRect/>
          </a:stretch>
        </p:blipFill>
        <p:spPr>
          <a:xfrm>
            <a:off x="7943347" y="1350623"/>
            <a:ext cx="2486372" cy="632836"/>
          </a:xfrm>
          <a:prstGeom prst="rect">
            <a:avLst/>
          </a:prstGeom>
        </p:spPr>
      </p:pic>
      <p:sp>
        <p:nvSpPr>
          <p:cNvPr id="9" name="TextBox 8">
            <a:extLst>
              <a:ext uri="{FF2B5EF4-FFF2-40B4-BE49-F238E27FC236}">
                <a16:creationId xmlns:a16="http://schemas.microsoft.com/office/drawing/2014/main" id="{5AED7472-F471-C90B-BF16-57A1834621C0}"/>
              </a:ext>
            </a:extLst>
          </p:cNvPr>
          <p:cNvSpPr txBox="1"/>
          <p:nvPr/>
        </p:nvSpPr>
        <p:spPr>
          <a:xfrm>
            <a:off x="275303" y="3429000"/>
            <a:ext cx="6096000" cy="369332"/>
          </a:xfrm>
          <a:prstGeom prst="rect">
            <a:avLst/>
          </a:prstGeom>
          <a:noFill/>
        </p:spPr>
        <p:txBody>
          <a:bodyPr wrap="square">
            <a:spAutoFit/>
          </a:bodyPr>
          <a:lstStyle/>
          <a:p>
            <a:pPr marL="285750" indent="-285750" rtl="0" fontAlgn="base">
              <a:spcAft>
                <a:spcPts val="1200"/>
              </a:spcAft>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Which departments have the highest total salary allocation?</a:t>
            </a:r>
          </a:p>
        </p:txBody>
      </p:sp>
      <p:pic>
        <p:nvPicPr>
          <p:cNvPr id="13" name="Picture 12">
            <a:extLst>
              <a:ext uri="{FF2B5EF4-FFF2-40B4-BE49-F238E27FC236}">
                <a16:creationId xmlns:a16="http://schemas.microsoft.com/office/drawing/2014/main" id="{741B9950-747E-4C8D-8B5A-C0FA336879EA}"/>
              </a:ext>
            </a:extLst>
          </p:cNvPr>
          <p:cNvPicPr>
            <a:picLocks noChangeAspect="1"/>
          </p:cNvPicPr>
          <p:nvPr/>
        </p:nvPicPr>
        <p:blipFill>
          <a:blip r:embed="rId3"/>
          <a:stretch>
            <a:fillRect/>
          </a:stretch>
        </p:blipFill>
        <p:spPr>
          <a:xfrm>
            <a:off x="8190271" y="4577788"/>
            <a:ext cx="1992524" cy="632835"/>
          </a:xfrm>
          <a:prstGeom prst="rect">
            <a:avLst/>
          </a:prstGeom>
        </p:spPr>
      </p:pic>
      <p:pic>
        <p:nvPicPr>
          <p:cNvPr id="4" name="Picture 3">
            <a:extLst>
              <a:ext uri="{FF2B5EF4-FFF2-40B4-BE49-F238E27FC236}">
                <a16:creationId xmlns:a16="http://schemas.microsoft.com/office/drawing/2014/main" id="{066FE6C7-3F7F-9983-1FC5-C71CD55C0E80}"/>
              </a:ext>
            </a:extLst>
          </p:cNvPr>
          <p:cNvPicPr>
            <a:picLocks noChangeAspect="1"/>
          </p:cNvPicPr>
          <p:nvPr/>
        </p:nvPicPr>
        <p:blipFill>
          <a:blip r:embed="rId4"/>
          <a:stretch>
            <a:fillRect/>
          </a:stretch>
        </p:blipFill>
        <p:spPr>
          <a:xfrm>
            <a:off x="725662" y="1230879"/>
            <a:ext cx="5195281" cy="1505160"/>
          </a:xfrm>
          <a:prstGeom prst="rect">
            <a:avLst/>
          </a:prstGeom>
        </p:spPr>
      </p:pic>
      <p:pic>
        <p:nvPicPr>
          <p:cNvPr id="8" name="Picture 7">
            <a:extLst>
              <a:ext uri="{FF2B5EF4-FFF2-40B4-BE49-F238E27FC236}">
                <a16:creationId xmlns:a16="http://schemas.microsoft.com/office/drawing/2014/main" id="{BDCC7D83-5958-B4A5-F8AE-F2C947A5A4F2}"/>
              </a:ext>
            </a:extLst>
          </p:cNvPr>
          <p:cNvPicPr>
            <a:picLocks noChangeAspect="1"/>
          </p:cNvPicPr>
          <p:nvPr/>
        </p:nvPicPr>
        <p:blipFill>
          <a:blip r:embed="rId5"/>
          <a:stretch>
            <a:fillRect/>
          </a:stretch>
        </p:blipFill>
        <p:spPr>
          <a:xfrm>
            <a:off x="725663" y="4091042"/>
            <a:ext cx="4283440" cy="1700979"/>
          </a:xfrm>
          <a:prstGeom prst="rect">
            <a:avLst/>
          </a:prstGeom>
        </p:spPr>
      </p:pic>
    </p:spTree>
    <p:extLst>
      <p:ext uri="{BB962C8B-B14F-4D97-AF65-F5344CB8AC3E}">
        <p14:creationId xmlns:p14="http://schemas.microsoft.com/office/powerpoint/2010/main" val="168385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1381FC-6594-C2B5-D663-BEFAC1CD0060}"/>
              </a:ext>
            </a:extLst>
          </p:cNvPr>
          <p:cNvSpPr txBox="1"/>
          <p:nvPr/>
        </p:nvSpPr>
        <p:spPr>
          <a:xfrm>
            <a:off x="167607" y="1000169"/>
            <a:ext cx="6096000" cy="369332"/>
          </a:xfrm>
          <a:prstGeom prst="rect">
            <a:avLst/>
          </a:prstGeom>
          <a:noFill/>
        </p:spPr>
        <p:txBody>
          <a:bodyPr wrap="square">
            <a:spAutoFit/>
          </a:bodyPr>
          <a:lstStyle/>
          <a:p>
            <a:pPr marL="285750" indent="-285750" rtl="0" fontAlgn="base">
              <a:spcBef>
                <a:spcPts val="1200"/>
              </a:spcBef>
              <a:buFont typeface="Wingdings" panose="05000000000000000000" pitchFamily="2" charset="2"/>
              <a:buChar char="Ø"/>
            </a:pPr>
            <a:r>
              <a:rPr lang="en-US" sz="1800" b="0" i="0" u="none" strike="noStrike" dirty="0">
                <a:effectLst/>
                <a:latin typeface="Times New Roman" panose="02020603050405020304" pitchFamily="18" charset="0"/>
                <a:cs typeface="Times New Roman" panose="02020603050405020304" pitchFamily="18" charset="0"/>
              </a:rPr>
              <a:t>How many employees have at least one qualification listed?</a:t>
            </a:r>
          </a:p>
        </p:txBody>
      </p:sp>
      <p:pic>
        <p:nvPicPr>
          <p:cNvPr id="7" name="Picture 6">
            <a:extLst>
              <a:ext uri="{FF2B5EF4-FFF2-40B4-BE49-F238E27FC236}">
                <a16:creationId xmlns:a16="http://schemas.microsoft.com/office/drawing/2014/main" id="{F4E5BF1A-CFA4-C5E4-D059-105007AD2A35}"/>
              </a:ext>
            </a:extLst>
          </p:cNvPr>
          <p:cNvPicPr>
            <a:picLocks noChangeAspect="1"/>
          </p:cNvPicPr>
          <p:nvPr/>
        </p:nvPicPr>
        <p:blipFill>
          <a:blip r:embed="rId2"/>
          <a:stretch>
            <a:fillRect/>
          </a:stretch>
        </p:blipFill>
        <p:spPr>
          <a:xfrm>
            <a:off x="7482807" y="1359433"/>
            <a:ext cx="2466975" cy="933485"/>
          </a:xfrm>
          <a:prstGeom prst="rect">
            <a:avLst/>
          </a:prstGeom>
        </p:spPr>
      </p:pic>
      <p:sp>
        <p:nvSpPr>
          <p:cNvPr id="2" name="TextBox 1">
            <a:extLst>
              <a:ext uri="{FF2B5EF4-FFF2-40B4-BE49-F238E27FC236}">
                <a16:creationId xmlns:a16="http://schemas.microsoft.com/office/drawing/2014/main" id="{32B4B43C-3AEE-0D1B-5A50-9DB350ADD634}"/>
              </a:ext>
            </a:extLst>
          </p:cNvPr>
          <p:cNvSpPr txBox="1"/>
          <p:nvPr/>
        </p:nvSpPr>
        <p:spPr>
          <a:xfrm>
            <a:off x="-14749" y="249170"/>
            <a:ext cx="12162503" cy="369332"/>
          </a:xfrm>
          <a:prstGeom prst="rect">
            <a:avLst/>
          </a:prstGeom>
          <a:noFill/>
        </p:spPr>
        <p:txBody>
          <a:bodyPr wrap="square" rtlCol="0">
            <a:spAutoFit/>
          </a:bodyPr>
          <a:lstStyle/>
          <a:p>
            <a:pPr algn="ctr"/>
            <a:r>
              <a:rPr lang="en-US" b="1"/>
              <a:t>3. QUALIFICATION AND SKILLS ANALYSIS</a:t>
            </a:r>
            <a:endParaRPr lang="en-IN" dirty="0"/>
          </a:p>
        </p:txBody>
      </p:sp>
      <p:pic>
        <p:nvPicPr>
          <p:cNvPr id="6" name="Picture 5">
            <a:extLst>
              <a:ext uri="{FF2B5EF4-FFF2-40B4-BE49-F238E27FC236}">
                <a16:creationId xmlns:a16="http://schemas.microsoft.com/office/drawing/2014/main" id="{8B67F1B3-C02B-2235-5066-7987894A17C5}"/>
              </a:ext>
            </a:extLst>
          </p:cNvPr>
          <p:cNvPicPr>
            <a:picLocks noChangeAspect="1"/>
          </p:cNvPicPr>
          <p:nvPr/>
        </p:nvPicPr>
        <p:blipFill>
          <a:blip r:embed="rId3"/>
          <a:stretch>
            <a:fillRect/>
          </a:stretch>
        </p:blipFill>
        <p:spPr>
          <a:xfrm>
            <a:off x="334298" y="1603357"/>
            <a:ext cx="5034116" cy="612681"/>
          </a:xfrm>
          <a:prstGeom prst="rect">
            <a:avLst/>
          </a:prstGeom>
        </p:spPr>
      </p:pic>
      <p:sp>
        <p:nvSpPr>
          <p:cNvPr id="5" name="TextBox 4">
            <a:extLst>
              <a:ext uri="{FF2B5EF4-FFF2-40B4-BE49-F238E27FC236}">
                <a16:creationId xmlns:a16="http://schemas.microsoft.com/office/drawing/2014/main" id="{DCC61712-0F1E-BDB0-B725-3E57A4C25BB5}"/>
              </a:ext>
            </a:extLst>
          </p:cNvPr>
          <p:cNvSpPr txBox="1"/>
          <p:nvPr/>
        </p:nvSpPr>
        <p:spPr>
          <a:xfrm>
            <a:off x="83575" y="3325449"/>
            <a:ext cx="6105832" cy="369332"/>
          </a:xfrm>
          <a:prstGeom prst="rect">
            <a:avLst/>
          </a:prstGeom>
          <a:noFill/>
        </p:spPr>
        <p:txBody>
          <a:bodyPr wrap="square">
            <a:spAutoFit/>
          </a:bodyPr>
          <a:lstStyle/>
          <a:p>
            <a:pPr marL="285750" indent="-285750" fontAlgn="base">
              <a:spcBef>
                <a:spcPts val="12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Which employees have the highest number of qualifications?</a:t>
            </a:r>
            <a:endParaRPr lang="en-US" sz="1800" b="0" i="0" u="none" strike="noStrike" dirty="0">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17C0484-8804-6E1E-8B24-2A89480C5244}"/>
              </a:ext>
            </a:extLst>
          </p:cNvPr>
          <p:cNvPicPr>
            <a:picLocks noChangeAspect="1"/>
          </p:cNvPicPr>
          <p:nvPr/>
        </p:nvPicPr>
        <p:blipFill>
          <a:blip r:embed="rId4"/>
          <a:stretch>
            <a:fillRect/>
          </a:stretch>
        </p:blipFill>
        <p:spPr>
          <a:xfrm>
            <a:off x="264390" y="3967335"/>
            <a:ext cx="6668431" cy="1200318"/>
          </a:xfrm>
          <a:prstGeom prst="rect">
            <a:avLst/>
          </a:prstGeom>
        </p:spPr>
      </p:pic>
      <p:pic>
        <p:nvPicPr>
          <p:cNvPr id="11" name="Picture 10">
            <a:extLst>
              <a:ext uri="{FF2B5EF4-FFF2-40B4-BE49-F238E27FC236}">
                <a16:creationId xmlns:a16="http://schemas.microsoft.com/office/drawing/2014/main" id="{5752F87E-7F6D-5F33-AD4E-8964F0531EC7}"/>
              </a:ext>
            </a:extLst>
          </p:cNvPr>
          <p:cNvPicPr>
            <a:picLocks noChangeAspect="1"/>
          </p:cNvPicPr>
          <p:nvPr/>
        </p:nvPicPr>
        <p:blipFill>
          <a:blip r:embed="rId5"/>
          <a:stretch>
            <a:fillRect/>
          </a:stretch>
        </p:blipFill>
        <p:spPr>
          <a:xfrm>
            <a:off x="7324925" y="4054325"/>
            <a:ext cx="3696216" cy="2233935"/>
          </a:xfrm>
          <a:prstGeom prst="rect">
            <a:avLst/>
          </a:prstGeom>
        </p:spPr>
      </p:pic>
    </p:spTree>
    <p:extLst>
      <p:ext uri="{BB962C8B-B14F-4D97-AF65-F5344CB8AC3E}">
        <p14:creationId xmlns:p14="http://schemas.microsoft.com/office/powerpoint/2010/main" val="1545907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1874</TotalTime>
  <Words>448</Words>
  <Application>Microsoft Office PowerPoint</Application>
  <PresentationFormat>Widescreen</PresentationFormat>
  <Paragraphs>41</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Wingdings</vt:lpstr>
      <vt:lpstr>Century Gothic</vt:lpstr>
      <vt:lpstr>Libre Baskerville</vt:lpstr>
      <vt:lpstr>Times New Roman</vt:lpstr>
      <vt:lpstr>Calibri</vt:lpstr>
      <vt:lpstr>Arial</vt:lpstr>
      <vt:lpstr>Wingdings 3</vt:lpstr>
      <vt:lpstr>Ion</vt:lpstr>
      <vt:lpstr>PowerPoint Presentation</vt:lpstr>
      <vt:lpstr>Introduction</vt:lpstr>
      <vt:lpstr>Objective </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Nayakapu Navya</cp:lastModifiedBy>
  <cp:revision>3</cp:revision>
  <dcterms:created xsi:type="dcterms:W3CDTF">2021-02-16T05:19:01Z</dcterms:created>
  <dcterms:modified xsi:type="dcterms:W3CDTF">2025-09-18T13:28:24Z</dcterms:modified>
</cp:coreProperties>
</file>