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0572a3f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0572a3f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04b31d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04b31d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说明子查询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04b31d7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04b31d7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043d6ada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043d6ada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043d6ada9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043d6ada9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04b31d79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04b31d79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04b31d7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04b31d7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0572a3f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0572a3f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04b31d7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04b31d7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0572a3f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0572a3f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043d6ada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043d6ad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0572a3f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0572a3f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043d6ada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043d6ada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04b31d79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04b31d79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04b31d7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04b31d7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06c1f9af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06c1f9af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043d6ada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043d6ada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043d6ada9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043d6ada9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43d6ada9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43d6ada9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043d6ad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043d6ad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043d6ada9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043d6ada9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043d6ada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043d6ada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04b31d7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04b31d7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11578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基于子查询展平技术的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数据库测试方法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50" y="282472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姓名：</a:t>
            </a:r>
            <a:r>
              <a:rPr lang="en">
                <a:solidFill>
                  <a:schemeClr val="lt1"/>
                </a:solidFill>
              </a:rPr>
              <a:t>邢天骋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学号：</a:t>
            </a:r>
            <a:r>
              <a:rPr lang="en">
                <a:solidFill>
                  <a:schemeClr val="lt1"/>
                </a:solidFill>
              </a:rPr>
              <a:t>201870258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指导教师：魏恒峰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355" y="0"/>
            <a:ext cx="906645" cy="1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子查询展平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50" y="1311300"/>
            <a:ext cx="7999501" cy="35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子查询测试用例生成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717150"/>
            <a:ext cx="37179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难点1：出现位置多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难点2：嵌套外层的上下文信息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难点3：如何生成</a:t>
            </a:r>
            <a:r>
              <a:rPr lang="en" sz="1600">
                <a:solidFill>
                  <a:schemeClr val="accent3"/>
                </a:solidFill>
              </a:rPr>
              <a:t>有意义</a:t>
            </a:r>
            <a:r>
              <a:rPr lang="en" sz="1600"/>
              <a:t>的子查询</a:t>
            </a:r>
            <a:endParaRPr sz="1600"/>
          </a:p>
        </p:txBody>
      </p:sp>
      <p:grpSp>
        <p:nvGrpSpPr>
          <p:cNvPr id="133" name="Google Shape;133;p23"/>
          <p:cNvGrpSpPr/>
          <p:nvPr/>
        </p:nvGrpSpPr>
        <p:grpSpPr>
          <a:xfrm>
            <a:off x="4805374" y="1153550"/>
            <a:ext cx="3342826" cy="3015925"/>
            <a:chOff x="4886874" y="1452375"/>
            <a:chExt cx="3342826" cy="3015925"/>
          </a:xfrm>
        </p:grpSpPr>
        <p:pic>
          <p:nvPicPr>
            <p:cNvPr id="134" name="Google Shape;1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6874" y="1452375"/>
              <a:ext cx="3300751" cy="301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3"/>
            <p:cNvSpPr/>
            <p:nvPr/>
          </p:nvSpPr>
          <p:spPr>
            <a:xfrm>
              <a:off x="5634675" y="2941800"/>
              <a:ext cx="2553000" cy="3642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5396500" y="2485175"/>
              <a:ext cx="2833200" cy="15357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子查询</a:t>
            </a:r>
            <a:r>
              <a:rPr lang="en"/>
              <a:t>展平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78625" y="150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即便生成了带有子查询的测试用例，如何将其展开仍是一个挑战：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一方面，子查询测试用例是</a:t>
            </a:r>
            <a:r>
              <a:rPr lang="en">
                <a:solidFill>
                  <a:schemeClr val="accent3"/>
                </a:solidFill>
              </a:rPr>
              <a:t>动态</a:t>
            </a:r>
            <a:r>
              <a:rPr lang="en"/>
              <a:t>构造的，且复杂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另一方面，如果展开方式和数据库系统实际执行方式十分相似，那么测试效果便不明显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子查询展平技术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4572000" y="0"/>
            <a:ext cx="4572000" cy="274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设计</a:t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4572000" y="2743200"/>
            <a:ext cx="4572000" cy="240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572000" y="2259725"/>
            <a:ext cx="33744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测试用例生成</a:t>
            </a:r>
            <a:endParaRPr sz="2000"/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4572000" y="2743325"/>
            <a:ext cx="33744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子查询展平</a:t>
            </a:r>
            <a:endParaRPr sz="2000">
              <a:solidFill>
                <a:srgbClr val="F7F7F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整体测试流程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50" y="1279600"/>
            <a:ext cx="749643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4386425" y="2072500"/>
            <a:ext cx="2323800" cy="714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测试用例生成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432225" y="154057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遵循特定的</a:t>
            </a:r>
            <a:r>
              <a:rPr lang="en" sz="1500">
                <a:solidFill>
                  <a:schemeClr val="accent3"/>
                </a:solidFill>
              </a:rPr>
              <a:t>生成模式</a:t>
            </a:r>
            <a:r>
              <a:rPr lang="en" sz="1500"/>
              <a:t>：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标量子查询构造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相关子查询构造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测试用例的组合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828250" y="1813625"/>
            <a:ext cx="33009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支持 FROM/WHERE/EXISTS/IN 等</a:t>
            </a:r>
            <a:r>
              <a:rPr lang="en" sz="1500"/>
              <a:t>位置的嵌套子查询</a:t>
            </a:r>
            <a:endParaRPr sz="1500"/>
          </a:p>
        </p:txBody>
      </p:sp>
      <p:sp>
        <p:nvSpPr>
          <p:cNvPr id="171" name="Google Shape;171;p28"/>
          <p:cNvSpPr/>
          <p:nvPr/>
        </p:nvSpPr>
        <p:spPr>
          <a:xfrm>
            <a:off x="3079575" y="1853525"/>
            <a:ext cx="1370100" cy="6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67" y="3192401"/>
            <a:ext cx="8438459" cy="15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展平模块结构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13" y="1489900"/>
            <a:ext cx="619397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子查询语法树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75" y="1463525"/>
            <a:ext cx="4159775" cy="236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5278225" y="2184475"/>
            <a:ext cx="37731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遍历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展平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1000950" y="1219650"/>
            <a:ext cx="11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解决</a:t>
            </a:r>
            <a:endParaRPr sz="13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上下文问题</a:t>
            </a:r>
            <a:endParaRPr sz="13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实验：测试用例展示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WHERE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975" y="2803375"/>
            <a:ext cx="4879600" cy="20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25" y="1598700"/>
            <a:ext cx="3849750" cy="18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263725" y="2297188"/>
            <a:ext cx="9942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背景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589700" y="2025200"/>
            <a:ext cx="2450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实验：性能比较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634225" y="190150"/>
            <a:ext cx="28080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PQS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634225" y="1757525"/>
            <a:ext cx="937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TLP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634225" y="3161525"/>
            <a:ext cx="937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子查询</a:t>
            </a:r>
            <a:endParaRPr/>
          </a:p>
        </p:txBody>
      </p:sp>
      <p:grpSp>
        <p:nvGrpSpPr>
          <p:cNvPr id="204" name="Google Shape;204;p32"/>
          <p:cNvGrpSpPr/>
          <p:nvPr/>
        </p:nvGrpSpPr>
        <p:grpSpPr>
          <a:xfrm>
            <a:off x="3634225" y="624875"/>
            <a:ext cx="4572574" cy="759000"/>
            <a:chOff x="4571425" y="578550"/>
            <a:chExt cx="4572574" cy="759000"/>
          </a:xfrm>
        </p:grpSpPr>
        <p:pic>
          <p:nvPicPr>
            <p:cNvPr id="205" name="Google Shape;205;p32"/>
            <p:cNvPicPr preferRelativeResize="0"/>
            <p:nvPr/>
          </p:nvPicPr>
          <p:blipFill rotWithShape="1">
            <a:blip r:embed="rId3">
              <a:alphaModFix/>
            </a:blip>
            <a:srcRect b="0" l="17012" r="0" t="0"/>
            <a:stretch/>
          </p:blipFill>
          <p:spPr>
            <a:xfrm>
              <a:off x="4571425" y="611025"/>
              <a:ext cx="4572574" cy="707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32"/>
            <p:cNvSpPr/>
            <p:nvPr/>
          </p:nvSpPr>
          <p:spPr>
            <a:xfrm>
              <a:off x="5575100" y="578550"/>
              <a:ext cx="297900" cy="7590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7" name="Google Shape;207;p32"/>
          <p:cNvGrpSpPr/>
          <p:nvPr/>
        </p:nvGrpSpPr>
        <p:grpSpPr>
          <a:xfrm>
            <a:off x="3634225" y="2132613"/>
            <a:ext cx="4572575" cy="759000"/>
            <a:chOff x="4571425" y="2123163"/>
            <a:chExt cx="4572575" cy="759000"/>
          </a:xfrm>
        </p:grpSpPr>
        <p:pic>
          <p:nvPicPr>
            <p:cNvPr id="208" name="Google Shape;208;p32"/>
            <p:cNvPicPr preferRelativeResize="0"/>
            <p:nvPr/>
          </p:nvPicPr>
          <p:blipFill rotWithShape="1">
            <a:blip r:embed="rId4">
              <a:alphaModFix/>
            </a:blip>
            <a:srcRect b="0" l="17012" r="0" t="0"/>
            <a:stretch/>
          </p:blipFill>
          <p:spPr>
            <a:xfrm>
              <a:off x="4571425" y="2150950"/>
              <a:ext cx="4572575" cy="71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32"/>
            <p:cNvSpPr/>
            <p:nvPr/>
          </p:nvSpPr>
          <p:spPr>
            <a:xfrm>
              <a:off x="5617150" y="2123163"/>
              <a:ext cx="297900" cy="7590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10" name="Google Shape;210;p32"/>
          <p:cNvGrpSpPr/>
          <p:nvPr/>
        </p:nvGrpSpPr>
        <p:grpSpPr>
          <a:xfrm>
            <a:off x="3634225" y="3686700"/>
            <a:ext cx="4572574" cy="1185300"/>
            <a:chOff x="4571425" y="3667775"/>
            <a:chExt cx="4572574" cy="1185300"/>
          </a:xfrm>
        </p:grpSpPr>
        <p:pic>
          <p:nvPicPr>
            <p:cNvPr id="211" name="Google Shape;211;p32"/>
            <p:cNvPicPr preferRelativeResize="0"/>
            <p:nvPr/>
          </p:nvPicPr>
          <p:blipFill rotWithShape="1">
            <a:blip r:embed="rId5">
              <a:alphaModFix/>
            </a:blip>
            <a:srcRect b="0" l="17012" r="0" t="0"/>
            <a:stretch/>
          </p:blipFill>
          <p:spPr>
            <a:xfrm>
              <a:off x="4571425" y="3667775"/>
              <a:ext cx="4572574" cy="1185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2"/>
            <p:cNvSpPr/>
            <p:nvPr/>
          </p:nvSpPr>
          <p:spPr>
            <a:xfrm>
              <a:off x="5575100" y="3667775"/>
              <a:ext cx="297900" cy="11853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总结与展望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总结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2716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提出了一种基于子查询展平的数据库测试方法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弥补了现有研究中对子查询生成的不足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基于本测试框架，可以实现更多子查询相关测试方法</a:t>
            </a:r>
            <a:endParaRPr/>
          </a:p>
        </p:txBody>
      </p:sp>
      <p:sp>
        <p:nvSpPr>
          <p:cNvPr id="224" name="Google Shape;224;p34"/>
          <p:cNvSpPr txBox="1"/>
          <p:nvPr>
            <p:ph idx="2" type="body"/>
          </p:nvPr>
        </p:nvSpPr>
        <p:spPr>
          <a:xfrm>
            <a:off x="4832400" y="12716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未来：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展平算法优化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增强测试用例生成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引入事务以及隔离级别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参考文献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Gao, Xiyue, et al. "A Comprehensive Survey on Database Management System Fuzzing: Techniques, Taxonomy and Experimental Comparison."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arXiv:2311.06728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(2023).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 Rigger, Manuel, and Zhendong Su. "Detecting optimization bugs in database engines via non-optimizing reference engine construction."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28th ACM Joint Meeting on European Software Engineering Conference and Symposium on the Foundations of Software Engineering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2020.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 Rigger, Manuel, and Zhendong Su. "Finding bugs in database systems via query partitioning." Proceedings of the ACM on Programming Languages 4.OOPSLA (2020): 1-30.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[4] Rigger, Manuel, and Zhendong Su. "Testing database engines via pivoted query synthesis." 14th USENIX Symposium on Operating Systems Design and Implementation (OSDI 20). 2020.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[5] Tang, Xiu, et al. "Detecting logic bugs of join optimizations in dbms." Proceedings of the ACM on Management of Data 1.1 (2023): 1-26.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[6] Song, Jiansen, et al. "Testing database systems via differential query execution."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2023 IEEE/ACM 45th International Conference on Software Engineering (ICSE)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IEEE, 2023.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[7] Cui, Ziyu, et al. "Differentially testing database transactions for fun and profit."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37th IEEE/ACM International Conference on Automated Software Engineering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2022.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感谢！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8100" y="3350525"/>
            <a:ext cx="9126000" cy="1793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数据库管理系统DBMS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数据库管理系统</a:t>
            </a:r>
            <a:r>
              <a:rPr lang="en"/>
              <a:t>（Database Management Systems, DBMS）是一种用于创建、管理和操作数据库的软件系统。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关系型：MySQL，PostgreSQL和 SQLite 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非关系型： MongoDB，ArangoDB和Redis 等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698500" y="2316238"/>
            <a:ext cx="3999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SQL</a:t>
            </a:r>
            <a:r>
              <a:rPr lang="en"/>
              <a:t>：结构化查询语言，是主要用于存储、操作和查询关系型数据库系统的编程语言。</a:t>
            </a:r>
            <a:endParaRPr/>
          </a:p>
        </p:txBody>
      </p:sp>
      <p:pic>
        <p:nvPicPr>
          <p:cNvPr id="74" name="Google Shape;74;p15" title="File:Applications-database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925" y="1317500"/>
            <a:ext cx="902098" cy="90209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6058000" y="1596200"/>
            <a:ext cx="582600" cy="623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945350" y="3731075"/>
            <a:ext cx="52533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作为现代软件的基础，DBMS 起到管理、组织数据的作用，被广泛应用于软件应用之中。其运行时稳定性、可靠性以及安全性是我们需要保证的。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前沿测试方法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12929" l="0" r="0" t="0"/>
          <a:stretch/>
        </p:blipFill>
        <p:spPr>
          <a:xfrm>
            <a:off x="1401850" y="1630025"/>
            <a:ext cx="6340299" cy="29791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74400" y="1068425"/>
            <a:ext cx="50841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变形测试：NoREC[2] TLP[3] 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DQE[6]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约束求解：PQS[4] TQS[5]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差异测试：DT2[7]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731125" y="1792975"/>
            <a:ext cx="2142000" cy="1144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060050" y="1068425"/>
            <a:ext cx="3435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尽管有了很多的数据库模糊测试工作，但是对于子查询的关注甚少，代码支持也不足。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306650" y="4609225"/>
            <a:ext cx="6530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图来源：A Comprehensive Survey on Database Management System Fuzzing:Techniques, Taxonomy and Experimental Comparison [1]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5108025" y="3161525"/>
            <a:ext cx="3374400" cy="12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测试预言决定如何“模糊”地进行测试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寻找不一致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37" y="357450"/>
            <a:ext cx="7461725" cy="26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相关工作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&amp;问题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2578150"/>
            <a:ext cx="9144000" cy="256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数据库自动化测试：SQL生成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SQLSmith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生成随机性强的SQL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找到的BUG属于各种类型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支持的数据库类型少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“目的性”不明确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SQLancer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功能全面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非常适合扩展变形测试方法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特定语法支持不全面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075" y="1152475"/>
            <a:ext cx="2511800" cy="7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325" y="1152475"/>
            <a:ext cx="6762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挑战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SQL语法：子查询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729450" y="1282000"/>
            <a:ext cx="6120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子查询</a:t>
            </a:r>
            <a:r>
              <a:rPr lang="en"/>
              <a:t>（Subquery）：是一个嵌套在另一个查询语句中的查询。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64825"/>
            <a:ext cx="5703936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1070775" y="2789175"/>
            <a:ext cx="4918500" cy="289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