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2"/>
  </p:notesMasterIdLst>
  <p:handoutMasterIdLst>
    <p:handoutMasterId r:id="rId13"/>
  </p:handoutMasterIdLst>
  <p:sldIdLst>
    <p:sldId id="262" r:id="rId5"/>
    <p:sldId id="269" r:id="rId6"/>
    <p:sldId id="270" r:id="rId7"/>
    <p:sldId id="271" r:id="rId8"/>
    <p:sldId id="272" r:id="rId9"/>
    <p:sldId id="27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87"/>
  </p:normalViewPr>
  <p:slideViewPr>
    <p:cSldViewPr snapToGrid="0" snapToObjects="1">
      <p:cViewPr varScale="1">
        <p:scale>
          <a:sx n="66" d="100"/>
          <a:sy n="66" d="100"/>
        </p:scale>
        <p:origin x="90" y="150"/>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10/19/2021</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10/19/2021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a:t>
            </a:fld>
            <a:endParaRPr lang="en-US" dirty="0"/>
          </a:p>
        </p:txBody>
      </p:sp>
    </p:spTree>
    <p:extLst>
      <p:ext uri="{BB962C8B-B14F-4D97-AF65-F5344CB8AC3E}">
        <p14:creationId xmlns:p14="http://schemas.microsoft.com/office/powerpoint/2010/main" val="235120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3</a:t>
            </a:fld>
            <a:endParaRPr lang="en-US" dirty="0"/>
          </a:p>
        </p:txBody>
      </p:sp>
    </p:spTree>
    <p:extLst>
      <p:ext uri="{BB962C8B-B14F-4D97-AF65-F5344CB8AC3E}">
        <p14:creationId xmlns:p14="http://schemas.microsoft.com/office/powerpoint/2010/main" val="22014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157138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5</a:t>
            </a:fld>
            <a:endParaRPr lang="en-US" dirty="0"/>
          </a:p>
        </p:txBody>
      </p:sp>
    </p:spTree>
    <p:extLst>
      <p:ext uri="{BB962C8B-B14F-4D97-AF65-F5344CB8AC3E}">
        <p14:creationId xmlns:p14="http://schemas.microsoft.com/office/powerpoint/2010/main" val="85471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6</a:t>
            </a:fld>
            <a:endParaRPr lang="en-US" dirty="0"/>
          </a:p>
        </p:txBody>
      </p:sp>
    </p:spTree>
    <p:extLst>
      <p:ext uri="{BB962C8B-B14F-4D97-AF65-F5344CB8AC3E}">
        <p14:creationId xmlns:p14="http://schemas.microsoft.com/office/powerpoint/2010/main" val="42759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7</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10/19/2021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10/19/2021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terraform.io/download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a:t>Terraform</a:t>
            </a:r>
            <a:br>
              <a:rPr lang="en-US" sz="11700" b="1" dirty="0"/>
            </a:br>
            <a:endParaRPr lang="en-US" sz="11700" b="1" dirty="0"/>
          </a:p>
        </p:txBody>
      </p:sp>
      <p:pic>
        <p:nvPicPr>
          <p:cNvPr id="4" name="Picture 3" descr="A picture containing shape&#10;&#10;Description automatically generated">
            <a:extLst>
              <a:ext uri="{FF2B5EF4-FFF2-40B4-BE49-F238E27FC236}">
                <a16:creationId xmlns:a16="http://schemas.microsoft.com/office/drawing/2014/main" id="{7A001889-F5F9-4FD2-8B3B-158930CF8CDF}"/>
              </a:ext>
            </a:extLst>
          </p:cNvPr>
          <p:cNvPicPr>
            <a:picLocks noChangeAspect="1"/>
          </p:cNvPicPr>
          <p:nvPr/>
        </p:nvPicPr>
        <p:blipFill>
          <a:blip r:embed="rId4"/>
          <a:stretch>
            <a:fillRect/>
          </a:stretch>
        </p:blipFill>
        <p:spPr>
          <a:xfrm>
            <a:off x="727298" y="3443529"/>
            <a:ext cx="2353061" cy="12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410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19869" y="643466"/>
            <a:ext cx="3143875" cy="5571065"/>
          </a:xfrm>
        </p:spPr>
        <p:txBody>
          <a:bodyPr anchor="ctr">
            <a:normAutofit/>
          </a:bodyPr>
          <a:lstStyle/>
          <a:p>
            <a:r>
              <a:rPr lang="en-US" sz="3600" b="1" i="0" dirty="0">
                <a:effectLst/>
                <a:latin typeface="-apple-system"/>
              </a:rPr>
              <a:t>What is Terraform?</a:t>
            </a:r>
            <a:br>
              <a:rPr lang="en-US" sz="3600" b="1" i="0" dirty="0">
                <a:effectLst/>
                <a:latin typeface="-apple-system"/>
              </a:rPr>
            </a:br>
            <a:endParaRPr lang="en-US" sz="3600" b="1" dirty="0"/>
          </a:p>
        </p:txBody>
      </p:sp>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07EDA5CF-0002-44D9-A92D-BC895AAF6C52}"/>
              </a:ext>
            </a:extLst>
          </p:cNvPr>
          <p:cNvSpPr>
            <a:spLocks noGrp="1"/>
          </p:cNvSpPr>
          <p:nvPr>
            <p:ph idx="1"/>
          </p:nvPr>
        </p:nvSpPr>
        <p:spPr>
          <a:xfrm>
            <a:off x="47253" y="407963"/>
            <a:ext cx="7532168" cy="6189785"/>
          </a:xfrm>
        </p:spPr>
        <p:txBody>
          <a:bodyPr>
            <a:normAutofit/>
          </a:bodyPr>
          <a:lstStyle/>
          <a:p>
            <a:r>
              <a:rPr lang="en-US" sz="2000" b="0" i="0" dirty="0">
                <a:effectLst/>
                <a:latin typeface="Georgia" panose="02040502050405020303" pitchFamily="18" charset="0"/>
              </a:rPr>
              <a:t>tool for building, changing, and versioning infrastructure.</a:t>
            </a:r>
          </a:p>
          <a:p>
            <a:r>
              <a:rPr lang="en-US" sz="2000" b="0" i="0" dirty="0">
                <a:effectLst/>
                <a:latin typeface="Georgia" panose="02040502050405020303" pitchFamily="18" charset="0"/>
              </a:rPr>
              <a:t>infrastructure as a code (</a:t>
            </a:r>
            <a:r>
              <a:rPr lang="en-US" sz="2000" b="0" i="0" dirty="0" err="1">
                <a:effectLst/>
                <a:latin typeface="Georgia" panose="02040502050405020303" pitchFamily="18" charset="0"/>
              </a:rPr>
              <a:t>IaC</a:t>
            </a:r>
            <a:r>
              <a:rPr lang="en-US" sz="2000" b="0" i="0" dirty="0">
                <a:effectLst/>
                <a:latin typeface="Georgia" panose="02040502050405020303" pitchFamily="18" charset="0"/>
              </a:rPr>
              <a:t>) tool </a:t>
            </a:r>
          </a:p>
          <a:p>
            <a:r>
              <a:rPr lang="en-US" sz="2000" b="0" i="0" dirty="0">
                <a:effectLst/>
                <a:latin typeface="Georgia" panose="02040502050405020303" pitchFamily="18" charset="0"/>
              </a:rPr>
              <a:t>helps build, manage, and scale your infrastructure easily and effectively.</a:t>
            </a:r>
          </a:p>
          <a:p>
            <a:r>
              <a:rPr lang="en-US" sz="2000" b="0" i="0" dirty="0">
                <a:effectLst/>
                <a:latin typeface="Georgia" panose="02040502050405020303" pitchFamily="18" charset="0"/>
              </a:rPr>
              <a:t>supports multi-cloud like Amazon Web Services, Microsoft Azure, and Google Cloud Platform, or on-prem in private clouds such as VMWare vSphere, OpenStack, or </a:t>
            </a:r>
            <a:r>
              <a:rPr lang="en-US" sz="2000" b="0" i="0" dirty="0" err="1">
                <a:effectLst/>
                <a:latin typeface="Georgia" panose="02040502050405020303" pitchFamily="18" charset="0"/>
              </a:rPr>
              <a:t>CloudStack</a:t>
            </a:r>
            <a:r>
              <a:rPr lang="en-US" sz="2000" b="0" i="0" dirty="0">
                <a:effectLst/>
                <a:latin typeface="Georgia" panose="02040502050405020303" pitchFamily="18" charset="0"/>
              </a:rPr>
              <a:t>.</a:t>
            </a:r>
          </a:p>
          <a:p>
            <a:r>
              <a:rPr lang="en-US" sz="2000" b="0" i="0" dirty="0">
                <a:effectLst/>
                <a:latin typeface="Georgia" panose="02040502050405020303" pitchFamily="18" charset="0"/>
              </a:rPr>
              <a:t>primary use : ensure infrastructure never drifting away from its desired configuration. </a:t>
            </a:r>
          </a:p>
          <a:p>
            <a:r>
              <a:rPr lang="en-US" sz="2000" b="0" i="0" dirty="0">
                <a:effectLst/>
                <a:latin typeface="Georgia" panose="02040502050405020303" pitchFamily="18" charset="0"/>
              </a:rPr>
              <a:t>The language used for configuration is </a:t>
            </a:r>
            <a:r>
              <a:rPr lang="en-US" sz="2000" b="0" i="0" dirty="0" err="1">
                <a:effectLst/>
                <a:latin typeface="Georgia" panose="02040502050405020303" pitchFamily="18" charset="0"/>
              </a:rPr>
              <a:t>Hashicorp</a:t>
            </a:r>
            <a:r>
              <a:rPr lang="en-US" sz="2000" b="0" i="0" dirty="0">
                <a:effectLst/>
                <a:latin typeface="Georgia" panose="02040502050405020303" pitchFamily="18" charset="0"/>
              </a:rPr>
              <a:t> Configuration Language (HCL).</a:t>
            </a:r>
            <a:endParaRPr lang="en-US" sz="2000" dirty="0"/>
          </a:p>
          <a:p>
            <a:endParaRPr lang="en-US" dirty="0"/>
          </a:p>
        </p:txBody>
      </p:sp>
    </p:spTree>
    <p:extLst>
      <p:ext uri="{BB962C8B-B14F-4D97-AF65-F5344CB8AC3E}">
        <p14:creationId xmlns:p14="http://schemas.microsoft.com/office/powerpoint/2010/main" val="245638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19869" y="643466"/>
            <a:ext cx="3345300" cy="5571065"/>
          </a:xfrm>
        </p:spPr>
        <p:txBody>
          <a:bodyPr anchor="ctr">
            <a:normAutofit/>
          </a:bodyPr>
          <a:lstStyle/>
          <a:p>
            <a:r>
              <a:rPr lang="en-US" b="1" i="0" dirty="0">
                <a:effectLst/>
                <a:latin typeface="-apple-system"/>
              </a:rPr>
              <a:t>What is Infrastructure as Code (</a:t>
            </a:r>
            <a:r>
              <a:rPr lang="en-US" b="1" i="0" dirty="0" err="1">
                <a:effectLst/>
                <a:latin typeface="-apple-system"/>
              </a:rPr>
              <a:t>IaC</a:t>
            </a:r>
            <a:r>
              <a:rPr lang="en-US" b="1" i="0" dirty="0">
                <a:effectLst/>
                <a:latin typeface="-apple-system"/>
              </a:rPr>
              <a:t>)?</a:t>
            </a:r>
            <a:endParaRPr lang="en-US" sz="4800" b="1" dirty="0"/>
          </a:p>
        </p:txBody>
      </p:sp>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07EDA5CF-0002-44D9-A92D-BC895AAF6C52}"/>
              </a:ext>
            </a:extLst>
          </p:cNvPr>
          <p:cNvSpPr>
            <a:spLocks noGrp="1"/>
          </p:cNvSpPr>
          <p:nvPr>
            <p:ph idx="1"/>
          </p:nvPr>
        </p:nvSpPr>
        <p:spPr>
          <a:xfrm>
            <a:off x="19051" y="643466"/>
            <a:ext cx="7532168" cy="4445391"/>
          </a:xfrm>
        </p:spPr>
        <p:txBody>
          <a:bodyPr>
            <a:normAutofit/>
          </a:bodyPr>
          <a:lstStyle/>
          <a:p>
            <a:pPr fontAlgn="base"/>
            <a:r>
              <a:rPr lang="en-US" dirty="0">
                <a:effectLst/>
                <a:latin typeface="Georgia" panose="02040502050405020303" pitchFamily="18" charset="0"/>
              </a:rPr>
              <a:t>process of managing infrastructure in a file or files rather than manually configuring resources in a user interface.</a:t>
            </a:r>
          </a:p>
          <a:p>
            <a:pPr fontAlgn="base"/>
            <a:r>
              <a:rPr lang="en-US" dirty="0">
                <a:effectLst/>
                <a:latin typeface="Georgia" panose="02040502050405020303" pitchFamily="18" charset="0"/>
              </a:rPr>
              <a:t>A resource in this instance is any piece of infrastructure in a given environment, such as a virtual machine, security group, network interface, etc.</a:t>
            </a:r>
          </a:p>
          <a:p>
            <a:pPr fontAlgn="base"/>
            <a:r>
              <a:rPr lang="en-US" dirty="0">
                <a:effectLst/>
                <a:latin typeface="Georgia" panose="02040502050405020303" pitchFamily="18" charset="0"/>
              </a:rPr>
              <a:t>terraform allows you to use HCL to build files that contain your desired resource configuration and automates the creation of those resources at any time using the apply command.</a:t>
            </a:r>
          </a:p>
          <a:p>
            <a:endParaRPr lang="en-US" dirty="0"/>
          </a:p>
        </p:txBody>
      </p:sp>
    </p:spTree>
    <p:extLst>
      <p:ext uri="{BB962C8B-B14F-4D97-AF65-F5344CB8AC3E}">
        <p14:creationId xmlns:p14="http://schemas.microsoft.com/office/powerpoint/2010/main" val="9932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19869" y="643466"/>
            <a:ext cx="3345300" cy="5571065"/>
          </a:xfrm>
        </p:spPr>
        <p:txBody>
          <a:bodyPr anchor="ctr">
            <a:normAutofit/>
          </a:bodyPr>
          <a:lstStyle/>
          <a:p>
            <a:pPr algn="l" fontAlgn="base"/>
            <a:r>
              <a:rPr lang="en-US" b="1" i="0" dirty="0">
                <a:effectLst/>
                <a:latin typeface="-apple-system"/>
              </a:rPr>
              <a:t>How does it work?</a:t>
            </a:r>
          </a:p>
        </p:txBody>
      </p:sp>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07EDA5CF-0002-44D9-A92D-BC895AAF6C52}"/>
              </a:ext>
            </a:extLst>
          </p:cNvPr>
          <p:cNvSpPr>
            <a:spLocks noGrp="1"/>
          </p:cNvSpPr>
          <p:nvPr>
            <p:ph idx="1"/>
          </p:nvPr>
        </p:nvSpPr>
        <p:spPr>
          <a:xfrm>
            <a:off x="19051" y="643466"/>
            <a:ext cx="7532168" cy="5742820"/>
          </a:xfrm>
        </p:spPr>
        <p:txBody>
          <a:bodyPr>
            <a:normAutofit/>
          </a:bodyPr>
          <a:lstStyle/>
          <a:p>
            <a:pPr fontAlgn="base"/>
            <a:r>
              <a:rPr lang="en-US" dirty="0">
                <a:effectLst/>
                <a:latin typeface="Georgia" panose="02040502050405020303" pitchFamily="18" charset="0"/>
              </a:rPr>
              <a:t>create a set of files with a list of resources you want to deploy and then deploy those to your environment using terraform CLI which handles all the state management and upgrades for you as your codebase and requirements increase over time. </a:t>
            </a:r>
          </a:p>
          <a:p>
            <a:pPr fontAlgn="base"/>
            <a:r>
              <a:rPr lang="en-US" dirty="0">
                <a:effectLst/>
                <a:latin typeface="Georgia" panose="02040502050405020303" pitchFamily="18" charset="0"/>
              </a:rPr>
              <a:t>Resource Scope - A general idea of what resources you need in your cloud environment to build configuration files for them.</a:t>
            </a:r>
          </a:p>
          <a:p>
            <a:pPr fontAlgn="base"/>
            <a:r>
              <a:rPr lang="en-US" dirty="0">
                <a:effectLst/>
                <a:latin typeface="Georgia" panose="02040502050405020303" pitchFamily="18" charset="0"/>
              </a:rPr>
              <a:t>Configuration Files - Creating the configuration file based on the scoped resource list.</a:t>
            </a:r>
          </a:p>
          <a:p>
            <a:pPr fontAlgn="base"/>
            <a:r>
              <a:rPr lang="en-US" dirty="0">
                <a:effectLst/>
                <a:latin typeface="Georgia" panose="02040502050405020303" pitchFamily="18" charset="0"/>
              </a:rPr>
              <a:t>Initialize – </a:t>
            </a:r>
            <a:r>
              <a:rPr lang="en-US" dirty="0" err="1">
                <a:effectLst/>
                <a:latin typeface="Georgia" panose="02040502050405020303" pitchFamily="18" charset="0"/>
              </a:rPr>
              <a:t>Running</a:t>
            </a:r>
            <a:r>
              <a:rPr lang="en-US" b="0" i="0" dirty="0" err="1">
                <a:solidFill>
                  <a:srgbClr val="35373A"/>
                </a:solidFill>
                <a:effectLst/>
                <a:latin typeface="Georgia" panose="02040502050405020303" pitchFamily="18" charset="0"/>
              </a:rPr>
              <a:t>i</a:t>
            </a:r>
            <a:r>
              <a:rPr lang="en-US" b="0" i="0" dirty="0" err="1">
                <a:effectLst/>
                <a:latin typeface="Georgia" panose="02040502050405020303" pitchFamily="18" charset="0"/>
              </a:rPr>
              <a:t>”Terraform</a:t>
            </a:r>
            <a:r>
              <a:rPr lang="en-US" b="0" i="0" dirty="0">
                <a:effectLst/>
                <a:latin typeface="Georgia" panose="02040502050405020303" pitchFamily="18" charset="0"/>
              </a:rPr>
              <a:t> </a:t>
            </a:r>
            <a:r>
              <a:rPr lang="en-US" b="0" i="0" dirty="0" err="1">
                <a:effectLst/>
                <a:latin typeface="Georgia" panose="02040502050405020303" pitchFamily="18" charset="0"/>
              </a:rPr>
              <a:t>init</a:t>
            </a:r>
            <a:r>
              <a:rPr lang="en-US" b="0" i="0" dirty="0">
                <a:effectLst/>
                <a:latin typeface="Georgia" panose="02040502050405020303" pitchFamily="18" charset="0"/>
              </a:rPr>
              <a:t>” </a:t>
            </a:r>
            <a:r>
              <a:rPr lang="en-US" b="0" i="0" dirty="0">
                <a:solidFill>
                  <a:srgbClr val="35373A"/>
                </a:solidFill>
                <a:effectLst/>
                <a:latin typeface="Georgia" panose="02040502050405020303" pitchFamily="18" charset="0"/>
              </a:rPr>
              <a:t> </a:t>
            </a:r>
            <a:r>
              <a:rPr lang="en-US" dirty="0">
                <a:effectLst/>
                <a:latin typeface="Georgia" panose="02040502050405020303" pitchFamily="18" charset="0"/>
              </a:rPr>
              <a:t>n the project directory with the configuration files.</a:t>
            </a:r>
          </a:p>
          <a:p>
            <a:pPr fontAlgn="base"/>
            <a:r>
              <a:rPr lang="en-US" dirty="0">
                <a:effectLst/>
                <a:latin typeface="Georgia" panose="02040502050405020303" pitchFamily="18" charset="0"/>
              </a:rPr>
              <a:t>Plan - to verify creation process</a:t>
            </a:r>
          </a:p>
          <a:p>
            <a:pPr fontAlgn="base"/>
            <a:r>
              <a:rPr lang="en-US" dirty="0">
                <a:effectLst/>
                <a:latin typeface="Georgia" panose="02040502050405020303" pitchFamily="18" charset="0"/>
              </a:rPr>
              <a:t>Apply - create resources as well as state file that compares future changes in your configuration files to what actually exists in your deployment environment.</a:t>
            </a:r>
          </a:p>
        </p:txBody>
      </p:sp>
    </p:spTree>
    <p:extLst>
      <p:ext uri="{BB962C8B-B14F-4D97-AF65-F5344CB8AC3E}">
        <p14:creationId xmlns:p14="http://schemas.microsoft.com/office/powerpoint/2010/main" val="42305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19869" y="643466"/>
            <a:ext cx="3345300" cy="5571065"/>
          </a:xfrm>
        </p:spPr>
        <p:txBody>
          <a:bodyPr anchor="ctr">
            <a:normAutofit/>
          </a:bodyPr>
          <a:lstStyle/>
          <a:p>
            <a:pPr algn="l" fontAlgn="base"/>
            <a:r>
              <a:rPr lang="en-US" b="1" i="0" dirty="0">
                <a:effectLst/>
                <a:latin typeface="-apple-system"/>
              </a:rPr>
              <a:t>Installing Terraform on Windows</a:t>
            </a:r>
          </a:p>
        </p:txBody>
      </p:sp>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07EDA5CF-0002-44D9-A92D-BC895AAF6C52}"/>
              </a:ext>
            </a:extLst>
          </p:cNvPr>
          <p:cNvSpPr>
            <a:spLocks noGrp="1"/>
          </p:cNvSpPr>
          <p:nvPr>
            <p:ph idx="1"/>
          </p:nvPr>
        </p:nvSpPr>
        <p:spPr>
          <a:xfrm>
            <a:off x="1" y="1070426"/>
            <a:ext cx="7532168" cy="4717143"/>
          </a:xfrm>
        </p:spPr>
        <p:txBody>
          <a:bodyPr>
            <a:normAutofit/>
          </a:bodyPr>
          <a:lstStyle/>
          <a:p>
            <a:pPr fontAlgn="base"/>
            <a:r>
              <a:rPr lang="en-US" b="0" i="0" dirty="0">
                <a:effectLst/>
                <a:latin typeface="inherit"/>
              </a:rPr>
              <a:t>Download the </a:t>
            </a:r>
            <a:r>
              <a:rPr lang="en-US" b="0" i="0" u="sng" dirty="0">
                <a:effectLst/>
                <a:latin typeface="inherit"/>
                <a:hlinkClick r:id="rId4">
                  <a:extLst>
                    <a:ext uri="{A12FA001-AC4F-418D-AE19-62706E023703}">
                      <ahyp:hlinkClr xmlns:ahyp="http://schemas.microsoft.com/office/drawing/2018/hyperlinkcolor" val="tx"/>
                    </a:ext>
                  </a:extLst>
                </a:hlinkClick>
              </a:rPr>
              <a:t>Executable Zip</a:t>
            </a:r>
            <a:r>
              <a:rPr lang="en-US" b="0" i="0" dirty="0">
                <a:effectLst/>
                <a:latin typeface="inherit"/>
              </a:rPr>
              <a:t> file for Terraform.</a:t>
            </a:r>
          </a:p>
          <a:p>
            <a:pPr fontAlgn="base"/>
            <a:r>
              <a:rPr lang="en-US" dirty="0">
                <a:effectLst/>
                <a:latin typeface="inherit"/>
              </a:rPr>
              <a:t>Unzip the package downloaded from the official </a:t>
            </a:r>
            <a:r>
              <a:rPr lang="en-US" dirty="0" err="1">
                <a:effectLst/>
                <a:latin typeface="inherit"/>
              </a:rPr>
              <a:t>Hashicorp</a:t>
            </a:r>
            <a:r>
              <a:rPr lang="en-US" dirty="0">
                <a:effectLst/>
                <a:latin typeface="inherit"/>
              </a:rPr>
              <a:t> website to any local directory of your choice.</a:t>
            </a:r>
          </a:p>
          <a:p>
            <a:pPr fontAlgn="base"/>
            <a:r>
              <a:rPr lang="en-US" b="0" i="0" dirty="0">
                <a:effectLst/>
                <a:latin typeface="inherit"/>
              </a:rPr>
              <a:t>Copy the terraform.exe from the extracted files, and store it inside your C:\\Windows folder. This ensures that you can run the terraform commands using PowerShell or CMD from any folder on your computer.</a:t>
            </a:r>
          </a:p>
          <a:p>
            <a:pPr fontAlgn="base"/>
            <a:r>
              <a:rPr lang="en-US" dirty="0">
                <a:effectLst/>
                <a:latin typeface="Georgia" panose="02040502050405020303" pitchFamily="18" charset="0"/>
              </a:rPr>
              <a:t>If you don't prefer the previous method to store the file inside your Windows directory, you can store the executable anywhere as long as you update your 'Environment Variables' with the path to the terraform executable. </a:t>
            </a:r>
          </a:p>
        </p:txBody>
      </p:sp>
    </p:spTree>
    <p:extLst>
      <p:ext uri="{BB962C8B-B14F-4D97-AF65-F5344CB8AC3E}">
        <p14:creationId xmlns:p14="http://schemas.microsoft.com/office/powerpoint/2010/main" val="103961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19869" y="643466"/>
            <a:ext cx="3345300" cy="5571065"/>
          </a:xfrm>
        </p:spPr>
        <p:txBody>
          <a:bodyPr anchor="ctr">
            <a:normAutofit/>
          </a:bodyPr>
          <a:lstStyle/>
          <a:p>
            <a:pPr algn="l" fontAlgn="base"/>
            <a:r>
              <a:rPr lang="en-US" b="1" i="0" dirty="0">
                <a:effectLst/>
                <a:latin typeface="-apple-system"/>
              </a:rPr>
              <a:t>Some basic Commands</a:t>
            </a:r>
          </a:p>
        </p:txBody>
      </p:sp>
      <p:sp>
        <p:nvSpPr>
          <p:cNvPr id="11" name="Rectangle 10">
            <a:extLst>
              <a:ext uri="{FF2B5EF4-FFF2-40B4-BE49-F238E27FC236}">
                <a16:creationId xmlns:a16="http://schemas.microsoft.com/office/drawing/2014/main" id="{8FBC750A-B8E7-49A0-A00A-F72451271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44D0436-4FAC-43D1-9565-515BBE80D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9F82E424-AAF6-43AC-AC56-03BA23E0C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07EDA5CF-0002-44D9-A92D-BC895AAF6C52}"/>
              </a:ext>
            </a:extLst>
          </p:cNvPr>
          <p:cNvSpPr>
            <a:spLocks noGrp="1"/>
          </p:cNvSpPr>
          <p:nvPr>
            <p:ph idx="1"/>
          </p:nvPr>
        </p:nvSpPr>
        <p:spPr>
          <a:xfrm>
            <a:off x="1" y="1204687"/>
            <a:ext cx="7532168" cy="3305626"/>
          </a:xfrm>
        </p:spPr>
        <p:txBody>
          <a:bodyPr>
            <a:normAutofit lnSpcReduction="10000"/>
          </a:bodyPr>
          <a:lstStyle/>
          <a:p>
            <a:pPr algn="l" fontAlgn="base"/>
            <a:r>
              <a:rPr lang="en-US" b="1" i="0" dirty="0">
                <a:effectLst/>
                <a:latin typeface="-apple-system"/>
              </a:rPr>
              <a:t>Terraform Help </a:t>
            </a:r>
          </a:p>
          <a:p>
            <a:pPr algn="l" fontAlgn="base"/>
            <a:r>
              <a:rPr lang="en-US" b="1" i="0" dirty="0">
                <a:effectLst/>
                <a:latin typeface="-apple-system"/>
              </a:rPr>
              <a:t>Terraform Init</a:t>
            </a:r>
          </a:p>
          <a:p>
            <a:r>
              <a:rPr lang="en-US" b="1" i="0" dirty="0">
                <a:effectLst/>
                <a:latin typeface="-apple-system"/>
              </a:rPr>
              <a:t>Terraform Plan</a:t>
            </a:r>
          </a:p>
          <a:p>
            <a:pPr algn="l" fontAlgn="base"/>
            <a:r>
              <a:rPr lang="en-US" b="1" i="0" dirty="0">
                <a:effectLst/>
                <a:latin typeface="-apple-system"/>
              </a:rPr>
              <a:t>Terraform Apply</a:t>
            </a:r>
          </a:p>
          <a:p>
            <a:pPr algn="l" fontAlgn="base"/>
            <a:r>
              <a:rPr lang="en-US" b="1" i="0" dirty="0">
                <a:effectLst/>
                <a:latin typeface="-apple-system"/>
              </a:rPr>
              <a:t>Terraform Destroy</a:t>
            </a:r>
          </a:p>
          <a:p>
            <a:pPr algn="l" fontAlgn="base"/>
            <a:r>
              <a:rPr lang="en-US" b="1" i="0" dirty="0">
                <a:effectLst/>
                <a:latin typeface="-apple-system"/>
              </a:rPr>
              <a:t>Terraform State</a:t>
            </a:r>
          </a:p>
          <a:p>
            <a:pPr marL="0" indent="0">
              <a:buNone/>
            </a:pPr>
            <a:br>
              <a:rPr lang="en-US" dirty="0"/>
            </a:br>
            <a:endParaRPr lang="en-US" b="1" i="0" dirty="0">
              <a:effectLst/>
              <a:latin typeface="-apple-system"/>
            </a:endParaRPr>
          </a:p>
        </p:txBody>
      </p:sp>
    </p:spTree>
    <p:extLst>
      <p:ext uri="{BB962C8B-B14F-4D97-AF65-F5344CB8AC3E}">
        <p14:creationId xmlns:p14="http://schemas.microsoft.com/office/powerpoint/2010/main" val="406050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9526588" cy="3200400"/>
          </a:xfrm>
        </p:spPr>
        <p:txBody>
          <a:bodyPr>
            <a:noAutofit/>
          </a:bodyPr>
          <a:lstStyle/>
          <a:p>
            <a:pPr algn="l"/>
            <a:r>
              <a:rPr lang="en-US" sz="11700" b="1" dirty="0"/>
              <a:t>Questions ? </a:t>
            </a:r>
            <a:br>
              <a:rPr lang="en-US" sz="11700" b="1" dirty="0"/>
            </a:br>
            <a:r>
              <a:rPr lang="en-US" sz="11700" dirty="0">
                <a:solidFill>
                  <a:schemeClr val="tx1"/>
                </a:solidFill>
              </a:rPr>
              <a:t>Please !</a:t>
            </a:r>
          </a:p>
        </p:txBody>
      </p:sp>
    </p:spTree>
    <p:extLst>
      <p:ext uri="{BB962C8B-B14F-4D97-AF65-F5344CB8AC3E}">
        <p14:creationId xmlns:p14="http://schemas.microsoft.com/office/powerpoint/2010/main" val="53806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tf89821728_win32</Template>
  <TotalTime>31</TotalTime>
  <Words>447</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Century Gothic</vt:lpstr>
      <vt:lpstr>Georgia</vt:lpstr>
      <vt:lpstr>inherit</vt:lpstr>
      <vt:lpstr>Mesh</vt:lpstr>
      <vt:lpstr>Terraform </vt:lpstr>
      <vt:lpstr>What is Terraform? </vt:lpstr>
      <vt:lpstr>What is Infrastructure as Code (IaC)?</vt:lpstr>
      <vt:lpstr>How does it work?</vt:lpstr>
      <vt:lpstr>Installing Terraform on Windows</vt:lpstr>
      <vt:lpstr>Some basic Commands</vt:lpstr>
      <vt:lpstr>Questions ?  Please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dc:title>
  <dc:creator>Nayan Parmar</dc:creator>
  <cp:lastModifiedBy>Nayan Parmar</cp:lastModifiedBy>
  <cp:revision>1</cp:revision>
  <dcterms:created xsi:type="dcterms:W3CDTF">2021-10-19T17:10:15Z</dcterms:created>
  <dcterms:modified xsi:type="dcterms:W3CDTF">2021-10-19T17:42:05Z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