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embeddings/oleObject1.bin" ContentType="application/vnd.openxmlformats-officedocument.oleObject"/>
  <Override PartName="/ppt/media/image43.png" ContentType="image/png"/>
  <Override PartName="/ppt/media/image42.png" ContentType="image/png"/>
  <Override PartName="/ppt/media/image41.png" ContentType="image/png"/>
  <Override PartName="/ppt/media/image40.png" ContentType="image/png"/>
  <Override PartName="/ppt/media/image37.jpeg" ContentType="image/jpeg"/>
  <Override PartName="/ppt/media/image13.jpeg" ContentType="image/jpeg"/>
  <Override PartName="/ppt/media/image12.jpeg" ContentType="image/jpeg"/>
  <Override PartName="/ppt/media/image11.jpeg" ContentType="image/jpeg"/>
  <Override PartName="/ppt/media/image10.jpeg" ContentType="image/jpeg"/>
  <Override PartName="/ppt/media/image16.jpeg" ContentType="image/jpeg"/>
  <Override PartName="/ppt/media/image15.jpeg" ContentType="image/jpeg"/>
  <Override PartName="/ppt/media/image14.jpeg" ContentType="image/jpeg"/>
  <Override PartName="/ppt/media/image17.jpeg" ContentType="image/jpeg"/>
  <Override PartName="/ppt/media/image18.jpeg" ContentType="image/jpeg"/>
  <Override PartName="/ppt/media/image19.jpeg" ContentType="image/jpeg"/>
  <Override PartName="/ppt/media/image8.jpeg" ContentType="image/jpeg"/>
  <Override PartName="/ppt/media/image2.jpeg" ContentType="image/jpeg"/>
  <Override PartName="/ppt/media/image1.jpeg" ContentType="image/jpeg"/>
  <Override PartName="/ppt/media/image9.jpeg" ContentType="image/jpeg"/>
  <Override PartName="/ppt/media/image21.png" ContentType="image/png"/>
  <Override PartName="/ppt/media/image30.png" ContentType="image/png"/>
  <Override PartName="/ppt/media/image7.png" ContentType="image/png"/>
  <Override PartName="/ppt/media/image5.png" ContentType="image/png"/>
  <Override PartName="/ppt/media/image20.jpeg" ContentType="image/jpeg"/>
  <Override PartName="/ppt/media/image3.jpeg" ContentType="image/jpeg"/>
  <Override PartName="/ppt/media/image25.jpeg" ContentType="image/jpeg"/>
  <Override PartName="/ppt/media/image4.jpeg" ContentType="image/jpeg"/>
  <Override PartName="/ppt/media/image26.jpeg" ContentType="image/jpeg"/>
  <Override PartName="/ppt/media/image27.jpeg" ContentType="image/jpeg"/>
  <Override PartName="/ppt/media/image6.jpeg" ContentType="image/jpeg"/>
  <Override PartName="/ppt/media/image28.jpeg" ContentType="image/jpeg"/>
  <Override PartName="/ppt/media/image22.wmf" ContentType="image/x-wmf"/>
  <Override PartName="/ppt/media/image23.wmf" ContentType="image/x-wmf"/>
  <Override PartName="/ppt/media/image24.wmf" ContentType="image/x-wmf"/>
  <Override PartName="/ppt/media/image31.jpeg" ContentType="image/jpeg"/>
  <Override PartName="/ppt/media/image38.jpeg" ContentType="image/jpeg"/>
  <Override PartName="/ppt/media/image32.jpeg" ContentType="image/jpeg"/>
  <Override PartName="/ppt/media/image39.jpeg" ContentType="image/jpeg"/>
  <Override PartName="/ppt/media/image33.jpeg" ContentType="image/jpeg"/>
  <Override PartName="/ppt/media/image34.jpeg" ContentType="image/jpeg"/>
  <Override PartName="/ppt/media/image35.jpeg" ContentType="image/jpeg"/>
  <Override PartName="/ppt/media/image29.png" ContentType="image/png"/>
  <Override PartName="/ppt/media/image36.jpeg" ContentType="image/jpe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3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8"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0"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3"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8"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9"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2"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7"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30"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32"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34"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35"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39"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0"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1"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43"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5"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4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8"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9"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1"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2"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6"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7"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9"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0"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1"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2"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3"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4"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71"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73"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75"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8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84"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6"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88"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9"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90"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2"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93"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9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9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98"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00"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1"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2"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3"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4"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5"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B705C098-E4AB-4826-AE91-8C733D37FB3C}" type="datetime">
              <a:rPr b="0" lang="en-IN" sz="1200" spc="-1" strike="noStrike">
                <a:solidFill>
                  <a:srgbClr val="8b8b8b"/>
                </a:solidFill>
                <a:latin typeface="Calibri"/>
              </a:rPr>
              <a:t>30/12/18</a:t>
            </a:fld>
            <a:endParaRPr b="0" lang="en-IN"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9D694055-2B4E-48E2-83AA-107DCE62E92E}"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457200" y="6356520"/>
            <a:ext cx="2133360" cy="364680"/>
          </a:xfrm>
          <a:prstGeom prst="rect">
            <a:avLst/>
          </a:prstGeom>
        </p:spPr>
        <p:txBody>
          <a:bodyPr anchor="ctr"/>
          <a:p>
            <a:pPr>
              <a:lnSpc>
                <a:spcPct val="100000"/>
              </a:lnSpc>
            </a:pPr>
            <a:fld id="{558DD48E-D446-411A-8A3F-8036C9B66A1B}" type="datetime">
              <a:rPr b="0" lang="en-IN" sz="1200" spc="-1" strike="noStrike">
                <a:solidFill>
                  <a:srgbClr val="8b8b8b"/>
                </a:solidFill>
                <a:latin typeface="Calibri"/>
              </a:rPr>
              <a:t>30/12/18</a:t>
            </a:fld>
            <a:endParaRPr b="0" lang="en-IN" sz="1200" spc="-1" strike="noStrike">
              <a:latin typeface="Times New Roman"/>
            </a:endParaRPr>
          </a:p>
        </p:txBody>
      </p:sp>
      <p:sp>
        <p:nvSpPr>
          <p:cNvPr id="42" name="PlaceHolder 2"/>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43" name="PlaceHolder 3"/>
          <p:cNvSpPr>
            <a:spLocks noGrp="1"/>
          </p:cNvSpPr>
          <p:nvPr>
            <p:ph type="sldNum"/>
          </p:nvPr>
        </p:nvSpPr>
        <p:spPr>
          <a:xfrm>
            <a:off x="6553080" y="6356520"/>
            <a:ext cx="2133360" cy="364680"/>
          </a:xfrm>
          <a:prstGeom prst="rect">
            <a:avLst/>
          </a:prstGeom>
        </p:spPr>
        <p:txBody>
          <a:bodyPr anchor="ctr"/>
          <a:p>
            <a:pPr algn="r">
              <a:lnSpc>
                <a:spcPct val="100000"/>
              </a:lnSpc>
            </a:pPr>
            <a:fld id="{412C916E-A583-457D-84FA-2CA041D99A61}" type="slidenum">
              <a:rPr b="0" lang="en-IN" sz="1200" spc="-1" strike="noStrike">
                <a:solidFill>
                  <a:srgbClr val="8b8b8b"/>
                </a:solidFill>
                <a:latin typeface="Calibri"/>
              </a:rPr>
              <a:t>&lt;number&gt;</a:t>
            </a:fld>
            <a:endParaRPr b="0" lang="en-IN" sz="1200" spc="-1" strike="noStrike">
              <a:latin typeface="Times New Roman"/>
            </a:endParaRPr>
          </a:p>
        </p:txBody>
      </p:sp>
      <p:sp>
        <p:nvSpPr>
          <p:cNvPr id="44" name="PlaceHolder 4"/>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5"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83" name="PlaceHolder 2"/>
          <p:cNvSpPr>
            <a:spLocks noGrp="1"/>
          </p:cNvSpPr>
          <p:nvPr>
            <p:ph type="dt"/>
          </p:nvPr>
        </p:nvSpPr>
        <p:spPr>
          <a:xfrm>
            <a:off x="457200" y="6356520"/>
            <a:ext cx="2133360" cy="364680"/>
          </a:xfrm>
          <a:prstGeom prst="rect">
            <a:avLst/>
          </a:prstGeom>
        </p:spPr>
        <p:txBody>
          <a:bodyPr anchor="ctr"/>
          <a:p>
            <a:pPr>
              <a:lnSpc>
                <a:spcPct val="100000"/>
              </a:lnSpc>
            </a:pPr>
            <a:fld id="{172F191B-A1AE-4037-9A77-6D13FF1DCA6D}" type="datetime">
              <a:rPr b="0" lang="en-IN" sz="1200" spc="-1" strike="noStrike">
                <a:solidFill>
                  <a:srgbClr val="8b8b8b"/>
                </a:solidFill>
                <a:latin typeface="Calibri"/>
              </a:rPr>
              <a:t>30/12/18</a:t>
            </a:fld>
            <a:endParaRPr b="0" lang="en-IN" sz="1200" spc="-1" strike="noStrike">
              <a:latin typeface="Times New Roman"/>
            </a:endParaRPr>
          </a:p>
        </p:txBody>
      </p:sp>
      <p:sp>
        <p:nvSpPr>
          <p:cNvPr id="84" name="PlaceHolder 3"/>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85" name="PlaceHolder 4"/>
          <p:cNvSpPr>
            <a:spLocks noGrp="1"/>
          </p:cNvSpPr>
          <p:nvPr>
            <p:ph type="sldNum"/>
          </p:nvPr>
        </p:nvSpPr>
        <p:spPr>
          <a:xfrm>
            <a:off x="6553080" y="6356520"/>
            <a:ext cx="2133360" cy="364680"/>
          </a:xfrm>
          <a:prstGeom prst="rect">
            <a:avLst/>
          </a:prstGeom>
        </p:spPr>
        <p:txBody>
          <a:bodyPr anchor="ctr"/>
          <a:p>
            <a:pPr algn="r">
              <a:lnSpc>
                <a:spcPct val="100000"/>
              </a:lnSpc>
            </a:pPr>
            <a:fld id="{54D80E89-6FA8-4ED3-8C57-488F2397F087}" type="slidenum">
              <a:rPr b="0" lang="en-IN" sz="1200" spc="-1" strike="noStrike">
                <a:solidFill>
                  <a:srgbClr val="8b8b8b"/>
                </a:solidFill>
                <a:latin typeface="Calibri"/>
              </a:rPr>
              <a:t>&lt;number&gt;</a:t>
            </a:fld>
            <a:endParaRPr b="0" lang="en-IN" sz="1200" spc="-1" strike="noStrike">
              <a:latin typeface="Times New Roman"/>
            </a:endParaRPr>
          </a:p>
        </p:txBody>
      </p:sp>
      <p:sp>
        <p:nvSpPr>
          <p:cNvPr id="8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24" name="PlaceHolder 2"/>
          <p:cNvSpPr>
            <a:spLocks noGrp="1"/>
          </p:cNvSpPr>
          <p:nvPr>
            <p:ph type="body"/>
          </p:nvPr>
        </p:nvSpPr>
        <p:spPr>
          <a:xfrm>
            <a:off x="457200" y="1600200"/>
            <a:ext cx="4038120" cy="452556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25" name="PlaceHolder 3"/>
          <p:cNvSpPr>
            <a:spLocks noGrp="1"/>
          </p:cNvSpPr>
          <p:nvPr>
            <p:ph type="body"/>
          </p:nvPr>
        </p:nvSpPr>
        <p:spPr>
          <a:xfrm>
            <a:off x="4648320" y="1600200"/>
            <a:ext cx="4038120" cy="452556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26" name="PlaceHolder 4"/>
          <p:cNvSpPr>
            <a:spLocks noGrp="1"/>
          </p:cNvSpPr>
          <p:nvPr>
            <p:ph type="dt"/>
          </p:nvPr>
        </p:nvSpPr>
        <p:spPr>
          <a:xfrm>
            <a:off x="457200" y="6356520"/>
            <a:ext cx="2133360" cy="364680"/>
          </a:xfrm>
          <a:prstGeom prst="rect">
            <a:avLst/>
          </a:prstGeom>
        </p:spPr>
        <p:txBody>
          <a:bodyPr anchor="ctr"/>
          <a:p>
            <a:pPr>
              <a:lnSpc>
                <a:spcPct val="100000"/>
              </a:lnSpc>
            </a:pPr>
            <a:fld id="{A8AC338E-E95F-4A5C-B317-937EFC1E452B}" type="datetime">
              <a:rPr b="0" lang="en-IN" sz="1200" spc="-1" strike="noStrike">
                <a:solidFill>
                  <a:srgbClr val="8b8b8b"/>
                </a:solidFill>
                <a:latin typeface="Calibri"/>
              </a:rPr>
              <a:t>30/12/18</a:t>
            </a:fld>
            <a:endParaRPr b="0" lang="en-IN" sz="1200" spc="-1" strike="noStrike">
              <a:latin typeface="Times New Roman"/>
            </a:endParaRPr>
          </a:p>
        </p:txBody>
      </p:sp>
      <p:sp>
        <p:nvSpPr>
          <p:cNvPr id="127" name="PlaceHolder 5"/>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128" name="PlaceHolder 6"/>
          <p:cNvSpPr>
            <a:spLocks noGrp="1"/>
          </p:cNvSpPr>
          <p:nvPr>
            <p:ph type="sldNum"/>
          </p:nvPr>
        </p:nvSpPr>
        <p:spPr>
          <a:xfrm>
            <a:off x="6553080" y="6356520"/>
            <a:ext cx="2133360" cy="364680"/>
          </a:xfrm>
          <a:prstGeom prst="rect">
            <a:avLst/>
          </a:prstGeom>
        </p:spPr>
        <p:txBody>
          <a:bodyPr anchor="ctr"/>
          <a:p>
            <a:pPr algn="r">
              <a:lnSpc>
                <a:spcPct val="100000"/>
              </a:lnSpc>
            </a:pPr>
            <a:fld id="{36E9D751-F702-47BE-B2D9-B0500B39931E}"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66"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167" name="PlaceHolder 3"/>
          <p:cNvSpPr>
            <a:spLocks noGrp="1"/>
          </p:cNvSpPr>
          <p:nvPr>
            <p:ph type="dt"/>
          </p:nvPr>
        </p:nvSpPr>
        <p:spPr>
          <a:xfrm>
            <a:off x="457200" y="6356520"/>
            <a:ext cx="2133360" cy="364680"/>
          </a:xfrm>
          <a:prstGeom prst="rect">
            <a:avLst/>
          </a:prstGeom>
        </p:spPr>
        <p:txBody>
          <a:bodyPr anchor="ctr"/>
          <a:p>
            <a:pPr>
              <a:lnSpc>
                <a:spcPct val="100000"/>
              </a:lnSpc>
            </a:pPr>
            <a:fld id="{A0AB4EEC-0C80-4E6E-8991-5C6D35E940A3}" type="datetime">
              <a:rPr b="0" lang="en-IN" sz="1200" spc="-1" strike="noStrike">
                <a:solidFill>
                  <a:srgbClr val="8b8b8b"/>
                </a:solidFill>
                <a:latin typeface="Calibri"/>
              </a:rPr>
              <a:t>30/12/18</a:t>
            </a:fld>
            <a:endParaRPr b="0" lang="en-IN" sz="1200" spc="-1" strike="noStrike">
              <a:latin typeface="Times New Roman"/>
            </a:endParaRPr>
          </a:p>
        </p:txBody>
      </p:sp>
      <p:sp>
        <p:nvSpPr>
          <p:cNvPr id="168" name="PlaceHolder 4"/>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169" name="PlaceHolder 5"/>
          <p:cNvSpPr>
            <a:spLocks noGrp="1"/>
          </p:cNvSpPr>
          <p:nvPr>
            <p:ph type="sldNum"/>
          </p:nvPr>
        </p:nvSpPr>
        <p:spPr>
          <a:xfrm>
            <a:off x="6553080" y="6356520"/>
            <a:ext cx="2133360" cy="364680"/>
          </a:xfrm>
          <a:prstGeom prst="rect">
            <a:avLst/>
          </a:prstGeom>
        </p:spPr>
        <p:txBody>
          <a:bodyPr anchor="ctr"/>
          <a:p>
            <a:pPr algn="r">
              <a:lnSpc>
                <a:spcPct val="100000"/>
              </a:lnSpc>
            </a:pPr>
            <a:fld id="{C3A7E3C4-0436-4634-9973-DDA33EFE032A}"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40.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image" Target="../media/image14.jpe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image" Target="../media/image17.jpeg"/><Relationship Id="rId4" Type="http://schemas.openxmlformats.org/officeDocument/2006/relationships/image" Target="../media/image18.jpeg"/><Relationship Id="rId5"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jpe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oleObject" Target="../embeddings/oleObject1.bin"/><Relationship Id="rId3" Type="http://schemas.openxmlformats.org/officeDocument/2006/relationships/image" Target="../media/image22.wmf"/><Relationship Id="rId4" Type="http://schemas.openxmlformats.org/officeDocument/2006/relationships/image" Target="../media/image23.wmf"/><Relationship Id="rId5" Type="http://schemas.openxmlformats.org/officeDocument/2006/relationships/image" Target="../media/image24.wmf"/><Relationship Id="rId6"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image" Target="../media/image27.jpe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49.xml"/>
</Relationships>
</file>

<file path=ppt/slides/_rels/slide28.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33.jpeg"/><Relationship Id="rId3" Type="http://schemas.openxmlformats.org/officeDocument/2006/relationships/image" Target="../media/image34.jpeg"/><Relationship Id="rId4"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image" Target="../media/image36.jpeg"/><Relationship Id="rId3" Type="http://schemas.openxmlformats.org/officeDocument/2006/relationships/image" Target="../media/image37.jpeg"/><Relationship Id="rId4" Type="http://schemas.openxmlformats.org/officeDocument/2006/relationships/image" Target="../media/image38.jpeg"/><Relationship Id="rId5" Type="http://schemas.openxmlformats.org/officeDocument/2006/relationships/image" Target="../media/image39.jpeg"/><Relationship Id="rId6" Type="http://schemas.openxmlformats.org/officeDocument/2006/relationships/slideLayout" Target="../slideLayouts/slideLayout29.xml"/>
</Relationships>
</file>

<file path=ppt/slides/_rels/slide31.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685800" y="2130480"/>
            <a:ext cx="7772040" cy="1469520"/>
          </a:xfrm>
          <a:prstGeom prst="rect">
            <a:avLst/>
          </a:prstGeom>
          <a:noFill/>
          <a:ln>
            <a:noFill/>
          </a:ln>
        </p:spPr>
        <p:txBody>
          <a:bodyPr anchor="ctr"/>
          <a:p>
            <a:pPr algn="ctr">
              <a:lnSpc>
                <a:spcPct val="100000"/>
              </a:lnSpc>
            </a:pPr>
            <a:r>
              <a:rPr b="0" lang="en-US" sz="4400" spc="-1" strike="noStrike">
                <a:solidFill>
                  <a:srgbClr val="000000"/>
                </a:solidFill>
                <a:latin typeface="Calibri"/>
              </a:rPr>
              <a:t>Association</a:t>
            </a:r>
            <a:endParaRPr b="0" lang="en-US" sz="4400" spc="-1" strike="noStrike">
              <a:solidFill>
                <a:srgbClr val="000000"/>
              </a:solidFill>
              <a:latin typeface="Calibri"/>
            </a:endParaRPr>
          </a:p>
        </p:txBody>
      </p:sp>
      <p:sp>
        <p:nvSpPr>
          <p:cNvPr id="207" name="TextShape 2"/>
          <p:cNvSpPr txBox="1"/>
          <p:nvPr/>
        </p:nvSpPr>
        <p:spPr>
          <a:xfrm>
            <a:off x="1371600" y="3886200"/>
            <a:ext cx="6400440" cy="1752120"/>
          </a:xfrm>
          <a:prstGeom prst="rect">
            <a:avLst/>
          </a:prstGeom>
          <a:noFill/>
          <a:ln>
            <a:noFill/>
          </a:ln>
        </p:spPr>
        <p:txBody>
          <a:bodyPr/>
          <a:p>
            <a:pPr algn="ctr">
              <a:lnSpc>
                <a:spcPct val="100000"/>
              </a:lnSpc>
              <a:spcBef>
                <a:spcPts val="641"/>
              </a:spcBef>
            </a:pPr>
            <a:r>
              <a:rPr b="0" lang="en-IN" sz="3200" spc="-1" strike="noStrike">
                <a:solidFill>
                  <a:srgbClr val="8b8b8b"/>
                </a:solidFill>
                <a:latin typeface="Calibri"/>
              </a:rPr>
              <a:t>Nisheeth</a:t>
            </a:r>
            <a:endParaRPr b="0" lang="en-IN" sz="3200" spc="-1" strike="noStrike">
              <a:latin typeface="Arial"/>
            </a:endParaRPr>
          </a:p>
          <a:p>
            <a:pPr algn="ctr">
              <a:lnSpc>
                <a:spcPct val="100000"/>
              </a:lnSpc>
              <a:spcBef>
                <a:spcPts val="641"/>
              </a:spcBef>
            </a:pPr>
            <a:r>
              <a:rPr b="0" lang="en-IN" sz="3200" spc="-1" strike="noStrike">
                <a:solidFill>
                  <a:srgbClr val="8b8b8b"/>
                </a:solidFill>
                <a:latin typeface="Calibri"/>
              </a:rPr>
              <a:t>4</a:t>
            </a:r>
            <a:r>
              <a:rPr b="0" lang="en-IN" sz="3200" spc="-1" strike="noStrike" baseline="30000">
                <a:solidFill>
                  <a:srgbClr val="8b8b8b"/>
                </a:solidFill>
                <a:latin typeface="Calibri"/>
              </a:rPr>
              <a:t>th</a:t>
            </a:r>
            <a:r>
              <a:rPr b="0" lang="en-IN" sz="3200" spc="-1" strike="noStrike">
                <a:solidFill>
                  <a:srgbClr val="8b8b8b"/>
                </a:solidFill>
                <a:latin typeface="Calibri"/>
              </a:rPr>
              <a:t> January 2018</a:t>
            </a:r>
            <a:endParaRPr b="0" lang="en-IN"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Course policies</a:t>
            </a:r>
            <a:endParaRPr b="0" lang="en-US" sz="4400" spc="-1" strike="noStrike">
              <a:solidFill>
                <a:srgbClr val="000000"/>
              </a:solidFill>
              <a:latin typeface="Calibri"/>
            </a:endParaRPr>
          </a:p>
        </p:txBody>
      </p:sp>
      <p:sp>
        <p:nvSpPr>
          <p:cNvPr id="244"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Attendance is voluntary</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But the class sessions will be the most important element of the course</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You won’t be able to keep up with the course just by following the slides</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Add-drop deadline is 12</a:t>
            </a:r>
            <a:r>
              <a:rPr b="0" lang="en-US" sz="3200" spc="-1" strike="noStrike" baseline="30000">
                <a:solidFill>
                  <a:srgbClr val="000000"/>
                </a:solidFill>
                <a:latin typeface="Calibri"/>
              </a:rPr>
              <a:t>th</a:t>
            </a:r>
            <a:r>
              <a:rPr b="0" lang="en-US" sz="3200" spc="-1" strike="noStrike">
                <a:solidFill>
                  <a:srgbClr val="000000"/>
                </a:solidFill>
                <a:latin typeface="Calibri"/>
              </a:rPr>
              <a:t> Jan</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Drops beyond that will require instructor and DUGC permission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My permission can be taken for granted</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Assuming good faith on your part (regular attendance and participation), the lowest possible grade you will get is C</a:t>
            </a:r>
            <a:endParaRPr b="0" lang="en-US" sz="3200" spc="-1" strike="noStrike">
              <a:solidFill>
                <a:srgbClr val="000000"/>
              </a:solidFill>
              <a:latin typeface="Calibri"/>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Course philosophy</a:t>
            </a:r>
            <a:endParaRPr b="0" lang="en-US" sz="4400" spc="-1" strike="noStrike">
              <a:solidFill>
                <a:srgbClr val="000000"/>
              </a:solidFill>
              <a:latin typeface="Calibri"/>
            </a:endParaRPr>
          </a:p>
        </p:txBody>
      </p:sp>
      <p:sp>
        <p:nvSpPr>
          <p:cNvPr id="246"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This is a science course, not an engineering course</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Emphasis is on following the chain of understanding where it leads, not developing technical competence</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We will cover a lot of topics, many unrelated to each other</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Quizzes will be very easy</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If you have come to class and read the reading material, you will have no trouble</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Collaboration in programming assignments is acceptable (with acknowledgement)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There will be a lot of math</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But only math to read, not math to do</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Don’t let it scare you</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This module - foundations</a:t>
            </a:r>
            <a:endParaRPr b="0" lang="en-US" sz="4400" spc="-1" strike="noStrike">
              <a:solidFill>
                <a:srgbClr val="000000"/>
              </a:solidFill>
              <a:latin typeface="Calibri"/>
            </a:endParaRPr>
          </a:p>
        </p:txBody>
      </p:sp>
      <p:sp>
        <p:nvSpPr>
          <p:cNvPr id="248"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Association (today)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Reinforcement (tomorrow)</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Classical cognitive architectures (Tuesday)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Modern cognitive architecture (Thursday)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Quiz + discussion (Friday)</a:t>
            </a:r>
            <a:endParaRPr b="0" lang="en-US" sz="3200" spc="-1" strike="noStrike">
              <a:solidFill>
                <a:srgbClr val="000000"/>
              </a:solidFill>
              <a:latin typeface="Calibri"/>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Association</a:t>
            </a:r>
            <a:endParaRPr b="0" lang="en-US" sz="4400" spc="-1" strike="noStrike">
              <a:solidFill>
                <a:srgbClr val="000000"/>
              </a:solidFill>
              <a:latin typeface="Calibri"/>
            </a:endParaRPr>
          </a:p>
        </p:txBody>
      </p:sp>
      <p:sp>
        <p:nvSpPr>
          <p:cNvPr id="250"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computer stores information randomly. A mind contains concepts associatively</a:t>
            </a:r>
            <a:endParaRPr b="0" lang="en-US" sz="3200" spc="-1" strike="noStrike">
              <a:solidFill>
                <a:srgbClr val="000000"/>
              </a:solidFill>
              <a:latin typeface="Calibri"/>
            </a:endParaRPr>
          </a:p>
        </p:txBody>
      </p:sp>
      <p:pic>
        <p:nvPicPr>
          <p:cNvPr id="251" name="Picture 2" descr=""/>
          <p:cNvPicPr/>
          <p:nvPr/>
        </p:nvPicPr>
        <p:blipFill>
          <a:blip r:embed="rId1"/>
          <a:stretch/>
        </p:blipFill>
        <p:spPr>
          <a:xfrm>
            <a:off x="1447920" y="2666880"/>
            <a:ext cx="6038640" cy="372384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Knowing concepts associatively</a:t>
            </a:r>
            <a:endParaRPr b="0" lang="en-US" sz="4400" spc="-1" strike="noStrike">
              <a:solidFill>
                <a:srgbClr val="000000"/>
              </a:solidFill>
              <a:latin typeface="Calibri"/>
            </a:endParaRPr>
          </a:p>
        </p:txBody>
      </p:sp>
      <p:sp>
        <p:nvSpPr>
          <p:cNvPr id="253"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i="1" lang="en-US" sz="3200" spc="-1" strike="noStrike">
                <a:solidFill>
                  <a:srgbClr val="000000"/>
                </a:solidFill>
                <a:latin typeface="Calibri"/>
              </a:rPr>
              <a:t>Related concepts </a:t>
            </a:r>
            <a:r>
              <a:rPr b="0" lang="en-US" sz="3200" spc="-1" strike="noStrike">
                <a:solidFill>
                  <a:srgbClr val="000000"/>
                </a:solidFill>
                <a:latin typeface="Calibri"/>
              </a:rPr>
              <a:t>are activated concurrently</a:t>
            </a:r>
            <a:endParaRPr b="0" lang="en-US" sz="3200" spc="-1" strike="noStrike">
              <a:solidFill>
                <a:srgbClr val="000000"/>
              </a:solidFill>
              <a:latin typeface="Calibri"/>
            </a:endParaRPr>
          </a:p>
        </p:txBody>
      </p:sp>
      <p:pic>
        <p:nvPicPr>
          <p:cNvPr id="254" name="Picture 2" descr=""/>
          <p:cNvPicPr/>
          <p:nvPr/>
        </p:nvPicPr>
        <p:blipFill>
          <a:blip r:embed="rId1"/>
          <a:stretch/>
        </p:blipFill>
        <p:spPr>
          <a:xfrm>
            <a:off x="380880" y="2743200"/>
            <a:ext cx="8248320" cy="315540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What is relatedness?</a:t>
            </a:r>
            <a:endParaRPr b="0" lang="en-US" sz="4400" spc="-1" strike="noStrike">
              <a:solidFill>
                <a:srgbClr val="000000"/>
              </a:solidFill>
              <a:latin typeface="Calibri"/>
            </a:endParaRPr>
          </a:p>
        </p:txBody>
      </p:sp>
      <p:sp>
        <p:nvSpPr>
          <p:cNvPr id="256" name="TextShape 2"/>
          <p:cNvSpPr txBox="1"/>
          <p:nvPr/>
        </p:nvSpPr>
        <p:spPr>
          <a:xfrm>
            <a:off x="457200" y="1600200"/>
            <a:ext cx="4038120" cy="45255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Co-occurrence </a:t>
            </a:r>
            <a:r>
              <a:rPr b="0" lang="en-US" sz="2800" spc="-1" strike="noStrike">
                <a:solidFill>
                  <a:srgbClr val="000000"/>
                </a:solidFill>
                <a:latin typeface="Wingdings"/>
              </a:rPr>
              <a:t></a:t>
            </a:r>
            <a:r>
              <a:rPr b="0" lang="en-US" sz="2800" spc="-1" strike="noStrike">
                <a:solidFill>
                  <a:srgbClr val="000000"/>
                </a:solidFill>
                <a:latin typeface="Calibri"/>
              </a:rPr>
              <a:t> Among the first behavior invariants discovered</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Functionally unrelated concepts become related when they are presented together</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Pavlov’s dogs learned to </a:t>
            </a:r>
            <a:r>
              <a:rPr b="0" i="1" lang="en-US" sz="2800" spc="-1" strike="noStrike">
                <a:solidFill>
                  <a:srgbClr val="000000"/>
                </a:solidFill>
                <a:latin typeface="Calibri"/>
              </a:rPr>
              <a:t>associate</a:t>
            </a:r>
            <a:r>
              <a:rPr b="0" lang="en-US" sz="2800" spc="-1" strike="noStrike">
                <a:solidFill>
                  <a:srgbClr val="000000"/>
                </a:solidFill>
                <a:latin typeface="Calibri"/>
              </a:rPr>
              <a:t> sound with food.</a:t>
            </a:r>
            <a:endParaRPr b="0" lang="en-US" sz="2800" spc="-1" strike="noStrike">
              <a:solidFill>
                <a:srgbClr val="000000"/>
              </a:solidFill>
              <a:latin typeface="Calibri"/>
            </a:endParaRPr>
          </a:p>
        </p:txBody>
      </p:sp>
      <p:pic>
        <p:nvPicPr>
          <p:cNvPr id="257" name="Picture 2" descr=""/>
          <p:cNvPicPr/>
          <p:nvPr/>
        </p:nvPicPr>
        <p:blipFill>
          <a:blip r:embed="rId1"/>
          <a:stretch/>
        </p:blipFill>
        <p:spPr>
          <a:xfrm>
            <a:off x="4343400" y="2362320"/>
            <a:ext cx="4638240" cy="29714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Associativity is at the heart of human learning</a:t>
            </a:r>
            <a:endParaRPr b="0" lang="en-US" sz="4400" spc="-1" strike="noStrike">
              <a:solidFill>
                <a:srgbClr val="000000"/>
              </a:solidFill>
              <a:latin typeface="Calibri"/>
            </a:endParaRPr>
          </a:p>
        </p:txBody>
      </p:sp>
      <p:sp>
        <p:nvSpPr>
          <p:cNvPr id="259"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Spin a story that would make this student’s associative error plausible</a:t>
            </a:r>
            <a:endParaRPr b="0" lang="en-US" sz="3200" spc="-1" strike="noStrike">
              <a:solidFill>
                <a:srgbClr val="000000"/>
              </a:solidFill>
              <a:latin typeface="Calibri"/>
            </a:endParaRPr>
          </a:p>
        </p:txBody>
      </p:sp>
      <p:pic>
        <p:nvPicPr>
          <p:cNvPr id="260" name="Picture 2" descr=""/>
          <p:cNvPicPr/>
          <p:nvPr/>
        </p:nvPicPr>
        <p:blipFill>
          <a:blip r:embed="rId1"/>
          <a:stretch/>
        </p:blipFill>
        <p:spPr>
          <a:xfrm>
            <a:off x="380880" y="2971800"/>
            <a:ext cx="8248320" cy="31554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Studied systematically in conditioning experiments</a:t>
            </a:r>
            <a:endParaRPr b="0" lang="en-US" sz="4400" spc="-1" strike="noStrike">
              <a:solidFill>
                <a:srgbClr val="000000"/>
              </a:solidFill>
              <a:latin typeface="Calibri"/>
            </a:endParaRPr>
          </a:p>
        </p:txBody>
      </p:sp>
      <p:sp>
        <p:nvSpPr>
          <p:cNvPr id="262"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Not all as interesting as Watson’s Little Albert experiment (pictured below)</a:t>
            </a:r>
            <a:endParaRPr b="0" lang="en-US" sz="3200" spc="-1" strike="noStrike">
              <a:solidFill>
                <a:srgbClr val="000000"/>
              </a:solidFill>
              <a:latin typeface="Calibri"/>
            </a:endParaRPr>
          </a:p>
        </p:txBody>
      </p:sp>
      <p:pic>
        <p:nvPicPr>
          <p:cNvPr id="263" name="Picture 2" descr=""/>
          <p:cNvPicPr/>
          <p:nvPr/>
        </p:nvPicPr>
        <p:blipFill>
          <a:blip r:embed="rId1"/>
          <a:stretch/>
        </p:blipFill>
        <p:spPr>
          <a:xfrm>
            <a:off x="1447920" y="2811600"/>
            <a:ext cx="5915520" cy="374148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4" name="Picture 1" descr=""/>
          <p:cNvPicPr/>
          <p:nvPr/>
        </p:nvPicPr>
        <p:blipFill>
          <a:blip r:embed="rId1"/>
          <a:stretch/>
        </p:blipFill>
        <p:spPr>
          <a:xfrm>
            <a:off x="1658880" y="1643040"/>
            <a:ext cx="2251440" cy="3499560"/>
          </a:xfrm>
          <a:prstGeom prst="rect">
            <a:avLst/>
          </a:prstGeom>
          <a:ln>
            <a:noFill/>
          </a:ln>
        </p:spPr>
      </p:pic>
      <p:pic>
        <p:nvPicPr>
          <p:cNvPr id="265" name="Picture 2" descr=""/>
          <p:cNvPicPr/>
          <p:nvPr/>
        </p:nvPicPr>
        <p:blipFill>
          <a:blip r:embed="rId2"/>
          <a:stretch/>
        </p:blipFill>
        <p:spPr>
          <a:xfrm>
            <a:off x="5640120" y="2903400"/>
            <a:ext cx="2653560" cy="1575720"/>
          </a:xfrm>
          <a:prstGeom prst="rect">
            <a:avLst/>
          </a:prstGeom>
          <a:ln>
            <a:noFill/>
          </a:ln>
        </p:spPr>
      </p:pic>
      <p:pic>
        <p:nvPicPr>
          <p:cNvPr id="266" name="Picture 3" descr=""/>
          <p:cNvPicPr/>
          <p:nvPr/>
        </p:nvPicPr>
        <p:blipFill>
          <a:blip r:embed="rId3"/>
          <a:stretch/>
        </p:blipFill>
        <p:spPr>
          <a:xfrm>
            <a:off x="348120" y="1262880"/>
            <a:ext cx="4296240" cy="4377600"/>
          </a:xfrm>
          <a:prstGeom prst="rect">
            <a:avLst/>
          </a:prstGeom>
          <a:ln>
            <a:noFill/>
          </a:ln>
        </p:spPr>
      </p:pic>
      <p:sp>
        <p:nvSpPr>
          <p:cNvPr id="267" name="CustomShape 1"/>
          <p:cNvSpPr/>
          <p:nvPr/>
        </p:nvSpPr>
        <p:spPr>
          <a:xfrm>
            <a:off x="2320200" y="525600"/>
            <a:ext cx="6140160" cy="324360"/>
          </a:xfrm>
          <a:prstGeom prst="rect">
            <a:avLst/>
          </a:prstGeom>
          <a:noFill/>
          <a:ln>
            <a:noFill/>
          </a:ln>
        </p:spPr>
        <p:style>
          <a:lnRef idx="0"/>
          <a:fillRef idx="0"/>
          <a:effectRef idx="0"/>
          <a:fontRef idx="minor"/>
        </p:style>
        <p:txBody>
          <a:bodyPr wrap="none" lIns="81720" rIns="81720" tIns="40680" bIns="40680"/>
          <a:p>
            <a:pPr>
              <a:lnSpc>
                <a:spcPct val="100000"/>
              </a:lnSpc>
            </a:pPr>
            <a:r>
              <a:rPr b="0" lang="en-IN" sz="1600" spc="-1" strike="noStrike">
                <a:solidFill>
                  <a:srgbClr val="000000"/>
                </a:solidFill>
                <a:latin typeface="Arial"/>
                <a:ea typeface="Droid Sans Fallback"/>
              </a:rPr>
              <a:t>Appearance of stimulus is closely followed by a particular behavior</a:t>
            </a:r>
            <a:endParaRPr b="0" lang="en-IN" sz="1600" spc="-1" strike="noStrike">
              <a:latin typeface="Arial"/>
            </a:endParaRPr>
          </a:p>
        </p:txBody>
      </p:sp>
    </p:spTree>
  </p:cSld>
  <p:timing>
    <p:tnLst>
      <p:par>
        <p:cTn id="27" dur="indefinite" restart="never" nodeType="tmRoot">
          <p:childTnLst>
            <p:seq>
              <p:cTn id="28" dur="indefinite" nodeType="mainSeq">
                <p:childTnLst>
                  <p:par>
                    <p:cTn id="29" fill="hold">
                      <p:stCondLst>
                        <p:cond delay="indefinite"/>
                      </p:stCondLst>
                      <p:childTnLst>
                        <p:par>
                          <p:cTn id="30" fill="hold">
                            <p:stCondLst>
                              <p:cond delay="0"/>
                            </p:stCondLst>
                            <p:childTnLst>
                              <p:par>
                                <p:cTn id="31" nodeType="clickEffect" fill="hold" presetClass="entr">
                                  <p:stCondLst>
                                    <p:cond delay="0"/>
                                  </p:stCondLst>
                                  <p:childTnLst>
                                    <p:set>
                                      <p:cBhvr>
                                        <p:cTn id="32" dur="1" fill="hold">
                                          <p:stCondLst>
                                            <p:cond delay="0"/>
                                          </p:stCondLst>
                                        </p:cTn>
                                        <p:tgtEl>
                                          <p:spTgt spid="2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stCondLst>
                                    <p:cond delay="0"/>
                                  </p:stCondLst>
                                  <p:childTnLst>
                                    <p:set>
                                      <p:cBhvr>
                                        <p:cTn id="36" dur="1" fill="hold">
                                          <p:stCondLst>
                                            <p:cond delay="0"/>
                                          </p:stCondLst>
                                        </p:cTn>
                                        <p:tgtEl>
                                          <p:spTgt spid="2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stCondLst>
                                    <p:cond delay="0"/>
                                  </p:stCondLst>
                                  <p:childTnLst>
                                    <p:set>
                                      <p:cBhvr>
                                        <p:cTn id="40" dur="1" fill="hold">
                                          <p:stCondLst>
                                            <p:cond delay="0"/>
                                          </p:stCondLst>
                                        </p:cTn>
                                        <p:tgtEl>
                                          <p:spTgt spid="267">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8" name="Picture 1" descr=""/>
          <p:cNvPicPr/>
          <p:nvPr/>
        </p:nvPicPr>
        <p:blipFill>
          <a:blip r:embed="rId1"/>
          <a:stretch/>
        </p:blipFill>
        <p:spPr>
          <a:xfrm>
            <a:off x="1231920" y="1493280"/>
            <a:ext cx="2500200" cy="3582720"/>
          </a:xfrm>
          <a:prstGeom prst="rect">
            <a:avLst/>
          </a:prstGeom>
          <a:ln>
            <a:noFill/>
          </a:ln>
        </p:spPr>
      </p:pic>
      <p:pic>
        <p:nvPicPr>
          <p:cNvPr id="269" name="Picture 2" descr=""/>
          <p:cNvPicPr/>
          <p:nvPr/>
        </p:nvPicPr>
        <p:blipFill>
          <a:blip r:embed="rId2"/>
          <a:stretch/>
        </p:blipFill>
        <p:spPr>
          <a:xfrm>
            <a:off x="6220800" y="2405520"/>
            <a:ext cx="2183760" cy="1907640"/>
          </a:xfrm>
          <a:prstGeom prst="rect">
            <a:avLst/>
          </a:prstGeom>
          <a:ln>
            <a:noFill/>
          </a:ln>
        </p:spPr>
      </p:pic>
      <p:pic>
        <p:nvPicPr>
          <p:cNvPr id="270" name="Picture 3" descr=""/>
          <p:cNvPicPr/>
          <p:nvPr/>
        </p:nvPicPr>
        <p:blipFill>
          <a:blip r:embed="rId3"/>
          <a:stretch/>
        </p:blipFill>
        <p:spPr>
          <a:xfrm>
            <a:off x="497520" y="1056600"/>
            <a:ext cx="4229640" cy="4832640"/>
          </a:xfrm>
          <a:prstGeom prst="rect">
            <a:avLst/>
          </a:prstGeom>
          <a:ln>
            <a:noFill/>
          </a:ln>
        </p:spPr>
      </p:pic>
    </p:spTree>
  </p:cSld>
  <p:timing>
    <p:tnLst>
      <p:par>
        <p:cTn id="41" dur="indefinite" restart="never" nodeType="tmRoot">
          <p:childTnLst>
            <p:seq>
              <p:cTn id="42" dur="indefinite" nodeType="mainSeq">
                <p:childTnLst>
                  <p:par>
                    <p:cTn id="43" fill="hold">
                      <p:stCondLst>
                        <p:cond delay="indefinite"/>
                      </p:stCondLst>
                      <p:childTnLst>
                        <p:par>
                          <p:cTn id="44" fill="hold">
                            <p:stCondLst>
                              <p:cond delay="0"/>
                            </p:stCondLst>
                            <p:childTnLst>
                              <p:par>
                                <p:cTn id="45" nodeType="clickEffect" fill="hold" presetClass="entr">
                                  <p:stCondLst>
                                    <p:cond delay="0"/>
                                  </p:stCondLst>
                                  <p:childTnLst>
                                    <p:set>
                                      <p:cBhvr>
                                        <p:cTn id="46" dur="1" fill="hold">
                                          <p:stCondLst>
                                            <p:cond delay="0"/>
                                          </p:stCondLst>
                                        </p:cTn>
                                        <p:tgtEl>
                                          <p:spTgt spid="2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stCondLst>
                                    <p:cond delay="0"/>
                                  </p:stCondLst>
                                  <p:childTnLst>
                                    <p:set>
                                      <p:cBhvr>
                                        <p:cTn id="50" dur="1" fill="hold">
                                          <p:stCondLst>
                                            <p:cond delay="0"/>
                                          </p:stCondLst>
                                        </p:cTn>
                                        <p:tgtEl>
                                          <p:spTgt spid="26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stCondLst>
                                    <p:cond delay="0"/>
                                  </p:stCondLst>
                                  <p:childTnLst>
                                    <p:set>
                                      <p:cBhvr>
                                        <p:cTn id="54"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8" name="Picture 2" descr=""/>
          <p:cNvPicPr/>
          <p:nvPr/>
        </p:nvPicPr>
        <p:blipFill>
          <a:blip r:embed="rId1"/>
          <a:stretch/>
        </p:blipFill>
        <p:spPr>
          <a:xfrm>
            <a:off x="2133720" y="380880"/>
            <a:ext cx="5028840" cy="4952520"/>
          </a:xfrm>
          <a:prstGeom prst="rect">
            <a:avLst/>
          </a:prstGeom>
          <a:ln>
            <a:noFill/>
          </a:ln>
        </p:spPr>
      </p:pic>
      <p:sp>
        <p:nvSpPr>
          <p:cNvPr id="209" name="CustomShape 1"/>
          <p:cNvSpPr/>
          <p:nvPr/>
        </p:nvSpPr>
        <p:spPr>
          <a:xfrm>
            <a:off x="1905120" y="5791320"/>
            <a:ext cx="5714640" cy="639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Welcome to CS786 -  a computational cognitive science course!</a:t>
            </a:r>
            <a:endParaRPr b="0" lang="en-IN"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1" name="Picture 1" descr=""/>
          <p:cNvPicPr/>
          <p:nvPr/>
        </p:nvPicPr>
        <p:blipFill>
          <a:blip r:embed="rId1"/>
          <a:stretch/>
        </p:blipFill>
        <p:spPr>
          <a:xfrm>
            <a:off x="1161360" y="1576080"/>
            <a:ext cx="3068640" cy="4281840"/>
          </a:xfrm>
          <a:prstGeom prst="rect">
            <a:avLst/>
          </a:prstGeom>
          <a:ln>
            <a:noFill/>
          </a:ln>
        </p:spPr>
      </p:pic>
      <p:pic>
        <p:nvPicPr>
          <p:cNvPr id="272" name="Picture 2" descr=""/>
          <p:cNvPicPr/>
          <p:nvPr/>
        </p:nvPicPr>
        <p:blipFill>
          <a:blip r:embed="rId2"/>
          <a:stretch/>
        </p:blipFill>
        <p:spPr>
          <a:xfrm>
            <a:off x="5989680" y="1658880"/>
            <a:ext cx="2073240" cy="1575720"/>
          </a:xfrm>
          <a:prstGeom prst="rect">
            <a:avLst/>
          </a:prstGeom>
          <a:ln>
            <a:noFill/>
          </a:ln>
        </p:spPr>
      </p:pic>
      <p:pic>
        <p:nvPicPr>
          <p:cNvPr id="273" name="Picture 3" descr=""/>
          <p:cNvPicPr/>
          <p:nvPr/>
        </p:nvPicPr>
        <p:blipFill>
          <a:blip r:embed="rId3"/>
          <a:stretch/>
        </p:blipFill>
        <p:spPr>
          <a:xfrm>
            <a:off x="6386760" y="3755520"/>
            <a:ext cx="1492560" cy="1138320"/>
          </a:xfrm>
          <a:prstGeom prst="rect">
            <a:avLst/>
          </a:prstGeom>
          <a:ln>
            <a:noFill/>
          </a:ln>
        </p:spPr>
      </p:pic>
      <p:pic>
        <p:nvPicPr>
          <p:cNvPr id="274" name="Picture 4" descr=""/>
          <p:cNvPicPr/>
          <p:nvPr/>
        </p:nvPicPr>
        <p:blipFill>
          <a:blip r:embed="rId4"/>
          <a:stretch/>
        </p:blipFill>
        <p:spPr>
          <a:xfrm>
            <a:off x="430920" y="1560960"/>
            <a:ext cx="4296240" cy="4377600"/>
          </a:xfrm>
          <a:prstGeom prst="rect">
            <a:avLst/>
          </a:prstGeom>
          <a:ln>
            <a:noFill/>
          </a:ln>
        </p:spPr>
      </p:pic>
      <p:sp>
        <p:nvSpPr>
          <p:cNvPr id="275" name="CustomShape 1"/>
          <p:cNvSpPr/>
          <p:nvPr/>
        </p:nvSpPr>
        <p:spPr>
          <a:xfrm>
            <a:off x="6363360" y="4977000"/>
            <a:ext cx="2627280" cy="324360"/>
          </a:xfrm>
          <a:prstGeom prst="rect">
            <a:avLst/>
          </a:prstGeom>
          <a:noFill/>
          <a:ln>
            <a:noFill/>
          </a:ln>
        </p:spPr>
        <p:style>
          <a:lnRef idx="0"/>
          <a:fillRef idx="0"/>
          <a:effectRef idx="0"/>
          <a:fontRef idx="minor"/>
        </p:style>
        <p:txBody>
          <a:bodyPr wrap="none" lIns="81720" rIns="81720" tIns="40680" bIns="40680"/>
          <a:p>
            <a:pPr algn="r">
              <a:lnSpc>
                <a:spcPct val="100000"/>
              </a:lnSpc>
            </a:pPr>
            <a:r>
              <a:rPr b="0" lang="en-IN" sz="1600" spc="-1" strike="noStrike">
                <a:solidFill>
                  <a:srgbClr val="000000"/>
                </a:solidFill>
                <a:latin typeface="Arial"/>
                <a:ea typeface="Droid Sans Fallback"/>
              </a:rPr>
              <a:t>US: unconditioned stimulus</a:t>
            </a:r>
            <a:endParaRPr b="0" lang="en-IN" sz="1600" spc="-1" strike="noStrike">
              <a:latin typeface="Arial"/>
            </a:endParaRPr>
          </a:p>
        </p:txBody>
      </p:sp>
      <p:sp>
        <p:nvSpPr>
          <p:cNvPr id="276" name="CustomShape 2"/>
          <p:cNvSpPr/>
          <p:nvPr/>
        </p:nvSpPr>
        <p:spPr>
          <a:xfrm>
            <a:off x="6545160" y="2986200"/>
            <a:ext cx="2401920" cy="324360"/>
          </a:xfrm>
          <a:prstGeom prst="rect">
            <a:avLst/>
          </a:prstGeom>
          <a:noFill/>
          <a:ln>
            <a:noFill/>
          </a:ln>
        </p:spPr>
        <p:style>
          <a:lnRef idx="0"/>
          <a:fillRef idx="0"/>
          <a:effectRef idx="0"/>
          <a:fontRef idx="minor"/>
        </p:style>
        <p:txBody>
          <a:bodyPr wrap="none" lIns="81720" rIns="81720" tIns="40680" bIns="40680"/>
          <a:p>
            <a:pPr algn="r">
              <a:lnSpc>
                <a:spcPct val="100000"/>
              </a:lnSpc>
            </a:pPr>
            <a:r>
              <a:rPr b="0" lang="en-IN" sz="1600" spc="-1" strike="noStrike">
                <a:solidFill>
                  <a:srgbClr val="000000"/>
                </a:solidFill>
                <a:latin typeface="Arial"/>
                <a:ea typeface="Droid Sans Fallback"/>
              </a:rPr>
              <a:t>CS: conditioned stimulus</a:t>
            </a:r>
            <a:endParaRPr b="0" lang="en-IN" sz="1600" spc="-1" strike="noStrike">
              <a:latin typeface="Arial"/>
            </a:endParaRPr>
          </a:p>
        </p:txBody>
      </p:sp>
    </p:spTree>
  </p:cSld>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stCondLst>
                                    <p:cond delay="0"/>
                                  </p:stCondLst>
                                  <p:childTnLst>
                                    <p:set>
                                      <p:cBhvr>
                                        <p:cTn id="60" dur="1" fill="hold">
                                          <p:stCondLst>
                                            <p:cond delay="0"/>
                                          </p:stCondLst>
                                        </p:cTn>
                                        <p:tgtEl>
                                          <p:spTgt spid="272"/>
                                        </p:tgtEl>
                                        <p:attrNameLst>
                                          <p:attrName>style.visibility</p:attrName>
                                        </p:attrNameLst>
                                      </p:cBhvr>
                                      <p:to>
                                        <p:strVal val="visible"/>
                                      </p:to>
                                    </p:set>
                                  </p:childTnLst>
                                </p:cTn>
                              </p:par>
                              <p:par>
                                <p:cTn id="61" nodeType="withEffect" fill="hold" presetClass="entr">
                                  <p:stCondLst>
                                    <p:cond delay="0"/>
                                  </p:stCondLst>
                                  <p:childTnLst>
                                    <p:set>
                                      <p:cBhvr>
                                        <p:cTn id="62" dur="1" fill="hold">
                                          <p:stCondLst>
                                            <p:cond delay="0"/>
                                          </p:stCondLst>
                                        </p:cTn>
                                        <p:tgtEl>
                                          <p:spTgt spid="27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stCondLst>
                                    <p:cond delay="0"/>
                                  </p:stCondLst>
                                  <p:childTnLst>
                                    <p:set>
                                      <p:cBhvr>
                                        <p:cTn id="66" dur="1" fill="hold">
                                          <p:stCondLst>
                                            <p:cond delay="0"/>
                                          </p:stCondLst>
                                        </p:cTn>
                                        <p:tgtEl>
                                          <p:spTgt spid="27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stCondLst>
                                    <p:cond delay="0"/>
                                  </p:stCondLst>
                                  <p:childTnLst>
                                    <p:set>
                                      <p:cBhvr>
                                        <p:cTn id="70"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stCondLst>
                                    <p:cond delay="0"/>
                                  </p:stCondLst>
                                  <p:childTnLst>
                                    <p:set>
                                      <p:cBhvr>
                                        <p:cTn id="74" dur="1" fill="hold">
                                          <p:stCondLst>
                                            <p:cond delay="0"/>
                                          </p:stCondLst>
                                        </p:cTn>
                                        <p:tgtEl>
                                          <p:spTgt spid="276">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380880" y="380880"/>
            <a:ext cx="8000640" cy="486360"/>
          </a:xfrm>
          <a:prstGeom prst="rect">
            <a:avLst/>
          </a:prstGeom>
          <a:solidFill>
            <a:srgbClr val="ff9966"/>
          </a:solidFill>
          <a:ln w="9360">
            <a:noFill/>
          </a:ln>
        </p:spPr>
        <p:style>
          <a:lnRef idx="0"/>
          <a:fillRef idx="0"/>
          <a:effectRef idx="0"/>
          <a:fontRef idx="minor"/>
        </p:style>
        <p:txBody>
          <a:bodyPr lIns="90000" rIns="90000" tIns="45000" bIns="45000"/>
          <a:p>
            <a:pPr algn="ctr">
              <a:lnSpc>
                <a:spcPct val="100000"/>
              </a:lnSpc>
            </a:pPr>
            <a:r>
              <a:rPr b="1" lang="en-IN" sz="2600" spc="-1" strike="noStrike">
                <a:solidFill>
                  <a:srgbClr val="000000"/>
                </a:solidFill>
                <a:latin typeface="Calibri"/>
              </a:rPr>
              <a:t>Real-Life Examples of Classical Conditioning</a:t>
            </a:r>
            <a:endParaRPr b="0" lang="en-IN" sz="2600" spc="-1" strike="noStrike">
              <a:latin typeface="Arial"/>
            </a:endParaRPr>
          </a:p>
        </p:txBody>
      </p:sp>
      <p:sp>
        <p:nvSpPr>
          <p:cNvPr id="278" name="CustomShape 2"/>
          <p:cNvSpPr/>
          <p:nvPr/>
        </p:nvSpPr>
        <p:spPr>
          <a:xfrm>
            <a:off x="304920" y="1905120"/>
            <a:ext cx="8305560" cy="3656520"/>
          </a:xfrm>
          <a:prstGeom prst="rect">
            <a:avLst/>
          </a:prstGeom>
          <a:noFill/>
          <a:ln w="9360">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 </a:t>
            </a:r>
            <a:r>
              <a:rPr b="0" lang="en-IN" sz="1800" spc="-1" strike="noStrike">
                <a:solidFill>
                  <a:srgbClr val="000000"/>
                </a:solidFill>
                <a:latin typeface="Comic Sans MS"/>
              </a:rPr>
              <a:t>Coyotes killing sheep – problem to sheep farmers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omic Sans MS"/>
              </a:rPr>
              <a:t>Study conditioned coyotes not to eat the sheep</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omic Sans MS"/>
              </a:rPr>
              <a:t>Sheep meat (CS) sprinkled with a chemical (UCS) that would produce a stomachache (UCR)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omic Sans MS"/>
              </a:rPr>
              <a:t>After coyotes ate the treated meat, </a:t>
            </a:r>
            <a:endParaRPr b="0" lang="en-IN" sz="1800" spc="-1" strike="noStrike">
              <a:latin typeface="Arial"/>
            </a:endParaRPr>
          </a:p>
          <a:p>
            <a:pPr>
              <a:lnSpc>
                <a:spcPct val="100000"/>
              </a:lnSpc>
            </a:pPr>
            <a:r>
              <a:rPr b="0" lang="en-IN" sz="1800" spc="-1" strike="noStrike">
                <a:solidFill>
                  <a:srgbClr val="000000"/>
                </a:solidFill>
                <a:latin typeface="Comic Sans MS"/>
              </a:rPr>
              <a:t>they avoided the live sheep (CR)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omic Sans MS"/>
              </a:rPr>
              <a:t>This humane application of </a:t>
            </a:r>
            <a:r>
              <a:rPr b="0" lang="en-IN" sz="1800" spc="-1" strike="noStrike" u="sng">
                <a:solidFill>
                  <a:srgbClr val="000000"/>
                </a:solidFill>
                <a:uFillTx/>
                <a:latin typeface="Comic Sans MS"/>
              </a:rPr>
              <a:t>conditioned taste aversion</a:t>
            </a:r>
            <a:r>
              <a:rPr b="0" lang="en-IN" sz="1800" spc="-1" strike="noStrike">
                <a:solidFill>
                  <a:srgbClr val="000000"/>
                </a:solidFill>
                <a:latin typeface="Comic Sans MS"/>
              </a:rPr>
              <a:t> might be used to control other predators as well </a:t>
            </a:r>
            <a:br/>
            <a:endParaRPr b="0" lang="en-IN" sz="1800" spc="-1" strike="noStrike">
              <a:latin typeface="Arial"/>
            </a:endParaRPr>
          </a:p>
        </p:txBody>
      </p:sp>
      <p:sp>
        <p:nvSpPr>
          <p:cNvPr id="279" name="CustomShape 3"/>
          <p:cNvSpPr/>
          <p:nvPr/>
        </p:nvSpPr>
        <p:spPr>
          <a:xfrm>
            <a:off x="917640" y="1219320"/>
            <a:ext cx="7439760" cy="364680"/>
          </a:xfrm>
          <a:prstGeom prst="rect">
            <a:avLst/>
          </a:prstGeom>
          <a:solidFill>
            <a:srgbClr val="ffcc99"/>
          </a:solidFill>
          <a:ln w="9360">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latin typeface="Comic Sans MS"/>
              </a:rPr>
              <a:t>Gustavson and Gustavson (1985) – Conditioned Taste Aversion </a:t>
            </a:r>
            <a:endParaRPr b="0" lang="en-IN" sz="1800" spc="-1" strike="noStrike">
              <a:latin typeface="Arial"/>
            </a:endParaRPr>
          </a:p>
        </p:txBody>
      </p:sp>
      <p:pic>
        <p:nvPicPr>
          <p:cNvPr id="280" name="Picture 7" descr=""/>
          <p:cNvPicPr/>
          <p:nvPr/>
        </p:nvPicPr>
        <p:blipFill>
          <a:blip r:embed="rId1"/>
          <a:stretch/>
        </p:blipFill>
        <p:spPr>
          <a:xfrm>
            <a:off x="7855560" y="1676520"/>
            <a:ext cx="1059480" cy="1371240"/>
          </a:xfrm>
          <a:prstGeom prst="rect">
            <a:avLst/>
          </a:prstGeom>
          <a:ln>
            <a:noFill/>
          </a:ln>
        </p:spPr>
      </p:pic>
      <p:pic>
        <p:nvPicPr>
          <p:cNvPr id="281" name="Picture 8" descr=""/>
          <p:cNvPicPr/>
          <p:nvPr/>
        </p:nvPicPr>
        <p:blipFill>
          <a:blip r:embed="rId2"/>
          <a:stretch/>
        </p:blipFill>
        <p:spPr>
          <a:xfrm>
            <a:off x="6934320" y="5105520"/>
            <a:ext cx="1980720" cy="1310760"/>
          </a:xfrm>
          <a:prstGeom prst="rect">
            <a:avLst/>
          </a:prstGeom>
          <a:ln>
            <a:noFill/>
          </a:ln>
        </p:spPr>
      </p:pic>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380880" y="380880"/>
            <a:ext cx="8000640" cy="486360"/>
          </a:xfrm>
          <a:prstGeom prst="rect">
            <a:avLst/>
          </a:prstGeom>
          <a:solidFill>
            <a:srgbClr val="ff9966"/>
          </a:solidFill>
          <a:ln w="9360">
            <a:noFill/>
          </a:ln>
        </p:spPr>
        <p:style>
          <a:lnRef idx="0"/>
          <a:fillRef idx="0"/>
          <a:effectRef idx="0"/>
          <a:fontRef idx="minor"/>
        </p:style>
        <p:txBody>
          <a:bodyPr lIns="90000" rIns="90000" tIns="45000" bIns="45000"/>
          <a:p>
            <a:pPr algn="ctr">
              <a:lnSpc>
                <a:spcPct val="100000"/>
              </a:lnSpc>
            </a:pPr>
            <a:r>
              <a:rPr b="1" lang="en-IN" sz="2600" spc="-1" strike="noStrike">
                <a:solidFill>
                  <a:srgbClr val="000000"/>
                </a:solidFill>
                <a:latin typeface="Calibri"/>
              </a:rPr>
              <a:t>Real-Life Examples of Classical Conditioning</a:t>
            </a:r>
            <a:endParaRPr b="0" lang="en-IN" sz="2600" spc="-1" strike="noStrike">
              <a:latin typeface="Arial"/>
            </a:endParaRPr>
          </a:p>
        </p:txBody>
      </p:sp>
      <p:sp>
        <p:nvSpPr>
          <p:cNvPr id="283" name="CustomShape 2"/>
          <p:cNvSpPr/>
          <p:nvPr/>
        </p:nvSpPr>
        <p:spPr>
          <a:xfrm>
            <a:off x="304920" y="1905120"/>
            <a:ext cx="8305560" cy="3382200"/>
          </a:xfrm>
          <a:prstGeom prst="rect">
            <a:avLst/>
          </a:prstGeom>
          <a:noFill/>
          <a:ln w="9360">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 </a:t>
            </a:r>
            <a:r>
              <a:rPr b="0" lang="en-IN" sz="1800" spc="-1" strike="noStrike">
                <a:solidFill>
                  <a:srgbClr val="000000"/>
                </a:solidFill>
                <a:latin typeface="Comic Sans MS"/>
              </a:rPr>
              <a:t>Injected Guinea Pigs with Foreign agents (non lethal)</a:t>
            </a:r>
            <a:endParaRPr b="0" lang="en-IN" sz="1800" spc="-1" strike="noStrike">
              <a:latin typeface="Arial"/>
            </a:endParaRPr>
          </a:p>
          <a:p>
            <a:pPr>
              <a:lnSpc>
                <a:spcPct val="100000"/>
              </a:lnSpc>
            </a:pPr>
            <a:r>
              <a:rPr b="0" lang="en-IN" sz="1800" spc="-1" strike="noStrike">
                <a:solidFill>
                  <a:srgbClr val="000000"/>
                </a:solidFill>
                <a:latin typeface="Comic Sans MS"/>
              </a:rPr>
              <a:t> </a:t>
            </a:r>
            <a:r>
              <a:rPr b="0" lang="en-IN" sz="1800" spc="-1" strike="noStrike">
                <a:solidFill>
                  <a:srgbClr val="000000"/>
                </a:solidFill>
                <a:latin typeface="Wingdings"/>
              </a:rPr>
              <a:t></a:t>
            </a:r>
            <a:r>
              <a:rPr b="0" lang="en-IN" sz="1800" spc="-1" strike="noStrike">
                <a:solidFill>
                  <a:srgbClr val="000000"/>
                </a:solidFill>
                <a:latin typeface="Comic Sans MS"/>
              </a:rPr>
              <a:t> </a:t>
            </a:r>
            <a:r>
              <a:rPr b="0" lang="en-IN" sz="1800" spc="-1" strike="noStrike">
                <a:solidFill>
                  <a:srgbClr val="000000"/>
                </a:solidFill>
                <a:latin typeface="Comic Sans MS"/>
              </a:rPr>
              <a:t>antibodies </a:t>
            </a:r>
            <a:r>
              <a:rPr b="0" lang="en-IN" sz="1800" spc="-1" strike="noStrike">
                <a:solidFill>
                  <a:srgbClr val="000000"/>
                </a:solidFill>
                <a:latin typeface="Wingdings"/>
              </a:rPr>
              <a:t></a:t>
            </a:r>
            <a:r>
              <a:rPr b="0" lang="en-IN" sz="1800" spc="-1" strike="noStrike">
                <a:solidFill>
                  <a:srgbClr val="000000"/>
                </a:solidFill>
                <a:latin typeface="Comic Sans MS"/>
              </a:rPr>
              <a:t> boost their immune system</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omic Sans MS"/>
              </a:rPr>
              <a:t>Then paired injections with Lights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omic Sans MS"/>
              </a:rPr>
              <a:t>Lights + Injections = better immunity</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omic Sans MS"/>
              </a:rPr>
              <a:t>Lights alone = better immunity</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omic Sans MS"/>
              </a:rPr>
              <a:t>Later Injected Cholera: animals with prior conditioning</a:t>
            </a:r>
            <a:endParaRPr b="0" lang="en-IN" sz="1800" spc="-1" strike="noStrike">
              <a:latin typeface="Arial"/>
            </a:endParaRPr>
          </a:p>
          <a:p>
            <a:pPr>
              <a:lnSpc>
                <a:spcPct val="100000"/>
              </a:lnSpc>
            </a:pPr>
            <a:r>
              <a:rPr b="0" lang="en-IN" sz="1800" spc="-1" strike="noStrike">
                <a:solidFill>
                  <a:srgbClr val="000000"/>
                </a:solidFill>
                <a:latin typeface="Comic Sans MS"/>
              </a:rPr>
              <a:t> </a:t>
            </a:r>
            <a:r>
              <a:rPr b="0" lang="en-IN" sz="1800" spc="-1" strike="noStrike">
                <a:solidFill>
                  <a:srgbClr val="000000"/>
                </a:solidFill>
                <a:latin typeface="Comic Sans MS"/>
              </a:rPr>
              <a:t>better survival vs controls with no conditioning</a:t>
            </a:r>
            <a:br/>
            <a:endParaRPr b="0" lang="en-IN" sz="1800" spc="-1" strike="noStrike">
              <a:latin typeface="Arial"/>
            </a:endParaRPr>
          </a:p>
        </p:txBody>
      </p:sp>
      <p:sp>
        <p:nvSpPr>
          <p:cNvPr id="284" name="CustomShape 3"/>
          <p:cNvSpPr/>
          <p:nvPr/>
        </p:nvSpPr>
        <p:spPr>
          <a:xfrm>
            <a:off x="1120680" y="1143000"/>
            <a:ext cx="6470640" cy="364680"/>
          </a:xfrm>
          <a:prstGeom prst="rect">
            <a:avLst/>
          </a:prstGeom>
          <a:solidFill>
            <a:srgbClr val="ffcc99"/>
          </a:solidFill>
          <a:ln w="9360">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latin typeface="Comic Sans MS"/>
              </a:rPr>
              <a:t>Metalmikov &amp; Chorine (1926, 1928) – Immune System </a:t>
            </a:r>
            <a:endParaRPr b="0" lang="en-IN" sz="1800" spc="-1" strike="noStrike">
              <a:latin typeface="Arial"/>
            </a:endParaRPr>
          </a:p>
        </p:txBody>
      </p:sp>
      <p:pic>
        <p:nvPicPr>
          <p:cNvPr id="285" name="MSj03719780000[1].wav" descr=""/>
          <p:cNvPicPr/>
          <p:nvPr/>
        </p:nvPicPr>
        <p:blipFill>
          <a:blip r:embed="rId1"/>
          <a:stretch/>
        </p:blipFill>
        <p:spPr>
          <a:xfrm>
            <a:off x="7696080" y="2819520"/>
            <a:ext cx="304560" cy="304560"/>
          </a:xfrm>
          <a:prstGeom prst="rect">
            <a:avLst/>
          </a:prstGeom>
          <a:ln>
            <a:noFill/>
          </a:ln>
        </p:spPr>
      </p:pic>
      <p:graphicFrame>
        <p:nvGraphicFramePr>
          <p:cNvPr id="286" name="Object 4"/>
          <p:cNvGraphicFramePr/>
          <p:nvPr/>
        </p:nvGraphicFramePr>
        <p:xfrm>
          <a:off x="6858000" y="2971800"/>
          <a:ext cx="609120" cy="609120"/>
        </p:xfrm>
        <a:graphic>
          <a:graphicData uri="http://schemas.openxmlformats.org/presentationml/2006/ole">
            <p:oleObj progId="Package" r:id="rId2" spid="">
              <p:embed/>
              <p:pic>
                <p:nvPicPr>
                  <p:cNvPr id="287" name="Object 6" descr=""/>
                  <p:cNvPicPr/>
                  <p:nvPr/>
                </p:nvPicPr>
                <p:blipFill>
                  <a:blip r:embed="rId3"/>
                  <a:stretch/>
                </p:blipFill>
                <p:spPr>
                  <a:xfrm>
                    <a:off x="6858000" y="2971800"/>
                    <a:ext cx="609120" cy="609120"/>
                  </a:xfrm>
                  <a:prstGeom prst="rect">
                    <a:avLst/>
                  </a:prstGeom>
                  <a:ln>
                    <a:noFill/>
                  </a:ln>
                </p:spPr>
              </p:pic>
            </p:oleObj>
          </a:graphicData>
        </a:graphic>
      </p:graphicFrame>
      <p:pic>
        <p:nvPicPr>
          <p:cNvPr id="288" name="Picture 7" descr=""/>
          <p:cNvPicPr/>
          <p:nvPr/>
        </p:nvPicPr>
        <p:blipFill>
          <a:blip r:embed="rId4"/>
          <a:stretch/>
        </p:blipFill>
        <p:spPr>
          <a:xfrm>
            <a:off x="6248520" y="3657600"/>
            <a:ext cx="1142640" cy="1029960"/>
          </a:xfrm>
          <a:prstGeom prst="rect">
            <a:avLst/>
          </a:prstGeom>
          <a:ln>
            <a:noFill/>
          </a:ln>
        </p:spPr>
      </p:pic>
      <p:pic>
        <p:nvPicPr>
          <p:cNvPr id="289" name="Picture 8" descr=""/>
          <p:cNvPicPr/>
          <p:nvPr/>
        </p:nvPicPr>
        <p:blipFill>
          <a:blip r:embed="rId5"/>
          <a:stretch/>
        </p:blipFill>
        <p:spPr>
          <a:xfrm>
            <a:off x="7315200" y="3505320"/>
            <a:ext cx="1122120" cy="1455480"/>
          </a:xfrm>
          <a:prstGeom prst="rect">
            <a:avLst/>
          </a:prstGeom>
          <a:ln>
            <a:noFill/>
          </a:ln>
        </p:spPr>
      </p:pic>
    </p:spTree>
  </p:cSld>
  <p:timing>
    <p:tnLst>
      <p:par>
        <p:cTn id="77" dur="indefinite" restart="never" nodeType="tmRoot">
          <p:childTnLst>
            <p:seq>
              <p:cTn id="78" dur="indefinite" nodeType="mainSeq">
                <p:childTnLst>
                  <p:par>
                    <p:cTn id="79" fill="hold">
                      <p:stCondLst>
                        <p:cond delay="0"/>
                      </p:stCondLst>
                      <p:childTnLst>
                        <p:par>
                          <p:cTn id="80" fill="hold">
                            <p:stCondLst>
                              <p:cond delay="0"/>
                            </p:stCondLst>
                            <p:childTnLst>
                              <p:par>
                                <p:cTn id="81" nodeType="afterEffect" fill="hold" presetClass="mediacall">
                                  <p:stCondLst>
                                    <p:cond delay="0"/>
                                  </p:stCondLst>
                                  <p:childTnLst>
                                    <p:cmd type="call">
                                      <p:cBhvr>
                                        <p:cTn id="82" dur="20920" fill="hold"/>
                                        <p:tgtEl>
                                          <p:spTgt spid="285"/>
                                        </p:tgtEl>
                                      </p:cBhvr>
                                    </p:cmd>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90" name="Group 1"/>
          <p:cNvGrpSpPr/>
          <p:nvPr/>
        </p:nvGrpSpPr>
        <p:grpSpPr>
          <a:xfrm>
            <a:off x="380880" y="457200"/>
            <a:ext cx="8076960" cy="4266720"/>
            <a:chOff x="380880" y="457200"/>
            <a:chExt cx="8076960" cy="4266720"/>
          </a:xfrm>
        </p:grpSpPr>
        <p:grpSp>
          <p:nvGrpSpPr>
            <p:cNvPr id="291" name="Group 2"/>
            <p:cNvGrpSpPr/>
            <p:nvPr/>
          </p:nvGrpSpPr>
          <p:grpSpPr>
            <a:xfrm>
              <a:off x="386280" y="470520"/>
              <a:ext cx="8066160" cy="4240440"/>
              <a:chOff x="386280" y="470520"/>
              <a:chExt cx="8066160" cy="4240440"/>
            </a:xfrm>
          </p:grpSpPr>
          <p:sp>
            <p:nvSpPr>
              <p:cNvPr id="292" name="CustomShape 3"/>
              <p:cNvSpPr/>
              <p:nvPr/>
            </p:nvSpPr>
            <p:spPr>
              <a:xfrm>
                <a:off x="386280" y="470520"/>
                <a:ext cx="8066160" cy="4240440"/>
              </a:xfrm>
              <a:prstGeom prst="rect">
                <a:avLst/>
              </a:prstGeom>
              <a:noFill/>
              <a:ln w="38160">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r>
                  <a:rPr b="0" lang="en-IN" sz="2800" spc="-1" strike="noStrike">
                    <a:solidFill>
                      <a:srgbClr val="000000"/>
                    </a:solidFill>
                    <a:latin typeface="Comic Sans MS"/>
                  </a:rPr>
                  <a:t>In </a:t>
                </a:r>
                <a:r>
                  <a:rPr b="0" i="1" lang="en-IN" sz="2800" spc="-1" strike="noStrike">
                    <a:solidFill>
                      <a:srgbClr val="000000"/>
                    </a:solidFill>
                    <a:latin typeface="Comic Sans MS"/>
                  </a:rPr>
                  <a:t>A Clockwork Orange</a:t>
                </a:r>
                <a:r>
                  <a:rPr b="0" lang="en-IN" sz="2800" spc="-1" strike="noStrike">
                    <a:solidFill>
                      <a:srgbClr val="000000"/>
                    </a:solidFill>
                    <a:latin typeface="Comic Sans MS"/>
                  </a:rPr>
                  <a:t>, a mass murderer, is strapped to a chair and forced to watch violent movies while he is injected with a drug that nauseates him. So he sits and gags and retches as he watches the movies. After hundreds of repetitions of this, he associates violence with nausea, and it limits his ability to be violent.</a:t>
                </a:r>
                <a:endParaRPr b="0" lang="en-IN" sz="2800" spc="-1" strike="noStrike">
                  <a:latin typeface="Arial"/>
                </a:endParaRPr>
              </a:p>
            </p:txBody>
          </p:sp>
          <p:sp>
            <p:nvSpPr>
              <p:cNvPr id="293" name="CustomShape 4"/>
              <p:cNvSpPr/>
              <p:nvPr/>
            </p:nvSpPr>
            <p:spPr>
              <a:xfrm>
                <a:off x="386280" y="470520"/>
                <a:ext cx="8066160" cy="4240440"/>
              </a:xfrm>
              <a:prstGeom prst="rect">
                <a:avLst/>
              </a:prstGeom>
              <a:noFill/>
              <a:ln w="38160">
                <a:solidFill>
                  <a:srgbClr val="a0a0a0"/>
                </a:solidFill>
                <a:miter/>
              </a:ln>
            </p:spPr>
            <p:style>
              <a:lnRef idx="0"/>
              <a:fillRef idx="0"/>
              <a:effectRef idx="0"/>
              <a:fontRef idx="minor"/>
            </p:style>
          </p:sp>
        </p:grpSp>
        <p:sp>
          <p:nvSpPr>
            <p:cNvPr id="294" name="CustomShape 5"/>
            <p:cNvSpPr/>
            <p:nvPr/>
          </p:nvSpPr>
          <p:spPr>
            <a:xfrm>
              <a:off x="380880" y="457200"/>
              <a:ext cx="8076960" cy="4266720"/>
            </a:xfrm>
            <a:prstGeom prst="rect">
              <a:avLst/>
            </a:prstGeom>
            <a:noFill/>
            <a:ln w="38160">
              <a:solidFill>
                <a:srgbClr val="cc0000"/>
              </a:solidFill>
              <a:miter/>
            </a:ln>
          </p:spPr>
          <p:style>
            <a:lnRef idx="0"/>
            <a:fillRef idx="0"/>
            <a:effectRef idx="0"/>
            <a:fontRef idx="minor"/>
          </p:style>
        </p:sp>
      </p:grpSp>
      <p:pic>
        <p:nvPicPr>
          <p:cNvPr id="295" name="Picture 15" descr=""/>
          <p:cNvPicPr/>
          <p:nvPr/>
        </p:nvPicPr>
        <p:blipFill>
          <a:blip r:embed="rId1"/>
          <a:stretch/>
        </p:blipFill>
        <p:spPr>
          <a:xfrm>
            <a:off x="4392000" y="4696200"/>
            <a:ext cx="2742840" cy="2431800"/>
          </a:xfrm>
          <a:prstGeom prst="rect">
            <a:avLst/>
          </a:prstGeom>
          <a:ln>
            <a:noFill/>
          </a:ln>
        </p:spPr>
      </p:pic>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0" y="609480"/>
            <a:ext cx="9143640" cy="5757480"/>
          </a:xfrm>
          <a:prstGeom prst="rect">
            <a:avLst/>
          </a:prstGeom>
          <a:noFill/>
          <a:ln w="9360">
            <a:noFill/>
          </a:ln>
        </p:spPr>
        <p:style>
          <a:lnRef idx="0"/>
          <a:fillRef idx="0"/>
          <a:effectRef idx="0"/>
          <a:fontRef idx="minor"/>
        </p:style>
        <p:txBody>
          <a:bodyPr lIns="90000" rIns="90000" tIns="45000" bIns="45000"/>
          <a:p>
            <a:pPr>
              <a:lnSpc>
                <a:spcPct val="100000"/>
              </a:lnSpc>
            </a:pPr>
            <a:r>
              <a:rPr b="1" lang="en-IN" sz="2600" spc="-1" strike="noStrike">
                <a:solidFill>
                  <a:srgbClr val="ffffff"/>
                </a:solidFill>
                <a:latin typeface="Calibri"/>
              </a:rPr>
              <a:t>Real-Life Examples of Classical Conditioning </a:t>
            </a:r>
            <a:endParaRPr b="0" lang="en-IN" sz="2600" spc="-1" strike="noStrike">
              <a:latin typeface="Arial"/>
            </a:endParaRPr>
          </a:p>
          <a:p>
            <a:pPr>
              <a:lnSpc>
                <a:spcPct val="100000"/>
              </a:lnSpc>
            </a:pPr>
            <a:endParaRPr b="0" lang="en-IN" sz="2600" spc="-1" strike="noStrike">
              <a:latin typeface="Arial"/>
            </a:endParaRPr>
          </a:p>
          <a:p>
            <a:pPr lvl="1" marL="457200" indent="-216000">
              <a:lnSpc>
                <a:spcPct val="100000"/>
              </a:lnSpc>
              <a:buClr>
                <a:srgbClr val="ffffff"/>
              </a:buClr>
              <a:buFont typeface="Symbol" charset="2"/>
              <a:buChar char=""/>
            </a:pPr>
            <a:r>
              <a:rPr b="1" lang="en-IN" sz="2800" spc="-1" strike="noStrike">
                <a:solidFill>
                  <a:srgbClr val="ffffff"/>
                </a:solidFill>
                <a:latin typeface="Comic Sans MS"/>
              </a:rPr>
              <a:t>Drug Tolerance</a:t>
            </a:r>
            <a:r>
              <a:rPr b="1" lang="en-IN" sz="2800" spc="-1" strike="noStrike">
                <a:solidFill>
                  <a:srgbClr val="000000"/>
                </a:solidFill>
                <a:latin typeface="Comic Sans MS"/>
              </a:rPr>
              <a:t>   Drug Overdose</a:t>
            </a:r>
            <a:endParaRPr b="0" lang="en-IN" sz="2800" spc="-1" strike="noStrike">
              <a:latin typeface="Arial"/>
            </a:endParaRPr>
          </a:p>
          <a:p>
            <a:pPr>
              <a:lnSpc>
                <a:spcPct val="100000"/>
              </a:lnSpc>
            </a:pPr>
            <a:endParaRPr b="0" lang="en-IN" sz="2800" spc="-1" strike="noStrike">
              <a:latin typeface="Arial"/>
            </a:endParaRPr>
          </a:p>
          <a:p>
            <a:pPr lvl="2" marL="914400" indent="-216000">
              <a:lnSpc>
                <a:spcPct val="100000"/>
              </a:lnSpc>
              <a:buClr>
                <a:srgbClr val="000000"/>
              </a:buClr>
              <a:buFont typeface="Symbol" charset="2"/>
              <a:buChar char=""/>
            </a:pPr>
            <a:r>
              <a:rPr b="0" lang="en-IN" sz="2800" spc="-1" strike="noStrike">
                <a:solidFill>
                  <a:srgbClr val="000000"/>
                </a:solidFill>
                <a:latin typeface="Comic Sans MS"/>
              </a:rPr>
              <a:t>drug users become increasingly less responsive  </a:t>
            </a:r>
            <a:endParaRPr b="0" lang="en-IN" sz="2800" spc="-1" strike="noStrike">
              <a:latin typeface="Arial"/>
            </a:endParaRPr>
          </a:p>
          <a:p>
            <a:pPr marL="914400">
              <a:lnSpc>
                <a:spcPct val="100000"/>
              </a:lnSpc>
            </a:pPr>
            <a:r>
              <a:rPr b="0" lang="en-IN" sz="2800" spc="-1" strike="noStrike">
                <a:solidFill>
                  <a:srgbClr val="000000"/>
                </a:solidFill>
                <a:latin typeface="Comic Sans MS"/>
              </a:rPr>
              <a:t> </a:t>
            </a:r>
            <a:r>
              <a:rPr b="0" lang="en-IN" sz="2800" spc="-1" strike="noStrike">
                <a:solidFill>
                  <a:srgbClr val="000000"/>
                </a:solidFill>
                <a:latin typeface="Comic Sans MS"/>
              </a:rPr>
              <a:t>to the effects of the drug </a:t>
            </a:r>
            <a:endParaRPr b="0" lang="en-IN" sz="2800" spc="-1" strike="noStrike">
              <a:latin typeface="Arial"/>
            </a:endParaRPr>
          </a:p>
          <a:p>
            <a:pPr lvl="2" marL="914400" indent="-216000">
              <a:lnSpc>
                <a:spcPct val="100000"/>
              </a:lnSpc>
              <a:buClr>
                <a:srgbClr val="000000"/>
              </a:buClr>
              <a:buFont typeface="Symbol" charset="2"/>
              <a:buChar char=""/>
            </a:pPr>
            <a:r>
              <a:rPr b="0" lang="en-IN" sz="2800" spc="-1" strike="noStrike">
                <a:solidFill>
                  <a:srgbClr val="000000"/>
                </a:solidFill>
                <a:latin typeface="Comic Sans MS"/>
              </a:rPr>
              <a:t>tolerance is specific to specific environments (e.g. bedroom) </a:t>
            </a:r>
            <a:endParaRPr b="0" lang="en-IN" sz="2800" spc="-1" strike="noStrike">
              <a:latin typeface="Arial"/>
            </a:endParaRPr>
          </a:p>
          <a:p>
            <a:pPr lvl="2" marL="914400" indent="-216000">
              <a:lnSpc>
                <a:spcPct val="100000"/>
              </a:lnSpc>
              <a:buClr>
                <a:srgbClr val="000000"/>
              </a:buClr>
              <a:buFont typeface="Symbol" charset="2"/>
              <a:buChar char=""/>
            </a:pPr>
            <a:r>
              <a:rPr b="0" lang="en-IN" sz="2800" spc="-1" strike="noStrike">
                <a:solidFill>
                  <a:srgbClr val="000000"/>
                </a:solidFill>
                <a:latin typeface="Comic Sans MS"/>
              </a:rPr>
              <a:t>familiar environment becomes associated with a compensatory response (Physiology)</a:t>
            </a:r>
            <a:endParaRPr b="0" lang="en-IN" sz="2800" spc="-1" strike="noStrike">
              <a:latin typeface="Arial"/>
            </a:endParaRPr>
          </a:p>
          <a:p>
            <a:pPr lvl="2" marL="914400" indent="-216000">
              <a:lnSpc>
                <a:spcPct val="100000"/>
              </a:lnSpc>
              <a:buClr>
                <a:srgbClr val="000000"/>
              </a:buClr>
              <a:buFont typeface="Symbol" charset="2"/>
              <a:buChar char=""/>
            </a:pPr>
            <a:r>
              <a:rPr b="0" lang="en-IN" sz="2800" spc="-1" strike="noStrike">
                <a:solidFill>
                  <a:srgbClr val="000000"/>
                </a:solidFill>
                <a:latin typeface="Comic Sans MS"/>
              </a:rPr>
              <a:t>taking drug in unfamiliar environment leads to  lack of tolerance </a:t>
            </a:r>
            <a:r>
              <a:rPr b="0" lang="en-IN" sz="2800" spc="-1" strike="noStrike">
                <a:solidFill>
                  <a:srgbClr val="000000"/>
                </a:solidFill>
                <a:latin typeface="Wingdings"/>
              </a:rPr>
              <a:t></a:t>
            </a:r>
            <a:r>
              <a:rPr b="0" lang="en-IN" sz="2800" spc="-1" strike="noStrike">
                <a:solidFill>
                  <a:srgbClr val="000000"/>
                </a:solidFill>
                <a:latin typeface="Comic Sans MS"/>
              </a:rPr>
              <a:t> drug overdose</a:t>
            </a:r>
            <a:endParaRPr b="0" lang="en-IN" sz="2800" spc="-1" strike="noStrike">
              <a:latin typeface="Arial"/>
            </a:endParaRPr>
          </a:p>
          <a:p>
            <a:pPr>
              <a:lnSpc>
                <a:spcPct val="100000"/>
              </a:lnSpc>
            </a:pPr>
            <a:endParaRPr b="0" lang="en-IN" sz="2800" spc="-1" strike="noStrike">
              <a:latin typeface="Arial"/>
            </a:endParaRPr>
          </a:p>
        </p:txBody>
      </p:sp>
      <p:pic>
        <p:nvPicPr>
          <p:cNvPr id="297" name="Picture 4" descr=""/>
          <p:cNvPicPr/>
          <p:nvPr/>
        </p:nvPicPr>
        <p:blipFill>
          <a:blip r:embed="rId1"/>
          <a:stretch/>
        </p:blipFill>
        <p:spPr>
          <a:xfrm>
            <a:off x="7238880" y="228600"/>
            <a:ext cx="1360080" cy="1904760"/>
          </a:xfrm>
          <a:prstGeom prst="rect">
            <a:avLst/>
          </a:prstGeom>
          <a:ln>
            <a:noFill/>
          </a:ln>
        </p:spPr>
      </p:pic>
      <p:pic>
        <p:nvPicPr>
          <p:cNvPr id="298" name="Picture 5" descr=""/>
          <p:cNvPicPr/>
          <p:nvPr/>
        </p:nvPicPr>
        <p:blipFill>
          <a:blip r:embed="rId2"/>
          <a:stretch/>
        </p:blipFill>
        <p:spPr>
          <a:xfrm>
            <a:off x="6781680" y="5334120"/>
            <a:ext cx="1980720" cy="1079280"/>
          </a:xfrm>
          <a:prstGeom prst="rect">
            <a:avLst/>
          </a:prstGeom>
          <a:ln>
            <a:noFill/>
          </a:ln>
        </p:spPr>
      </p:pic>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9" name="Picture 2" descr=""/>
          <p:cNvPicPr/>
          <p:nvPr/>
        </p:nvPicPr>
        <p:blipFill>
          <a:blip r:embed="rId1"/>
          <a:stretch/>
        </p:blipFill>
        <p:spPr>
          <a:xfrm>
            <a:off x="380880" y="1295280"/>
            <a:ext cx="8305560" cy="4434840"/>
          </a:xfrm>
          <a:prstGeom prst="rect">
            <a:avLst/>
          </a:prstGeom>
          <a:ln>
            <a:noFill/>
          </a:ln>
        </p:spPr>
      </p:pic>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Clinical therapies</a:t>
            </a:r>
            <a:endParaRPr b="0" lang="en-US" sz="4400" spc="-1" strike="noStrike">
              <a:solidFill>
                <a:srgbClr val="000000"/>
              </a:solidFill>
              <a:latin typeface="Calibri"/>
            </a:endParaRPr>
          </a:p>
        </p:txBody>
      </p:sp>
      <p:sp>
        <p:nvSpPr>
          <p:cNvPr id="301"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People keep trying to use conditioning-based </a:t>
            </a:r>
            <a:r>
              <a:rPr b="0" lang="en-US" sz="3200" spc="-1" strike="noStrike">
                <a:solidFill>
                  <a:srgbClr val="000000"/>
                </a:solidFill>
                <a:latin typeface="Calibri"/>
              </a:rPr>
              <a:t>methods, e.g. ‘flooding’ to treat phobias, </a:t>
            </a:r>
            <a:r>
              <a:rPr b="0" lang="en-US" sz="3200" spc="-1" strike="noStrike">
                <a:solidFill>
                  <a:srgbClr val="000000"/>
                </a:solidFill>
                <a:latin typeface="Calibri"/>
              </a:rPr>
              <a:t>fears and trauma-related disorders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Doesn’t work very well – fear conditioning is </a:t>
            </a:r>
            <a:r>
              <a:rPr b="0" lang="en-US" sz="3200" spc="-1" strike="noStrike">
                <a:solidFill>
                  <a:srgbClr val="000000"/>
                </a:solidFill>
                <a:latin typeface="Calibri"/>
              </a:rPr>
              <a:t>much stronger than fear extinction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For reasons that may become clearer as we </a:t>
            </a:r>
            <a:r>
              <a:rPr b="0" lang="en-US" sz="3200" spc="-1" strike="noStrike">
                <a:solidFill>
                  <a:srgbClr val="000000"/>
                </a:solidFill>
                <a:latin typeface="Calibri"/>
              </a:rPr>
              <a:t>go along</a:t>
            </a:r>
            <a:endParaRPr b="0" lang="en-US" sz="3200" spc="-1" strike="noStrike">
              <a:solidFill>
                <a:srgbClr val="000000"/>
              </a:solidFill>
              <a:latin typeface="Calibri"/>
            </a:endParaRPr>
          </a:p>
          <a:p>
            <a:r>
              <a:rPr b="0" lang="en-US" sz="2800" spc="-1" strike="noStrike">
                <a:solidFill>
                  <a:srgbClr val="000000"/>
                </a:solidFill>
                <a:latin typeface="Calibri"/>
              </a:rPr>
              <a:t>Can you think why? response more resistant to </a:t>
            </a:r>
            <a:r>
              <a:rPr b="0" lang="en-US" sz="2800" spc="-1" strike="noStrike">
                <a:solidFill>
                  <a:srgbClr val="000000"/>
                </a:solidFill>
                <a:latin typeface="Calibri"/>
              </a:rPr>
              <a:t>extinction </a:t>
            </a:r>
            <a:endParaRPr b="0" lang="en-US" sz="2800" spc="-1" strike="noStrike">
              <a:solidFill>
                <a:srgbClr val="000000"/>
              </a:solidFill>
              <a:latin typeface="Calibri"/>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Modeling classical conditioning</a:t>
            </a:r>
            <a:endParaRPr b="0" lang="en-US" sz="4400" spc="-1" strike="noStrike">
              <a:solidFill>
                <a:srgbClr val="000000"/>
              </a:solidFill>
              <a:latin typeface="Calibri"/>
            </a:endParaRPr>
          </a:p>
        </p:txBody>
      </p:sp>
      <p:sp>
        <p:nvSpPr>
          <p:cNvPr id="303"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Most popular approach for years was the Rescorla-Wagner model</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Could reproduce a number of empirical observations in classical conditioning experiments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pic>
        <p:nvPicPr>
          <p:cNvPr id="304" name="Picture 2" descr=""/>
          <p:cNvPicPr/>
          <p:nvPr/>
        </p:nvPicPr>
        <p:blipFill>
          <a:blip r:embed="rId1"/>
          <a:stretch/>
        </p:blipFill>
        <p:spPr>
          <a:xfrm>
            <a:off x="1981080" y="2895480"/>
            <a:ext cx="3200040" cy="435960"/>
          </a:xfrm>
          <a:prstGeom prst="rect">
            <a:avLst/>
          </a:prstGeom>
          <a:ln w="9360">
            <a:noFill/>
          </a:ln>
        </p:spPr>
      </p:pic>
      <p:pic>
        <p:nvPicPr>
          <p:cNvPr id="305" name="Picture 3" descr=""/>
          <p:cNvPicPr/>
          <p:nvPr/>
        </p:nvPicPr>
        <p:blipFill>
          <a:blip r:embed="rId2"/>
          <a:stretch/>
        </p:blipFill>
        <p:spPr>
          <a:xfrm>
            <a:off x="1981080" y="3733920"/>
            <a:ext cx="2460240" cy="380520"/>
          </a:xfrm>
          <a:prstGeom prst="rect">
            <a:avLst/>
          </a:prstGeom>
          <a:ln w="9360">
            <a:noFill/>
          </a:ln>
        </p:spPr>
      </p:pic>
      <p:sp>
        <p:nvSpPr>
          <p:cNvPr id="306" name="CustomShape 3"/>
          <p:cNvSpPr/>
          <p:nvPr/>
        </p:nvSpPr>
        <p:spPr>
          <a:xfrm>
            <a:off x="457200" y="6172200"/>
            <a:ext cx="746712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http://users.ipfw.edu/abbott/314/Rescorla2.htm</a:t>
            </a:r>
            <a:endParaRPr b="0" lang="en-IN" sz="1800" spc="-1" strike="noStrike">
              <a:latin typeface="Arial"/>
            </a:endParaRPr>
          </a:p>
        </p:txBody>
      </p:sp>
      <p:sp>
        <p:nvSpPr>
          <p:cNvPr id="307" name="CustomShape 4"/>
          <p:cNvSpPr/>
          <p:nvPr/>
        </p:nvSpPr>
        <p:spPr>
          <a:xfrm>
            <a:off x="5638680" y="2819520"/>
            <a:ext cx="2285640" cy="9500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Some versions replace V</a:t>
            </a:r>
            <a:r>
              <a:rPr b="0" lang="en-IN" sz="1800" spc="-1" strike="noStrike" baseline="-25000">
                <a:solidFill>
                  <a:srgbClr val="000000"/>
                </a:solidFill>
                <a:latin typeface="Calibri"/>
              </a:rPr>
              <a:t>tot</a:t>
            </a:r>
            <a:r>
              <a:rPr b="0" lang="en-IN" sz="1800" spc="-1" strike="noStrike">
                <a:solidFill>
                  <a:srgbClr val="000000"/>
                </a:solidFill>
                <a:latin typeface="Calibri"/>
              </a:rPr>
              <a:t> with V</a:t>
            </a:r>
            <a:r>
              <a:rPr b="0" lang="en-IN" sz="1800" spc="-1" strike="noStrike" baseline="-25000">
                <a:solidFill>
                  <a:srgbClr val="000000"/>
                </a:solidFill>
                <a:latin typeface="Calibri"/>
              </a:rPr>
              <a:t>x</a:t>
            </a:r>
            <a:r>
              <a:rPr b="0" lang="en-IN" sz="1800" spc="-1" strike="noStrike">
                <a:solidFill>
                  <a:srgbClr val="000000"/>
                </a:solidFill>
                <a:latin typeface="Calibri"/>
              </a:rPr>
              <a:t>; what is the difference?</a:t>
            </a:r>
            <a:endParaRPr b="0" lang="en-IN" sz="1800" spc="-1" strike="noStrike">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8" name="Picture 2" descr=""/>
          <p:cNvPicPr/>
          <p:nvPr/>
        </p:nvPicPr>
        <p:blipFill>
          <a:blip r:embed="rId1"/>
          <a:stretch/>
        </p:blipFill>
        <p:spPr>
          <a:xfrm>
            <a:off x="0" y="0"/>
            <a:ext cx="9143640" cy="686016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9" name="Picture 1" descr=""/>
          <p:cNvPicPr/>
          <p:nvPr/>
        </p:nvPicPr>
        <p:blipFill>
          <a:blip r:embed="rId1"/>
          <a:stretch/>
        </p:blipFill>
        <p:spPr>
          <a:xfrm>
            <a:off x="1161360" y="1576080"/>
            <a:ext cx="3068640" cy="4281840"/>
          </a:xfrm>
          <a:prstGeom prst="rect">
            <a:avLst/>
          </a:prstGeom>
          <a:ln>
            <a:noFill/>
          </a:ln>
        </p:spPr>
      </p:pic>
      <p:pic>
        <p:nvPicPr>
          <p:cNvPr id="310" name="Picture 2" descr=""/>
          <p:cNvPicPr/>
          <p:nvPr/>
        </p:nvPicPr>
        <p:blipFill>
          <a:blip r:embed="rId2"/>
          <a:stretch/>
        </p:blipFill>
        <p:spPr>
          <a:xfrm>
            <a:off x="5989680" y="1658880"/>
            <a:ext cx="2073240" cy="1575720"/>
          </a:xfrm>
          <a:prstGeom prst="rect">
            <a:avLst/>
          </a:prstGeom>
          <a:ln>
            <a:noFill/>
          </a:ln>
        </p:spPr>
      </p:pic>
      <p:pic>
        <p:nvPicPr>
          <p:cNvPr id="311" name="Picture 3" descr=""/>
          <p:cNvPicPr/>
          <p:nvPr/>
        </p:nvPicPr>
        <p:blipFill>
          <a:blip r:embed="rId3"/>
          <a:stretch/>
        </p:blipFill>
        <p:spPr>
          <a:xfrm>
            <a:off x="6386760" y="3755520"/>
            <a:ext cx="1492560" cy="1138320"/>
          </a:xfrm>
          <a:prstGeom prst="rect">
            <a:avLst/>
          </a:prstGeom>
          <a:ln>
            <a:noFill/>
          </a:ln>
        </p:spPr>
      </p:pic>
      <p:sp>
        <p:nvSpPr>
          <p:cNvPr id="31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What RW could explain</a:t>
            </a:r>
            <a:endParaRPr b="0" lang="en-US" sz="4400" spc="-1" strike="noStrike">
              <a:solidFill>
                <a:srgbClr val="000000"/>
              </a:solidFill>
              <a:latin typeface="Calibri"/>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0" name="Picture 2" descr=""/>
          <p:cNvPicPr/>
          <p:nvPr/>
        </p:nvPicPr>
        <p:blipFill>
          <a:blip r:embed="rId1"/>
          <a:stretch/>
        </p:blipFill>
        <p:spPr>
          <a:xfrm>
            <a:off x="457200" y="762120"/>
            <a:ext cx="3966840" cy="5028840"/>
          </a:xfrm>
          <a:prstGeom prst="rect">
            <a:avLst/>
          </a:prstGeom>
          <a:ln>
            <a:noFill/>
          </a:ln>
        </p:spPr>
      </p:pic>
      <p:sp>
        <p:nvSpPr>
          <p:cNvPr id="211" name="CustomShape 1"/>
          <p:cNvSpPr/>
          <p:nvPr/>
        </p:nvSpPr>
        <p:spPr>
          <a:xfrm flipV="1">
            <a:off x="5943600" y="3657600"/>
            <a:ext cx="360" cy="12189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12" name="CustomShape 2"/>
          <p:cNvSpPr/>
          <p:nvPr/>
        </p:nvSpPr>
        <p:spPr>
          <a:xfrm flipV="1">
            <a:off x="6553080" y="3657600"/>
            <a:ext cx="360" cy="12189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13" name="CustomShape 3"/>
          <p:cNvSpPr/>
          <p:nvPr/>
        </p:nvSpPr>
        <p:spPr>
          <a:xfrm flipV="1">
            <a:off x="7238880" y="3657600"/>
            <a:ext cx="360" cy="12189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14" name="CustomShape 4"/>
          <p:cNvSpPr/>
          <p:nvPr/>
        </p:nvSpPr>
        <p:spPr>
          <a:xfrm>
            <a:off x="5943600" y="1295280"/>
            <a:ext cx="360" cy="12189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15" name="CustomShape 5"/>
          <p:cNvSpPr/>
          <p:nvPr/>
        </p:nvSpPr>
        <p:spPr>
          <a:xfrm>
            <a:off x="6553080" y="1295280"/>
            <a:ext cx="360" cy="12189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16" name="CustomShape 6"/>
          <p:cNvSpPr/>
          <p:nvPr/>
        </p:nvSpPr>
        <p:spPr>
          <a:xfrm>
            <a:off x="7238880" y="1295280"/>
            <a:ext cx="360" cy="12189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17" name="CustomShape 7"/>
          <p:cNvSpPr/>
          <p:nvPr/>
        </p:nvSpPr>
        <p:spPr>
          <a:xfrm>
            <a:off x="6172200" y="849960"/>
            <a:ext cx="76176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Mind</a:t>
            </a:r>
            <a:endParaRPr b="0" lang="en-IN" sz="1800" spc="-1" strike="noStrike">
              <a:latin typeface="Arial"/>
            </a:endParaRPr>
          </a:p>
        </p:txBody>
      </p:sp>
      <p:sp>
        <p:nvSpPr>
          <p:cNvPr id="218" name="CustomShape 8"/>
          <p:cNvSpPr/>
          <p:nvPr/>
        </p:nvSpPr>
        <p:spPr>
          <a:xfrm>
            <a:off x="6172200" y="4964760"/>
            <a:ext cx="76176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World</a:t>
            </a:r>
            <a:endParaRPr b="0" lang="en-IN" sz="1800" spc="-1" strike="noStrike">
              <a:latin typeface="Arial"/>
            </a:endParaRPr>
          </a:p>
        </p:txBody>
      </p:sp>
      <p:sp>
        <p:nvSpPr>
          <p:cNvPr id="219" name="CustomShape 9"/>
          <p:cNvSpPr/>
          <p:nvPr/>
        </p:nvSpPr>
        <p:spPr>
          <a:xfrm>
            <a:off x="5715000" y="2819520"/>
            <a:ext cx="1752120" cy="6091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Cognition</a:t>
            </a:r>
            <a:endParaRPr b="0" lang="en-IN" sz="1800" spc="-1" strike="noStrike">
              <a:latin typeface="Arial"/>
            </a:endParaRPr>
          </a:p>
        </p:txBody>
      </p:sp>
      <p:sp>
        <p:nvSpPr>
          <p:cNvPr id="220" name="CustomShape 10"/>
          <p:cNvSpPr/>
          <p:nvPr/>
        </p:nvSpPr>
        <p:spPr>
          <a:xfrm>
            <a:off x="838080" y="6095880"/>
            <a:ext cx="7314840" cy="639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Cognition is the process by which the observer assembles what is observed into knowledge based on what the observer already knows</a:t>
            </a:r>
            <a:endParaRPr b="0" lang="en-IN"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3" name="Picture 1" descr=""/>
          <p:cNvPicPr/>
          <p:nvPr/>
        </p:nvPicPr>
        <p:blipFill>
          <a:blip r:embed="rId1"/>
          <a:stretch/>
        </p:blipFill>
        <p:spPr>
          <a:xfrm>
            <a:off x="3069000" y="1410120"/>
            <a:ext cx="3068640" cy="4281840"/>
          </a:xfrm>
          <a:prstGeom prst="rect">
            <a:avLst/>
          </a:prstGeom>
          <a:ln>
            <a:noFill/>
          </a:ln>
        </p:spPr>
      </p:pic>
      <p:pic>
        <p:nvPicPr>
          <p:cNvPr id="314" name="Picture 2" descr=""/>
          <p:cNvPicPr/>
          <p:nvPr/>
        </p:nvPicPr>
        <p:blipFill>
          <a:blip r:embed="rId2"/>
          <a:stretch/>
        </p:blipFill>
        <p:spPr>
          <a:xfrm>
            <a:off x="6185520" y="1493280"/>
            <a:ext cx="2073240" cy="1575720"/>
          </a:xfrm>
          <a:prstGeom prst="rect">
            <a:avLst/>
          </a:prstGeom>
          <a:ln>
            <a:noFill/>
          </a:ln>
        </p:spPr>
      </p:pic>
      <p:pic>
        <p:nvPicPr>
          <p:cNvPr id="315" name="Picture 3" descr=""/>
          <p:cNvPicPr/>
          <p:nvPr/>
        </p:nvPicPr>
        <p:blipFill>
          <a:blip r:embed="rId3"/>
          <a:stretch/>
        </p:blipFill>
        <p:spPr>
          <a:xfrm>
            <a:off x="6549840" y="3755520"/>
            <a:ext cx="1492560" cy="1138320"/>
          </a:xfrm>
          <a:prstGeom prst="rect">
            <a:avLst/>
          </a:prstGeom>
          <a:ln>
            <a:noFill/>
          </a:ln>
        </p:spPr>
      </p:pic>
      <p:pic>
        <p:nvPicPr>
          <p:cNvPr id="316" name="Picture 4" descr=""/>
          <p:cNvPicPr/>
          <p:nvPr/>
        </p:nvPicPr>
        <p:blipFill>
          <a:blip r:embed="rId4"/>
          <a:stretch/>
        </p:blipFill>
        <p:spPr>
          <a:xfrm>
            <a:off x="331920" y="1327320"/>
            <a:ext cx="2073240" cy="1575720"/>
          </a:xfrm>
          <a:prstGeom prst="rect">
            <a:avLst/>
          </a:prstGeom>
          <a:ln>
            <a:noFill/>
          </a:ln>
        </p:spPr>
      </p:pic>
      <p:sp>
        <p:nvSpPr>
          <p:cNvPr id="317" name="CustomShape 1"/>
          <p:cNvSpPr/>
          <p:nvPr/>
        </p:nvSpPr>
        <p:spPr>
          <a:xfrm>
            <a:off x="743760" y="2921040"/>
            <a:ext cx="1315080" cy="324360"/>
          </a:xfrm>
          <a:prstGeom prst="rect">
            <a:avLst/>
          </a:prstGeom>
          <a:noFill/>
          <a:ln>
            <a:noFill/>
          </a:ln>
        </p:spPr>
        <p:style>
          <a:lnRef idx="0"/>
          <a:fillRef idx="0"/>
          <a:effectRef idx="0"/>
          <a:fontRef idx="minor"/>
        </p:style>
        <p:txBody>
          <a:bodyPr wrap="none" lIns="81720" rIns="81720" tIns="40680" bIns="40680"/>
          <a:p>
            <a:pPr>
              <a:lnSpc>
                <a:spcPct val="100000"/>
              </a:lnSpc>
            </a:pPr>
            <a:r>
              <a:rPr b="0" lang="en-IN" sz="1600" spc="-1" strike="noStrike">
                <a:solidFill>
                  <a:srgbClr val="000000"/>
                </a:solidFill>
                <a:latin typeface="Arial"/>
                <a:ea typeface="Droid Sans Fallback"/>
              </a:rPr>
              <a:t>Pre-exposed</a:t>
            </a:r>
            <a:endParaRPr b="0" lang="en-IN" sz="1600" spc="-1" strike="noStrike">
              <a:latin typeface="Arial"/>
            </a:endParaRPr>
          </a:p>
        </p:txBody>
      </p:sp>
      <p:pic>
        <p:nvPicPr>
          <p:cNvPr id="318" name="Picture 6" descr=""/>
          <p:cNvPicPr/>
          <p:nvPr/>
        </p:nvPicPr>
        <p:blipFill>
          <a:blip r:embed="rId5"/>
          <a:stretch/>
        </p:blipFill>
        <p:spPr>
          <a:xfrm>
            <a:off x="2747880" y="2964240"/>
            <a:ext cx="3389400" cy="2728080"/>
          </a:xfrm>
          <a:prstGeom prst="rect">
            <a:avLst/>
          </a:prstGeom>
          <a:ln>
            <a:noFill/>
          </a:ln>
        </p:spPr>
      </p:pic>
      <p:sp>
        <p:nvSpPr>
          <p:cNvPr id="319" name="CustomShape 2"/>
          <p:cNvSpPr/>
          <p:nvPr/>
        </p:nvSpPr>
        <p:spPr>
          <a:xfrm>
            <a:off x="3325680" y="5889600"/>
            <a:ext cx="2142720" cy="385920"/>
          </a:xfrm>
          <a:prstGeom prst="rect">
            <a:avLst/>
          </a:prstGeom>
          <a:noFill/>
          <a:ln>
            <a:noFill/>
          </a:ln>
        </p:spPr>
        <p:style>
          <a:lnRef idx="0"/>
          <a:fillRef idx="0"/>
          <a:effectRef idx="0"/>
          <a:fontRef idx="minor"/>
        </p:style>
        <p:txBody>
          <a:bodyPr wrap="none" lIns="81720" rIns="81720" tIns="40680" bIns="40680"/>
          <a:p>
            <a:pPr>
              <a:lnSpc>
                <a:spcPct val="100000"/>
              </a:lnSpc>
            </a:pPr>
            <a:r>
              <a:rPr b="1" lang="en-IN" sz="2000" spc="-1" strike="noStrike">
                <a:solidFill>
                  <a:srgbClr val="ff3333"/>
                </a:solidFill>
                <a:latin typeface="Arial"/>
                <a:ea typeface="Droid Sans Fallback"/>
              </a:rPr>
              <a:t>Latent inhibition</a:t>
            </a:r>
            <a:endParaRPr b="0" lang="en-IN" sz="2000" spc="-1" strike="noStrike">
              <a:latin typeface="Arial"/>
            </a:endParaRPr>
          </a:p>
        </p:txBody>
      </p:sp>
      <p:sp>
        <p:nvSpPr>
          <p:cNvPr id="320" name="TextShape 3"/>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What it couldn’t</a:t>
            </a:r>
            <a:endParaRPr b="0" lang="en-US" sz="4400" spc="-1" strike="noStrike">
              <a:solidFill>
                <a:srgbClr val="000000"/>
              </a:solidFill>
              <a:latin typeface="Calibri"/>
            </a:endParaRPr>
          </a:p>
        </p:txBody>
      </p:sp>
    </p:spTree>
  </p:cSld>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stCondLst>
                                    <p:cond delay="0"/>
                                  </p:stCondLst>
                                  <p:childTnLst>
                                    <p:set>
                                      <p:cBhvr>
                                        <p:cTn id="96" dur="1" fill="hold">
                                          <p:stCondLst>
                                            <p:cond delay="0"/>
                                          </p:stCondLst>
                                        </p:cTn>
                                        <p:tgtEl>
                                          <p:spTgt spid="316"/>
                                        </p:tgtEl>
                                        <p:attrNameLst>
                                          <p:attrName>style.visibility</p:attrName>
                                        </p:attrNameLst>
                                      </p:cBhvr>
                                      <p:to>
                                        <p:strVal val="visible"/>
                                      </p:to>
                                    </p:set>
                                  </p:childTnLst>
                                </p:cTn>
                              </p:par>
                              <p:par>
                                <p:cTn id="97" nodeType="withEffect" fill="hold" presetClass="entr">
                                  <p:stCondLst>
                                    <p:cond delay="0"/>
                                  </p:stCondLst>
                                  <p:childTnLst>
                                    <p:set>
                                      <p:cBhvr>
                                        <p:cTn id="98" dur="1" fill="hold">
                                          <p:stCondLst>
                                            <p:cond delay="0"/>
                                          </p:stCondLst>
                                        </p:cTn>
                                        <p:tgtEl>
                                          <p:spTgt spid="31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stCondLst>
                                    <p:cond delay="0"/>
                                  </p:stCondLst>
                                  <p:childTnLst>
                                    <p:set>
                                      <p:cBhvr>
                                        <p:cTn id="102" dur="1" fill="hold">
                                          <p:stCondLst>
                                            <p:cond delay="0"/>
                                          </p:stCondLst>
                                        </p:cTn>
                                        <p:tgtEl>
                                          <p:spTgt spid="31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1" name="Picture 1" descr=""/>
          <p:cNvPicPr/>
          <p:nvPr/>
        </p:nvPicPr>
        <p:blipFill>
          <a:blip r:embed="rId1"/>
          <a:stretch/>
        </p:blipFill>
        <p:spPr>
          <a:xfrm>
            <a:off x="67320" y="754560"/>
            <a:ext cx="8973360" cy="5482800"/>
          </a:xfrm>
          <a:prstGeom prst="rect">
            <a:avLst/>
          </a:prstGeom>
          <a:ln>
            <a:noFill/>
          </a:ln>
        </p:spPr>
      </p:pic>
      <p:sp>
        <p:nvSpPr>
          <p:cNvPr id="322" name="CustomShape 1"/>
          <p:cNvSpPr/>
          <p:nvPr/>
        </p:nvSpPr>
        <p:spPr>
          <a:xfrm>
            <a:off x="533520" y="6400800"/>
            <a:ext cx="723852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https://en.wikipedia.org/wiki/Rescorla%E2%80%93Wagner_model</a:t>
            </a:r>
            <a:endParaRPr b="0" lang="en-IN" sz="1800" spc="-1" strike="noStrike">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3" name="Picture Placeholder 1" descr=""/>
          <p:cNvPicPr/>
          <p:nvPr/>
        </p:nvPicPr>
        <p:blipFill>
          <a:blip r:embed="rId1"/>
          <a:stretch/>
        </p:blipFill>
        <p:spPr>
          <a:xfrm>
            <a:off x="165960" y="1410120"/>
            <a:ext cx="8625960" cy="5142600"/>
          </a:xfrm>
          <a:prstGeom prst="rect">
            <a:avLst/>
          </a:prstGeom>
          <a:ln>
            <a:noFill/>
          </a:ln>
        </p:spPr>
      </p:pic>
      <p:sp>
        <p:nvSpPr>
          <p:cNvPr id="324" name="TextShape 1"/>
          <p:cNvSpPr txBox="1"/>
          <p:nvPr/>
        </p:nvSpPr>
        <p:spPr>
          <a:xfrm>
            <a:off x="457200" y="129600"/>
            <a:ext cx="8229240" cy="1432440"/>
          </a:xfrm>
          <a:prstGeom prst="rect">
            <a:avLst/>
          </a:prstGeom>
          <a:noFill/>
          <a:ln>
            <a:noFill/>
          </a:ln>
        </p:spPr>
        <p:txBody>
          <a:bodyPr anchor="ctr"/>
          <a:p>
            <a:pPr algn="ctr">
              <a:lnSpc>
                <a:spcPct val="100000"/>
              </a:lnSpc>
            </a:pPr>
            <a:r>
              <a:rPr b="0" lang="en-US" sz="4400" spc="-1" strike="noStrike">
                <a:solidFill>
                  <a:srgbClr val="000000"/>
                </a:solidFill>
                <a:latin typeface="Calibri"/>
              </a:rPr>
              <a:t>Bayesian models of classical conditioning</a:t>
            </a:r>
            <a:endParaRPr b="0" lang="en-US" sz="4400" spc="-1" strike="noStrike">
              <a:solidFill>
                <a:srgbClr val="000000"/>
              </a:solidFill>
              <a:latin typeface="Calibri"/>
            </a:endParaRPr>
          </a:p>
        </p:txBody>
      </p:sp>
      <p:sp>
        <p:nvSpPr>
          <p:cNvPr id="325" name="CustomShape 2"/>
          <p:cNvSpPr/>
          <p:nvPr/>
        </p:nvSpPr>
        <p:spPr>
          <a:xfrm>
            <a:off x="304920" y="5867280"/>
            <a:ext cx="8000640" cy="837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6" name="Picture 1" descr=""/>
          <p:cNvPicPr/>
          <p:nvPr/>
        </p:nvPicPr>
        <p:blipFill>
          <a:blip r:embed="rId1"/>
          <a:stretch/>
        </p:blipFill>
        <p:spPr>
          <a:xfrm>
            <a:off x="663480" y="746640"/>
            <a:ext cx="7630560" cy="5391720"/>
          </a:xfrm>
          <a:prstGeom prst="rect">
            <a:avLst/>
          </a:prstGeom>
          <a:ln>
            <a:noFill/>
          </a:ln>
        </p:spPr>
      </p:pic>
      <p:sp>
        <p:nvSpPr>
          <p:cNvPr id="327" name="CustomShape 1"/>
          <p:cNvSpPr/>
          <p:nvPr/>
        </p:nvSpPr>
        <p:spPr>
          <a:xfrm>
            <a:off x="228600" y="6324480"/>
            <a:ext cx="640044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https://link.springer.com/article/10.3758/s13420-012-0080-8</a:t>
            </a:r>
            <a:endParaRPr b="0" lang="en-IN" sz="1800" spc="-1" strike="noStrike">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8" name="Picture 1" descr=""/>
          <p:cNvPicPr/>
          <p:nvPr/>
        </p:nvPicPr>
        <p:blipFill>
          <a:blip r:embed="rId1"/>
          <a:stretch/>
        </p:blipFill>
        <p:spPr>
          <a:xfrm>
            <a:off x="414720" y="82800"/>
            <a:ext cx="8496000" cy="6774480"/>
          </a:xfrm>
          <a:prstGeom prst="rect">
            <a:avLst/>
          </a:prstGeom>
          <a:ln>
            <a:noFill/>
          </a:ln>
        </p:spPr>
      </p:pic>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Problems for Bayesian conditioning models</a:t>
            </a:r>
            <a:endParaRPr b="0" lang="en-US" sz="4400" spc="-1" strike="noStrike">
              <a:solidFill>
                <a:srgbClr val="000000"/>
              </a:solidFill>
              <a:latin typeface="Calibri"/>
            </a:endParaRPr>
          </a:p>
        </p:txBody>
      </p:sp>
      <p:sp>
        <p:nvSpPr>
          <p:cNvPr id="330"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How to incorporate the role of time?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How to incorporate the role of attention and salience?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How to model the process by which animals learn the higher-order structure within latent causes?</a:t>
            </a:r>
            <a:endParaRPr b="0" lang="en-US" sz="3200" spc="-1" strike="noStrike">
              <a:solidFill>
                <a:srgbClr val="000000"/>
              </a:solidFill>
              <a:latin typeface="Calibri"/>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Summary</a:t>
            </a:r>
            <a:endParaRPr b="0" lang="en-US" sz="4400" spc="-1" strike="noStrike">
              <a:solidFill>
                <a:srgbClr val="000000"/>
              </a:solidFill>
              <a:latin typeface="Calibri"/>
            </a:endParaRPr>
          </a:p>
        </p:txBody>
      </p:sp>
      <p:sp>
        <p:nvSpPr>
          <p:cNvPr id="332"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mind learns by association</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Associates novel with known, based on a number of ways of relation</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Association of novel to known causes generalization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Association of known with known causes reinforcement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will talk about reinforcement next</a:t>
            </a:r>
            <a:endParaRPr b="0" lang="en-US" sz="3200" spc="-1" strike="noStrike">
              <a:solidFill>
                <a:srgbClr val="000000"/>
              </a:solidFill>
              <a:latin typeface="Calibri"/>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Does cognition have a cold start problem?</a:t>
            </a:r>
            <a:endParaRPr b="0" lang="en-US" sz="4400" spc="-1" strike="noStrike">
              <a:solidFill>
                <a:srgbClr val="000000"/>
              </a:solidFill>
              <a:latin typeface="Calibri"/>
            </a:endParaRPr>
          </a:p>
        </p:txBody>
      </p:sp>
      <p:pic>
        <p:nvPicPr>
          <p:cNvPr id="222" name="Picture 2" descr=""/>
          <p:cNvPicPr/>
          <p:nvPr/>
        </p:nvPicPr>
        <p:blipFill>
          <a:blip r:embed="rId1"/>
          <a:stretch/>
        </p:blipFill>
        <p:spPr>
          <a:xfrm>
            <a:off x="2133720" y="1790640"/>
            <a:ext cx="4285800" cy="4076280"/>
          </a:xfrm>
          <a:prstGeom prst="rect">
            <a:avLst/>
          </a:prstGeom>
          <a:ln>
            <a:noFill/>
          </a:ln>
        </p:spPr>
      </p:pic>
      <p:sp>
        <p:nvSpPr>
          <p:cNvPr id="223" name="CustomShape 2"/>
          <p:cNvSpPr/>
          <p:nvPr/>
        </p:nvSpPr>
        <p:spPr>
          <a:xfrm>
            <a:off x="838080" y="6095880"/>
            <a:ext cx="7238520" cy="639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Developmental psychologists have found that even newborns come with a large bag of phenotypic and genetic experience</a:t>
            </a:r>
            <a:endParaRPr b="0" lang="en-IN"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Cognition and computation</a:t>
            </a:r>
            <a:endParaRPr b="0" lang="en-US" sz="4400" spc="-1" strike="noStrike">
              <a:solidFill>
                <a:srgbClr val="000000"/>
              </a:solidFill>
              <a:latin typeface="Calibri"/>
            </a:endParaRPr>
          </a:p>
        </p:txBody>
      </p:sp>
      <p:sp>
        <p:nvSpPr>
          <p:cNvPr id="225" name="TextShape 2"/>
          <p:cNvSpPr txBox="1"/>
          <p:nvPr/>
        </p:nvSpPr>
        <p:spPr>
          <a:xfrm>
            <a:off x="457200" y="1600200"/>
            <a:ext cx="4038120" cy="45255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Cognition is fundamentally path-dependent</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Purely analytic approaches fare poorly with path-dependence</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Computation maps on to cognitive path-dependence well</a:t>
            </a:r>
            <a:endParaRPr b="0" lang="en-US" sz="2800" spc="-1" strike="noStrike">
              <a:solidFill>
                <a:srgbClr val="000000"/>
              </a:solidFill>
              <a:latin typeface="Calibri"/>
            </a:endParaRPr>
          </a:p>
        </p:txBody>
      </p:sp>
      <p:sp>
        <p:nvSpPr>
          <p:cNvPr id="226" name="CustomShape 3"/>
          <p:cNvSpPr/>
          <p:nvPr/>
        </p:nvSpPr>
        <p:spPr>
          <a:xfrm flipV="1">
            <a:off x="5943600" y="4560480"/>
            <a:ext cx="360" cy="12189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27" name="CustomShape 4"/>
          <p:cNvSpPr/>
          <p:nvPr/>
        </p:nvSpPr>
        <p:spPr>
          <a:xfrm flipV="1">
            <a:off x="6553080" y="4560480"/>
            <a:ext cx="360" cy="12189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28" name="CustomShape 5"/>
          <p:cNvSpPr/>
          <p:nvPr/>
        </p:nvSpPr>
        <p:spPr>
          <a:xfrm flipV="1">
            <a:off x="7238880" y="4560480"/>
            <a:ext cx="360" cy="12189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29" name="CustomShape 6"/>
          <p:cNvSpPr/>
          <p:nvPr/>
        </p:nvSpPr>
        <p:spPr>
          <a:xfrm>
            <a:off x="5943600" y="2198160"/>
            <a:ext cx="360" cy="12189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30" name="CustomShape 7"/>
          <p:cNvSpPr/>
          <p:nvPr/>
        </p:nvSpPr>
        <p:spPr>
          <a:xfrm>
            <a:off x="6553080" y="2198160"/>
            <a:ext cx="360" cy="12189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31" name="CustomShape 8"/>
          <p:cNvSpPr/>
          <p:nvPr/>
        </p:nvSpPr>
        <p:spPr>
          <a:xfrm>
            <a:off x="7238880" y="2198160"/>
            <a:ext cx="360" cy="12189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32" name="CustomShape 9"/>
          <p:cNvSpPr/>
          <p:nvPr/>
        </p:nvSpPr>
        <p:spPr>
          <a:xfrm>
            <a:off x="6172200" y="1752480"/>
            <a:ext cx="76176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Mind</a:t>
            </a:r>
            <a:endParaRPr b="0" lang="en-IN" sz="1800" spc="-1" strike="noStrike">
              <a:latin typeface="Arial"/>
            </a:endParaRPr>
          </a:p>
        </p:txBody>
      </p:sp>
      <p:sp>
        <p:nvSpPr>
          <p:cNvPr id="233" name="CustomShape 10"/>
          <p:cNvSpPr/>
          <p:nvPr/>
        </p:nvSpPr>
        <p:spPr>
          <a:xfrm>
            <a:off x="6172200" y="5867280"/>
            <a:ext cx="76176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World</a:t>
            </a:r>
            <a:endParaRPr b="0" lang="en-IN" sz="1800" spc="-1" strike="noStrike">
              <a:latin typeface="Arial"/>
            </a:endParaRPr>
          </a:p>
        </p:txBody>
      </p:sp>
      <p:sp>
        <p:nvSpPr>
          <p:cNvPr id="234" name="CustomShape 11"/>
          <p:cNvSpPr/>
          <p:nvPr/>
        </p:nvSpPr>
        <p:spPr>
          <a:xfrm>
            <a:off x="5715000" y="3722040"/>
            <a:ext cx="1752120" cy="6091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Cognition</a:t>
            </a:r>
            <a:endParaRPr b="0" lang="en-IN"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About me</a:t>
            </a:r>
            <a:endParaRPr b="0" lang="en-US" sz="4400" spc="-1" strike="noStrike">
              <a:solidFill>
                <a:srgbClr val="000000"/>
              </a:solidFill>
              <a:latin typeface="Calibri"/>
            </a:endParaRPr>
          </a:p>
        </p:txBody>
      </p:sp>
      <p:sp>
        <p:nvSpPr>
          <p:cNvPr id="236"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I’m Nisheeth</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 sit in KD303</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Office hours for this course will be Friday 1500-1700?</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Informal office hours right after the class everyday</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Email : nsrivast at cse.iitk.ac.in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Phone: 7916</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endParaRPr b="0" lang="en-US" sz="3200" spc="-1" strike="noStrike">
              <a:solidFill>
                <a:srgbClr val="000000"/>
              </a:solidFill>
              <a:latin typeface="Calibri"/>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Course details</a:t>
            </a:r>
            <a:endParaRPr b="0" lang="en-US" sz="4400" spc="-1" strike="noStrike">
              <a:solidFill>
                <a:srgbClr val="000000"/>
              </a:solidFill>
              <a:latin typeface="Calibri"/>
            </a:endParaRPr>
          </a:p>
        </p:txBody>
      </p:sp>
      <p:sp>
        <p:nvSpPr>
          <p:cNvPr id="238"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CS786</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TThF 0800-0850</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KD101</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7 quizzes (best 6 of 7 contribute 10% to course grade each)</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May include take home programming components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Programming prep needed</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ESC101</a:t>
            </a:r>
            <a:endParaRPr b="0" lang="en-US" sz="24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Courage</a:t>
            </a:r>
            <a:endParaRPr b="0" lang="en-US" sz="24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No midsem or endsem</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20% grade for class participation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20% grade for experiment participation</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Course structure</a:t>
            </a:r>
            <a:endParaRPr b="0" lang="en-US" sz="4400" spc="-1" strike="noStrike">
              <a:solidFill>
                <a:srgbClr val="000000"/>
              </a:solidFill>
              <a:latin typeface="Calibri"/>
            </a:endParaRPr>
          </a:p>
        </p:txBody>
      </p:sp>
      <p:sp>
        <p:nvSpPr>
          <p:cNvPr id="240"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Sequence of seven modules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Each module will last two weeks = 6 lectures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Split into 5 lectures + 1 quiz-cum-discussion hour</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Quiz will sometimes have a take-home programming component</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Can ask TAs for help with programming problems</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Reading material will be assigned as web-links within each lecture</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If you don’t read, you won’t be able to contribute in the discussion hour, which will draw upon these readings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Students are also encouraged to suggest their own readings; I will add them to the list if they seem relevant</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Don’t have to read all the material assigned, but the more you do, the more fun you will have in the discussion hour</a:t>
            </a:r>
            <a:endParaRPr b="0" lang="en-US" sz="2800" spc="-1" strike="noStrike">
              <a:solidFill>
                <a:srgbClr val="000000"/>
              </a:solidFill>
              <a:latin typeface="Calibri"/>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Course content</a:t>
            </a:r>
            <a:endParaRPr b="0" lang="en-US" sz="4400" spc="-1" strike="noStrike">
              <a:solidFill>
                <a:srgbClr val="000000"/>
              </a:solidFill>
              <a:latin typeface="Calibri"/>
            </a:endParaRPr>
          </a:p>
        </p:txBody>
      </p:sp>
      <p:sp>
        <p:nvSpPr>
          <p:cNvPr id="242"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Organizational principles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Foundations</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Association</a:t>
            </a:r>
            <a:endParaRPr b="0" lang="en-US" sz="24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Reinforcement</a:t>
            </a:r>
            <a:endParaRPr b="0" lang="en-US" sz="24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Hierarchy</a:t>
            </a:r>
            <a:endParaRPr b="0" lang="en-US" sz="24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Perception-action-control loop</a:t>
            </a:r>
            <a:endParaRPr b="0" lang="en-US" sz="24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Knowledge representation</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Similarity and categorization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Perception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Memory</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Knowledge processing</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Decision-making</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From knowledge to behavior</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Motor control</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Language</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3786</TotalTime>
  <Application>LibreOffice/6.0.6.2$Linux_X86_64 LibreOffice_project/00m0$Build-2</Application>
  <Words>1083</Words>
  <Paragraphs>168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2017-12-31T08:33:27Z</dcterms:created>
  <dc:creator>nisheeth</dc:creator>
  <dc:description/>
  <dc:language>en-IN</dc:language>
  <cp:lastModifiedBy/>
  <dcterms:modified xsi:type="dcterms:W3CDTF">2018-12-30T11:48:54Z</dcterms:modified>
  <cp:revision>206</cp:revision>
  <dc:subject/>
  <dc:title>Computational cognitive science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1</vt:i4>
  </property>
  <property fmtid="{D5CDD505-2E9C-101B-9397-08002B2CF9AE}" pid="7" name="Notes">
    <vt:i4>9</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36</vt:i4>
  </property>
</Properties>
</file>