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0" r:id="rId3"/>
    <p:sldId id="271" r:id="rId4"/>
    <p:sldId id="276" r:id="rId5"/>
    <p:sldId id="275" r:id="rId6"/>
    <p:sldId id="272" r:id="rId7"/>
    <p:sldId id="262" r:id="rId8"/>
    <p:sldId id="263" r:id="rId9"/>
    <p:sldId id="260" r:id="rId10"/>
    <p:sldId id="261" r:id="rId11"/>
    <p:sldId id="264" r:id="rId12"/>
    <p:sldId id="265" r:id="rId13"/>
    <p:sldId id="266" r:id="rId14"/>
    <p:sldId id="267" r:id="rId15"/>
    <p:sldId id="268" r:id="rId16"/>
    <p:sldId id="269" r:id="rId17"/>
    <p:sldId id="257" r:id="rId18"/>
    <p:sldId id="258" r:id="rId19"/>
    <p:sldId id="259"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61E9A-9682-4B8A-A142-B3B2BE8FEF57}" type="datetimeFigureOut">
              <a:rPr lang="en-GB" smtClean="0"/>
              <a:pPr/>
              <a:t>05/01/2018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6AFEC-9342-413A-BA67-BD81AA7DBEF6}"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6E7-2406-4D1D-A891-7112D89E4474}" type="slidenum">
              <a:rPr lang="en-US"/>
              <a:pPr/>
              <a:t>17</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4EBDAC-E874-4182-A7D8-D93332756D77}" type="slidenum">
              <a:rPr lang="en-US"/>
              <a:pPr/>
              <a:t>18</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52B97-F539-48B4-95C3-526A7774CA73}" type="slidenum">
              <a:rPr lang="en-US"/>
              <a:pPr/>
              <a:t>19</a:t>
            </a:fld>
            <a:endParaRPr 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5E07E-5246-4532-947B-D6FE6BA6BA6E}" type="datetimeFigureOut">
              <a:rPr lang="en-GB" smtClean="0"/>
              <a:pPr/>
              <a:t>05/01/2018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E54FAF-9550-47AC-9CD8-BBBED985222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5E07E-5246-4532-947B-D6FE6BA6BA6E}" type="datetimeFigureOut">
              <a:rPr lang="en-GB" smtClean="0"/>
              <a:pPr/>
              <a:t>05/01/2018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54FAF-9550-47AC-9CD8-BBBED985222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Reinforcement</a:t>
            </a:r>
            <a:endParaRPr lang="en-GB" dirty="0"/>
          </a:p>
        </p:txBody>
      </p:sp>
      <p:sp>
        <p:nvSpPr>
          <p:cNvPr id="3" name="Subtitle 2"/>
          <p:cNvSpPr>
            <a:spLocks noGrp="1"/>
          </p:cNvSpPr>
          <p:nvPr>
            <p:ph type="subTitle" idx="1"/>
          </p:nvPr>
        </p:nvSpPr>
        <p:spPr/>
        <p:txBody>
          <a:bodyPr/>
          <a:lstStyle/>
          <a:p>
            <a:r>
              <a:rPr lang="en-US" dirty="0" smtClean="0"/>
              <a:t>Nisheeth</a:t>
            </a:r>
          </a:p>
          <a:p>
            <a:r>
              <a:rPr lang="en-US" dirty="0" smtClean="0"/>
              <a:t>5</a:t>
            </a:r>
            <a:r>
              <a:rPr lang="en-US" baseline="30000" dirty="0" smtClean="0"/>
              <a:t>th</a:t>
            </a:r>
            <a:r>
              <a:rPr lang="en-US" dirty="0" smtClean="0"/>
              <a:t> Jan 2018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modify to accommodate reward prediction</a:t>
            </a:r>
            <a:endParaRPr lang="en-GB" dirty="0"/>
          </a:p>
        </p:txBody>
      </p:sp>
      <p:sp>
        <p:nvSpPr>
          <p:cNvPr id="3" name="Content Placeholder 2"/>
          <p:cNvSpPr>
            <a:spLocks noGrp="1"/>
          </p:cNvSpPr>
          <p:nvPr>
            <p:ph idx="1"/>
          </p:nvPr>
        </p:nvSpPr>
        <p:spPr/>
        <p:txBody>
          <a:bodyPr/>
          <a:lstStyle/>
          <a:p>
            <a:r>
              <a:rPr lang="en-US" dirty="0" smtClean="0"/>
              <a:t>Original equation</a:t>
            </a:r>
          </a:p>
          <a:p>
            <a:pPr lvl="1"/>
            <a:r>
              <a:rPr lang="en-US" dirty="0" smtClean="0"/>
              <a:t>Update size based on </a:t>
            </a:r>
            <a:r>
              <a:rPr lang="en-US" i="1" dirty="0" smtClean="0"/>
              <a:t>associative strength </a:t>
            </a:r>
            <a:r>
              <a:rPr lang="en-US" dirty="0" smtClean="0"/>
              <a:t>available</a:t>
            </a:r>
          </a:p>
          <a:p>
            <a:endParaRPr lang="en-US" dirty="0"/>
          </a:p>
          <a:p>
            <a:endParaRPr lang="en-US" dirty="0" smtClean="0"/>
          </a:p>
          <a:p>
            <a:r>
              <a:rPr lang="en-US" dirty="0" smtClean="0"/>
              <a:t> Bush-</a:t>
            </a:r>
            <a:r>
              <a:rPr lang="en-US" dirty="0" err="1" smtClean="0"/>
              <a:t>Mosteller</a:t>
            </a:r>
            <a:r>
              <a:rPr lang="en-US" dirty="0" smtClean="0"/>
              <a:t> model of reinforcement, for action </a:t>
            </a:r>
            <a:r>
              <a:rPr lang="en-US" i="1" dirty="0" smtClean="0"/>
              <a:t>a</a:t>
            </a:r>
            <a:endParaRPr lang="en-GB" i="1" dirty="0"/>
          </a:p>
        </p:txBody>
      </p:sp>
      <p:graphicFrame>
        <p:nvGraphicFramePr>
          <p:cNvPr id="4" name="Object 3"/>
          <p:cNvGraphicFramePr>
            <a:graphicFrameLocks noChangeAspect="1"/>
          </p:cNvGraphicFramePr>
          <p:nvPr/>
        </p:nvGraphicFramePr>
        <p:xfrm>
          <a:off x="2667000" y="3289300"/>
          <a:ext cx="2863850" cy="520700"/>
        </p:xfrm>
        <a:graphic>
          <a:graphicData uri="http://schemas.openxmlformats.org/presentationml/2006/ole">
            <p:oleObj spid="_x0000_s2050" name="Equation" r:id="rId3" imgW="1536480" imgH="279360" progId="Equation.3">
              <p:embed/>
            </p:oleObj>
          </a:graphicData>
        </a:graphic>
      </p:graphicFrame>
      <p:graphicFrame>
        <p:nvGraphicFramePr>
          <p:cNvPr id="2051" name="Object 3"/>
          <p:cNvGraphicFramePr>
            <a:graphicFrameLocks noChangeAspect="1"/>
          </p:cNvGraphicFramePr>
          <p:nvPr/>
        </p:nvGraphicFramePr>
        <p:xfrm>
          <a:off x="2725738" y="5346700"/>
          <a:ext cx="2913062" cy="520700"/>
        </p:xfrm>
        <a:graphic>
          <a:graphicData uri="http://schemas.openxmlformats.org/presentationml/2006/ole">
            <p:oleObj spid="_x0000_s2051" name="Equation" r:id="rId4" imgW="1562040" imgH="27936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reinforcement learning</a:t>
            </a:r>
            <a:endParaRPr lang="en-GB" dirty="0"/>
          </a:p>
        </p:txBody>
      </p:sp>
      <p:sp>
        <p:nvSpPr>
          <p:cNvPr id="3" name="Content Placeholder 2"/>
          <p:cNvSpPr>
            <a:spLocks noGrp="1"/>
          </p:cNvSpPr>
          <p:nvPr>
            <p:ph idx="1"/>
          </p:nvPr>
        </p:nvSpPr>
        <p:spPr/>
        <p:txBody>
          <a:bodyPr>
            <a:normAutofit fontScale="92500"/>
          </a:bodyPr>
          <a:lstStyle/>
          <a:p>
            <a:r>
              <a:rPr lang="en-US" dirty="0" smtClean="0"/>
              <a:t>Bush Mosteller style models simply update value based on a discounted average of received rewards</a:t>
            </a:r>
          </a:p>
          <a:p>
            <a:pPr lvl="1"/>
            <a:r>
              <a:rPr lang="en-US" dirty="0" smtClean="0"/>
              <a:t>Useless in trying to predict the value of sequential events, e.g. A </a:t>
            </a:r>
            <a:r>
              <a:rPr lang="en-US" dirty="0" smtClean="0">
                <a:sym typeface="Wingdings" pitchFamily="2" charset="2"/>
              </a:rPr>
              <a:t> B  reward</a:t>
            </a:r>
          </a:p>
          <a:p>
            <a:r>
              <a:rPr lang="en-US" dirty="0" smtClean="0">
                <a:sym typeface="Wingdings" pitchFamily="2" charset="2"/>
              </a:rPr>
              <a:t>A more generalized notion of reward learning was needed</a:t>
            </a:r>
          </a:p>
          <a:p>
            <a:pPr lvl="1"/>
            <a:r>
              <a:rPr lang="en-US" dirty="0" smtClean="0">
                <a:sym typeface="Wingdings" pitchFamily="2" charset="2"/>
              </a:rPr>
              <a:t>Temporal difference learning</a:t>
            </a:r>
          </a:p>
          <a:p>
            <a:pPr lvl="1"/>
            <a:r>
              <a:rPr lang="en-US" dirty="0" smtClean="0">
                <a:sym typeface="Wingdings" pitchFamily="2" charset="2"/>
              </a:rPr>
              <a:t>Other flavors of reinforcement learning (out of scope)</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Reinterpreting the learning gradient</a:t>
            </a:r>
            <a:endParaRPr lang="en-GB" dirty="0"/>
          </a:p>
        </p:txBody>
      </p:sp>
      <p:sp>
        <p:nvSpPr>
          <p:cNvPr id="3" name="Content Placeholder 2"/>
          <p:cNvSpPr>
            <a:spLocks noGrp="1"/>
          </p:cNvSpPr>
          <p:nvPr>
            <p:ph idx="1"/>
          </p:nvPr>
        </p:nvSpPr>
        <p:spPr/>
        <p:txBody>
          <a:bodyPr>
            <a:normAutofit lnSpcReduction="10000"/>
          </a:bodyPr>
          <a:lstStyle/>
          <a:p>
            <a:r>
              <a:rPr lang="en-US" dirty="0" smtClean="0"/>
              <a:t>In Bush Mosteller, the reward prediction error is driven by the difference between</a:t>
            </a:r>
          </a:p>
          <a:p>
            <a:pPr lvl="1"/>
            <a:r>
              <a:rPr lang="en-US" dirty="0" smtClean="0"/>
              <a:t>A discounted average of received rewards</a:t>
            </a:r>
          </a:p>
          <a:p>
            <a:pPr lvl="1"/>
            <a:r>
              <a:rPr lang="en-US" dirty="0" smtClean="0"/>
              <a:t>The current reward</a:t>
            </a:r>
          </a:p>
          <a:p>
            <a:r>
              <a:rPr lang="en-US" dirty="0" smtClean="0"/>
              <a:t>In TD learning, RPE is the difference between</a:t>
            </a:r>
          </a:p>
          <a:p>
            <a:pPr lvl="1"/>
            <a:r>
              <a:rPr lang="en-US" dirty="0" smtClean="0"/>
              <a:t>Expected value of discounted future rewards</a:t>
            </a:r>
          </a:p>
          <a:p>
            <a:pPr lvl="1"/>
            <a:endParaRPr lang="en-US" dirty="0" smtClean="0"/>
          </a:p>
          <a:p>
            <a:pPr lvl="1"/>
            <a:r>
              <a:rPr lang="en-US" dirty="0" smtClean="0"/>
              <a:t>Information suggesting the expectation is mistaken</a:t>
            </a:r>
          </a:p>
        </p:txBody>
      </p:sp>
      <p:graphicFrame>
        <p:nvGraphicFramePr>
          <p:cNvPr id="4" name="Object 3"/>
          <p:cNvGraphicFramePr>
            <a:graphicFrameLocks noChangeAspect="1"/>
          </p:cNvGraphicFramePr>
          <p:nvPr/>
        </p:nvGraphicFramePr>
        <p:xfrm>
          <a:off x="2590800" y="4495800"/>
          <a:ext cx="3090672" cy="457200"/>
        </p:xfrm>
        <a:graphic>
          <a:graphicData uri="http://schemas.openxmlformats.org/presentationml/2006/ole">
            <p:oleObj spid="_x0000_s26626" name="Equation" r:id="rId3" imgW="2145960" imgH="317160" progId="Equation.3">
              <p:embed/>
            </p:oleObj>
          </a:graphicData>
        </a:graphic>
      </p:graphicFrame>
      <p:sp>
        <p:nvSpPr>
          <p:cNvPr id="5" name="TextBox 4"/>
          <p:cNvSpPr txBox="1"/>
          <p:nvPr/>
        </p:nvSpPr>
        <p:spPr>
          <a:xfrm>
            <a:off x="457200" y="6019800"/>
            <a:ext cx="7543800" cy="369332"/>
          </a:xfrm>
          <a:prstGeom prst="rect">
            <a:avLst/>
          </a:prstGeom>
          <a:noFill/>
        </p:spPr>
        <p:txBody>
          <a:bodyPr wrap="square" rtlCol="0">
            <a:spAutoFit/>
          </a:bodyPr>
          <a:lstStyle/>
          <a:p>
            <a:r>
              <a:rPr lang="en-GB" dirty="0" smtClean="0"/>
              <a:t>http://www.scholarpedia.org/article/Temporal_difference_learning</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 learning algorithm</a:t>
            </a:r>
            <a:endParaRPr lang="en-GB" dirty="0"/>
          </a:p>
        </p:txBody>
      </p:sp>
      <p:sp>
        <p:nvSpPr>
          <p:cNvPr id="3" name="Content Placeholder 2"/>
          <p:cNvSpPr>
            <a:spLocks noGrp="1"/>
          </p:cNvSpPr>
          <p:nvPr>
            <p:ph idx="1"/>
          </p:nvPr>
        </p:nvSpPr>
        <p:spPr/>
        <p:txBody>
          <a:bodyPr/>
          <a:lstStyle/>
          <a:p>
            <a:r>
              <a:rPr lang="en-US" dirty="0" smtClean="0"/>
              <a:t>Bush Mosteller algorithm</a:t>
            </a:r>
          </a:p>
          <a:p>
            <a:endParaRPr lang="en-US" dirty="0" smtClean="0"/>
          </a:p>
          <a:p>
            <a:r>
              <a:rPr lang="en-US" dirty="0" smtClean="0"/>
              <a:t>TD algorithm</a:t>
            </a:r>
          </a:p>
          <a:p>
            <a:endParaRPr lang="en-US" dirty="0" smtClean="0"/>
          </a:p>
          <a:p>
            <a:r>
              <a:rPr lang="en-US" dirty="0" smtClean="0"/>
              <a:t>Discounted future rewards not available instantaneously</a:t>
            </a:r>
          </a:p>
          <a:p>
            <a:pPr lvl="1"/>
            <a:r>
              <a:rPr lang="en-US" dirty="0" smtClean="0"/>
              <a:t>Use math trick</a:t>
            </a:r>
            <a:endParaRPr lang="en-GB" dirty="0"/>
          </a:p>
        </p:txBody>
      </p:sp>
      <p:graphicFrame>
        <p:nvGraphicFramePr>
          <p:cNvPr id="25602" name="Object 2"/>
          <p:cNvGraphicFramePr>
            <a:graphicFrameLocks noChangeAspect="1"/>
          </p:cNvGraphicFramePr>
          <p:nvPr/>
        </p:nvGraphicFramePr>
        <p:xfrm>
          <a:off x="2725738" y="2222500"/>
          <a:ext cx="2913062" cy="520700"/>
        </p:xfrm>
        <a:graphic>
          <a:graphicData uri="http://schemas.openxmlformats.org/presentationml/2006/ole">
            <p:oleObj spid="_x0000_s25602" name="Equation" r:id="rId3" imgW="1562040" imgH="279360" progId="Equation.3">
              <p:embed/>
            </p:oleObj>
          </a:graphicData>
        </a:graphic>
      </p:graphicFrame>
      <p:graphicFrame>
        <p:nvGraphicFramePr>
          <p:cNvPr id="25603" name="Object 3"/>
          <p:cNvGraphicFramePr>
            <a:graphicFrameLocks noChangeAspect="1"/>
          </p:cNvGraphicFramePr>
          <p:nvPr/>
        </p:nvGraphicFramePr>
        <p:xfrm>
          <a:off x="2719388" y="3429000"/>
          <a:ext cx="2960687" cy="520700"/>
        </p:xfrm>
        <a:graphic>
          <a:graphicData uri="http://schemas.openxmlformats.org/presentationml/2006/ole">
            <p:oleObj spid="_x0000_s25603" name="Equation" r:id="rId4" imgW="1587240" imgH="279360" progId="Equation.3">
              <p:embed/>
            </p:oleObj>
          </a:graphicData>
        </a:graphic>
      </p:graphicFrame>
      <p:graphicFrame>
        <p:nvGraphicFramePr>
          <p:cNvPr id="25604" name="Object 4"/>
          <p:cNvGraphicFramePr>
            <a:graphicFrameLocks noChangeAspect="1"/>
          </p:cNvGraphicFramePr>
          <p:nvPr/>
        </p:nvGraphicFramePr>
        <p:xfrm>
          <a:off x="3124200" y="5638800"/>
          <a:ext cx="1792288" cy="384175"/>
        </p:xfrm>
        <a:graphic>
          <a:graphicData uri="http://schemas.openxmlformats.org/presentationml/2006/ole">
            <p:oleObj spid="_x0000_s25604" name="Equation" r:id="rId5" imgW="1244520" imgH="26640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 reward prediction error</a:t>
            </a:r>
            <a:endParaRPr lang="en-GB" dirty="0"/>
          </a:p>
        </p:txBody>
      </p:sp>
      <p:graphicFrame>
        <p:nvGraphicFramePr>
          <p:cNvPr id="4" name="Content Placeholder 3"/>
          <p:cNvGraphicFramePr>
            <a:graphicFrameLocks noChangeAspect="1"/>
          </p:cNvGraphicFramePr>
          <p:nvPr>
            <p:ph idx="1"/>
          </p:nvPr>
        </p:nvGraphicFramePr>
        <p:xfrm>
          <a:off x="1447800" y="2209800"/>
          <a:ext cx="6096000" cy="1055688"/>
        </p:xfrm>
        <a:graphic>
          <a:graphicData uri="http://schemas.openxmlformats.org/presentationml/2006/ole">
            <p:oleObj spid="_x0000_s27650" name="Equation" r:id="rId3" imgW="1612800" imgH="279360" progId="Equation.3">
              <p:embed/>
            </p:oleObj>
          </a:graphicData>
        </a:graphic>
      </p:graphicFrame>
      <p:sp>
        <p:nvSpPr>
          <p:cNvPr id="5" name="TextBox 4"/>
          <p:cNvSpPr txBox="1"/>
          <p:nvPr/>
        </p:nvSpPr>
        <p:spPr>
          <a:xfrm>
            <a:off x="1066800" y="4114800"/>
            <a:ext cx="6781800" cy="646331"/>
          </a:xfrm>
          <a:prstGeom prst="rect">
            <a:avLst/>
          </a:prstGeom>
          <a:noFill/>
        </p:spPr>
        <p:txBody>
          <a:bodyPr wrap="square" rtlCol="0">
            <a:spAutoFit/>
          </a:bodyPr>
          <a:lstStyle/>
          <a:p>
            <a:r>
              <a:rPr lang="en-US" dirty="0" smtClean="0"/>
              <a:t>Learning continues until reward expectations are perfectly aligned with received reward</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p:cNvPicPr/>
          <p:nvPr/>
        </p:nvPicPr>
        <p:blipFill>
          <a:blip r:embed="rId2" cstate="print"/>
          <a:stretch>
            <a:fillRect/>
          </a:stretch>
        </p:blipFill>
        <p:spPr>
          <a:xfrm>
            <a:off x="67270" y="253757"/>
            <a:ext cx="8973626" cy="64843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p:nvPr/>
        </p:nvPicPr>
        <p:blipFill>
          <a:blip r:embed="rId2" cstate="print"/>
          <a:stretch>
            <a:fillRect/>
          </a:stretch>
        </p:blipFill>
        <p:spPr>
          <a:xfrm>
            <a:off x="67270" y="74724"/>
            <a:ext cx="8973626" cy="6478476"/>
          </a:xfrm>
          <a:prstGeom prst="rect">
            <a:avLst/>
          </a:prstGeom>
        </p:spPr>
      </p:pic>
      <p:sp>
        <p:nvSpPr>
          <p:cNvPr id="3" name="TextBox 2"/>
          <p:cNvSpPr txBox="1"/>
          <p:nvPr/>
        </p:nvSpPr>
        <p:spPr>
          <a:xfrm>
            <a:off x="1371600" y="6477000"/>
            <a:ext cx="7086600" cy="381000"/>
          </a:xfrm>
          <a:prstGeom prst="rect">
            <a:avLst/>
          </a:prstGeom>
          <a:noFill/>
        </p:spPr>
        <p:txBody>
          <a:bodyPr wrap="square" rtlCol="0">
            <a:spAutoFit/>
          </a:bodyPr>
          <a:lstStyle/>
          <a:p>
            <a:r>
              <a:rPr lang="en-GB" dirty="0" smtClean="0"/>
              <a:t>http://www.pnas.org/content/108/Supplement_3/15647.full</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5" name="Text Box 9"/>
          <p:cNvSpPr txBox="1">
            <a:spLocks noChangeArrowheads="1"/>
          </p:cNvSpPr>
          <p:nvPr/>
        </p:nvSpPr>
        <p:spPr bwMode="auto">
          <a:xfrm>
            <a:off x="304800" y="533400"/>
            <a:ext cx="8839200" cy="784830"/>
          </a:xfrm>
          <a:prstGeom prst="rect">
            <a:avLst/>
          </a:prstGeom>
          <a:noFill/>
          <a:ln w="9525">
            <a:noFill/>
            <a:miter lim="800000"/>
            <a:headEnd/>
            <a:tailEnd/>
          </a:ln>
          <a:effectLst/>
        </p:spPr>
        <p:txBody>
          <a:bodyPr>
            <a:spAutoFit/>
          </a:bodyPr>
          <a:lstStyle/>
          <a:p>
            <a:pPr algn="ctr">
              <a:spcBef>
                <a:spcPct val="50000"/>
              </a:spcBef>
            </a:pPr>
            <a:r>
              <a:rPr lang="en-US" b="1" dirty="0"/>
              <a:t>Addiction as a computational process </a:t>
            </a:r>
            <a:r>
              <a:rPr lang="en-US" b="1" dirty="0" smtClean="0"/>
              <a:t>gone awry</a:t>
            </a:r>
            <a:r>
              <a:rPr lang="en-US" b="1" dirty="0"/>
              <a:t>	</a:t>
            </a:r>
          </a:p>
          <a:p>
            <a:pPr algn="ctr">
              <a:spcBef>
                <a:spcPct val="50000"/>
              </a:spcBef>
            </a:pPr>
            <a:r>
              <a:rPr lang="en-US" dirty="0"/>
              <a:t>David A. </a:t>
            </a:r>
            <a:r>
              <a:rPr lang="en-US" dirty="0" err="1"/>
              <a:t>Redish</a:t>
            </a:r>
            <a:r>
              <a:rPr lang="en-US" dirty="0"/>
              <a:t>, Science 2004</a:t>
            </a:r>
          </a:p>
        </p:txBody>
      </p:sp>
      <p:graphicFrame>
        <p:nvGraphicFramePr>
          <p:cNvPr id="147466" name="Object 10"/>
          <p:cNvGraphicFramePr>
            <a:graphicFrameLocks noChangeAspect="1"/>
          </p:cNvGraphicFramePr>
          <p:nvPr/>
        </p:nvGraphicFramePr>
        <p:xfrm>
          <a:off x="304800" y="1828800"/>
          <a:ext cx="3200400" cy="500063"/>
        </p:xfrm>
        <a:graphic>
          <a:graphicData uri="http://schemas.openxmlformats.org/presentationml/2006/ole">
            <p:oleObj spid="_x0000_s1026" name="Equation" r:id="rId4" imgW="1625400" imgH="253800" progId="">
              <p:embed/>
            </p:oleObj>
          </a:graphicData>
        </a:graphic>
      </p:graphicFrame>
      <p:sp>
        <p:nvSpPr>
          <p:cNvPr id="147467" name="Text Box 11"/>
          <p:cNvSpPr txBox="1">
            <a:spLocks noChangeArrowheads="1"/>
          </p:cNvSpPr>
          <p:nvPr/>
        </p:nvSpPr>
        <p:spPr bwMode="auto">
          <a:xfrm>
            <a:off x="228600" y="1524000"/>
            <a:ext cx="8077200" cy="336550"/>
          </a:xfrm>
          <a:prstGeom prst="rect">
            <a:avLst/>
          </a:prstGeom>
          <a:noFill/>
          <a:ln w="9525">
            <a:noFill/>
            <a:miter lim="800000"/>
            <a:headEnd/>
            <a:tailEnd/>
          </a:ln>
          <a:effectLst/>
        </p:spPr>
        <p:txBody>
          <a:bodyPr>
            <a:spAutoFit/>
          </a:bodyPr>
          <a:lstStyle/>
          <a:p>
            <a:pPr>
              <a:spcBef>
                <a:spcPct val="50000"/>
              </a:spcBef>
            </a:pPr>
            <a:r>
              <a:rPr lang="en-US"/>
              <a:t>Under natural circumstances, the temporal difference signal is the following:</a:t>
            </a:r>
          </a:p>
        </p:txBody>
      </p:sp>
      <p:sp>
        <p:nvSpPr>
          <p:cNvPr id="147468" name="Text Box 12"/>
          <p:cNvSpPr txBox="1">
            <a:spLocks noChangeArrowheads="1"/>
          </p:cNvSpPr>
          <p:nvPr/>
        </p:nvSpPr>
        <p:spPr bwMode="auto">
          <a:xfrm>
            <a:off x="304800" y="2667000"/>
            <a:ext cx="8077200" cy="581025"/>
          </a:xfrm>
          <a:prstGeom prst="rect">
            <a:avLst/>
          </a:prstGeom>
          <a:noFill/>
          <a:ln w="9525">
            <a:noFill/>
            <a:miter lim="800000"/>
            <a:headEnd/>
            <a:tailEnd/>
          </a:ln>
          <a:effectLst/>
        </p:spPr>
        <p:txBody>
          <a:bodyPr>
            <a:spAutoFit/>
          </a:bodyPr>
          <a:lstStyle/>
          <a:p>
            <a:pPr>
              <a:spcBef>
                <a:spcPct val="50000"/>
              </a:spcBef>
            </a:pPr>
            <a:r>
              <a:rPr lang="en-US"/>
              <a:t>The idea is that the drug (especially dopaminergic drugs like cocaine) may induce a small  temporal difference signal directly (D), such that:</a:t>
            </a:r>
          </a:p>
        </p:txBody>
      </p:sp>
      <p:graphicFrame>
        <p:nvGraphicFramePr>
          <p:cNvPr id="147469" name="Object 13"/>
          <p:cNvGraphicFramePr>
            <a:graphicFrameLocks noChangeAspect="1"/>
          </p:cNvGraphicFramePr>
          <p:nvPr/>
        </p:nvGraphicFramePr>
        <p:xfrm>
          <a:off x="533400" y="3581400"/>
          <a:ext cx="4975225" cy="500063"/>
        </p:xfrm>
        <a:graphic>
          <a:graphicData uri="http://schemas.openxmlformats.org/presentationml/2006/ole">
            <p:oleObj spid="_x0000_s1027" name="Equation" r:id="rId5" imgW="2527200" imgH="253800" progId="">
              <p:embed/>
            </p:oleObj>
          </a:graphicData>
        </a:graphic>
      </p:graphicFrame>
      <p:sp>
        <p:nvSpPr>
          <p:cNvPr id="147470" name="Text Box 14"/>
          <p:cNvSpPr txBox="1">
            <a:spLocks noChangeArrowheads="1"/>
          </p:cNvSpPr>
          <p:nvPr/>
        </p:nvSpPr>
        <p:spPr bwMode="auto">
          <a:xfrm>
            <a:off x="304800" y="4724400"/>
            <a:ext cx="8077200" cy="1069975"/>
          </a:xfrm>
          <a:prstGeom prst="rect">
            <a:avLst/>
          </a:prstGeom>
          <a:noFill/>
          <a:ln w="9525">
            <a:noFill/>
            <a:miter lim="800000"/>
            <a:headEnd/>
            <a:tailEnd/>
          </a:ln>
          <a:effectLst/>
        </p:spPr>
        <p:txBody>
          <a:bodyPr>
            <a:spAutoFit/>
          </a:bodyPr>
          <a:lstStyle/>
          <a:p>
            <a:pPr>
              <a:spcBef>
                <a:spcPct val="50000"/>
              </a:spcBef>
            </a:pPr>
            <a:r>
              <a:rPr lang="en-US"/>
              <a:t>In the beginning the temporal difference signal is high, because of the high reward value of the drug (rational addiction theory). But with longer use, the reward value might sink, and negative consequences would normally reduce the non-adaptive behavior. But because d is always at least D, the behavior can not be unlearned.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6" name="Picture 16" descr="Redish_1"/>
          <p:cNvPicPr>
            <a:picLocks noChangeAspect="1" noChangeArrowheads="1"/>
          </p:cNvPicPr>
          <p:nvPr/>
        </p:nvPicPr>
        <p:blipFill>
          <a:blip r:embed="rId3" cstate="print"/>
          <a:srcRect/>
          <a:stretch>
            <a:fillRect/>
          </a:stretch>
        </p:blipFill>
        <p:spPr bwMode="auto">
          <a:xfrm>
            <a:off x="838200" y="1219200"/>
            <a:ext cx="4572000" cy="3543300"/>
          </a:xfrm>
          <a:prstGeom prst="rect">
            <a:avLst/>
          </a:prstGeom>
          <a:noFill/>
        </p:spPr>
      </p:pic>
      <p:sp>
        <p:nvSpPr>
          <p:cNvPr id="143377" name="Text Box 17"/>
          <p:cNvSpPr txBox="1">
            <a:spLocks noChangeArrowheads="1"/>
          </p:cNvSpPr>
          <p:nvPr/>
        </p:nvSpPr>
        <p:spPr bwMode="auto">
          <a:xfrm>
            <a:off x="5715000" y="2362200"/>
            <a:ext cx="2971800" cy="1314450"/>
          </a:xfrm>
          <a:prstGeom prst="rect">
            <a:avLst/>
          </a:prstGeom>
          <a:noFill/>
          <a:ln w="9525">
            <a:noFill/>
            <a:miter lim="800000"/>
            <a:headEnd/>
            <a:tailEnd/>
          </a:ln>
          <a:effectLst/>
        </p:spPr>
        <p:txBody>
          <a:bodyPr>
            <a:spAutoFit/>
          </a:bodyPr>
          <a:lstStyle/>
          <a:p>
            <a:pPr>
              <a:spcBef>
                <a:spcPct val="50000"/>
              </a:spcBef>
            </a:pPr>
            <a:r>
              <a:rPr lang="en-US"/>
              <a:t>The model predicts that with continued use, the drug-seeking behavior becomes more insensitive to contrasting reward.</a:t>
            </a:r>
          </a:p>
        </p:txBody>
      </p:sp>
      <p:sp>
        <p:nvSpPr>
          <p:cNvPr id="143378" name="Text Box 18"/>
          <p:cNvSpPr txBox="1">
            <a:spLocks noChangeArrowheads="1"/>
          </p:cNvSpPr>
          <p:nvPr/>
        </p:nvSpPr>
        <p:spPr bwMode="auto">
          <a:xfrm>
            <a:off x="1676400" y="533400"/>
            <a:ext cx="6248400" cy="366713"/>
          </a:xfrm>
          <a:prstGeom prst="rect">
            <a:avLst/>
          </a:prstGeom>
          <a:noFill/>
          <a:ln w="9525">
            <a:noFill/>
            <a:miter lim="800000"/>
            <a:headEnd/>
            <a:tailEnd/>
          </a:ln>
          <a:effectLst/>
        </p:spPr>
        <p:txBody>
          <a:bodyPr>
            <a:spAutoFit/>
          </a:bodyPr>
          <a:lstStyle/>
          <a:p>
            <a:pPr algn="ctr">
              <a:spcBef>
                <a:spcPct val="50000"/>
              </a:spcBef>
            </a:pPr>
            <a:r>
              <a:rPr lang="en-US" sz="1800" b="1"/>
              <a:t>Increased wanting (not more liking)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Text Box 3"/>
          <p:cNvSpPr txBox="1">
            <a:spLocks noChangeArrowheads="1"/>
          </p:cNvSpPr>
          <p:nvPr/>
        </p:nvSpPr>
        <p:spPr bwMode="auto">
          <a:xfrm>
            <a:off x="5181600" y="2057400"/>
            <a:ext cx="3810000" cy="2170113"/>
          </a:xfrm>
          <a:prstGeom prst="rect">
            <a:avLst/>
          </a:prstGeom>
          <a:noFill/>
          <a:ln w="9525">
            <a:noFill/>
            <a:miter lim="800000"/>
            <a:headEnd/>
            <a:tailEnd/>
          </a:ln>
          <a:effectLst/>
        </p:spPr>
        <p:txBody>
          <a:bodyPr>
            <a:spAutoFit/>
          </a:bodyPr>
          <a:lstStyle/>
          <a:p>
            <a:pPr>
              <a:spcBef>
                <a:spcPct val="50000"/>
              </a:spcBef>
            </a:pPr>
            <a:r>
              <a:rPr lang="en-US"/>
              <a:t>Elasticity is a term from economics. It measures how much the tendency to buy products decreases, as the price increases.</a:t>
            </a:r>
          </a:p>
          <a:p>
            <a:pPr>
              <a:spcBef>
                <a:spcPct val="50000"/>
              </a:spcBef>
            </a:pPr>
            <a:r>
              <a:rPr lang="en-US"/>
              <a:t>Because drug-seeking can not easily be unlearned, the behavior become less and less elastic with prolonged drug use.</a:t>
            </a:r>
          </a:p>
        </p:txBody>
      </p:sp>
      <p:pic>
        <p:nvPicPr>
          <p:cNvPr id="171013" name="Picture 5" descr="redish_2"/>
          <p:cNvPicPr>
            <a:picLocks noChangeAspect="1" noChangeArrowheads="1"/>
          </p:cNvPicPr>
          <p:nvPr/>
        </p:nvPicPr>
        <p:blipFill>
          <a:blip r:embed="rId3" cstate="print"/>
          <a:srcRect/>
          <a:stretch>
            <a:fillRect/>
          </a:stretch>
        </p:blipFill>
        <p:spPr bwMode="auto">
          <a:xfrm>
            <a:off x="228600" y="1295400"/>
            <a:ext cx="4800600" cy="3773488"/>
          </a:xfrm>
          <a:prstGeom prst="rect">
            <a:avLst/>
          </a:prstGeom>
          <a:noFill/>
        </p:spPr>
      </p:pic>
      <p:sp>
        <p:nvSpPr>
          <p:cNvPr id="171014" name="Text Box 6"/>
          <p:cNvSpPr txBox="1">
            <a:spLocks noChangeArrowheads="1"/>
          </p:cNvSpPr>
          <p:nvPr/>
        </p:nvSpPr>
        <p:spPr bwMode="auto">
          <a:xfrm>
            <a:off x="1676400" y="533400"/>
            <a:ext cx="6248400" cy="366713"/>
          </a:xfrm>
          <a:prstGeom prst="rect">
            <a:avLst/>
          </a:prstGeom>
          <a:noFill/>
          <a:ln w="9525">
            <a:noFill/>
            <a:miter lim="800000"/>
            <a:headEnd/>
            <a:tailEnd/>
          </a:ln>
          <a:effectLst/>
        </p:spPr>
        <p:txBody>
          <a:bodyPr>
            <a:spAutoFit/>
          </a:bodyPr>
          <a:lstStyle/>
          <a:p>
            <a:pPr algn="ctr">
              <a:spcBef>
                <a:spcPct val="50000"/>
              </a:spcBef>
            </a:pPr>
            <a:r>
              <a:rPr lang="en-US" sz="1800" b="1"/>
              <a:t>Decreased Elasticity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alphaModFix/>
            <a:lum/>
          </a:blip>
          <a:srcRect/>
          <a:stretch>
            <a:fillRect/>
          </a:stretch>
        </p:blipFill>
        <p:spPr>
          <a:xfrm>
            <a:off x="663551" y="746574"/>
            <a:ext cx="7630848" cy="5391926"/>
          </a:xfrm>
          <a:prstGeom prst="rect">
            <a:avLst/>
          </a:prstGeom>
          <a:noFill/>
          <a:ln>
            <a:noFill/>
          </a:ln>
        </p:spPr>
      </p:pic>
      <p:sp>
        <p:nvSpPr>
          <p:cNvPr id="3" name="TextBox 2"/>
          <p:cNvSpPr txBox="1"/>
          <p:nvPr/>
        </p:nvSpPr>
        <p:spPr>
          <a:xfrm>
            <a:off x="228600" y="6324600"/>
            <a:ext cx="6400800" cy="381000"/>
          </a:xfrm>
          <a:prstGeom prst="rect">
            <a:avLst/>
          </a:prstGeom>
          <a:noFill/>
        </p:spPr>
        <p:txBody>
          <a:bodyPr wrap="square" rtlCol="0">
            <a:spAutoFit/>
          </a:bodyPr>
          <a:lstStyle/>
          <a:p>
            <a:r>
              <a:rPr lang="en-GB" dirty="0" smtClean="0"/>
              <a:t>https://link.springer.com/article/10.3758/s13420-012-0080-8</a:t>
            </a:r>
            <a:endParaRPr lang="en-GB"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a:t>
            </a:r>
            <a:endParaRPr lang="en-GB" dirty="0"/>
          </a:p>
        </p:txBody>
      </p:sp>
      <p:sp>
        <p:nvSpPr>
          <p:cNvPr id="3" name="Content Placeholder 2"/>
          <p:cNvSpPr>
            <a:spLocks noGrp="1"/>
          </p:cNvSpPr>
          <p:nvPr>
            <p:ph idx="1"/>
          </p:nvPr>
        </p:nvSpPr>
        <p:spPr/>
        <p:txBody>
          <a:bodyPr/>
          <a:lstStyle/>
          <a:p>
            <a:r>
              <a:rPr lang="en-US" dirty="0" smtClean="0"/>
              <a:t>Exploration, curiosity</a:t>
            </a:r>
          </a:p>
          <a:p>
            <a:r>
              <a:rPr lang="en-US" dirty="0" smtClean="0"/>
              <a:t>Locus of control and its effects</a:t>
            </a:r>
          </a:p>
          <a:p>
            <a:r>
              <a:rPr lang="en-US" dirty="0" smtClean="0"/>
              <a:t>Sub-goal construction and state hierarchy construction</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alphaModFix/>
            <a:lum/>
          </a:blip>
          <a:srcRect/>
          <a:stretch>
            <a:fillRect/>
          </a:stretch>
        </p:blipFill>
        <p:spPr>
          <a:xfrm>
            <a:off x="414720" y="82953"/>
            <a:ext cx="8496535" cy="6775015"/>
          </a:xfrm>
          <a:prstGeom prst="rect">
            <a:avLst/>
          </a:prstGeom>
          <a:noFill/>
          <a:ln>
            <a:noFill/>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101</a:t>
            </a:r>
            <a:endParaRPr lang="en-GB" dirty="0"/>
          </a:p>
        </p:txBody>
      </p:sp>
      <p:sp>
        <p:nvSpPr>
          <p:cNvPr id="3" name="Content Placeholder 2"/>
          <p:cNvSpPr>
            <a:spLocks noGrp="1"/>
          </p:cNvSpPr>
          <p:nvPr>
            <p:ph idx="1"/>
          </p:nvPr>
        </p:nvSpPr>
        <p:spPr/>
        <p:txBody>
          <a:bodyPr>
            <a:normAutofit lnSpcReduction="10000"/>
          </a:bodyPr>
          <a:lstStyle/>
          <a:p>
            <a:r>
              <a:rPr lang="en-US" dirty="0" smtClean="0"/>
              <a:t>Bayes theorem is a simple consequence of conditional probability factoring</a:t>
            </a:r>
          </a:p>
          <a:p>
            <a:pPr>
              <a:buNone/>
            </a:pPr>
            <a:endParaRPr lang="en-US" dirty="0" smtClean="0"/>
          </a:p>
          <a:p>
            <a:r>
              <a:rPr lang="en-US" dirty="0" smtClean="0"/>
              <a:t>Lends itself easily to sequential updates</a:t>
            </a:r>
          </a:p>
          <a:p>
            <a:endParaRPr lang="en-US" dirty="0" smtClean="0"/>
          </a:p>
          <a:p>
            <a:endParaRPr lang="en-US" dirty="0" smtClean="0"/>
          </a:p>
          <a:p>
            <a:r>
              <a:rPr lang="en-US" dirty="0" smtClean="0"/>
              <a:t>Great fit for cognitive modeling</a:t>
            </a:r>
          </a:p>
          <a:p>
            <a:pPr lvl="1"/>
            <a:r>
              <a:rPr lang="en-US" dirty="0" smtClean="0"/>
              <a:t>Models interaction of already known with new data</a:t>
            </a:r>
          </a:p>
        </p:txBody>
      </p:sp>
      <p:graphicFrame>
        <p:nvGraphicFramePr>
          <p:cNvPr id="4" name="Object 3"/>
          <p:cNvGraphicFramePr>
            <a:graphicFrameLocks noChangeAspect="1"/>
          </p:cNvGraphicFramePr>
          <p:nvPr/>
        </p:nvGraphicFramePr>
        <p:xfrm>
          <a:off x="2286000" y="2819400"/>
          <a:ext cx="3405188" cy="381000"/>
        </p:xfrm>
        <a:graphic>
          <a:graphicData uri="http://schemas.openxmlformats.org/presentationml/2006/ole">
            <p:oleObj spid="_x0000_s31746" name="Equation" r:id="rId3" imgW="1815840" imgH="203040" progId="Equation.3">
              <p:embed/>
            </p:oleObj>
          </a:graphicData>
        </a:graphic>
      </p:graphicFrame>
      <p:graphicFrame>
        <p:nvGraphicFramePr>
          <p:cNvPr id="31747" name="Object 3"/>
          <p:cNvGraphicFramePr>
            <a:graphicFrameLocks noChangeAspect="1"/>
          </p:cNvGraphicFramePr>
          <p:nvPr/>
        </p:nvGraphicFramePr>
        <p:xfrm>
          <a:off x="1752600" y="3962400"/>
          <a:ext cx="4810125" cy="1000125"/>
        </p:xfrm>
        <a:graphic>
          <a:graphicData uri="http://schemas.openxmlformats.org/presentationml/2006/ole">
            <p:oleObj spid="_x0000_s31747" name="Equation" r:id="rId4" imgW="2565360" imgH="53316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87"/>
          <p:cNvPicPr/>
          <p:nvPr/>
        </p:nvPicPr>
        <p:blipFill>
          <a:blip r:embed="rId2" cstate="print"/>
          <a:stretch>
            <a:fillRect/>
          </a:stretch>
        </p:blipFill>
        <p:spPr>
          <a:xfrm>
            <a:off x="886913" y="165906"/>
            <a:ext cx="7075711" cy="64703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RW failures explained by latent cause model</a:t>
            </a:r>
            <a:endParaRPr lang="en-GB" dirty="0"/>
          </a:p>
        </p:txBody>
      </p:sp>
      <p:sp>
        <p:nvSpPr>
          <p:cNvPr id="3" name="Content Placeholder 2"/>
          <p:cNvSpPr>
            <a:spLocks noGrp="1"/>
          </p:cNvSpPr>
          <p:nvPr>
            <p:ph idx="1"/>
          </p:nvPr>
        </p:nvSpPr>
        <p:spPr/>
        <p:txBody>
          <a:bodyPr/>
          <a:lstStyle/>
          <a:p>
            <a:r>
              <a:rPr lang="en-US" dirty="0" smtClean="0"/>
              <a:t>Spontaneous recovery from extinction</a:t>
            </a:r>
          </a:p>
          <a:p>
            <a:r>
              <a:rPr lang="en-US" dirty="0" smtClean="0"/>
              <a:t>Facilitated reacquisition</a:t>
            </a:r>
          </a:p>
          <a:p>
            <a:r>
              <a:rPr lang="en-US" dirty="0" smtClean="0"/>
              <a:t>Conditioned inhibitor pairing</a:t>
            </a:r>
          </a:p>
          <a:p>
            <a:r>
              <a:rPr lang="en-US" dirty="0" smtClean="0"/>
              <a:t>Pre-exposure effect</a:t>
            </a:r>
          </a:p>
          <a:p>
            <a:r>
              <a:rPr lang="en-US" dirty="0" smtClean="0"/>
              <a:t>Higher order conditioning</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a:t>
            </a:r>
            <a:r>
              <a:rPr lang="en-US" dirty="0" err="1" smtClean="0"/>
              <a:t>vs</a:t>
            </a:r>
            <a:r>
              <a:rPr lang="en-US" dirty="0" smtClean="0"/>
              <a:t> reinforcement</a:t>
            </a:r>
            <a:endParaRPr lang="en-GB" dirty="0"/>
          </a:p>
        </p:txBody>
      </p:sp>
      <p:sp>
        <p:nvSpPr>
          <p:cNvPr id="3" name="Content Placeholder 2"/>
          <p:cNvSpPr>
            <a:spLocks noGrp="1"/>
          </p:cNvSpPr>
          <p:nvPr>
            <p:ph idx="1"/>
          </p:nvPr>
        </p:nvSpPr>
        <p:spPr/>
        <p:txBody>
          <a:bodyPr/>
          <a:lstStyle/>
          <a:p>
            <a:r>
              <a:rPr lang="en-US" dirty="0" smtClean="0"/>
              <a:t>Association: things that occur together in the world, occur together in the mind</a:t>
            </a:r>
          </a:p>
          <a:p>
            <a:pPr lvl="1"/>
            <a:r>
              <a:rPr lang="en-US" dirty="0" smtClean="0"/>
              <a:t>Tested using classical conditioning</a:t>
            </a:r>
          </a:p>
          <a:p>
            <a:pPr lvl="1"/>
            <a:r>
              <a:rPr lang="en-US" dirty="0" smtClean="0"/>
              <a:t>Environment acts on the observer</a:t>
            </a:r>
          </a:p>
          <a:p>
            <a:r>
              <a:rPr lang="en-US" dirty="0" smtClean="0"/>
              <a:t>Reinforcement: actions that are rewarded  become desirable in future</a:t>
            </a:r>
          </a:p>
          <a:p>
            <a:pPr lvl="1"/>
            <a:r>
              <a:rPr lang="en-US" dirty="0" smtClean="0"/>
              <a:t>Tested using operant/instrumental conditioning</a:t>
            </a:r>
          </a:p>
          <a:p>
            <a:pPr lvl="1"/>
            <a:r>
              <a:rPr lang="en-US" dirty="0" smtClean="0"/>
              <a:t>Observer acts on the environment</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Operant conditioning</a:t>
            </a:r>
            <a:endParaRPr lang="en-GB" dirty="0"/>
          </a:p>
        </p:txBody>
      </p:sp>
      <p:sp>
        <p:nvSpPr>
          <p:cNvPr id="3" name="Content Placeholder 2"/>
          <p:cNvSpPr>
            <a:spLocks noGrp="1"/>
          </p:cNvSpPr>
          <p:nvPr>
            <p:ph idx="1"/>
          </p:nvPr>
        </p:nvSpPr>
        <p:spPr/>
        <p:txBody>
          <a:bodyPr/>
          <a:lstStyle/>
          <a:p>
            <a:r>
              <a:rPr lang="en-US" dirty="0" smtClean="0"/>
              <a:t>Observers act upon the world, and face consequences</a:t>
            </a:r>
          </a:p>
          <a:p>
            <a:pPr lvl="1"/>
            <a:r>
              <a:rPr lang="en-US" dirty="0" smtClean="0"/>
              <a:t>Consequences can be interpreted as rewards</a:t>
            </a:r>
            <a:endParaRPr lang="en-GB" dirty="0"/>
          </a:p>
        </p:txBody>
      </p:sp>
      <p:pic>
        <p:nvPicPr>
          <p:cNvPr id="19458" name="Picture 2" descr="https://www.simplypsychology.org/skinner%20box.jpg"/>
          <p:cNvPicPr>
            <a:picLocks noChangeAspect="1" noChangeArrowheads="1"/>
          </p:cNvPicPr>
          <p:nvPr/>
        </p:nvPicPr>
        <p:blipFill>
          <a:blip r:embed="rId2" cstate="print"/>
          <a:srcRect/>
          <a:stretch>
            <a:fillRect/>
          </a:stretch>
        </p:blipFill>
        <p:spPr bwMode="auto">
          <a:xfrm>
            <a:off x="1752600" y="3505200"/>
            <a:ext cx="5562600" cy="32099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classical conditioning</a:t>
            </a:r>
            <a:endParaRPr lang="en-GB" dirty="0"/>
          </a:p>
        </p:txBody>
      </p:sp>
      <p:sp>
        <p:nvSpPr>
          <p:cNvPr id="3" name="Content Placeholder 2"/>
          <p:cNvSpPr>
            <a:spLocks noGrp="1"/>
          </p:cNvSpPr>
          <p:nvPr>
            <p:ph idx="1"/>
          </p:nvPr>
        </p:nvSpPr>
        <p:spPr/>
        <p:txBody>
          <a:bodyPr/>
          <a:lstStyle/>
          <a:p>
            <a:r>
              <a:rPr lang="en-US" dirty="0" smtClean="0"/>
              <a:t>Most popular approach for years was the Rescorla-Wagner model</a:t>
            </a:r>
          </a:p>
          <a:p>
            <a:endParaRPr lang="en-US" dirty="0" smtClean="0"/>
          </a:p>
          <a:p>
            <a:endParaRPr lang="en-US" dirty="0" smtClean="0"/>
          </a:p>
          <a:p>
            <a:endParaRPr lang="en-US" dirty="0" smtClean="0"/>
          </a:p>
          <a:p>
            <a:r>
              <a:rPr lang="en-US" dirty="0" smtClean="0"/>
              <a:t>Could reproduce a number of empirical observations in classical conditioning experiments</a:t>
            </a:r>
          </a:p>
          <a:p>
            <a:endParaRPr lang="en-GB" dirty="0"/>
          </a:p>
        </p:txBody>
      </p:sp>
      <p:pic>
        <p:nvPicPr>
          <p:cNvPr id="65538" name="Picture 2"/>
          <p:cNvPicPr>
            <a:picLocks noChangeAspect="1" noChangeArrowheads="1"/>
          </p:cNvPicPr>
          <p:nvPr/>
        </p:nvPicPr>
        <p:blipFill>
          <a:blip r:embed="rId2" cstate="print"/>
          <a:srcRect/>
          <a:stretch>
            <a:fillRect/>
          </a:stretch>
        </p:blipFill>
        <p:spPr bwMode="auto">
          <a:xfrm>
            <a:off x="1981200" y="2895600"/>
            <a:ext cx="3200400" cy="436418"/>
          </a:xfrm>
          <a:prstGeom prst="rect">
            <a:avLst/>
          </a:prstGeom>
          <a:noFill/>
          <a:ln w="9525">
            <a:noFill/>
            <a:miter lim="800000"/>
            <a:headEnd/>
            <a:tailEnd/>
          </a:ln>
        </p:spPr>
      </p:pic>
      <p:pic>
        <p:nvPicPr>
          <p:cNvPr id="65539" name="Picture 3"/>
          <p:cNvPicPr>
            <a:picLocks noChangeAspect="1" noChangeArrowheads="1"/>
          </p:cNvPicPr>
          <p:nvPr/>
        </p:nvPicPr>
        <p:blipFill>
          <a:blip r:embed="rId3" cstate="print"/>
          <a:srcRect/>
          <a:stretch>
            <a:fillRect/>
          </a:stretch>
        </p:blipFill>
        <p:spPr bwMode="auto">
          <a:xfrm>
            <a:off x="1981200" y="3733800"/>
            <a:ext cx="2460625" cy="381000"/>
          </a:xfrm>
          <a:prstGeom prst="rect">
            <a:avLst/>
          </a:prstGeom>
          <a:noFill/>
          <a:ln w="9525">
            <a:noFill/>
            <a:miter lim="800000"/>
            <a:headEnd/>
            <a:tailEnd/>
          </a:ln>
        </p:spPr>
      </p:pic>
      <p:sp>
        <p:nvSpPr>
          <p:cNvPr id="7" name="TextBox 6"/>
          <p:cNvSpPr txBox="1"/>
          <p:nvPr/>
        </p:nvSpPr>
        <p:spPr>
          <a:xfrm>
            <a:off x="5638800" y="2819400"/>
            <a:ext cx="2286000" cy="923330"/>
          </a:xfrm>
          <a:prstGeom prst="rect">
            <a:avLst/>
          </a:prstGeom>
          <a:noFill/>
        </p:spPr>
        <p:txBody>
          <a:bodyPr wrap="square" rtlCol="0">
            <a:spAutoFit/>
          </a:bodyPr>
          <a:lstStyle/>
          <a:p>
            <a:r>
              <a:rPr lang="en-US" dirty="0" smtClean="0"/>
              <a:t>Some versions replace V</a:t>
            </a:r>
            <a:r>
              <a:rPr lang="en-US" baseline="-25000" dirty="0" smtClean="0"/>
              <a:t>tot</a:t>
            </a:r>
            <a:r>
              <a:rPr lang="en-US" dirty="0" smtClean="0"/>
              <a:t> with V</a:t>
            </a:r>
            <a:r>
              <a:rPr lang="en-US" baseline="-25000" dirty="0" smtClean="0"/>
              <a:t>x</a:t>
            </a:r>
            <a:r>
              <a:rPr lang="en-US" dirty="0" smtClean="0"/>
              <a:t>; what is the difference?</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526</Words>
  <Application>Microsoft Office PowerPoint</Application>
  <PresentationFormat>On-screen Show (4:3)</PresentationFormat>
  <Paragraphs>83</Paragraphs>
  <Slides>21</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Office Theme</vt:lpstr>
      <vt:lpstr>Equation</vt:lpstr>
      <vt:lpstr>Microsoft Equation 3.0</vt:lpstr>
      <vt:lpstr>Reinforcement</vt:lpstr>
      <vt:lpstr>Slide 2</vt:lpstr>
      <vt:lpstr>Slide 3</vt:lpstr>
      <vt:lpstr>Bayes 101</vt:lpstr>
      <vt:lpstr>Slide 5</vt:lpstr>
      <vt:lpstr>Some RW failures explained by latent cause model</vt:lpstr>
      <vt:lpstr>Association vs reinforcement</vt:lpstr>
      <vt:lpstr>Operant conditioning</vt:lpstr>
      <vt:lpstr>Modeling classical conditioning</vt:lpstr>
      <vt:lpstr>Can modify to accommodate reward prediction</vt:lpstr>
      <vt:lpstr>Generalized reinforcement learning</vt:lpstr>
      <vt:lpstr>Reinterpreting the learning gradient</vt:lpstr>
      <vt:lpstr>The TD learning algorithm</vt:lpstr>
      <vt:lpstr>The TD reward prediction error</vt:lpstr>
      <vt:lpstr>Slide 15</vt:lpstr>
      <vt:lpstr>Slide 16</vt:lpstr>
      <vt:lpstr>Slide 17</vt:lpstr>
      <vt:lpstr>Slide 18</vt:lpstr>
      <vt:lpstr>Slide 19</vt:lpstr>
      <vt:lpstr>Open questions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dc:title>
  <dc:creator>cse</dc:creator>
  <cp:lastModifiedBy>cse</cp:lastModifiedBy>
  <cp:revision>16</cp:revision>
  <dcterms:created xsi:type="dcterms:W3CDTF">2018-01-04T17:43:30Z</dcterms:created>
  <dcterms:modified xsi:type="dcterms:W3CDTF">2018-01-05T01:48:03Z</dcterms:modified>
</cp:coreProperties>
</file>