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72" r:id="rId6"/>
    <p:sldId id="274" r:id="rId7"/>
    <p:sldId id="273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59" r:id="rId27"/>
    <p:sldId id="260" r:id="rId28"/>
    <p:sldId id="261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779D-7D79-4618-BE46-F18C93F30C00}" type="datetimeFigureOut">
              <a:rPr lang="en-GB" smtClean="0"/>
              <a:pPr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D142-BA92-4A57-952E-DD28215C2C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teachthought.com/wp-content/uploads/2014/08/learning-theory-actr-cognitive-architecture.jp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D:\Dropbox\Teaching\CSE\CS786\Code\sample2.av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cognitive </a:t>
            </a:r>
            <a:r>
              <a:rPr lang="en-US" dirty="0" smtClean="0"/>
              <a:t>architectures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  <a:endParaRPr lang="en-US" dirty="0"/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Jan 2018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96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6248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lists of possible states and actions in advance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representation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01000" cy="452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6172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production rules have to be built in by the designer.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686703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029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Episodic memory leads to development of a new production rule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AI agents</a:t>
            </a:r>
          </a:p>
          <a:p>
            <a:pPr lvl="1"/>
            <a:r>
              <a:rPr lang="en-US" dirty="0" smtClean="0"/>
              <a:t>Starcraft</a:t>
            </a:r>
          </a:p>
          <a:p>
            <a:pPr lvl="1"/>
            <a:r>
              <a:rPr lang="en-US" dirty="0" smtClean="0"/>
              <a:t>Quake II</a:t>
            </a:r>
          </a:p>
          <a:p>
            <a:pPr lvl="1"/>
            <a:r>
              <a:rPr lang="en-US" dirty="0" smtClean="0"/>
              <a:t>Unreal Tournament</a:t>
            </a:r>
          </a:p>
          <a:p>
            <a:r>
              <a:rPr lang="en-US" dirty="0" smtClean="0"/>
              <a:t>Some robotics applications</a:t>
            </a:r>
          </a:p>
          <a:p>
            <a:r>
              <a:rPr lang="en-US" dirty="0" smtClean="0"/>
              <a:t>Some emotion-learning applications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earning-theory-actr-cognitive-architectur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8432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ACT-R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Influential cognitive architecture developed by John Anderson at CMU</a:t>
            </a:r>
          </a:p>
          <a:p>
            <a:r>
              <a:rPr lang="en-US" dirty="0" smtClean="0"/>
              <a:t>Builds on Anderson’s rational analysis program</a:t>
            </a:r>
          </a:p>
          <a:p>
            <a:r>
              <a:rPr lang="en-US" dirty="0" smtClean="0"/>
              <a:t>Production system, same as SOAR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Attention module</a:t>
            </a:r>
          </a:p>
          <a:p>
            <a:pPr lvl="1"/>
            <a:r>
              <a:rPr lang="en-US" dirty="0" smtClean="0"/>
              <a:t>No episodic memory</a:t>
            </a:r>
          </a:p>
          <a:p>
            <a:pPr lvl="1"/>
            <a:r>
              <a:rPr lang="en-US" dirty="0" smtClean="0"/>
              <a:t>More sophisticated learning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study a cognitive system</a:t>
            </a:r>
          </a:p>
          <a:p>
            <a:pPr lvl="1"/>
            <a:r>
              <a:rPr lang="en-US" dirty="0" smtClean="0"/>
              <a:t>Define its goals precisely</a:t>
            </a:r>
          </a:p>
          <a:p>
            <a:pPr lvl="1"/>
            <a:r>
              <a:rPr lang="en-US" dirty="0" smtClean="0"/>
              <a:t>Model the agent’s environment</a:t>
            </a:r>
          </a:p>
          <a:p>
            <a:pPr lvl="1"/>
            <a:r>
              <a:rPr lang="en-US" dirty="0" smtClean="0"/>
              <a:t>Make assumptions about computational limitations</a:t>
            </a:r>
          </a:p>
          <a:p>
            <a:pPr lvl="1"/>
            <a:r>
              <a:rPr lang="en-US" dirty="0" smtClean="0"/>
              <a:t>Derive an optimization function from the steps above</a:t>
            </a:r>
          </a:p>
          <a:p>
            <a:pPr lvl="1"/>
            <a:r>
              <a:rPr lang="en-US" dirty="0" smtClean="0"/>
              <a:t>Compare with data</a:t>
            </a:r>
          </a:p>
          <a:p>
            <a:pPr lvl="1"/>
            <a:r>
              <a:rPr lang="en-US" dirty="0" smtClean="0"/>
              <a:t>Repeat with improvements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24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look at rational analysis in more detail later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Application: modeling driving behavior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driver as a hierarchy of three modules</a:t>
            </a:r>
          </a:p>
          <a:p>
            <a:pPr lvl="1"/>
            <a:r>
              <a:rPr lang="en-US" dirty="0" smtClean="0"/>
              <a:t>Control component: maps perceptual variables to vehicle controls</a:t>
            </a:r>
          </a:p>
          <a:p>
            <a:pPr lvl="1"/>
            <a:r>
              <a:rPr lang="en-US" dirty="0" smtClean="0"/>
              <a:t>Monitoring component: keeps an updated log of the environment</a:t>
            </a:r>
          </a:p>
          <a:p>
            <a:pPr lvl="1"/>
            <a:r>
              <a:rPr lang="en-US" dirty="0" smtClean="0"/>
              <a:t>Decision-making component: makes decisions involved in driving maneuvers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324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http://journals.sagepub.com/doi/pdf/10.1518/001872006777724417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control</a:t>
            </a: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3724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37147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8200" y="4495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salient point-based model of steering</a:t>
            </a:r>
            <a:endParaRPr lang="en-GB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76800"/>
            <a:ext cx="337297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24400" y="56020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changing to a new lane, far point is assumed to be in center of other lane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headway time, assumed available via the monitoring component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00400"/>
            <a:ext cx="506321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review</a:t>
            </a:r>
            <a:endParaRPr lang="en-GB" dirty="0"/>
          </a:p>
        </p:txBody>
      </p:sp>
      <p:pic>
        <p:nvPicPr>
          <p:cNvPr id="5" name="sample2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9853" y="2209800"/>
            <a:ext cx="4329747" cy="3418221"/>
          </a:xfrm>
          <a:prstGeom prst="rect">
            <a:avLst/>
          </a:prstGeom>
        </p:spPr>
      </p:pic>
      <p:pic>
        <p:nvPicPr>
          <p:cNvPr id="8" name="sample2.avi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572000" y="2209801"/>
            <a:ext cx="45720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Bush-</a:t>
            </a:r>
            <a:r>
              <a:rPr lang="en-US" dirty="0" err="1" smtClean="0"/>
              <a:t>Mosteller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learning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occupancy of neighboring lanes</a:t>
            </a:r>
          </a:p>
          <a:p>
            <a:r>
              <a:rPr lang="en-US" dirty="0" smtClean="0"/>
              <a:t>Tracks area ahead and behind car</a:t>
            </a:r>
          </a:p>
          <a:p>
            <a:pPr lvl="1"/>
            <a:r>
              <a:rPr lang="en-US" dirty="0" smtClean="0"/>
              <a:t>Sampling randomly from these four locations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US driving etiquette</a:t>
            </a:r>
          </a:p>
          <a:p>
            <a:pPr lvl="1"/>
            <a:r>
              <a:rPr lang="en-US" dirty="0" smtClean="0"/>
              <a:t>Drive in right lane</a:t>
            </a:r>
          </a:p>
          <a:p>
            <a:pPr lvl="1"/>
            <a:r>
              <a:rPr lang="en-US" dirty="0" smtClean="0"/>
              <a:t>Pass cars in left lane</a:t>
            </a:r>
          </a:p>
          <a:p>
            <a:r>
              <a:rPr lang="en-US" dirty="0" smtClean="0"/>
              <a:t>In right lane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thw</a:t>
            </a:r>
            <a:endParaRPr lang="en-US" dirty="0" smtClean="0"/>
          </a:p>
          <a:p>
            <a:pPr lvl="2"/>
            <a:r>
              <a:rPr lang="en-US" dirty="0" smtClean="0"/>
              <a:t>If dropping, change lane</a:t>
            </a:r>
          </a:p>
          <a:p>
            <a:pPr lvl="2"/>
            <a:r>
              <a:rPr lang="en-US" dirty="0" smtClean="0"/>
              <a:t>If not dropping, stay in lane</a:t>
            </a:r>
          </a:p>
          <a:p>
            <a:r>
              <a:rPr lang="en-US" dirty="0" smtClean="0"/>
              <a:t>In left lane</a:t>
            </a:r>
          </a:p>
          <a:p>
            <a:pPr lvl="1"/>
            <a:r>
              <a:rPr lang="en-US" dirty="0" smtClean="0"/>
              <a:t>Is there a car ahead of me?</a:t>
            </a:r>
          </a:p>
          <a:p>
            <a:pPr lvl="2"/>
            <a:r>
              <a:rPr lang="en-US" dirty="0" smtClean="0"/>
              <a:t>Yes, stay in lane</a:t>
            </a:r>
          </a:p>
          <a:p>
            <a:pPr lvl="2"/>
            <a:r>
              <a:rPr lang="en-US" dirty="0" smtClean="0"/>
              <a:t>No, return to right lane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When lane change?</a:t>
            </a:r>
          </a:p>
          <a:p>
            <a:pPr lvl="1"/>
            <a:r>
              <a:rPr lang="en-US" dirty="0" smtClean="0"/>
              <a:t>When monitoring does not detect any vehicles within a safe distance in either lane</a:t>
            </a:r>
            <a:endParaRPr lang="en-GB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78771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Integrated view of system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543800" cy="475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632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 on a curved road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7315200" cy="471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386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Lane change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architectures provide a scaffolding within which researchers can formulate theories about cognitive tasks</a:t>
            </a:r>
          </a:p>
          <a:p>
            <a:r>
              <a:rPr lang="en-US" dirty="0" smtClean="0"/>
              <a:t>Can be very useful in modeling real-world applications</a:t>
            </a:r>
          </a:p>
          <a:p>
            <a:r>
              <a:rPr lang="en-US" dirty="0" smtClean="0"/>
              <a:t>Tend to ignore the most important and interesting cognitive problems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quare represents red, a triangle represents yellow, and a circle represents blu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143750" cy="1895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Segregation problem</a:t>
            </a:r>
            <a:endParaRPr lang="en-GB" dirty="0"/>
          </a:p>
        </p:txBody>
      </p:sp>
      <p:pic>
        <p:nvPicPr>
          <p:cNvPr id="1026" name="Picture 2" descr="A square represents red, a triangle represents yellow, and a circle represents blu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143750" cy="1895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lipartbitch.com/1024/clip-vector-cartoon-art-of-a-furious-woman-chasing-her-husband-with-a-rolling-pin-by-toonaday-7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0"/>
            <a:ext cx="5286375" cy="5386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problem</a:t>
            </a:r>
            <a:endParaRPr lang="en-GB" dirty="0"/>
          </a:p>
        </p:txBody>
      </p:sp>
      <p:pic>
        <p:nvPicPr>
          <p:cNvPr id="17410" name="Picture 2" descr="http://clipartbitch.com/1024/clip-vector-cartoon-art-of-a-furious-woman-chasing-her-husband-with-a-rolling-pin-by-toonaday-7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286375" cy="5386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from RL simulation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Unrealistic to expect agents to explore the entire state space</a:t>
            </a:r>
          </a:p>
          <a:p>
            <a:r>
              <a:rPr lang="en-US" dirty="0" smtClean="0"/>
              <a:t>Agent actions likely governed by their existing value function</a:t>
            </a:r>
          </a:p>
          <a:p>
            <a:r>
              <a:rPr lang="en-US" dirty="0" smtClean="0"/>
              <a:t>Perception-action loop</a:t>
            </a:r>
          </a:p>
          <a:p>
            <a:pPr lvl="1"/>
            <a:r>
              <a:rPr lang="en-US" dirty="0" smtClean="0"/>
              <a:t>Sensory stimuli</a:t>
            </a:r>
          </a:p>
          <a:p>
            <a:pPr lvl="1"/>
            <a:r>
              <a:rPr lang="en-US" dirty="0" smtClean="0"/>
              <a:t>Knowledge update</a:t>
            </a:r>
          </a:p>
          <a:p>
            <a:pPr lvl="1"/>
            <a:r>
              <a:rPr lang="en-US" dirty="0" smtClean="0"/>
              <a:t>Action selection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Cognitive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model this loop</a:t>
            </a:r>
          </a:p>
          <a:p>
            <a:r>
              <a:rPr lang="en-US" dirty="0" smtClean="0"/>
              <a:t>Try to model a combination of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Decision-making</a:t>
            </a:r>
            <a:endParaRPr lang="en-GB" dirty="0" smtClean="0"/>
          </a:p>
          <a:p>
            <a:r>
              <a:rPr lang="en-US" dirty="0" smtClean="0"/>
              <a:t>Historical examples</a:t>
            </a:r>
          </a:p>
          <a:p>
            <a:pPr lvl="1"/>
            <a:r>
              <a:rPr lang="en-US" dirty="0" smtClean="0"/>
              <a:t>ACT-R</a:t>
            </a:r>
          </a:p>
          <a:p>
            <a:pPr lvl="1"/>
            <a:r>
              <a:rPr lang="en-US" dirty="0" smtClean="0"/>
              <a:t>SOAR</a:t>
            </a:r>
          </a:p>
          <a:p>
            <a:pPr lvl="1"/>
            <a:r>
              <a:rPr lang="en-US" dirty="0" smtClean="0"/>
              <a:t>Copycat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 meets AI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38600" cy="4800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dirty="0" smtClean="0"/>
              <a:t>Person: PICK UP A BIG RED BLOCK. </a:t>
            </a:r>
          </a:p>
          <a:p>
            <a:pPr>
              <a:buNone/>
            </a:pPr>
            <a:r>
              <a:rPr lang="en-GB" dirty="0" smtClean="0"/>
              <a:t>Computer: OK. (does it) </a:t>
            </a:r>
          </a:p>
          <a:p>
            <a:pPr>
              <a:buNone/>
            </a:pPr>
            <a:r>
              <a:rPr lang="en-GB" dirty="0" smtClean="0"/>
              <a:t>Person: GRASP THE PYRAMID.</a:t>
            </a:r>
          </a:p>
          <a:p>
            <a:pPr>
              <a:buNone/>
            </a:pPr>
            <a:r>
              <a:rPr lang="en-GB" dirty="0" smtClean="0"/>
              <a:t> Computer: I DON'T UNDERSTAND WHICH PYRAMID YOU MEAN. </a:t>
            </a:r>
          </a:p>
          <a:p>
            <a:pPr>
              <a:buNone/>
            </a:pPr>
            <a:r>
              <a:rPr lang="en-GB" dirty="0" smtClean="0"/>
              <a:t>Person: FIND A BLOCK WHICH IS TALLER THAN THE ONE YOU ARE HOLDING AND PUT IT INTO THE BOX. </a:t>
            </a:r>
          </a:p>
          <a:p>
            <a:pPr>
              <a:buNone/>
            </a:pPr>
            <a:r>
              <a:rPr lang="en-GB" dirty="0" smtClean="0"/>
              <a:t>Computer: BY "IT", I ASSUME YOU MEAN THE BLOCK WHICH IS TALLER THAN THE ONE I AM HOLDING. </a:t>
            </a:r>
          </a:p>
          <a:p>
            <a:pPr>
              <a:buNone/>
            </a:pPr>
            <a:r>
              <a:rPr lang="en-GB" dirty="0" smtClean="0"/>
              <a:t>Computer: OK. (does it) </a:t>
            </a:r>
          </a:p>
          <a:p>
            <a:pPr>
              <a:buNone/>
            </a:pPr>
            <a:r>
              <a:rPr lang="en-GB" dirty="0" smtClean="0"/>
              <a:t>Person: WHAT DOES THE BOX CONTAIN? </a:t>
            </a:r>
          </a:p>
          <a:p>
            <a:pPr>
              <a:buNone/>
            </a:pPr>
            <a:r>
              <a:rPr lang="en-GB" dirty="0" smtClean="0"/>
              <a:t>Computer: THE BLUE PYRAMID AND THE BLUE BLOCK. </a:t>
            </a:r>
          </a:p>
          <a:p>
            <a:pPr>
              <a:buNone/>
            </a:pPr>
            <a:r>
              <a:rPr lang="en-GB" dirty="0" smtClean="0"/>
              <a:t>Person: WHAT IS THE PYRAMID SUPPORTED BY? </a:t>
            </a:r>
          </a:p>
          <a:p>
            <a:pPr>
              <a:buNone/>
            </a:pPr>
            <a:r>
              <a:rPr lang="en-GB" dirty="0" smtClean="0"/>
              <a:t>Computer: THE BOX.</a:t>
            </a:r>
          </a:p>
          <a:p>
            <a:pPr>
              <a:buNone/>
            </a:pPr>
            <a:r>
              <a:rPr lang="en-GB" dirty="0" smtClean="0"/>
              <a:t>Person: HOW MANY BLOCKS ARE NOT IN THE BOX? </a:t>
            </a:r>
          </a:p>
          <a:p>
            <a:pPr>
              <a:buNone/>
            </a:pPr>
            <a:r>
              <a:rPr lang="en-GB" dirty="0" smtClean="0"/>
              <a:t>Computer: FOUR OF THEM. </a:t>
            </a:r>
          </a:p>
          <a:p>
            <a:pPr>
              <a:buNone/>
            </a:pPr>
            <a:r>
              <a:rPr lang="en-GB" dirty="0" smtClean="0"/>
              <a:t>Person: IS AT LEAST ONE OF THEM NARROWER THAN THE ONE WHICH I TOLD YOU TO PICK UP? </a:t>
            </a:r>
          </a:p>
          <a:p>
            <a:pPr>
              <a:buNone/>
            </a:pPr>
            <a:r>
              <a:rPr lang="en-GB" dirty="0" smtClean="0"/>
              <a:t>Computer: YES, THE RED CUBE. </a:t>
            </a:r>
          </a:p>
          <a:p>
            <a:pPr>
              <a:buNone/>
            </a:pPr>
            <a:r>
              <a:rPr lang="en-GB" dirty="0" smtClean="0"/>
              <a:t>Person: IS IT SUPPORTED? </a:t>
            </a:r>
          </a:p>
          <a:p>
            <a:pPr>
              <a:buNone/>
            </a:pPr>
            <a:r>
              <a:rPr lang="en-GB" dirty="0" smtClean="0"/>
              <a:t>Computer: YES, BY THE TABLE. </a:t>
            </a:r>
          </a:p>
          <a:p>
            <a:pPr>
              <a:buNone/>
            </a:pPr>
            <a:r>
              <a:rPr lang="en-GB" dirty="0" smtClean="0"/>
              <a:t>Person: CAN THE TABLE PICK UP BLOCKS? </a:t>
            </a:r>
          </a:p>
          <a:p>
            <a:pPr>
              <a:buNone/>
            </a:pPr>
            <a:r>
              <a:rPr lang="en-GB" dirty="0" smtClean="0"/>
              <a:t>Computer: NO. </a:t>
            </a:r>
          </a:p>
          <a:p>
            <a:pPr>
              <a:buNone/>
            </a:pPr>
            <a:r>
              <a:rPr lang="en-GB" dirty="0" smtClean="0"/>
              <a:t>Person: CAN A PYRAMID BE SUPPORTED BY A BLOCK? </a:t>
            </a:r>
          </a:p>
          <a:p>
            <a:pPr>
              <a:buNone/>
            </a:pPr>
            <a:r>
              <a:rPr lang="en-GB" dirty="0" smtClean="0"/>
              <a:t>Computer: YES. </a:t>
            </a:r>
          </a:p>
          <a:p>
            <a:pPr>
              <a:buNone/>
            </a:pPr>
            <a:r>
              <a:rPr lang="en-GB" dirty="0" smtClean="0"/>
              <a:t>Person: CAN A PYRAMID SUPPORT A PYRAMID?</a:t>
            </a:r>
          </a:p>
          <a:p>
            <a:pPr>
              <a:buNone/>
            </a:pPr>
            <a:r>
              <a:rPr lang="en-GB" dirty="0" smtClean="0"/>
              <a:t>Computer: I DON'T KNOW. </a:t>
            </a:r>
          </a:p>
          <a:p>
            <a:pPr>
              <a:buNone/>
            </a:pPr>
            <a:r>
              <a:rPr lang="en-GB" dirty="0" smtClean="0"/>
              <a:t>Person: STACK UP TWO PYRAMIDS. </a:t>
            </a:r>
          </a:p>
          <a:p>
            <a:pPr>
              <a:buNone/>
            </a:pPr>
            <a:r>
              <a:rPr lang="en-GB" dirty="0" smtClean="0"/>
              <a:t>Computer: I CAN'T. </a:t>
            </a:r>
            <a:endParaRPr lang="en-GB" dirty="0"/>
          </a:p>
        </p:txBody>
      </p:sp>
      <p:pic>
        <p:nvPicPr>
          <p:cNvPr id="10242" name="Picture 2" descr="http://hci.stanford.edu/winograd/shrdlu/shrdlu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098" y="2385568"/>
            <a:ext cx="3769302" cy="294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grounding problem</a:t>
            </a:r>
            <a:endParaRPr lang="en-GB" dirty="0"/>
          </a:p>
        </p:txBody>
      </p:sp>
      <p:pic>
        <p:nvPicPr>
          <p:cNvPr id="4098" name="Picture 2" descr="http://scienceblogs.com/mixingmemory/wp-content/blogs.dir/455/files/2012/04/i-60bcdfa0ed8606a94e198a997b7852af-PS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22847" cy="26860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relate words to stimuli?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https://en.wikipedia.org/wiki/Symbol_grounding_problem</a:t>
            </a:r>
            <a:endParaRPr lang="en-GB" dirty="0"/>
          </a:p>
        </p:txBody>
      </p:sp>
      <p:pic>
        <p:nvPicPr>
          <p:cNvPr id="4100" name="Picture 4" descr="https://www.cse.iitk.ac.in/users/se367/10/presentation_local/John%20R.%20Searle%27s%20Chinese%20room_files/Chinese%20Ro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86000"/>
            <a:ext cx="4400550" cy="2657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cognitive architectures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cognitive architectures assume the symbol grounding problem solved</a:t>
            </a:r>
          </a:p>
          <a:p>
            <a:r>
              <a:rPr lang="en-US" dirty="0" smtClean="0"/>
              <a:t>Mapping from stimuli to knowledge assumed known</a:t>
            </a:r>
          </a:p>
          <a:p>
            <a:r>
              <a:rPr lang="en-US" dirty="0" smtClean="0"/>
              <a:t>Multiple other assumptions to bypass hard neuroscience and psychology problems</a:t>
            </a:r>
          </a:p>
          <a:p>
            <a:r>
              <a:rPr lang="en-US" dirty="0" smtClean="0"/>
              <a:t>Study behavior modulo such assumptions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components</a:t>
            </a:r>
            <a:endParaRPr lang="en-GB" dirty="0"/>
          </a:p>
        </p:txBody>
      </p:sp>
      <p:pic>
        <p:nvPicPr>
          <p:cNvPr id="19458" name="Picture 2" descr="https://www.hindawi.com/journals/mpe/2012/530561.fig.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5715000" cy="49625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SOAR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in 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of SOAR are production rules</a:t>
            </a:r>
          </a:p>
          <a:p>
            <a:pPr lvl="1"/>
            <a:r>
              <a:rPr lang="en-US" dirty="0" smtClean="0"/>
              <a:t>Production rules </a:t>
            </a:r>
            <a:r>
              <a:rPr lang="en-US" dirty="0" smtClean="0">
                <a:sym typeface="Wingdings" pitchFamily="2" charset="2"/>
              </a:rPr>
              <a:t> If </a:t>
            </a:r>
            <a:r>
              <a:rPr lang="en-US" b="1" dirty="0" smtClean="0">
                <a:sym typeface="Wingdings" pitchFamily="2" charset="2"/>
              </a:rPr>
              <a:t>this </a:t>
            </a:r>
            <a:r>
              <a:rPr lang="en-US" dirty="0" smtClean="0">
                <a:sym typeface="Wingdings" pitchFamily="2" charset="2"/>
              </a:rPr>
              <a:t>state, then </a:t>
            </a:r>
            <a:r>
              <a:rPr lang="en-US" b="1" dirty="0" smtClean="0">
                <a:sym typeface="Wingdings" pitchFamily="2" charset="2"/>
              </a:rPr>
              <a:t>this </a:t>
            </a:r>
            <a:r>
              <a:rPr lang="en-US" dirty="0" smtClean="0">
                <a:sym typeface="Wingdings" pitchFamily="2" charset="2"/>
              </a:rPr>
              <a:t>action</a:t>
            </a:r>
            <a:endParaRPr lang="en-US" dirty="0" smtClean="0"/>
          </a:p>
          <a:p>
            <a:r>
              <a:rPr lang="en-US" dirty="0" smtClean="0"/>
              <a:t>Memory with three components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Semantic</a:t>
            </a:r>
          </a:p>
          <a:p>
            <a:pPr lvl="1"/>
            <a:r>
              <a:rPr lang="en-US" dirty="0" smtClean="0"/>
              <a:t>Episodic</a:t>
            </a:r>
          </a:p>
          <a:p>
            <a:r>
              <a:rPr lang="en-US" dirty="0" smtClean="0"/>
              <a:t>Perception to memory mapping assumed known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62484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http://courses.csail.mit.edu/6.034f/ai3/SOAR.pdf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509</Words>
  <Application>Microsoft Office PowerPoint</Application>
  <PresentationFormat>On-screen Show (4:3)</PresentationFormat>
  <Paragraphs>139</Paragraphs>
  <Slides>29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Symbolic cognitive architectures</vt:lpstr>
      <vt:lpstr>RL review</vt:lpstr>
      <vt:lpstr>Insight from RL simulation</vt:lpstr>
      <vt:lpstr>Cognitive architectures</vt:lpstr>
      <vt:lpstr>Cognitive science meets AI</vt:lpstr>
      <vt:lpstr>The symbol grounding problem</vt:lpstr>
      <vt:lpstr>Symbolic cognitive architectures</vt:lpstr>
      <vt:lpstr>Typical components</vt:lpstr>
      <vt:lpstr>SOAR in action</vt:lpstr>
      <vt:lpstr>The algorithm</vt:lpstr>
      <vt:lpstr>The memory representation</vt:lpstr>
      <vt:lpstr>Learning</vt:lpstr>
      <vt:lpstr>Applications</vt:lpstr>
      <vt:lpstr>Slide 14</vt:lpstr>
      <vt:lpstr>ACT-R</vt:lpstr>
      <vt:lpstr>Rational analysis</vt:lpstr>
      <vt:lpstr>Application: modeling driving behavior</vt:lpstr>
      <vt:lpstr>Steering control</vt:lpstr>
      <vt:lpstr>Speed control</vt:lpstr>
      <vt:lpstr>Monitoring</vt:lpstr>
      <vt:lpstr>Decision-making</vt:lpstr>
      <vt:lpstr>Decision-making</vt:lpstr>
      <vt:lpstr>Validation</vt:lpstr>
      <vt:lpstr>Validation</vt:lpstr>
      <vt:lpstr>Summary</vt:lpstr>
      <vt:lpstr>Slide 26</vt:lpstr>
      <vt:lpstr>Segregation problem</vt:lpstr>
      <vt:lpstr>Slide 28</vt:lpstr>
      <vt:lpstr>Combination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architectures</dc:title>
  <dc:creator>cse</dc:creator>
  <cp:lastModifiedBy>cse</cp:lastModifiedBy>
  <cp:revision>24</cp:revision>
  <dcterms:created xsi:type="dcterms:W3CDTF">2018-01-08T03:18:46Z</dcterms:created>
  <dcterms:modified xsi:type="dcterms:W3CDTF">2018-01-08T12:28:34Z</dcterms:modified>
</cp:coreProperties>
</file>