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8" r:id="rId9"/>
    <p:sldId id="269" r:id="rId10"/>
    <p:sldId id="266" r:id="rId11"/>
    <p:sldId id="270" r:id="rId12"/>
    <p:sldId id="272" r:id="rId13"/>
    <p:sldId id="273" r:id="rId14"/>
    <p:sldId id="267" r:id="rId15"/>
    <p:sldId id="271" r:id="rId16"/>
    <p:sldId id="274" r:id="rId17"/>
    <p:sldId id="257" r:id="rId18"/>
    <p:sldId id="275" r:id="rId19"/>
    <p:sldId id="276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9952-DBC6-4B56-A02C-B44D87175818}" type="datetimeFigureOut">
              <a:rPr lang="en-GB" smtClean="0"/>
              <a:pPr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FECA-B3B1-4A0E-9E89-6C752951BBF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D:\Dropbox\Teaching\CSE\CS786\Code\sample2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 cognitive architectures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Jan 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approximations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Universal approximation theorem – a neural network with even one hidden layer can approximately represent any continuous-valued </a:t>
            </a:r>
            <a:r>
              <a:rPr lang="en-US" dirty="0" smtClean="0"/>
              <a:t>function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Neural nets were always attractive for their representation generality</a:t>
            </a:r>
          </a:p>
          <a:p>
            <a:pPr lvl="1"/>
            <a:r>
              <a:rPr lang="en-US" dirty="0" smtClean="0"/>
              <a:t>But were hard to train</a:t>
            </a:r>
          </a:p>
          <a:p>
            <a:pPr lvl="1"/>
            <a:r>
              <a:rPr lang="en-US" dirty="0" smtClean="0"/>
              <a:t>That changed with the GPU revolution ten years ago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Approximate Q values using non-linear function approximation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l-GR" dirty="0" smtClean="0"/>
              <a:t>θ</a:t>
            </a:r>
            <a:r>
              <a:rPr lang="en-US" dirty="0" smtClean="0"/>
              <a:t> are the parameters of the neural network and f(x) is the output of the network for input x</a:t>
            </a:r>
          </a:p>
          <a:p>
            <a:r>
              <a:rPr lang="en-US" dirty="0" smtClean="0"/>
              <a:t>Combines both association and reinforcement principles</a:t>
            </a:r>
          </a:p>
          <a:p>
            <a:pPr lvl="1"/>
            <a:r>
              <a:rPr lang="en-US" dirty="0" smtClean="0"/>
              <a:t>Association buys us state inference</a:t>
            </a:r>
          </a:p>
          <a:p>
            <a:pPr lvl="1"/>
            <a:r>
              <a:rPr lang="en-US" dirty="0" smtClean="0"/>
              <a:t>Reinforcement buys as action policy learning</a:t>
            </a:r>
          </a:p>
          <a:p>
            <a:pPr lvl="1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246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https://www.nature.com/articles/nature14236</a:t>
            </a:r>
            <a:endParaRPr lang="en-GB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11388" y="2789238"/>
          <a:ext cx="4319587" cy="547687"/>
        </p:xfrm>
        <a:graphic>
          <a:graphicData uri="http://schemas.openxmlformats.org/presentationml/2006/ole">
            <p:oleObj spid="_x0000_s5122" name="Equation" r:id="rId3" imgW="18032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</a:t>
            </a:r>
            <a:r>
              <a:rPr lang="en-US" dirty="0" smtClean="0"/>
              <a:t> nets basics</a:t>
            </a:r>
            <a:endParaRPr lang="en-GB" dirty="0"/>
          </a:p>
        </p:txBody>
      </p:sp>
      <p:pic>
        <p:nvPicPr>
          <p:cNvPr id="6146" name="Picture 2" descr="Convolution_schematic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981200"/>
            <a:ext cx="3542521" cy="2590800"/>
          </a:xfrm>
          <a:prstGeom prst="rect">
            <a:avLst/>
          </a:prstGeom>
          <a:noFill/>
        </p:spPr>
      </p:pic>
      <p:pic>
        <p:nvPicPr>
          <p:cNvPr id="6148" name="Picture 4" descr="Screen Shot 2016-07-24 at 11.25.13 P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1767176" cy="1600200"/>
          </a:xfrm>
          <a:prstGeom prst="rect">
            <a:avLst/>
          </a:prstGeom>
          <a:noFill/>
        </p:spPr>
      </p:pic>
      <p:pic>
        <p:nvPicPr>
          <p:cNvPr id="6150" name="Picture 6" descr="Screen Shot 2016-07-24 at 11.25.24 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667000"/>
            <a:ext cx="1078705" cy="93293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4495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patch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495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6324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https://ujjwalkarn.me/2016/08/11/intuitive-explanation-convnets/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Discriminability</a:t>
            </a:r>
            <a:r>
              <a:rPr lang="en-US" dirty="0" smtClean="0"/>
              <a:t> from diverse filtering</a:t>
            </a:r>
            <a:endParaRPr lang="en-GB" dirty="0"/>
          </a:p>
        </p:txBody>
      </p:sp>
      <p:pic>
        <p:nvPicPr>
          <p:cNvPr id="29698" name="Picture 2" descr="Screen Shot 2016-08-05 at 11.03.0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295400"/>
            <a:ext cx="3257550" cy="53530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762000" y="5867400"/>
            <a:ext cx="7620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US"/>
              <a:t>V Mnih </a:t>
            </a:r>
            <a:r>
              <a:rPr lang="en-GB" altLang="zh-CN" i="1">
                <a:ea typeface="SimSun" pitchFamily="2" charset="-122"/>
              </a:rPr>
              <a:t>et al. Nature </a:t>
            </a:r>
            <a:r>
              <a:rPr lang="en-GB" altLang="zh-CN" b="1">
                <a:ea typeface="SimSun" pitchFamily="2" charset="-122"/>
              </a:rPr>
              <a:t>518</a:t>
            </a:r>
            <a:r>
              <a:rPr lang="en-GB" altLang="zh-CN">
                <a:ea typeface="SimSun" pitchFamily="2" charset="-122"/>
              </a:rPr>
              <a:t>, 529-533 (2015) doi:10.1038/nature14236</a:t>
            </a:r>
          </a:p>
        </p:txBody>
      </p:sp>
      <p:sp>
        <p:nvSpPr>
          <p:cNvPr id="2051" name="Text Box 8"/>
          <p:cNvSpPr txBox="1">
            <a:spLocks noChangeArrowheads="1"/>
          </p:cNvSpPr>
          <p:nvPr/>
        </p:nvSpPr>
        <p:spPr bwMode="auto">
          <a:xfrm>
            <a:off x="381000" y="228600"/>
            <a:ext cx="8397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>
            <a:spAutoFit/>
          </a:bodyPr>
          <a:lstStyle/>
          <a:p>
            <a:r>
              <a:rPr lang="en-US" sz="1800"/>
              <a:t>Schematic illustration of the convolutional neural network.</a:t>
            </a:r>
          </a:p>
        </p:txBody>
      </p:sp>
      <p:pic>
        <p:nvPicPr>
          <p:cNvPr id="2052" name="Picture 31" descr="nature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096000"/>
            <a:ext cx="12303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E:\Anne\2-16 NTU WEB ppt\eps\c\nature14236-f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1413"/>
            <a:ext cx="7467600" cy="426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Q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Q learning algorithm augmented a bunch of different ways</a:t>
            </a:r>
          </a:p>
          <a:p>
            <a:pPr lvl="1"/>
            <a:r>
              <a:rPr lang="en-US" dirty="0" smtClean="0"/>
              <a:t>Use of experience replay</a:t>
            </a:r>
          </a:p>
          <a:p>
            <a:pPr lvl="1"/>
            <a:r>
              <a:rPr lang="en-US" dirty="0" smtClean="0"/>
              <a:t>Use of batch learning</a:t>
            </a:r>
          </a:p>
          <a:p>
            <a:pPr lvl="1"/>
            <a:r>
              <a:rPr lang="en-US" dirty="0" smtClean="0"/>
              <a:t>Use of non-linear function approximation</a:t>
            </a:r>
            <a:endParaRPr lang="en-GB" dirty="0"/>
          </a:p>
        </p:txBody>
      </p:sp>
      <p:pic>
        <p:nvPicPr>
          <p:cNvPr id="4" name="Picture 2" descr="https://media.nature.com/full/nature-assets/nature/journal/v518/n7540/images/nature14236-m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267200"/>
            <a:ext cx="4248150" cy="52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Atari test bench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very popular RL test bench</a:t>
            </a:r>
          </a:p>
          <a:p>
            <a:r>
              <a:rPr lang="en-US" dirty="0" smtClean="0"/>
              <a:t>Limited space of actions</a:t>
            </a:r>
          </a:p>
          <a:p>
            <a:r>
              <a:rPr lang="en-US" dirty="0" smtClean="0"/>
              <a:t>Non-stop reward feedback</a:t>
            </a:r>
          </a:p>
          <a:p>
            <a:r>
              <a:rPr lang="en-US" dirty="0" smtClean="0"/>
              <a:t>Free to use</a:t>
            </a:r>
          </a:p>
          <a:p>
            <a:r>
              <a:rPr lang="en-US" dirty="0" smtClean="0"/>
              <a:t>Earlier methods used features handcrafted for each game</a:t>
            </a:r>
            <a:endParaRPr lang="en-GB" dirty="0"/>
          </a:p>
        </p:txBody>
      </p:sp>
      <p:pic>
        <p:nvPicPr>
          <p:cNvPr id="30722" name="Picture 2" descr="https://upload.wikimedia.org/wikipedia/en/5/54/A2600_Pitf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799" y="2419350"/>
            <a:ext cx="3587469" cy="2533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Fig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67156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AlphaZero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2400" y="42672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Figure 1:  Training </a:t>
            </a:r>
            <a:r>
              <a:rPr lang="en-GB" i="1" dirty="0" err="1" smtClean="0"/>
              <a:t>AlphaZero</a:t>
            </a:r>
            <a:r>
              <a:rPr lang="en-GB" i="1" dirty="0" smtClean="0"/>
              <a:t> for 700,000 steps. </a:t>
            </a:r>
            <a:r>
              <a:rPr lang="en-GB" i="1" dirty="0" err="1" smtClean="0"/>
              <a:t>Elo</a:t>
            </a:r>
            <a:r>
              <a:rPr lang="en-GB" i="1" dirty="0" smtClean="0"/>
              <a:t> ratings were computed from evaluation games between different  players when given one second per move. a Performance of </a:t>
            </a:r>
            <a:r>
              <a:rPr lang="en-GB" i="1" dirty="0" err="1" smtClean="0"/>
              <a:t>AlphaZero</a:t>
            </a:r>
            <a:r>
              <a:rPr lang="en-GB" i="1" dirty="0" smtClean="0"/>
              <a:t> in chess, compared to 2016 TCEC world-champion  program Stockfish. b Performance of </a:t>
            </a:r>
            <a:r>
              <a:rPr lang="en-GB" i="1" dirty="0" err="1" smtClean="0"/>
              <a:t>AlphaZero</a:t>
            </a:r>
            <a:r>
              <a:rPr lang="en-GB" i="1" dirty="0" smtClean="0"/>
              <a:t> </a:t>
            </a:r>
            <a:r>
              <a:rPr lang="en-GB" i="1" dirty="0" smtClean="0"/>
              <a:t>in </a:t>
            </a:r>
            <a:r>
              <a:rPr lang="en-GB" i="1" dirty="0" err="1" smtClean="0"/>
              <a:t>shogi</a:t>
            </a:r>
            <a:r>
              <a:rPr lang="en-GB" i="1" dirty="0" smtClean="0"/>
              <a:t>, compared to 2017 CSA world-champion program Elmo. c Performance  of </a:t>
            </a:r>
            <a:r>
              <a:rPr lang="en-GB" i="1" dirty="0" err="1" smtClean="0"/>
              <a:t>AlphaZero</a:t>
            </a:r>
            <a:r>
              <a:rPr lang="en-GB" i="1" dirty="0" smtClean="0"/>
              <a:t> in Go, compared to </a:t>
            </a:r>
            <a:r>
              <a:rPr lang="en-GB" i="1" dirty="0" err="1" smtClean="0"/>
              <a:t>AlphaGo</a:t>
            </a:r>
            <a:r>
              <a:rPr lang="en-GB" i="1" dirty="0" smtClean="0"/>
              <a:t> Lee and </a:t>
            </a:r>
            <a:r>
              <a:rPr lang="en-GB" i="1" dirty="0" err="1" smtClean="0"/>
              <a:t>AlphaGo</a:t>
            </a:r>
            <a:r>
              <a:rPr lang="en-GB" i="1" dirty="0" smtClean="0"/>
              <a:t> Zero (20 block / 3 day) (29)</a:t>
            </a:r>
            <a:r>
              <a:rPr lang="en-GB" b="1" i="1" dirty="0" smtClean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1600200"/>
            <a:ext cx="86772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ingredient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algorithmic innovations</a:t>
            </a:r>
          </a:p>
          <a:p>
            <a:pPr lvl="1"/>
            <a:r>
              <a:rPr lang="en-US" dirty="0" smtClean="0"/>
              <a:t>MCTS </a:t>
            </a:r>
          </a:p>
          <a:p>
            <a:r>
              <a:rPr lang="en-US" dirty="0" smtClean="0"/>
              <a:t>Mostly, just lots and lots of computation</a:t>
            </a:r>
          </a:p>
          <a:p>
            <a:r>
              <a:rPr lang="en-US" dirty="0" smtClean="0"/>
              <a:t>5000 TPUs to generate game-play</a:t>
            </a:r>
          </a:p>
          <a:p>
            <a:r>
              <a:rPr lang="en-US" dirty="0" smtClean="0"/>
              <a:t>64 TPUs to train the DQN</a:t>
            </a:r>
          </a:p>
          <a:p>
            <a:r>
              <a:rPr lang="en-US" dirty="0" smtClean="0"/>
              <a:t>If results hold up, this work closes a long chapter in game-based AI research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cognitive architectures</a:t>
            </a:r>
            <a:endParaRPr lang="en-GB" dirty="0"/>
          </a:p>
        </p:txBody>
      </p:sp>
      <p:pic>
        <p:nvPicPr>
          <p:cNvPr id="19458" name="Picture 2" descr="https://www.hindawi.com/journals/mpe/2012/530561.fig.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5715000" cy="49625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2800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SOAR architecture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reinforcement learning is the cognitive architecture of the moment</a:t>
            </a:r>
          </a:p>
          <a:p>
            <a:pPr lvl="1"/>
            <a:r>
              <a:rPr lang="en-US" dirty="0" smtClean="0"/>
              <a:t>Perhaps of the future also</a:t>
            </a:r>
          </a:p>
          <a:p>
            <a:pPr lvl="1"/>
            <a:r>
              <a:rPr lang="en-US" dirty="0" smtClean="0"/>
              <a:t>Beautifully combines the cognitive concepts of association and reinforcement</a:t>
            </a:r>
          </a:p>
          <a:p>
            <a:pPr lvl="1"/>
            <a:r>
              <a:rPr lang="en-US" dirty="0" smtClean="0"/>
              <a:t>Excellent generalizability across toy domains</a:t>
            </a:r>
          </a:p>
          <a:p>
            <a:pPr lvl="1"/>
            <a:r>
              <a:rPr lang="en-US" dirty="0" smtClean="0"/>
              <a:t>Limitations exist: timing, higher-order structure, computational complexity etc.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 hard-wired using rules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001000" cy="4526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76400" y="61722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production rules have to be built in by the designer.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Design agents that can learn what to do in the world</a:t>
            </a:r>
          </a:p>
          <a:p>
            <a:r>
              <a:rPr lang="en-US" dirty="0" smtClean="0"/>
              <a:t>Generalized intelligent behavior across changing contexts</a:t>
            </a:r>
          </a:p>
          <a:p>
            <a:r>
              <a:rPr lang="en-US" dirty="0" smtClean="0"/>
              <a:t>Could reinforcement learning be the answer?</a:t>
            </a:r>
            <a:endParaRPr lang="en-GB" dirty="0"/>
          </a:p>
        </p:txBody>
      </p:sp>
      <p:pic>
        <p:nvPicPr>
          <p:cNvPr id="4" name="sample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4495800" y="1752600"/>
            <a:ext cx="4521200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 TD learning useful by incorporating role of agent actions</a:t>
            </a:r>
          </a:p>
          <a:p>
            <a:r>
              <a:rPr lang="en-US" dirty="0" smtClean="0"/>
              <a:t>One such approach – Q-learning</a:t>
            </a:r>
          </a:p>
          <a:p>
            <a:r>
              <a:rPr lang="en-US" dirty="0" smtClean="0"/>
              <a:t>Instead of a state-specific value function V(s), learn a state-action pairing quality function Q(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Choose a from s using Q(</a:t>
            </a:r>
            <a:r>
              <a:rPr lang="en-US" dirty="0" err="1" smtClean="0"/>
              <a:t>s,a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Observe R,s’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s </a:t>
            </a:r>
            <a:r>
              <a:rPr lang="en-US" dirty="0" smtClean="0">
                <a:sym typeface="Wingdings" pitchFamily="2" charset="2"/>
              </a:rPr>
              <a:t> s’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62200" y="4876800"/>
          <a:ext cx="5479473" cy="533400"/>
        </p:xfrm>
        <a:graphic>
          <a:graphicData uri="http://schemas.openxmlformats.org/presentationml/2006/ole">
            <p:oleObj spid="_x0000_s2050" name="Equation" r:id="rId3" imgW="2869920" imgH="2793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Number of states quickly becomes too large </a:t>
            </a:r>
          </a:p>
          <a:p>
            <a:pPr lvl="1"/>
            <a:r>
              <a:rPr lang="en-US" dirty="0" smtClean="0"/>
              <a:t>Even for trivial applications</a:t>
            </a:r>
          </a:p>
          <a:p>
            <a:pPr lvl="1"/>
            <a:r>
              <a:rPr lang="en-US" dirty="0" smtClean="0"/>
              <a:t>Learning becomes too dependent on right choice of exploration parameters</a:t>
            </a:r>
          </a:p>
          <a:p>
            <a:pPr lvl="1"/>
            <a:r>
              <a:rPr lang="en-US" dirty="0" smtClean="0"/>
              <a:t>Explore-exploit tradeoffs become harder to solve </a:t>
            </a:r>
            <a:endParaRPr lang="en-GB" dirty="0"/>
          </a:p>
        </p:txBody>
      </p:sp>
      <p:pic>
        <p:nvPicPr>
          <p:cNvPr id="1028" name="Picture 4" descr="https://www.cookieshq.co.uk/images/2016/06/01/tic-tac-t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286000"/>
            <a:ext cx="3171825" cy="316297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257800" y="5791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 space = 765 unique states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Cluster states</a:t>
            </a:r>
          </a:p>
          <a:p>
            <a:r>
              <a:rPr lang="en-US" dirty="0" smtClean="0"/>
              <a:t>Design features to stand in for important situation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Close to win</a:t>
            </a:r>
          </a:p>
          <a:p>
            <a:pPr lvl="1"/>
            <a:r>
              <a:rPr lang="en-US" dirty="0" smtClean="0"/>
              <a:t>Close to loss</a:t>
            </a:r>
          </a:p>
          <a:p>
            <a:pPr lvl="1"/>
            <a:r>
              <a:rPr lang="en-US" dirty="0" smtClean="0"/>
              <a:t>Fork opp</a:t>
            </a:r>
          </a:p>
          <a:p>
            <a:pPr lvl="1"/>
            <a:r>
              <a:rPr lang="en-US" dirty="0" smtClean="0"/>
              <a:t>Block fork</a:t>
            </a:r>
          </a:p>
          <a:p>
            <a:pPr lvl="1"/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Corner</a:t>
            </a:r>
          </a:p>
          <a:p>
            <a:pPr lvl="1"/>
            <a:r>
              <a:rPr lang="en-US" dirty="0" smtClean="0"/>
              <a:t>Empty side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https://www.cookieshq.co.uk/images/2016/06/01/tic-tac-t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286000"/>
            <a:ext cx="3171825" cy="3162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approximation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RL methods have traditionally approximated the state value function using linear basis functions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θ is a K valued parameter vector, where K is the number of features that are part of the function </a:t>
            </a:r>
            <a:r>
              <a:rPr lang="el-GR" dirty="0" smtClean="0"/>
              <a:t>φ</a:t>
            </a:r>
            <a:endParaRPr lang="en-US" dirty="0" smtClean="0"/>
          </a:p>
          <a:p>
            <a:pPr lvl="1"/>
            <a:r>
              <a:rPr lang="en-US" dirty="0" smtClean="0"/>
              <a:t>Implicit assumption: all features contribute independently to evaluation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13718" y="3079750"/>
          <a:ext cx="3254208" cy="577850"/>
        </p:xfrm>
        <a:graphic>
          <a:graphicData uri="http://schemas.openxmlformats.org/presentationml/2006/ole">
            <p:oleObj spid="_x0000_s3074" name="Equation" r:id="rId3" imgW="13586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feature functions by hand is hard work</a:t>
            </a:r>
          </a:p>
          <a:p>
            <a:r>
              <a:rPr lang="en-US" dirty="0" smtClean="0"/>
              <a:t>Never quite know if we’ve got it right</a:t>
            </a:r>
          </a:p>
          <a:p>
            <a:r>
              <a:rPr lang="en-US" dirty="0" smtClean="0"/>
              <a:t>No scope for improvement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579</Words>
  <Application>Microsoft Office PowerPoint</Application>
  <PresentationFormat>On-screen Show (4:3)</PresentationFormat>
  <Paragraphs>97</Paragraphs>
  <Slides>20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 3.0</vt:lpstr>
      <vt:lpstr>Modern cognitive architectures</vt:lpstr>
      <vt:lpstr>Symbolic cognitive architectures</vt:lpstr>
      <vt:lpstr>Intelligence hard-wired using rules</vt:lpstr>
      <vt:lpstr>Design goal</vt:lpstr>
      <vt:lpstr>Q-learning</vt:lpstr>
      <vt:lpstr>The problem</vt:lpstr>
      <vt:lpstr>Solution approach</vt:lpstr>
      <vt:lpstr>Value function approximation</vt:lpstr>
      <vt:lpstr>Limitations</vt:lpstr>
      <vt:lpstr>Non-linear approximations</vt:lpstr>
      <vt:lpstr>The big idea</vt:lpstr>
      <vt:lpstr>Conv nets basics</vt:lpstr>
      <vt:lpstr>Discriminability from diverse filtering</vt:lpstr>
      <vt:lpstr>Slide 14</vt:lpstr>
      <vt:lpstr>Deep Q network</vt:lpstr>
      <vt:lpstr>The Atari test bench</vt:lpstr>
      <vt:lpstr>Slide 17</vt:lpstr>
      <vt:lpstr>AlphaZero</vt:lpstr>
      <vt:lpstr>Secret ingredient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cognitive architectures</dc:title>
  <dc:creator>nisheeth</dc:creator>
  <cp:lastModifiedBy>cse</cp:lastModifiedBy>
  <cp:revision>36</cp:revision>
  <dcterms:created xsi:type="dcterms:W3CDTF">2018-01-09T06:12:06Z</dcterms:created>
  <dcterms:modified xsi:type="dcterms:W3CDTF">2018-01-10T14:08:31Z</dcterms:modified>
</cp:coreProperties>
</file>