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309" r:id="rId20"/>
    <p:sldId id="310" r:id="rId21"/>
    <p:sldId id="311" r:id="rId22"/>
    <p:sldId id="312" r:id="rId23"/>
    <p:sldId id="280" r:id="rId24"/>
    <p:sldId id="281" r:id="rId25"/>
    <p:sldId id="282" r:id="rId26"/>
    <p:sldId id="283" r:id="rId27"/>
    <p:sldId id="284" r:id="rId28"/>
    <p:sldId id="285" r:id="rId29"/>
    <p:sldId id="307" r:id="rId30"/>
    <p:sldId id="30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192A9-44B6-4B64-A402-C577B64555E1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E3F09-4C8E-4284-B9D0-21CE8DF6FB7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SensationPerception4e-Fig-01-06-1R.jpg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04228-E7D0-4C8E-9115-CCAC1B5E73CD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SensationPerception4e-Fig-01-06-1R.jpg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6AE98-F39F-4088-8731-EE3141FB2BA5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SensationPerception4e-Fig-01-06-2R.jpg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4D35A-02DB-4D04-913A-FC3EBE4551A6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SensationPerception4e-Fig-01-07-0.jpg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50AB4-F467-4AE7-88DB-CDCFE0F30B08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4864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  <a:prstGeom prst="rect">
            <a:avLst/>
          </a:prstGeom>
          <a:solidFill>
            <a:srgbClr val="800000"/>
          </a:solidFill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35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994086D-D859-4744-91B7-450AE810DCBD}" type="datetime1">
              <a:rPr lang="en-US" altLang="en-US"/>
              <a:pPr>
                <a:defRPr/>
              </a:pPr>
              <a:t>1/17/2018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fld id="{8AE175BF-45F6-4C1E-82F2-5475DDA4E1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07B9-8A95-456F-821A-9A327A122093}" type="datetimeFigureOut">
              <a:rPr lang="en-GB" smtClean="0"/>
              <a:pPr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1367-AE5C-438D-8A65-4598A97314D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psychophysics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January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410200"/>
          </a:xfrm>
        </p:spPr>
        <p:txBody>
          <a:bodyPr/>
          <a:lstStyle/>
          <a:p>
            <a:r>
              <a:rPr lang="en-US" altLang="en-US" sz="3100" smtClean="0">
                <a:cs typeface="Arial Unicode MS" charset="0"/>
              </a:rPr>
              <a:t>Ernst Weber discovered that the smallest change in a stimulus that can be detected is a constant proportion of the stimulus level.</a:t>
            </a:r>
          </a:p>
          <a:p>
            <a:r>
              <a:rPr lang="en-US" altLang="en-US" sz="3100" smtClean="0">
                <a:cs typeface="Arial Unicode MS" charset="0"/>
              </a:rPr>
              <a:t>i.e. human sensory sensitivity is </a:t>
            </a:r>
            <a:r>
              <a:rPr lang="en-US" altLang="en-US" sz="3100" b="1" smtClean="0">
                <a:solidFill>
                  <a:srgbClr val="0070C0"/>
                </a:solidFill>
                <a:cs typeface="Arial Unicode MS" charset="0"/>
              </a:rPr>
              <a:t>relative</a:t>
            </a:r>
            <a:r>
              <a:rPr lang="en-US" altLang="en-US" sz="3100" smtClean="0">
                <a:cs typeface="Arial Unicode MS" charset="0"/>
              </a:rPr>
              <a:t/>
            </a:r>
            <a:br>
              <a:rPr lang="en-US" altLang="en-US" sz="3100" smtClean="0">
                <a:cs typeface="Arial Unicode MS" charset="0"/>
              </a:rPr>
            </a:br>
            <a:r>
              <a:rPr lang="en-US" altLang="en-US" sz="3100" smtClean="0">
                <a:cs typeface="Arial Unicode MS" charset="0"/>
              </a:rPr>
              <a:t>rather than </a:t>
            </a:r>
            <a:r>
              <a:rPr lang="en-US" altLang="en-US" sz="3100" b="1" smtClean="0">
                <a:solidFill>
                  <a:srgbClr val="0070C0"/>
                </a:solidFill>
                <a:cs typeface="Arial Unicode MS" charset="0"/>
              </a:rPr>
              <a:t>absolute</a:t>
            </a:r>
            <a:r>
              <a:rPr lang="en-US" altLang="en-US" sz="3100" smtClean="0">
                <a:solidFill>
                  <a:srgbClr val="0070C0"/>
                </a:solidFill>
                <a:cs typeface="Arial Unicode MS" charset="0"/>
              </a:rPr>
              <a:t> </a:t>
            </a:r>
            <a:r>
              <a:rPr lang="en-US" altLang="en-US" sz="3100" smtClean="0">
                <a:cs typeface="Arial Unicode MS" charset="0"/>
              </a:rPr>
              <a:t>in nature</a:t>
            </a:r>
          </a:p>
          <a:p>
            <a:endParaRPr lang="en-US" altLang="en-US" sz="3100" smtClean="0">
              <a:cs typeface="Arial Unicode MS" charset="0"/>
            </a:endParaRPr>
          </a:p>
          <a:p>
            <a:r>
              <a:rPr lang="en-US" altLang="en-US" sz="3100" smtClean="0">
                <a:cs typeface="Arial Unicode MS" charset="0"/>
              </a:rPr>
              <a:t>This relationship has been formalized</a:t>
            </a:r>
            <a:br>
              <a:rPr lang="en-US" altLang="en-US" sz="3100" smtClean="0">
                <a:cs typeface="Arial Unicode MS" charset="0"/>
              </a:rPr>
            </a:br>
            <a:r>
              <a:rPr lang="en-US" altLang="en-US" sz="3100" smtClean="0">
                <a:cs typeface="Arial Unicode MS" charset="0"/>
              </a:rPr>
              <a:t>as </a:t>
            </a:r>
            <a:r>
              <a:rPr lang="en-US" altLang="en-US" sz="3100" b="1" smtClean="0">
                <a:solidFill>
                  <a:srgbClr val="0070C0"/>
                </a:solidFill>
                <a:cs typeface="Arial Unicode MS" charset="0"/>
              </a:rPr>
              <a:t>Weber’s Law </a:t>
            </a:r>
            <a:r>
              <a:rPr lang="en-US" altLang="en-US" sz="3100" smtClean="0">
                <a:cs typeface="Arial Unicode MS" charset="0"/>
              </a:rPr>
              <a:t>(see next slide)</a:t>
            </a:r>
          </a:p>
          <a:p>
            <a:endParaRPr lang="en-US" altLang="en-US" sz="3100" smtClean="0">
              <a:cs typeface="Arial Unicode MS" charset="0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cs typeface="Arial Unicode MS" charset="0"/>
              </a:rPr>
              <a:t>Thresholds and the Dawn of Psychophysics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609600"/>
          </a:xfrm>
        </p:spPr>
        <p:txBody>
          <a:bodyPr/>
          <a:lstStyle/>
          <a:p>
            <a:r>
              <a:rPr lang="en-US" altLang="en-US" sz="3100" smtClean="0">
                <a:cs typeface="Arial Unicode MS" charset="0"/>
              </a:rPr>
              <a:t>Scientific psychology’s first law </a:t>
            </a:r>
            <a:r>
              <a:rPr lang="en-US" altLang="en-US" sz="3100" smtClean="0">
                <a:solidFill>
                  <a:srgbClr val="0070C0"/>
                </a:solidFill>
                <a:cs typeface="Arial Unicode MS" charset="0"/>
              </a:rPr>
              <a:t>(Weber’s Law)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cs typeface="Arial Unicode MS" charset="0"/>
              </a:rPr>
              <a:t>Thresholds and the Dawn of Psychophysics</a:t>
            </a:r>
          </a:p>
        </p:txBody>
      </p:sp>
      <p:graphicFrame>
        <p:nvGraphicFramePr>
          <p:cNvPr id="25604" name="Object 1"/>
          <p:cNvGraphicFramePr>
            <a:graphicFrameLocks noChangeAspect="1"/>
          </p:cNvGraphicFramePr>
          <p:nvPr/>
        </p:nvGraphicFramePr>
        <p:xfrm>
          <a:off x="1219200" y="1831975"/>
          <a:ext cx="2844800" cy="622300"/>
        </p:xfrm>
        <a:graphic>
          <a:graphicData uri="http://schemas.openxmlformats.org/presentationml/2006/ole">
            <p:oleObj spid="_x0000_s1026" r:id="rId3" imgW="2844444" imgH="622222" progId="">
              <p:embed/>
            </p:oleObj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990600" y="2971800"/>
          <a:ext cx="2641600" cy="1828800"/>
        </p:xfrm>
        <a:graphic>
          <a:graphicData uri="http://schemas.openxmlformats.org/presentationml/2006/ole">
            <p:oleObj spid="_x0000_s1027" r:id="rId4" imgW="2641270" imgH="1828571" progId="">
              <p:embed/>
            </p:oleObj>
          </a:graphicData>
        </a:graphic>
      </p:graphicFrame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533400" y="2586038"/>
            <a:ext cx="3429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cs typeface="Arial Unicode MS" charset="0"/>
              </a:rPr>
              <a:t>algebraically rephrased as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641600" y="4495800"/>
          <a:ext cx="6134100" cy="2133600"/>
        </p:xfrm>
        <a:graphic>
          <a:graphicData uri="http://schemas.openxmlformats.org/presentationml/2006/ole">
            <p:oleObj spid="_x0000_s1028" r:id="rId5" imgW="6133333" imgH="213333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534400" cy="5943600"/>
          </a:xfrm>
        </p:spPr>
        <p:txBody>
          <a:bodyPr/>
          <a:lstStyle/>
          <a:p>
            <a: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  <a:t>If we know the value of “</a:t>
            </a:r>
            <a:r>
              <a:rPr lang="en-US" altLang="en-US" sz="3100" smtClean="0">
                <a:solidFill>
                  <a:srgbClr val="0070C0"/>
                </a:solidFill>
                <a:cs typeface="Arial Unicode MS" charset="0"/>
              </a:rPr>
              <a:t>k</a:t>
            </a:r>
            <a: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  <a:t>” and “</a:t>
            </a:r>
            <a:r>
              <a:rPr lang="en-US" altLang="en-US" sz="3100" smtClean="0">
                <a:solidFill>
                  <a:srgbClr val="0070C0"/>
                </a:solidFill>
                <a:cs typeface="Arial Unicode MS" charset="0"/>
              </a:rPr>
              <a:t>I</a:t>
            </a:r>
            <a: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  <a:t>”,</a:t>
            </a:r>
            <a:b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</a:br>
            <a: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  <a:t>we can use </a:t>
            </a:r>
            <a:r>
              <a:rPr lang="en-US" altLang="en-US" sz="3100" smtClean="0">
                <a:solidFill>
                  <a:srgbClr val="0070C0"/>
                </a:solidFill>
                <a:cs typeface="Arial Unicode MS" charset="0"/>
              </a:rPr>
              <a:t>Weber’s Law </a:t>
            </a:r>
            <a: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  <a:t>to determine how much a stimulus needs to change in order for the average person to detect that change.</a:t>
            </a:r>
          </a:p>
          <a:p>
            <a:r>
              <a:rPr lang="en-US" altLang="en-US" sz="2400" u="sng" smtClean="0">
                <a:solidFill>
                  <a:srgbClr val="00B050"/>
                </a:solidFill>
                <a:cs typeface="Arial Unicode MS" charset="0"/>
              </a:rPr>
              <a:t>For example</a:t>
            </a:r>
            <a: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  <a:t>:</a:t>
            </a:r>
          </a:p>
          <a:p>
            <a: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  <a:t>If the Weber fraction (k) for judging weight = 0.02</a:t>
            </a:r>
            <a:b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</a:br>
            <a: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  <a:t>then the JND (delta I) for a 10 ounce weight</a:t>
            </a:r>
            <a:b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</a:br>
            <a: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  <a:t>would be (10 ounce x k) = (10 x 0.02) = 0.2 ounces</a:t>
            </a:r>
          </a:p>
          <a:p>
            <a: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  <a:t>Hence,</a:t>
            </a:r>
            <a:b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</a:br>
            <a:r>
              <a:rPr lang="en-US" altLang="en-US" sz="2400" smtClean="0">
                <a:solidFill>
                  <a:srgbClr val="00B050"/>
                </a:solidFill>
                <a:cs typeface="Arial Unicode MS" charset="0"/>
              </a:rPr>
              <a:t>an 10.1 ounce weight would be indistinguishable from a 10 ounce weight…but a 10.2 ounce weight would appear heavier than the same 10 ounce weight (i.e., &gt;= JND).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cs typeface="Arial Unicode MS" charset="0"/>
              </a:rPr>
              <a:t>Thresholds and the Dawn of Psychophysics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346575"/>
          </a:xfrm>
        </p:spPr>
        <p:txBody>
          <a:bodyPr/>
          <a:lstStyle/>
          <a:p>
            <a:endParaRPr lang="en-US" altLang="en-US" sz="3100" smtClean="0">
              <a:solidFill>
                <a:schemeClr val="tx1"/>
              </a:solidFill>
              <a:cs typeface="Arial Unicode MS" charset="0"/>
            </a:endParaRPr>
          </a:p>
          <a:p>
            <a: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  <a:t>How many ounces would you need to add to a 100 ounce weight before you could tell the difference?</a:t>
            </a:r>
          </a:p>
          <a:p>
            <a: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  <a:t>What about a 1 ounce weight?</a:t>
            </a:r>
          </a:p>
          <a:p>
            <a: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  <a:t>How about a 0.01 ounce weight?</a:t>
            </a:r>
            <a:br>
              <a:rPr lang="en-US" altLang="en-US" sz="3100" smtClean="0">
                <a:solidFill>
                  <a:schemeClr val="tx1"/>
                </a:solidFill>
                <a:cs typeface="Arial Unicode MS" charset="0"/>
              </a:rPr>
            </a:br>
            <a:r>
              <a:rPr lang="en-US" altLang="en-US" sz="3100" smtClean="0">
                <a:solidFill>
                  <a:srgbClr val="00B050"/>
                </a:solidFill>
                <a:cs typeface="Arial Unicode MS" charset="0"/>
              </a:rPr>
              <a:t>(This one is a “trick question”) 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cs typeface="Arial Unicode MS" charset="0"/>
              </a:rPr>
              <a:t>Thresholds and the Dawn of Psychophysics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914400" y="1055688"/>
            <a:ext cx="8077200" cy="609600"/>
          </a:xfrm>
        </p:spPr>
        <p:txBody>
          <a:bodyPr/>
          <a:lstStyle/>
          <a:p>
            <a:r>
              <a:rPr lang="en-US" altLang="en-US" sz="3200" b="1" smtClean="0">
                <a:solidFill>
                  <a:srgbClr val="0070C0"/>
                </a:solidFill>
                <a:cs typeface="Arial Unicode MS" charset="0"/>
              </a:rPr>
              <a:t>Some common Weber Fractions (k)</a:t>
            </a:r>
          </a:p>
          <a:p>
            <a:endParaRPr lang="en-US" altLang="en-US" smtClean="0">
              <a:cs typeface="Arial Unicode MS" charset="0"/>
            </a:endParaRPr>
          </a:p>
        </p:txBody>
      </p:sp>
      <p:graphicFrame>
        <p:nvGraphicFramePr>
          <p:cNvPr id="28676" name="Object 1"/>
          <p:cNvGraphicFramePr>
            <a:graphicFrameLocks noChangeAspect="1"/>
          </p:cNvGraphicFramePr>
          <p:nvPr/>
        </p:nvGraphicFramePr>
        <p:xfrm>
          <a:off x="762000" y="1981200"/>
          <a:ext cx="7523163" cy="3505200"/>
        </p:xfrm>
        <a:graphic>
          <a:graphicData uri="http://schemas.openxmlformats.org/presentationml/2006/ole">
            <p:oleObj spid="_x0000_s2050" r:id="rId3" imgW="12812698" imgH="596825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077200" cy="4648200"/>
          </a:xfrm>
        </p:spPr>
        <p:txBody>
          <a:bodyPr/>
          <a:lstStyle/>
          <a:p>
            <a:r>
              <a:rPr lang="en-US" altLang="en-US" sz="3200" smtClean="0">
                <a:cs typeface="Arial Unicode MS" charset="0"/>
              </a:rPr>
              <a:t>Fechner mathematically extended Weber’s law to make it more universal.</a:t>
            </a:r>
          </a:p>
          <a:p>
            <a:pPr lvl="1"/>
            <a:r>
              <a:rPr lang="en-US" altLang="en-US" sz="3200" b="1" smtClean="0">
                <a:solidFill>
                  <a:srgbClr val="0070C0"/>
                </a:solidFill>
                <a:cs typeface="Arial Unicode MS" charset="0"/>
              </a:rPr>
              <a:t>Fechner’s law</a:t>
            </a:r>
            <a:r>
              <a:rPr lang="en-US" altLang="en-US" sz="3200" smtClean="0">
                <a:cs typeface="Arial Unicode MS" charset="0"/>
              </a:rPr>
              <a:t>: A principle describing the relationship between stimulus magnitude and resulting sensation magnitude such that the magnitude of subjective sensation increases proportionally to the logarithm of the stimulus intensity.</a:t>
            </a: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2209800" y="4953000"/>
            <a:ext cx="5562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dirty="0">
                <a:cs typeface="Arial Unicode MS" charset="0"/>
              </a:rPr>
              <a:t>Sensation = log(Stimulus Intensity)</a:t>
            </a:r>
          </a:p>
        </p:txBody>
      </p:sp>
      <p:sp>
        <p:nvSpPr>
          <p:cNvPr id="31749" name="TextBox 2"/>
          <p:cNvSpPr txBox="1">
            <a:spLocks noChangeArrowheads="1"/>
          </p:cNvSpPr>
          <p:nvPr/>
        </p:nvSpPr>
        <p:spPr bwMode="auto">
          <a:xfrm>
            <a:off x="2667000" y="5373688"/>
            <a:ext cx="2667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cs typeface="Arial Unicode MS" charset="0"/>
              </a:rPr>
              <a:t>S = k log(I)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Fechner’s law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4876800"/>
          </a:xfrm>
        </p:spPr>
        <p:txBody>
          <a:bodyPr/>
          <a:lstStyle/>
          <a:p>
            <a:r>
              <a:rPr lang="en-US" altLang="en-US" sz="3100" smtClean="0">
                <a:cs typeface="Arial Unicode MS" charset="0"/>
              </a:rPr>
              <a:t>Fechner’s </a:t>
            </a:r>
            <a:r>
              <a:rPr lang="en-US" altLang="en-US" sz="3100" u="sng" smtClean="0">
                <a:cs typeface="Arial Unicode MS" charset="0"/>
              </a:rPr>
              <a:t>major assumptions </a:t>
            </a:r>
            <a:r>
              <a:rPr lang="en-US" altLang="en-US" sz="3100" smtClean="0">
                <a:cs typeface="Arial Unicode MS" charset="0"/>
              </a:rPr>
              <a:t>were that:</a:t>
            </a:r>
          </a:p>
          <a:p>
            <a:r>
              <a:rPr lang="en-US" altLang="en-US" sz="3100" smtClean="0">
                <a:cs typeface="Arial Unicode MS" charset="0"/>
              </a:rPr>
              <a:t>(1) The basic unit of analysis for modeling psychological processes was the </a:t>
            </a:r>
            <a:r>
              <a:rPr lang="en-US" altLang="en-US" sz="3100" b="1" smtClean="0">
                <a:solidFill>
                  <a:srgbClr val="0070C0"/>
                </a:solidFill>
                <a:cs typeface="Arial Unicode MS" charset="0"/>
              </a:rPr>
              <a:t>JND</a:t>
            </a:r>
            <a:r>
              <a:rPr lang="en-US" altLang="en-US" sz="3100" smtClean="0">
                <a:cs typeface="Arial Unicode MS" charset="0"/>
              </a:rPr>
              <a:t/>
            </a:r>
            <a:br>
              <a:rPr lang="en-US" altLang="en-US" sz="3100" smtClean="0">
                <a:cs typeface="Arial Unicode MS" charset="0"/>
              </a:rPr>
            </a:br>
            <a:r>
              <a:rPr lang="en-US" altLang="en-US" sz="3100" smtClean="0">
                <a:cs typeface="Arial Unicode MS" charset="0"/>
              </a:rPr>
              <a:t>(“just noticeable difference”)</a:t>
            </a:r>
          </a:p>
          <a:p>
            <a:r>
              <a:rPr lang="en-US" altLang="en-US" sz="3100" smtClean="0">
                <a:cs typeface="Arial Unicode MS" charset="0"/>
              </a:rPr>
              <a:t>(2) Mathematical functions capturing such processes could be “anchored” using the </a:t>
            </a:r>
            <a:r>
              <a:rPr lang="en-US" altLang="en-US" sz="3100" b="1" smtClean="0">
                <a:solidFill>
                  <a:srgbClr val="0070C0"/>
                </a:solidFill>
                <a:cs typeface="Arial Unicode MS" charset="0"/>
              </a:rPr>
              <a:t>absolute threshold </a:t>
            </a:r>
            <a:r>
              <a:rPr lang="en-US" altLang="en-US" sz="3100" smtClean="0">
                <a:cs typeface="Arial Unicode MS" charset="0"/>
              </a:rPr>
              <a:t>(a “relative” zero point)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cs typeface="Arial Unicode MS" charset="0"/>
              </a:rPr>
              <a:t>Thresholds and the Dawn of Psychophysics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897063" y="2362200"/>
          <a:ext cx="5349875" cy="4065588"/>
        </p:xfrm>
        <a:graphic>
          <a:graphicData uri="http://schemas.openxmlformats.org/presentationml/2006/ole">
            <p:oleObj spid="_x0000_s3074" r:id="rId3" imgW="7893667" imgH="5997968" progId="">
              <p:embed/>
            </p:oleObj>
          </a:graphicData>
        </a:graphic>
      </p:graphicFrame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1295400" y="1143000"/>
            <a:ext cx="7239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0070C0"/>
                </a:solidFill>
                <a:cs typeface="Arial Unicode MS" charset="0"/>
              </a:rPr>
              <a:t>1. Plot sequential JNDs (1 thru 6 here)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5638800" y="6108700"/>
            <a:ext cx="128588" cy="444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5821363" y="6273800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FF0000"/>
                </a:solidFill>
                <a:cs typeface="Arial Unicode MS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81000" y="2362200"/>
          <a:ext cx="5546725" cy="4249738"/>
        </p:xfrm>
        <a:graphic>
          <a:graphicData uri="http://schemas.openxmlformats.org/presentationml/2006/ole">
            <p:oleObj spid="_x0000_s4098" r:id="rId3" imgW="7893667" imgH="6046732" progId="">
              <p:embed/>
            </p:oleObj>
          </a:graphicData>
        </a:graphic>
      </p:graphicFrame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914400"/>
            <a:ext cx="8991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>
                <a:solidFill>
                  <a:srgbClr val="0070C0"/>
                </a:solidFill>
                <a:cs typeface="Arial Unicode MS" charset="0"/>
              </a:rPr>
              <a:t>2. Find a mathematical “model” that fits the data:</a:t>
            </a:r>
          </a:p>
          <a:p>
            <a:pPr algn="ctr" eaLnBrk="1" hangingPunct="1"/>
            <a:r>
              <a:rPr lang="en-US" altLang="en-US" sz="3200" b="1">
                <a:solidFill>
                  <a:srgbClr val="0070C0"/>
                </a:solidFill>
                <a:cs typeface="Arial Unicode MS" charset="0"/>
              </a:rPr>
              <a:t>S = k log(I) </a:t>
            </a:r>
            <a:r>
              <a:rPr lang="en-US" altLang="en-US" sz="3200" b="1">
                <a:solidFill>
                  <a:srgbClr val="00B050"/>
                </a:solidFill>
                <a:cs typeface="Arial Unicode MS" charset="0"/>
              </a:rPr>
              <a:t>(i.e. Fechner’s Law)</a:t>
            </a: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6248400" y="2547938"/>
            <a:ext cx="25908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>
                <a:cs typeface="Arial Unicode MS" charset="0"/>
              </a:rPr>
              <a:t>The strength of sensory experience grows at a slower rate than the physical stimulus</a:t>
            </a:r>
          </a:p>
        </p:txBody>
      </p: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6591300" y="4953000"/>
            <a:ext cx="1905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0070C0"/>
                </a:solidFill>
                <a:cs typeface="Arial Unicode MS" charset="0"/>
              </a:rPr>
              <a:t>sensory</a:t>
            </a:r>
          </a:p>
          <a:p>
            <a:pPr algn="ctr" eaLnBrk="1" hangingPunct="1"/>
            <a:r>
              <a:rPr lang="en-US" altLang="en-US" b="1">
                <a:solidFill>
                  <a:srgbClr val="0070C0"/>
                </a:solidFill>
                <a:cs typeface="Arial Unicode MS" charset="0"/>
              </a:rPr>
              <a:t>compression</a:t>
            </a:r>
          </a:p>
        </p:txBody>
      </p:sp>
      <p:graphicFrame>
        <p:nvGraphicFramePr>
          <p:cNvPr id="34823" name="Object 1"/>
          <p:cNvGraphicFramePr>
            <a:graphicFrameLocks noChangeAspect="1"/>
          </p:cNvGraphicFramePr>
          <p:nvPr/>
        </p:nvGraphicFramePr>
        <p:xfrm>
          <a:off x="6550025" y="6015038"/>
          <a:ext cx="2286000" cy="469900"/>
        </p:xfrm>
        <a:graphic>
          <a:graphicData uri="http://schemas.openxmlformats.org/presentationml/2006/ole">
            <p:oleObj spid="_x0000_s4099" r:id="rId4" imgW="2285714" imgH="469841" progId="">
              <p:embed/>
            </p:oleObj>
          </a:graphicData>
        </a:graphic>
      </p:graphicFrame>
      <p:sp>
        <p:nvSpPr>
          <p:cNvPr id="34824" name="TextBox 2"/>
          <p:cNvSpPr txBox="1">
            <a:spLocks noChangeArrowheads="1"/>
          </p:cNvSpPr>
          <p:nvPr/>
        </p:nvSpPr>
        <p:spPr bwMode="auto">
          <a:xfrm>
            <a:off x="7073900" y="6359525"/>
            <a:ext cx="1752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B050"/>
                </a:solidFill>
                <a:cs typeface="Arial Unicode MS" charset="0"/>
              </a:rPr>
              <a:t>(textbook)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4267200" y="6359525"/>
            <a:ext cx="152400" cy="25241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26" name="TextBox 3"/>
          <p:cNvSpPr txBox="1">
            <a:spLocks noChangeArrowheads="1"/>
          </p:cNvSpPr>
          <p:nvPr/>
        </p:nvSpPr>
        <p:spPr bwMode="auto">
          <a:xfrm>
            <a:off x="4446588" y="6375400"/>
            <a:ext cx="277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cs typeface="Arial Unicode MS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1295400"/>
          </a:xfrm>
        </p:spPr>
        <p:txBody>
          <a:bodyPr/>
          <a:lstStyle/>
          <a:p>
            <a:r>
              <a:rPr lang="en-US" altLang="en-US" sz="3200" smtClean="0">
                <a:cs typeface="Arial Unicode MS" charset="0"/>
              </a:rPr>
              <a:t>Suprathreshold </a:t>
            </a:r>
            <a:r>
              <a:rPr lang="en-US" altLang="en-US" sz="3200" smtClean="0">
                <a:solidFill>
                  <a:srgbClr val="00B050"/>
                </a:solidFill>
                <a:cs typeface="Arial Unicode MS" charset="0"/>
              </a:rPr>
              <a:t>magnitude estimates </a:t>
            </a:r>
            <a:r>
              <a:rPr lang="en-US" altLang="en-US" sz="3200" smtClean="0">
                <a:cs typeface="Arial Unicode MS" charset="0"/>
              </a:rPr>
              <a:t>are well described by </a:t>
            </a:r>
            <a:r>
              <a:rPr lang="en-US" altLang="en-US" sz="3200" b="1" smtClean="0">
                <a:solidFill>
                  <a:srgbClr val="0070C0"/>
                </a:solidFill>
                <a:cs typeface="Arial Unicode MS" charset="0"/>
              </a:rPr>
              <a:t>Stevens’ power law</a:t>
            </a:r>
            <a:endParaRPr lang="en-US" altLang="en-US" sz="3200" smtClean="0">
              <a:cs typeface="Arial Unicode MS" charset="0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Stevens’ Law</a:t>
            </a:r>
          </a:p>
        </p:txBody>
      </p:sp>
      <p:graphicFrame>
        <p:nvGraphicFramePr>
          <p:cNvPr id="43012" name="Object 1"/>
          <p:cNvGraphicFramePr>
            <a:graphicFrameLocks noChangeAspect="1"/>
          </p:cNvGraphicFramePr>
          <p:nvPr/>
        </p:nvGraphicFramePr>
        <p:xfrm>
          <a:off x="1676400" y="2362200"/>
          <a:ext cx="1778000" cy="673100"/>
        </p:xfrm>
        <a:graphic>
          <a:graphicData uri="http://schemas.openxmlformats.org/presentationml/2006/ole">
            <p:oleObj spid="_x0000_s48130" r:id="rId3" imgW="1777778" imgH="673016" progId="">
              <p:embed/>
            </p:oleObj>
          </a:graphicData>
        </a:graphic>
      </p:graphicFrame>
      <p:graphicFrame>
        <p:nvGraphicFramePr>
          <p:cNvPr id="43013" name="Object 2"/>
          <p:cNvGraphicFramePr>
            <a:graphicFrameLocks noChangeAspect="1"/>
          </p:cNvGraphicFramePr>
          <p:nvPr/>
        </p:nvGraphicFramePr>
        <p:xfrm>
          <a:off x="2286000" y="3041650"/>
          <a:ext cx="5435600" cy="2882900"/>
        </p:xfrm>
        <a:graphic>
          <a:graphicData uri="http://schemas.openxmlformats.org/presentationml/2006/ole">
            <p:oleObj spid="_x0000_s48131" r:id="rId4" imgW="5434921" imgH="2882540" progId="">
              <p:embed/>
            </p:oleObj>
          </a:graphicData>
        </a:graphic>
      </p:graphicFrame>
      <p:graphicFrame>
        <p:nvGraphicFramePr>
          <p:cNvPr id="43014" name="Object 3"/>
          <p:cNvGraphicFramePr>
            <a:graphicFrameLocks noChangeAspect="1"/>
          </p:cNvGraphicFramePr>
          <p:nvPr/>
        </p:nvGraphicFramePr>
        <p:xfrm>
          <a:off x="1676400" y="5899150"/>
          <a:ext cx="1524000" cy="698500"/>
        </p:xfrm>
        <a:graphic>
          <a:graphicData uri="http://schemas.openxmlformats.org/presentationml/2006/ole">
            <p:oleObj spid="_x0000_s48132" r:id="rId5" imgW="1523810" imgH="698413" progId="">
              <p:embed/>
            </p:oleObj>
          </a:graphicData>
        </a:graphic>
      </p:graphicFrame>
      <p:sp>
        <p:nvSpPr>
          <p:cNvPr id="43015" name="TextBox 5"/>
          <p:cNvSpPr txBox="1">
            <a:spLocks noChangeArrowheads="1"/>
          </p:cNvSpPr>
          <p:nvPr/>
        </p:nvSpPr>
        <p:spPr bwMode="auto">
          <a:xfrm>
            <a:off x="3048000" y="6075363"/>
            <a:ext cx="3657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B050"/>
                </a:solidFill>
                <a:cs typeface="Arial Unicode MS" charset="0"/>
              </a:rPr>
              <a:t>(textbook formula)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077200" cy="4835525"/>
          </a:xfrm>
        </p:spPr>
        <p:txBody>
          <a:bodyPr/>
          <a:lstStyle/>
          <a:p>
            <a:r>
              <a:rPr lang="en-US" altLang="en-US" sz="3000" smtClean="0">
                <a:cs typeface="Arial Unicode MS" charset="0"/>
              </a:rPr>
              <a:t>What do we mean by “Sensation &amp; Perception?”</a:t>
            </a:r>
          </a:p>
          <a:p>
            <a:pPr lvl="1"/>
            <a:r>
              <a:rPr lang="en-US" altLang="en-US" sz="3000" smtClean="0">
                <a:solidFill>
                  <a:srgbClr val="0070C0"/>
                </a:solidFill>
                <a:cs typeface="Arial Unicode MS" charset="0"/>
              </a:rPr>
              <a:t>Sensation</a:t>
            </a:r>
            <a:r>
              <a:rPr lang="en-US" altLang="en-US" sz="3000" smtClean="0">
                <a:cs typeface="Arial Unicode MS" charset="0"/>
              </a:rPr>
              <a:t>: The ability to detect a stimulus (convert to nervous system activity)</a:t>
            </a:r>
          </a:p>
          <a:p>
            <a:pPr lvl="1"/>
            <a:r>
              <a:rPr lang="en-US" altLang="en-US" sz="3000" smtClean="0">
                <a:solidFill>
                  <a:srgbClr val="0070C0"/>
                </a:solidFill>
                <a:cs typeface="Arial Unicode MS" charset="0"/>
              </a:rPr>
              <a:t>Perception</a:t>
            </a:r>
            <a:r>
              <a:rPr lang="en-US" altLang="en-US" sz="3000" smtClean="0">
                <a:cs typeface="Arial Unicode MS" charset="0"/>
              </a:rPr>
              <a:t>: </a:t>
            </a:r>
            <a:r>
              <a:rPr lang="en-US" altLang="en-US" sz="3000" smtClean="0">
                <a:solidFill>
                  <a:srgbClr val="00B050"/>
                </a:solidFill>
                <a:cs typeface="Arial Unicode MS" charset="0"/>
              </a:rPr>
              <a:t>The act of giving meaning to a detected sensation</a:t>
            </a:r>
            <a:r>
              <a:rPr lang="en-US" altLang="en-US" sz="3000" smtClean="0">
                <a:cs typeface="Arial Unicode MS" charset="0"/>
              </a:rPr>
              <a:t>.</a:t>
            </a:r>
            <a:br>
              <a:rPr lang="en-US" altLang="en-US" sz="3000" smtClean="0">
                <a:cs typeface="Arial Unicode MS" charset="0"/>
              </a:rPr>
            </a:br>
            <a:r>
              <a:rPr lang="en-US" altLang="en-US" sz="3000" smtClean="0">
                <a:cs typeface="Arial Unicode MS" charset="0"/>
              </a:rPr>
              <a:t>(Schieber say “integration” </a:t>
            </a:r>
            <a:r>
              <a:rPr lang="en-US" altLang="en-US" sz="3000" smtClean="0">
                <a:cs typeface="Arial Unicode MS" charset="0"/>
                <a:sym typeface="Wingdings" charset="2"/>
              </a:rPr>
              <a:t> “objects”)</a:t>
            </a:r>
          </a:p>
          <a:p>
            <a:pPr lvl="1"/>
            <a:r>
              <a:rPr lang="en-US" altLang="en-US" sz="3000" smtClean="0">
                <a:solidFill>
                  <a:srgbClr val="0070C0"/>
                </a:solidFill>
                <a:cs typeface="Arial Unicode MS" charset="0"/>
                <a:sym typeface="Wingdings" charset="2"/>
              </a:rPr>
              <a:t>Cognition</a:t>
            </a:r>
            <a:r>
              <a:rPr lang="en-US" altLang="en-US" sz="3000" smtClean="0">
                <a:cs typeface="Arial Unicode MS" charset="0"/>
                <a:sym typeface="Wingdings" charset="2"/>
              </a:rPr>
              <a:t>:  The manipulation of perceptual objects (in the service of goals)</a:t>
            </a:r>
            <a:endParaRPr lang="en-US" altLang="en-US" sz="3000" smtClean="0">
              <a:cs typeface="Arial Unicode MS" charset="0"/>
            </a:endParaRPr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cs typeface="Arial Unicode MS" charset="0"/>
              </a:rPr>
              <a:t>Introduction</a:t>
            </a:r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1905000" y="5673725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i="1">
                <a:cs typeface="Arial Unicode MS" charset="0"/>
              </a:rPr>
              <a:t>Sensory processes are not available to consciousness but the products of perceptual processes are the objects of awareness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Stevens’ Law</a:t>
            </a:r>
          </a:p>
        </p:txBody>
      </p:sp>
      <p:pic>
        <p:nvPicPr>
          <p:cNvPr id="44035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533400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54063"/>
            <a:ext cx="7162800" cy="32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08425"/>
            <a:ext cx="70866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Stevens’ exponents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>
          <a:xfrm>
            <a:off x="381000" y="1362075"/>
            <a:ext cx="8077200" cy="5486400"/>
          </a:xfrm>
        </p:spPr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  <a:cs typeface="Arial Unicode MS" charset="0"/>
              </a:rPr>
              <a:t>Some sample Power Law Exponents</a:t>
            </a:r>
          </a:p>
          <a:p>
            <a:r>
              <a:rPr lang="en-US" altLang="en-US" smtClean="0">
                <a:cs typeface="Arial Unicode MS" charset="0"/>
              </a:rPr>
              <a:t/>
            </a:r>
            <a:br>
              <a:rPr lang="en-US" altLang="en-US" smtClean="0">
                <a:cs typeface="Arial Unicode MS" charset="0"/>
              </a:rPr>
            </a:br>
            <a:r>
              <a:rPr lang="en-US" altLang="en-US" smtClean="0">
                <a:cs typeface="Arial Unicode MS" charset="0"/>
              </a:rPr>
              <a:t>Loudness (SP @ 3kHz)	0.67</a:t>
            </a:r>
            <a:br>
              <a:rPr lang="en-US" altLang="en-US" smtClean="0">
                <a:cs typeface="Arial Unicode MS" charset="0"/>
              </a:rPr>
            </a:br>
            <a:r>
              <a:rPr lang="en-US" altLang="en-US" smtClean="0">
                <a:cs typeface="Arial Unicode MS" charset="0"/>
              </a:rPr>
              <a:t>Brightness (point source)	1.0</a:t>
            </a:r>
            <a:br>
              <a:rPr lang="en-US" altLang="en-US" smtClean="0">
                <a:cs typeface="Arial Unicode MS" charset="0"/>
              </a:rPr>
            </a:br>
            <a:r>
              <a:rPr lang="en-US" altLang="en-US" smtClean="0">
                <a:cs typeface="Arial Unicode MS" charset="0"/>
              </a:rPr>
              <a:t>Visual area			0.7</a:t>
            </a:r>
            <a:br>
              <a:rPr lang="en-US" altLang="en-US" smtClean="0">
                <a:cs typeface="Arial Unicode MS" charset="0"/>
              </a:rPr>
            </a:br>
            <a:r>
              <a:rPr lang="en-US" altLang="en-US" smtClean="0">
                <a:cs typeface="Arial Unicode MS" charset="0"/>
              </a:rPr>
              <a:t>Visual Length			1.0</a:t>
            </a:r>
            <a:br>
              <a:rPr lang="en-US" altLang="en-US" smtClean="0">
                <a:cs typeface="Arial Unicode MS" charset="0"/>
              </a:rPr>
            </a:br>
            <a:r>
              <a:rPr lang="en-US" altLang="en-US" smtClean="0">
                <a:cs typeface="Arial Unicode MS" charset="0"/>
              </a:rPr>
              <a:t>Smell (heptane)		0.6</a:t>
            </a:r>
            <a:br>
              <a:rPr lang="en-US" altLang="en-US" smtClean="0">
                <a:cs typeface="Arial Unicode MS" charset="0"/>
              </a:rPr>
            </a:br>
            <a:r>
              <a:rPr lang="en-US" altLang="en-US" smtClean="0">
                <a:cs typeface="Arial Unicode MS" charset="0"/>
              </a:rPr>
              <a:t>Taste (sucrose)			1.3</a:t>
            </a:r>
            <a:br>
              <a:rPr lang="en-US" altLang="en-US" smtClean="0">
                <a:cs typeface="Arial Unicode MS" charset="0"/>
              </a:rPr>
            </a:br>
            <a:r>
              <a:rPr lang="en-US" altLang="en-US" smtClean="0">
                <a:cs typeface="Arial Unicode MS" charset="0"/>
              </a:rPr>
              <a:t>Vibration (finger @ 60Hz)	0.9</a:t>
            </a:r>
            <a:br>
              <a:rPr lang="en-US" altLang="en-US" smtClean="0">
                <a:cs typeface="Arial Unicode MS" charset="0"/>
              </a:rPr>
            </a:br>
            <a:r>
              <a:rPr lang="en-US" altLang="en-US" smtClean="0">
                <a:cs typeface="Arial Unicode MS" charset="0"/>
              </a:rPr>
              <a:t>Electric shock (pain)		3.5</a:t>
            </a:r>
            <a:br>
              <a:rPr lang="en-US" altLang="en-US" smtClean="0">
                <a:cs typeface="Arial Unicode MS" charset="0"/>
              </a:rPr>
            </a:br>
            <a:endParaRPr lang="en-US" altLang="en-US" smtClean="0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>
          <a:xfrm>
            <a:off x="228600" y="2743200"/>
            <a:ext cx="8686800" cy="3124200"/>
          </a:xfrm>
        </p:spPr>
        <p:txBody>
          <a:bodyPr/>
          <a:lstStyle/>
          <a:p>
            <a:pPr marL="454025" lvl="1" indent="0" algn="ctr">
              <a:buFont typeface="Arial" charset="0"/>
              <a:buNone/>
            </a:pPr>
            <a:r>
              <a:rPr lang="en-US" altLang="en-US" sz="4400" b="1" dirty="0" smtClean="0">
                <a:solidFill>
                  <a:srgbClr val="0070C0"/>
                </a:solidFill>
                <a:cs typeface="Arial Unicode MS" charset="0"/>
              </a:rPr>
              <a:t>Psychophysical</a:t>
            </a:r>
          </a:p>
          <a:p>
            <a:pPr marL="454025" lvl="1" indent="0" algn="ctr">
              <a:buFont typeface="Arial" charset="0"/>
              <a:buNone/>
            </a:pPr>
            <a:r>
              <a:rPr lang="en-US" altLang="en-US" sz="4400" b="1" dirty="0" smtClean="0">
                <a:solidFill>
                  <a:srgbClr val="0070C0"/>
                </a:solidFill>
                <a:cs typeface="Arial Unicode MS" charset="0"/>
              </a:rPr>
              <a:t>Measurement</a:t>
            </a:r>
          </a:p>
          <a:p>
            <a:pPr marL="454025" lvl="1" indent="0" algn="ctr">
              <a:buFont typeface="Arial" charset="0"/>
              <a:buNone/>
            </a:pPr>
            <a:endParaRPr lang="en-US" altLang="en-US" sz="3600" b="1" dirty="0" smtClean="0">
              <a:solidFill>
                <a:srgbClr val="0070C0"/>
              </a:solidFill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cs typeface="Arial Unicode MS" charset="0"/>
              </a:rPr>
              <a:t>Psychophysical methods</a:t>
            </a:r>
          </a:p>
          <a:p>
            <a:pPr lvl="1"/>
            <a:r>
              <a:rPr lang="en-US" altLang="en-US" sz="3200" b="1" smtClean="0">
                <a:solidFill>
                  <a:srgbClr val="0070C0"/>
                </a:solidFill>
                <a:cs typeface="Arial Unicode MS" charset="0"/>
              </a:rPr>
              <a:t>Method of constant stimuli</a:t>
            </a:r>
            <a:r>
              <a:rPr lang="en-US" altLang="en-US" sz="3200" smtClean="0">
                <a:cs typeface="Arial Unicode MS" charset="0"/>
              </a:rPr>
              <a:t>: Many stimuli, ranging from rarely to almost always perceivable, are presented one at a time.</a:t>
            </a:r>
          </a:p>
          <a:p>
            <a:pPr lvl="1"/>
            <a:r>
              <a:rPr lang="en-US" altLang="en-US" sz="3200" b="1" smtClean="0">
                <a:solidFill>
                  <a:srgbClr val="0070C0"/>
                </a:solidFill>
                <a:cs typeface="Arial Unicode MS" charset="0"/>
              </a:rPr>
              <a:t>Method of limits</a:t>
            </a:r>
            <a:r>
              <a:rPr lang="en-US" altLang="en-US" sz="3200" smtClean="0">
                <a:cs typeface="Arial Unicode MS" charset="0"/>
              </a:rPr>
              <a:t>: The magnitude of a single stimulus or the difference between two stimuli is varied incrementally until the participant responds differently.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Psychophysical methods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4267200"/>
          </a:xfrm>
        </p:spPr>
        <p:txBody>
          <a:bodyPr/>
          <a:lstStyle/>
          <a:p>
            <a:r>
              <a:rPr lang="en-US" altLang="en-US" sz="3200" smtClean="0">
                <a:cs typeface="Arial Unicode MS" charset="0"/>
              </a:rPr>
              <a:t>Psychophysical methods (</a:t>
            </a:r>
            <a:r>
              <a:rPr lang="en-US" altLang="en-US" sz="3200" i="1" smtClean="0">
                <a:cs typeface="Arial Unicode MS" charset="0"/>
              </a:rPr>
              <a:t>continued</a:t>
            </a:r>
            <a:r>
              <a:rPr lang="en-US" altLang="en-US" sz="3200" smtClean="0">
                <a:cs typeface="Arial Unicode MS" charset="0"/>
              </a:rPr>
              <a:t>)</a:t>
            </a:r>
          </a:p>
          <a:p>
            <a:pPr lvl="1"/>
            <a:r>
              <a:rPr lang="en-US" altLang="en-US" sz="3200" b="1" smtClean="0">
                <a:solidFill>
                  <a:srgbClr val="0070C0"/>
                </a:solidFill>
                <a:cs typeface="Arial Unicode MS" charset="0"/>
              </a:rPr>
              <a:t>Method of adjustment</a:t>
            </a:r>
            <a:r>
              <a:rPr lang="en-US" altLang="en-US" sz="3200" smtClean="0">
                <a:cs typeface="Arial Unicode MS" charset="0"/>
              </a:rPr>
              <a:t>: Similar to the method of limits, but the participant controls the stimulus directly.</a:t>
            </a:r>
          </a:p>
          <a:p>
            <a:pPr lvl="1"/>
            <a:r>
              <a:rPr lang="en-US" altLang="en-US" sz="3200" b="1" smtClean="0">
                <a:solidFill>
                  <a:srgbClr val="0070C0"/>
                </a:solidFill>
                <a:cs typeface="Arial Unicode MS" charset="0"/>
              </a:rPr>
              <a:t>Magnitude estimation</a:t>
            </a:r>
            <a:r>
              <a:rPr lang="en-US" altLang="en-US" sz="3200" smtClean="0">
                <a:cs typeface="Arial Unicode MS" charset="0"/>
              </a:rPr>
              <a:t>: The participant assigns values according to perceived magnitudes of the </a:t>
            </a:r>
            <a:r>
              <a:rPr lang="en-US" altLang="en-US" sz="3200" i="1" smtClean="0">
                <a:solidFill>
                  <a:srgbClr val="FF0000"/>
                </a:solidFill>
                <a:cs typeface="Arial Unicode MS" charset="0"/>
              </a:rPr>
              <a:t>suprathreshold</a:t>
            </a:r>
            <a:r>
              <a:rPr lang="en-US" altLang="en-US" sz="3200" smtClean="0">
                <a:solidFill>
                  <a:srgbClr val="FF0000"/>
                </a:solidFill>
                <a:cs typeface="Arial Unicode MS" charset="0"/>
              </a:rPr>
              <a:t> </a:t>
            </a:r>
            <a:r>
              <a:rPr lang="en-US" altLang="en-US" sz="3200" smtClean="0">
                <a:cs typeface="Arial Unicode MS" charset="0"/>
              </a:rPr>
              <a:t>stimuli.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Psychophysical methods</a:t>
            </a:r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819400" y="5562600"/>
            <a:ext cx="5638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i="1">
                <a:solidFill>
                  <a:srgbClr val="00B050"/>
                </a:solidFill>
                <a:cs typeface="Arial Unicode MS" charset="0"/>
              </a:rPr>
              <a:t>All methods except Magnitude Estimation were developed by Fechner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Method of constant stimuli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4725"/>
            <a:ext cx="4194175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0225" y="746125"/>
            <a:ext cx="4803775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676400"/>
            <a:ext cx="4816475" cy="4495800"/>
          </a:xfrm>
        </p:spPr>
      </p:pic>
      <p:sp>
        <p:nvSpPr>
          <p:cNvPr id="39939" name="Title 2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cs typeface="Arial Unicode MS" charset="0"/>
              </a:rPr>
              <a:t>Method of constant stimuli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The method of limits</a:t>
            </a:r>
          </a:p>
        </p:txBody>
      </p:sp>
      <p:pic>
        <p:nvPicPr>
          <p:cNvPr id="40963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93713"/>
            <a:ext cx="4210050" cy="636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Psychometric function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Mathematical device </a:t>
            </a:r>
          </a:p>
          <a:p>
            <a:pPr lvl="1"/>
            <a:r>
              <a:rPr lang="en-US" dirty="0" smtClean="0"/>
              <a:t>Parametrically model relationship between stimuli features and observer response</a:t>
            </a:r>
          </a:p>
          <a:p>
            <a:r>
              <a:rPr lang="en-US" dirty="0" smtClean="0"/>
              <a:t>Yes/no</a:t>
            </a:r>
          </a:p>
          <a:p>
            <a:r>
              <a:rPr lang="en-US" dirty="0" smtClean="0"/>
              <a:t>2AFC</a:t>
            </a:r>
          </a:p>
          <a:p>
            <a:r>
              <a:rPr lang="en-US" dirty="0" err="1" smtClean="0"/>
              <a:t>nAFC</a:t>
            </a:r>
            <a:endParaRPr lang="en-GB" dirty="0"/>
          </a:p>
        </p:txBody>
      </p:sp>
      <p:pic>
        <p:nvPicPr>
          <p:cNvPr id="71682" name="Picture 2" descr="https://upload.wikimedia.org/wikipedia/en/9/95/Psychometric_fun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438400"/>
            <a:ext cx="3667125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2743200"/>
          </a:xfrm>
        </p:spPr>
        <p:txBody>
          <a:bodyPr/>
          <a:lstStyle/>
          <a:p>
            <a:r>
              <a:rPr lang="en-US" altLang="en-US" sz="3000" smtClean="0">
                <a:solidFill>
                  <a:srgbClr val="0070C0"/>
                </a:solidFill>
                <a:cs typeface="Arial Unicode MS" charset="0"/>
              </a:rPr>
              <a:t>Sensation</a:t>
            </a:r>
            <a:r>
              <a:rPr lang="en-US" altLang="en-US" sz="3000" smtClean="0">
                <a:cs typeface="Arial Unicode MS" charset="0"/>
              </a:rPr>
              <a:t> and </a:t>
            </a:r>
            <a:r>
              <a:rPr lang="en-US" altLang="en-US" sz="3000" smtClean="0">
                <a:solidFill>
                  <a:srgbClr val="0070C0"/>
                </a:solidFill>
                <a:cs typeface="Arial Unicode MS" charset="0"/>
              </a:rPr>
              <a:t>perception</a:t>
            </a:r>
            <a:r>
              <a:rPr lang="en-US" altLang="en-US" sz="3000" smtClean="0">
                <a:cs typeface="Arial Unicode MS" charset="0"/>
              </a:rPr>
              <a:t> are central to mental life.</a:t>
            </a:r>
          </a:p>
          <a:p>
            <a:pPr lvl="1"/>
            <a:r>
              <a:rPr lang="en-US" altLang="en-US" sz="3000" smtClean="0">
                <a:cs typeface="Arial Unicode MS" charset="0"/>
              </a:rPr>
              <a:t>Without them, how would we gain knowledge of the world?</a:t>
            </a:r>
          </a:p>
          <a:p>
            <a:endParaRPr lang="en-US" altLang="en-US" sz="3200" smtClean="0">
              <a:cs typeface="Arial Unicode MS" charset="0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cs typeface="Arial Unicode MS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psychometric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Typically use a function of approximately sigmoid form</a:t>
            </a:r>
          </a:p>
          <a:p>
            <a:pPr lvl="1"/>
            <a:r>
              <a:rPr lang="en-US" dirty="0" smtClean="0"/>
              <a:t>Probit</a:t>
            </a:r>
          </a:p>
          <a:p>
            <a:pPr lvl="1"/>
            <a:r>
              <a:rPr lang="en-US" dirty="0" smtClean="0"/>
              <a:t>Sigmoid</a:t>
            </a:r>
          </a:p>
          <a:p>
            <a:pPr lvl="1"/>
            <a:r>
              <a:rPr lang="en-US" dirty="0" smtClean="0"/>
              <a:t>Weibull</a:t>
            </a:r>
          </a:p>
          <a:p>
            <a:r>
              <a:rPr lang="en-US" dirty="0" smtClean="0"/>
              <a:t>Modified by a lapse and a guess parameter</a:t>
            </a:r>
          </a:p>
          <a:p>
            <a:r>
              <a:rPr lang="el-GR" dirty="0" smtClean="0"/>
              <a:t>Ψ</a:t>
            </a:r>
            <a:r>
              <a:rPr lang="en-US" dirty="0" smtClean="0"/>
              <a:t>(x) = </a:t>
            </a:r>
            <a:r>
              <a:rPr lang="el-GR" dirty="0" smtClean="0"/>
              <a:t>δ</a:t>
            </a:r>
            <a:r>
              <a:rPr lang="en-US" dirty="0" smtClean="0"/>
              <a:t> + (1 – </a:t>
            </a:r>
            <a:r>
              <a:rPr lang="el-GR" dirty="0" smtClean="0"/>
              <a:t>δ</a:t>
            </a:r>
            <a:r>
              <a:rPr lang="en-US" dirty="0" smtClean="0"/>
              <a:t> - </a:t>
            </a:r>
            <a:r>
              <a:rPr lang="el-GR" dirty="0" smtClean="0"/>
              <a:t>λ</a:t>
            </a:r>
            <a:r>
              <a:rPr lang="en-US" dirty="0" smtClean="0"/>
              <a:t>)F(x;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F = 1 – exp(-(x/</a:t>
            </a:r>
            <a:r>
              <a:rPr lang="el-GR" dirty="0" smtClean="0"/>
              <a:t>α</a:t>
            </a:r>
            <a:r>
              <a:rPr lang="en-US" dirty="0" smtClean="0"/>
              <a:t>)</a:t>
            </a:r>
            <a:r>
              <a:rPr lang="el-GR" baseline="30000" dirty="0" smtClean="0"/>
              <a:t>β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 using least squares/ML</a:t>
            </a:r>
          </a:p>
          <a:p>
            <a:r>
              <a:rPr lang="en-US" dirty="0" smtClean="0"/>
              <a:t>Key psychometric parameters</a:t>
            </a:r>
          </a:p>
          <a:p>
            <a:pPr lvl="1"/>
            <a:r>
              <a:rPr lang="en-US" dirty="0" smtClean="0"/>
              <a:t>Slope</a:t>
            </a:r>
          </a:p>
          <a:p>
            <a:pPr lvl="1"/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Guess</a:t>
            </a:r>
          </a:p>
          <a:p>
            <a:pPr lvl="1"/>
            <a:r>
              <a:rPr lang="en-US" dirty="0" smtClean="0"/>
              <a:t>Lapse</a:t>
            </a:r>
          </a:p>
        </p:txBody>
      </p:sp>
      <p:pic>
        <p:nvPicPr>
          <p:cNvPr id="37890" name="Picture 2" descr="http://courses.washington.edu/matlab1/Lesson_5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828800"/>
            <a:ext cx="4521200" cy="339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idx="1"/>
          </p:nvPr>
        </p:nvSpPr>
        <p:spPr>
          <a:xfrm>
            <a:off x="533400" y="760413"/>
            <a:ext cx="8077200" cy="5486400"/>
          </a:xfrm>
        </p:spPr>
        <p:txBody>
          <a:bodyPr>
            <a:normAutofit lnSpcReduction="10000"/>
          </a:bodyPr>
          <a:lstStyle/>
          <a:p>
            <a:r>
              <a:rPr lang="en-US" altLang="en-US" sz="3000" dirty="0" smtClean="0">
                <a:cs typeface="Arial Unicode MS" charset="0"/>
              </a:rPr>
              <a:t>The study of sensation and perception is a scientific pursuit and requires scientific methods.</a:t>
            </a:r>
          </a:p>
          <a:p>
            <a:pPr lvl="1"/>
            <a:r>
              <a:rPr lang="en-US" altLang="en-US" sz="3000" dirty="0" smtClean="0">
                <a:solidFill>
                  <a:srgbClr val="0070C0"/>
                </a:solidFill>
                <a:cs typeface="Arial Unicode MS" charset="0"/>
              </a:rPr>
              <a:t>Thresholds</a:t>
            </a:r>
            <a:r>
              <a:rPr lang="en-US" altLang="en-US" sz="3000" dirty="0" smtClean="0">
                <a:cs typeface="Arial Unicode MS" charset="0"/>
              </a:rPr>
              <a:t>: Finding the limits of what can be perceived.</a:t>
            </a:r>
          </a:p>
          <a:p>
            <a:pPr lvl="1"/>
            <a:r>
              <a:rPr lang="en-US" altLang="en-US" sz="3000" dirty="0" smtClean="0">
                <a:solidFill>
                  <a:srgbClr val="0070C0"/>
                </a:solidFill>
                <a:cs typeface="Arial Unicode MS" charset="0"/>
              </a:rPr>
              <a:t>Scaling</a:t>
            </a:r>
            <a:r>
              <a:rPr lang="en-US" altLang="en-US" sz="3000" dirty="0" smtClean="0">
                <a:cs typeface="Arial Unicode MS" charset="0"/>
              </a:rPr>
              <a:t>: Measuring private experience.</a:t>
            </a:r>
          </a:p>
          <a:p>
            <a:pPr lvl="1"/>
            <a:r>
              <a:rPr lang="en-US" altLang="en-US" sz="3000" dirty="0" smtClean="0">
                <a:solidFill>
                  <a:srgbClr val="0070C0"/>
                </a:solidFill>
                <a:cs typeface="Arial Unicode MS" charset="0"/>
              </a:rPr>
              <a:t>Signal detection theory</a:t>
            </a:r>
            <a:r>
              <a:rPr lang="en-US" altLang="en-US" sz="3000" dirty="0" smtClean="0">
                <a:cs typeface="Arial Unicode MS" charset="0"/>
              </a:rPr>
              <a:t>: Measuring difficult decisions.</a:t>
            </a:r>
          </a:p>
          <a:p>
            <a:pPr lvl="1"/>
            <a:r>
              <a:rPr lang="en-US" altLang="en-US" sz="3000" dirty="0" smtClean="0">
                <a:solidFill>
                  <a:srgbClr val="FF0000"/>
                </a:solidFill>
                <a:cs typeface="Arial Unicode MS" charset="0"/>
              </a:rPr>
              <a:t>Sensory neuroscience</a:t>
            </a:r>
            <a:r>
              <a:rPr lang="en-US" altLang="en-US" sz="3000" dirty="0" smtClean="0">
                <a:cs typeface="Arial Unicode MS" charset="0"/>
              </a:rPr>
              <a:t>: The biology of sensation and perception.</a:t>
            </a:r>
          </a:p>
          <a:p>
            <a:pPr lvl="1"/>
            <a:r>
              <a:rPr lang="en-US" altLang="en-US" sz="3000" dirty="0" smtClean="0">
                <a:solidFill>
                  <a:srgbClr val="FF0000"/>
                </a:solidFill>
                <a:cs typeface="Arial Unicode MS" charset="0"/>
              </a:rPr>
              <a:t>Neuroimaging</a:t>
            </a:r>
            <a:r>
              <a:rPr lang="en-US" altLang="en-US" sz="3000" dirty="0" smtClean="0">
                <a:cs typeface="Arial Unicode MS" charset="0"/>
              </a:rPr>
              <a:t>: An image of the mind.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cs typeface="Arial Unicode MS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3276600"/>
          </a:xfrm>
        </p:spPr>
        <p:txBody>
          <a:bodyPr/>
          <a:lstStyle/>
          <a:p>
            <a:pPr marL="457200" lvl="1" indent="0">
              <a:buFontTx/>
              <a:buNone/>
            </a:pPr>
            <a:endParaRPr lang="en-US" altLang="en-US" sz="3200" smtClean="0">
              <a:solidFill>
                <a:srgbClr val="0070C0"/>
              </a:solidFill>
              <a:ea typeface="ＭＳ Ｐゴシック" charset="-128"/>
              <a:cs typeface="Arial Unicode MS" charset="0"/>
            </a:endParaRPr>
          </a:p>
          <a:p>
            <a:pPr marL="457200" lvl="1" indent="0" algn="ctr">
              <a:buFontTx/>
              <a:buNone/>
            </a:pPr>
            <a:r>
              <a:rPr lang="en-US" altLang="en-US" sz="6000" b="1" smtClean="0">
                <a:solidFill>
                  <a:srgbClr val="0070C0"/>
                </a:solidFill>
                <a:ea typeface="ＭＳ Ｐゴシック" charset="-128"/>
                <a:cs typeface="Arial Unicode MS" charset="0"/>
              </a:rPr>
              <a:t>Psychophysical</a:t>
            </a:r>
          </a:p>
          <a:p>
            <a:pPr marL="457200" lvl="1" indent="0" algn="ctr">
              <a:buFontTx/>
              <a:buNone/>
            </a:pPr>
            <a:r>
              <a:rPr lang="en-US" altLang="en-US" sz="6000" b="1" smtClean="0">
                <a:solidFill>
                  <a:srgbClr val="0070C0"/>
                </a:solidFill>
                <a:ea typeface="ＭＳ Ｐゴシック" charset="-128"/>
                <a:cs typeface="Arial Unicode MS" charset="0"/>
              </a:rPr>
              <a:t>Thresholds</a:t>
            </a:r>
            <a:endParaRPr lang="en-US" altLang="en-US" sz="6000" b="1" smtClean="0">
              <a:ea typeface="ＭＳ Ｐゴシック" charset="-128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724400"/>
          </a:xfrm>
        </p:spPr>
        <p:txBody>
          <a:bodyPr/>
          <a:lstStyle/>
          <a:p>
            <a:pPr lvl="1"/>
            <a:r>
              <a:rPr lang="en-US" altLang="en-US" sz="3200" smtClean="0">
                <a:solidFill>
                  <a:srgbClr val="0070C0"/>
                </a:solidFill>
                <a:ea typeface="ＭＳ Ｐゴシック" charset="-128"/>
                <a:cs typeface="Arial Unicode MS" charset="0"/>
              </a:rPr>
              <a:t>Just noticeable difference </a:t>
            </a:r>
            <a:r>
              <a:rPr lang="en-US" altLang="en-US" sz="3200" smtClean="0">
                <a:solidFill>
                  <a:srgbClr val="00B050"/>
                </a:solidFill>
                <a:ea typeface="ＭＳ Ｐゴシック" charset="-128"/>
                <a:cs typeface="Arial Unicode MS" charset="0"/>
              </a:rPr>
              <a:t>(JND)</a:t>
            </a:r>
            <a:r>
              <a:rPr lang="en-US" altLang="en-US" sz="3200" smtClean="0">
                <a:ea typeface="ＭＳ Ｐゴシック" charset="-128"/>
                <a:cs typeface="Arial Unicode MS" charset="0"/>
              </a:rPr>
              <a:t>: The smallest detectable difference between two stimuli, or the minimum change in a stimulus that can be correctly judged as different from a reference stimulus; also known as </a:t>
            </a:r>
            <a:r>
              <a:rPr lang="en-US" altLang="en-US" sz="3200" smtClean="0">
                <a:solidFill>
                  <a:srgbClr val="0070C0"/>
                </a:solidFill>
                <a:ea typeface="ＭＳ Ｐゴシック" charset="-128"/>
                <a:cs typeface="Arial Unicode MS" charset="0"/>
              </a:rPr>
              <a:t>difference threshold</a:t>
            </a:r>
            <a:r>
              <a:rPr lang="en-US" altLang="en-US" sz="3200" smtClean="0">
                <a:ea typeface="ＭＳ Ｐゴシック" charset="-128"/>
                <a:cs typeface="Arial Unicode MS" charset="0"/>
              </a:rPr>
              <a:t>.</a:t>
            </a:r>
          </a:p>
          <a:p>
            <a:pPr lvl="1"/>
            <a:r>
              <a:rPr lang="en-US" altLang="en-US" sz="3200" smtClean="0">
                <a:solidFill>
                  <a:srgbClr val="0070C0"/>
                </a:solidFill>
                <a:ea typeface="ＭＳ Ｐゴシック" charset="-128"/>
                <a:cs typeface="Arial Unicode MS" charset="0"/>
              </a:rPr>
              <a:t>Absolute threshold</a:t>
            </a:r>
            <a:r>
              <a:rPr lang="en-US" altLang="en-US" sz="3200" smtClean="0">
                <a:ea typeface="ＭＳ Ｐゴシック" charset="-128"/>
                <a:cs typeface="Arial Unicode MS" charset="0"/>
              </a:rPr>
              <a:t>: Minimum amount of stimulation necessary for a person to detect a stimulus 50% of the time.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ea typeface="ＭＳ Ｐゴシック" charset="-128"/>
                <a:cs typeface="Arial Unicode MS" charset="0"/>
              </a:rPr>
              <a:t>Thresholds and the Dawn of Psychophysics</a:t>
            </a: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304800" y="1066800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cs typeface="Arial Unicode MS" charset="0"/>
              </a:rPr>
              <a:t>First, some formal definitions: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ea typeface="ＭＳ Ｐゴシック" charset="-128"/>
                <a:cs typeface="Arial" charset="0"/>
              </a:rPr>
              <a:t>The Concept of Absolute Threshold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3663" y="1822450"/>
            <a:ext cx="5722937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685800" y="762000"/>
            <a:ext cx="670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>
                <a:solidFill>
                  <a:srgbClr val="0070C0"/>
                </a:solidFill>
                <a:cs typeface="Arial Unicode MS" charset="0"/>
              </a:rPr>
              <a:t>Ideal Absolute Threshold</a:t>
            </a:r>
          </a:p>
        </p:txBody>
      </p:sp>
      <p:sp>
        <p:nvSpPr>
          <p:cNvPr id="4" name="Down Arrow 3"/>
          <p:cNvSpPr/>
          <p:nvPr/>
        </p:nvSpPr>
        <p:spPr>
          <a:xfrm>
            <a:off x="4240213" y="1593850"/>
            <a:ext cx="407987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ea typeface="ＭＳ Ｐゴシック" charset="-128"/>
                <a:cs typeface="Arial" charset="0"/>
              </a:rPr>
              <a:t>The Concept of Absolute Threshold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33400" y="1066800"/>
            <a:ext cx="7924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cs typeface="Arial Unicode MS" charset="0"/>
              </a:rPr>
              <a:t>But….</a:t>
            </a:r>
          </a:p>
          <a:p>
            <a:pPr eaLnBrk="1" hangingPunct="1"/>
            <a:r>
              <a:rPr lang="en-US" altLang="en-US" sz="3600">
                <a:cs typeface="Arial Unicode MS" charset="0"/>
              </a:rPr>
              <a:t>early experimental psychologists like Fechner discovered that </a:t>
            </a:r>
            <a:r>
              <a:rPr lang="en-US" altLang="en-US" sz="3600">
                <a:solidFill>
                  <a:srgbClr val="0070C0"/>
                </a:solidFill>
                <a:cs typeface="Arial Unicode MS" charset="0"/>
              </a:rPr>
              <a:t>humans were not ideal observers.</a:t>
            </a:r>
          </a:p>
          <a:p>
            <a:pPr eaLnBrk="1" hangingPunct="1"/>
            <a:endParaRPr lang="en-US" altLang="en-US" sz="3600">
              <a:cs typeface="Arial Unicode MS" charset="0"/>
            </a:endParaRPr>
          </a:p>
          <a:p>
            <a:pPr eaLnBrk="1" hangingPunct="1"/>
            <a:r>
              <a:rPr lang="en-US" altLang="en-US" sz="3600">
                <a:cs typeface="Arial Unicode MS" charset="0"/>
              </a:rPr>
              <a:t>Instead,</a:t>
            </a:r>
          </a:p>
          <a:p>
            <a:pPr eaLnBrk="1" hangingPunct="1"/>
            <a:r>
              <a:rPr lang="en-US" altLang="en-US" sz="3600">
                <a:cs typeface="Arial Unicode MS" charset="0"/>
              </a:rPr>
              <a:t>behavior at the boundary of sensory sensitivity appeared to reflect </a:t>
            </a:r>
            <a:r>
              <a:rPr lang="en-US" altLang="en-US" sz="3600">
                <a:solidFill>
                  <a:srgbClr val="0070C0"/>
                </a:solidFill>
                <a:cs typeface="Arial Unicode MS" charset="0"/>
              </a:rPr>
              <a:t>probabilistic processes </a:t>
            </a:r>
            <a:r>
              <a:rPr lang="en-US" altLang="en-US" sz="3600">
                <a:cs typeface="Arial Unicode MS" charset="0"/>
              </a:rPr>
              <a:t>rather than ideal detection.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ea typeface="ＭＳ Ｐゴシック" charset="-128"/>
                <a:cs typeface="Arial" charset="0"/>
              </a:rPr>
              <a:t>The Concept of Absolute Threshold</a:t>
            </a:r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0400" y="1974850"/>
            <a:ext cx="52832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854075" y="917575"/>
            <a:ext cx="662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b="1" dirty="0" smtClean="0">
                <a:solidFill>
                  <a:srgbClr val="0070C0"/>
                </a:solidFill>
                <a:cs typeface="Arial Unicode MS" charset="0"/>
              </a:rPr>
              <a:t>Psychometric </a:t>
            </a:r>
            <a:r>
              <a:rPr lang="en-US" altLang="en-US" b="1" dirty="0">
                <a:solidFill>
                  <a:srgbClr val="0070C0"/>
                </a:solidFill>
                <a:cs typeface="Arial Unicode MS" charset="0"/>
              </a:rPr>
              <a:t>function demonstrating the probabilistic (statistical) nature of the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375</TotalTime>
  <Words>771</Words>
  <Application>Microsoft Office PowerPoint</Application>
  <PresentationFormat>On-screen Show (4:3)</PresentationFormat>
  <Paragraphs>122</Paragraphs>
  <Slides>30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Classical psychophysics</vt:lpstr>
      <vt:lpstr>Introduction</vt:lpstr>
      <vt:lpstr>Introduction</vt:lpstr>
      <vt:lpstr>Introduction</vt:lpstr>
      <vt:lpstr>Slide 5</vt:lpstr>
      <vt:lpstr>Thresholds and the Dawn of Psychophysics</vt:lpstr>
      <vt:lpstr>The Concept of Absolute Threshold</vt:lpstr>
      <vt:lpstr>The Concept of Absolute Threshold</vt:lpstr>
      <vt:lpstr>The Concept of Absolute Threshold</vt:lpstr>
      <vt:lpstr>Thresholds and the Dawn of Psychophysics</vt:lpstr>
      <vt:lpstr>Thresholds and the Dawn of Psychophysics</vt:lpstr>
      <vt:lpstr>Thresholds and the Dawn of Psychophysics</vt:lpstr>
      <vt:lpstr>Thresholds and the Dawn of Psychophysics</vt:lpstr>
      <vt:lpstr>Slide 14</vt:lpstr>
      <vt:lpstr>Fechner’s law</vt:lpstr>
      <vt:lpstr>Thresholds and the Dawn of Psychophysics</vt:lpstr>
      <vt:lpstr>Slide 17</vt:lpstr>
      <vt:lpstr>Slide 18</vt:lpstr>
      <vt:lpstr>Stevens’ Law</vt:lpstr>
      <vt:lpstr>Stevens’ Law</vt:lpstr>
      <vt:lpstr>Stevens’ exponents</vt:lpstr>
      <vt:lpstr>Slide 22</vt:lpstr>
      <vt:lpstr>Slide 23</vt:lpstr>
      <vt:lpstr>Psychophysical methods</vt:lpstr>
      <vt:lpstr>Psychophysical methods</vt:lpstr>
      <vt:lpstr>Method of constant stimuli</vt:lpstr>
      <vt:lpstr>Method of constant stimuli</vt:lpstr>
      <vt:lpstr>The method of limits</vt:lpstr>
      <vt:lpstr>Psychometric function</vt:lpstr>
      <vt:lpstr>Fitting psychometric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psychophysics</dc:title>
  <dc:creator>nisheeth</dc:creator>
  <cp:lastModifiedBy>nisheeth</cp:lastModifiedBy>
  <cp:revision>29</cp:revision>
  <dcterms:created xsi:type="dcterms:W3CDTF">2018-01-15T03:30:13Z</dcterms:created>
  <dcterms:modified xsi:type="dcterms:W3CDTF">2018-01-17T12:34:02Z</dcterms:modified>
</cp:coreProperties>
</file>