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031D-408C-408B-AD95-8BC73A51FB02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BC40-1ECB-426F-9B37-2995BEF592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altLang="en-US" sz="1600" dirty="0">
                <a:cs typeface="Arial Unicode MS" charset="0"/>
              </a:rPr>
              <a:t>SensationPerception4e-Fig-01-11-1R.jpg</a:t>
            </a:r>
            <a:br>
              <a:rPr lang="en-US" altLang="en-US" sz="1600" dirty="0">
                <a:cs typeface="Arial Unicode MS" charset="0"/>
              </a:rPr>
            </a:br>
            <a:endParaRPr lang="en-US" altLang="en-US" sz="1600" dirty="0">
              <a:cs typeface="Arial Unicode MS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2AEA8-BE94-4F35-A787-34B7ABEB4CF6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altLang="en-US" sz="1600" dirty="0">
                <a:cs typeface="Arial Unicode MS" charset="0"/>
              </a:rPr>
              <a:t>SensationPerception4e-Fig-01-11-2R.jpg</a:t>
            </a:r>
            <a:br>
              <a:rPr lang="en-US" altLang="en-US" sz="1600" dirty="0">
                <a:cs typeface="Arial Unicode MS" charset="0"/>
              </a:rPr>
            </a:br>
            <a:endParaRPr lang="en-US" altLang="en-US" sz="1600" dirty="0">
              <a:cs typeface="Arial Unicode MS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26AE-E5D7-437D-9D49-2D185D078498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altLang="en-US" sz="1600" dirty="0">
                <a:cs typeface="Arial Unicode MS" charset="0"/>
              </a:rPr>
              <a:t>SensationPerception4e-Fig-01-12-0.jpg</a:t>
            </a:r>
            <a:br>
              <a:rPr lang="en-US" altLang="en-US" sz="1600" dirty="0">
                <a:cs typeface="Arial Unicode MS" charset="0"/>
              </a:rPr>
            </a:br>
            <a:endParaRPr lang="en-US" altLang="en-US" sz="1600" dirty="0">
              <a:cs typeface="Arial Unicode MS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0C5B5-5BA7-4CB8-B889-2823211F6E8F}" type="slidenum">
              <a:rPr lang="en-US" altLang="en-US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altLang="en-US" sz="1600" dirty="0">
                <a:cs typeface="Arial Unicode MS" charset="0"/>
              </a:rPr>
              <a:t>SensationPerception4e-Fig-01-13-0.jpg</a:t>
            </a:r>
            <a:br>
              <a:rPr lang="en-US" altLang="en-US" sz="1600" dirty="0">
                <a:cs typeface="Arial Unicode MS" charset="0"/>
              </a:rPr>
            </a:br>
            <a:endParaRPr lang="en-US" altLang="en-US" sz="1600" dirty="0">
              <a:cs typeface="Arial Unicode MS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19683-B7E5-4B28-9416-1509FD0F3596}" type="slidenum">
              <a:rPr lang="en-US" altLang="en-US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altLang="en-US" sz="1600" dirty="0">
                <a:cs typeface="Arial Unicode MS" charset="0"/>
              </a:rPr>
              <a:t>SensationPerception4e-Fig-01-14-0.jpg</a:t>
            </a:r>
            <a:br>
              <a:rPr lang="en-US" altLang="en-US" sz="1600" dirty="0">
                <a:cs typeface="Arial Unicode MS" charset="0"/>
              </a:rPr>
            </a:br>
            <a:endParaRPr lang="en-US" altLang="en-US" sz="1600" dirty="0">
              <a:cs typeface="Arial Unicode MS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6C498-7E06-404A-8822-07B852420FFB}" type="slidenum">
              <a:rPr lang="en-US" altLang="en-US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7A71-182D-46E4-AAFC-92CA0DD8CFFF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B4D2-EAB7-411A-8497-0A05C72900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7A71-182D-46E4-AAFC-92CA0DD8CFFF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B4D2-EAB7-411A-8497-0A05C72900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7A71-182D-46E4-AAFC-92CA0DD8CFFF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B4D2-EAB7-411A-8497-0A05C72900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54864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8952"/>
          </a:xfrm>
          <a:prstGeom prst="rect">
            <a:avLst/>
          </a:prstGeom>
          <a:solidFill>
            <a:srgbClr val="800000"/>
          </a:solidFill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635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994086D-D859-4744-91B7-450AE810DCBD}" type="datetime1">
              <a:rPr lang="en-US" altLang="en-US"/>
              <a:pPr>
                <a:defRPr/>
              </a:pPr>
              <a:t>1/17/2018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fld id="{8AE175BF-45F6-4C1E-82F2-5475DDA4E1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7A71-182D-46E4-AAFC-92CA0DD8CFFF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B4D2-EAB7-411A-8497-0A05C72900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7A71-182D-46E4-AAFC-92CA0DD8CFFF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B4D2-EAB7-411A-8497-0A05C72900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7A71-182D-46E4-AAFC-92CA0DD8CFFF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B4D2-EAB7-411A-8497-0A05C72900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7A71-182D-46E4-AAFC-92CA0DD8CFFF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B4D2-EAB7-411A-8497-0A05C72900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7A71-182D-46E4-AAFC-92CA0DD8CFFF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B4D2-EAB7-411A-8497-0A05C72900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7A71-182D-46E4-AAFC-92CA0DD8CFFF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B4D2-EAB7-411A-8497-0A05C72900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7A71-182D-46E4-AAFC-92CA0DD8CFFF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B4D2-EAB7-411A-8497-0A05C72900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7A71-182D-46E4-AAFC-92CA0DD8CFFF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B4D2-EAB7-411A-8497-0A05C72900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7A71-182D-46E4-AAFC-92CA0DD8CFFF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9B4D2-EAB7-411A-8497-0A05C729009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gru.stanford.edu/lib/exe/fetch.php/tutorials/nobias.png?cache=cach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gru.stanford.edu/lib/exe/fetch.php/tutorials/nobias.png?cache=cach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70&amp;v=Cw5PKV9Rj3o" TargetMode="External"/><Relationship Id="rId2" Type="http://schemas.openxmlformats.org/officeDocument/2006/relationships/hyperlink" Target="https://www.youtube.com/watch?time_continue=59&amp;v=IOHayh06LJ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 detection theory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January 18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Hubel-Wiesel model of vision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enter-surround c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667000"/>
            <a:ext cx="2571750" cy="184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Emergent orientation selectivity</a:t>
            </a:r>
            <a:endParaRPr lang="en-GB" dirty="0"/>
          </a:p>
        </p:txBody>
      </p:sp>
      <p:pic>
        <p:nvPicPr>
          <p:cNvPr id="4" name="Picture 4" descr="simple cell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1" y="1952092"/>
            <a:ext cx="5889308" cy="36867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4400" y="6248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http://www.scholarpedia.org/article/Models_of_visual_cortex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from simplicity</a:t>
            </a:r>
            <a:endParaRPr lang="en-GB" dirty="0"/>
          </a:p>
        </p:txBody>
      </p:sp>
      <p:pic>
        <p:nvPicPr>
          <p:cNvPr id="80898" name="Picture 2" descr="complex cell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502" y="1447800"/>
            <a:ext cx="6140698" cy="439674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63362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http://www.brains-explained.com/how-hubel-and-wiesel-revolutionized-neuroscience/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Influenced models of object recognition</a:t>
            </a:r>
            <a:endParaRPr lang="en-GB" dirty="0"/>
          </a:p>
        </p:txBody>
      </p:sp>
      <p:pic>
        <p:nvPicPr>
          <p:cNvPr id="83970" name="Picture 2" descr="https://www.researchgate.net/profile/Faustino_Gomez3/publication/266656356/figure/fig3/AS:392167794200579@1470511496541/Figure-6-Max-Pooling-Convolutional-Neural-Network-MPCNN-with-8-layers-alterna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8096250" cy="2571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5334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successful models of visual function use mixed selective feed-forward information transfer now, e.g. CNN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ars.els-cdn.com/content/image/1-s2.0-S0301008212000755-g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52346"/>
            <a:ext cx="8284243" cy="47769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0" y="548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(Gold &amp; Ding, 2013)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762000"/>
            <a:ext cx="638333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688975"/>
            <a:ext cx="6075363" cy="616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cs typeface="Arial Unicode MS" charset="0"/>
              </a:rPr>
              <a:t>Receiver operating characteristic (ROC): In studies of signal detection, the graphical plot of the hit rate as a function of the false alarm rate.</a:t>
            </a:r>
          </a:p>
          <a:p>
            <a:pPr lvl="1"/>
            <a:r>
              <a:rPr lang="en-US" altLang="en-US" sz="3200" smtClean="0">
                <a:cs typeface="Arial Unicode MS" charset="0"/>
              </a:rPr>
              <a:t>Chance performance will fall along the diagonal.</a:t>
            </a:r>
          </a:p>
          <a:p>
            <a:pPr lvl="1"/>
            <a:r>
              <a:rPr lang="en-US" altLang="en-US" sz="3200" smtClean="0">
                <a:cs typeface="Arial Unicode MS" charset="0"/>
              </a:rPr>
              <a:t>Good performance (high sensitivity) “bows out” towards the upper left corner.</a:t>
            </a:r>
          </a:p>
        </p:txBody>
      </p:sp>
      <p:sp>
        <p:nvSpPr>
          <p:cNvPr id="64515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 smtClean="0">
                <a:cs typeface="Arial Unicode MS" charset="0"/>
              </a:rPr>
              <a:t>ROC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>
                <a:cs typeface="Arial Unicode MS" charset="0"/>
              </a:rPr>
              <a:t>Plotting the ROC curve allows one to predict the proportion of hits for a given proportion of false alarms, and vice-versa.</a:t>
            </a:r>
          </a:p>
          <a:p>
            <a:pPr lvl="1"/>
            <a:r>
              <a:rPr lang="en-US" altLang="en-US" sz="3200" dirty="0" smtClean="0">
                <a:cs typeface="Arial Unicode MS" charset="0"/>
              </a:rPr>
              <a:t>Changes in criteria move performance along a curve but do not change the shape of the curve</a:t>
            </a:r>
            <a:r>
              <a:rPr lang="en-US" altLang="en-US" sz="3200" dirty="0" smtClean="0">
                <a:cs typeface="Arial Unicode MS" charset="0"/>
              </a:rPr>
              <a:t>.</a:t>
            </a:r>
          </a:p>
          <a:p>
            <a:pPr lvl="1"/>
            <a:r>
              <a:rPr lang="en-US" altLang="en-US" sz="3200" dirty="0" smtClean="0">
                <a:cs typeface="Arial Unicode MS" charset="0"/>
              </a:rPr>
              <a:t>Application: we want to figure out how good radiologists are in looking for tumors in CT scans</a:t>
            </a:r>
            <a:endParaRPr lang="en-US" altLang="en-US" sz="3200" dirty="0" smtClean="0">
              <a:cs typeface="Arial Unicode MS" charset="0"/>
            </a:endParaRPr>
          </a:p>
        </p:txBody>
      </p:sp>
      <p:sp>
        <p:nvSpPr>
          <p:cNvPr id="65539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 smtClean="0">
                <a:cs typeface="Arial Unicode MS" charset="0"/>
              </a:rPr>
              <a:t>ROC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Tumor perception</a:t>
            </a:r>
            <a:endParaRPr lang="en-GB" dirty="0"/>
          </a:p>
        </p:txBody>
      </p:sp>
      <p:pic>
        <p:nvPicPr>
          <p:cNvPr id="1026" name="Picture 2" descr="http://www.cns.nyu.edu/~david/handouts/sdt/internal-respons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425" y="2781300"/>
            <a:ext cx="2466975" cy="1638300"/>
          </a:xfrm>
          <a:prstGeom prst="rect">
            <a:avLst/>
          </a:prstGeom>
          <a:noFill/>
        </p:spPr>
      </p:pic>
      <p:pic>
        <p:nvPicPr>
          <p:cNvPr id="1028" name="Picture 4" descr="http://www.cns.nyu.edu/~david/handouts/sdt/internal-respons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09800"/>
            <a:ext cx="2495550" cy="25717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71600" y="5181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responses will have some variability because of mixed neuronal selectivity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59436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Criterion for deciding if there is a tumor present in a scan will determine classification performance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cs typeface="Arial Unicode MS" charset="0"/>
              </a:rPr>
              <a:t>Signal detection theory: A psychophysical theory that quantifies the response of an observer to the presentation of a signal in the presence of noise.</a:t>
            </a: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 smtClean="0">
                <a:cs typeface="Arial Unicode MS" charset="0"/>
              </a:rPr>
              <a:t>Signal detection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Criterion shift affects performance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Conservative criterion </a:t>
            </a:r>
            <a:r>
              <a:rPr lang="en-US" dirty="0" smtClean="0">
                <a:sym typeface="Wingdings" pitchFamily="2" charset="2"/>
              </a:rPr>
              <a:t> low false alarm rate, low hit rate</a:t>
            </a:r>
          </a:p>
          <a:p>
            <a:r>
              <a:rPr lang="en-US" dirty="0" smtClean="0">
                <a:sym typeface="Wingdings" pitchFamily="2" charset="2"/>
              </a:rPr>
              <a:t>Aggressive criterion</a:t>
            </a:r>
            <a:r>
              <a:rPr lang="en-GB" dirty="0" smtClean="0">
                <a:sym typeface="Wingdings" pitchFamily="2" charset="2"/>
              </a:rPr>
              <a:t>  high hit rate, high false alarm rate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3010" name="Picture 2" descr="http://www.cns.nyu.edu/~david/handouts/sdt/criter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362200"/>
            <a:ext cx="2667000" cy="2524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 tries to disambiguate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D’ measures sensitivity</a:t>
            </a:r>
          </a:p>
          <a:p>
            <a:r>
              <a:rPr lang="en-US" dirty="0" smtClean="0"/>
              <a:t>Estimated as z(HR) – z(FAR)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 measures criterion</a:t>
            </a:r>
          </a:p>
          <a:p>
            <a:r>
              <a:rPr lang="en-US" dirty="0" smtClean="0"/>
              <a:t>Calculated as -0.5[z(HR) + z(FAR)]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1354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https://www.birmingham.ac.uk/Documents/college-les/psych/vision-laboratory/sdtintro.pdf</a:t>
            </a:r>
            <a:endParaRPr lang="en-GB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816" y="3316746"/>
            <a:ext cx="7575784" cy="270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D’ calculation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D’ = z(HR) – z(FAR). Assume N(0,1) for numerical calculation</a:t>
            </a:r>
            <a:endParaRPr lang="en-GB" dirty="0"/>
          </a:p>
        </p:txBody>
      </p:sp>
      <p:pic>
        <p:nvPicPr>
          <p:cNvPr id="45060" name="Picture 4" descr="nobia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733675"/>
            <a:ext cx="5419725" cy="3819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calculation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= midpoint between z(HR) and z(FAR)</a:t>
            </a:r>
            <a:endParaRPr lang="en-GB" dirty="0"/>
          </a:p>
        </p:txBody>
      </p:sp>
      <p:pic>
        <p:nvPicPr>
          <p:cNvPr id="4" name="Picture 4" descr="nobia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438400"/>
            <a:ext cx="5419725" cy="3819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= 0.84, FAR = 0.16</a:t>
            </a:r>
          </a:p>
          <a:p>
            <a:r>
              <a:rPr lang="en-US" dirty="0" smtClean="0"/>
              <a:t>D’ = z(0.84) – z(0.16) = 1 – (-1) = 2</a:t>
            </a:r>
          </a:p>
          <a:p>
            <a:r>
              <a:rPr lang="en-US" dirty="0" smtClean="0"/>
              <a:t>C = 0</a:t>
            </a:r>
          </a:p>
          <a:p>
            <a:endParaRPr lang="en-US" dirty="0"/>
          </a:p>
          <a:p>
            <a:r>
              <a:rPr lang="en-US" dirty="0" smtClean="0"/>
              <a:t>HR = 0.5, FAR = 0.023</a:t>
            </a:r>
          </a:p>
          <a:p>
            <a:r>
              <a:rPr lang="en-US" dirty="0" smtClean="0"/>
              <a:t>D’ = z(0.5) – z(0.023) = 0 – (-2) = 2</a:t>
            </a:r>
          </a:p>
          <a:p>
            <a:r>
              <a:rPr lang="en-US" dirty="0" smtClean="0"/>
              <a:t>C = [z(0.5) + z(0.023)]/2 = 1 (bias for saying no)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07668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information present for both decision-makers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https://ars.els-cdn.com/content/image/1-s2.0-S0301008212000755-gr2_lr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04825"/>
            <a:ext cx="8429625" cy="5667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"/>
            <a:ext cx="5483225" cy="581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63362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Criterion shift moves decision-maker along ROC curve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Placeholder 2"/>
          <p:cNvSpPr>
            <a:spLocks noGrp="1"/>
          </p:cNvSpPr>
          <p:nvPr>
            <p:ph idx="1"/>
          </p:nvPr>
        </p:nvSpPr>
        <p:spPr>
          <a:xfrm>
            <a:off x="971550" y="990600"/>
            <a:ext cx="7562850" cy="5486400"/>
          </a:xfrm>
        </p:spPr>
        <p:txBody>
          <a:bodyPr/>
          <a:lstStyle/>
          <a:p>
            <a:r>
              <a:rPr lang="en-US" altLang="en-US" sz="3000" smtClean="0">
                <a:cs typeface="Arial Unicode MS" charset="0"/>
              </a:rPr>
              <a:t>Four possible stimulus/response situations in signal detection theory:</a:t>
            </a:r>
          </a:p>
          <a:p>
            <a:pPr lvl="1"/>
            <a:r>
              <a:rPr lang="en-US" altLang="en-US" sz="3000" smtClean="0">
                <a:cs typeface="Arial Unicode MS" charset="0"/>
              </a:rPr>
              <a:t>Hit: Stimulus is present and observer responds “Yes.”</a:t>
            </a:r>
          </a:p>
          <a:p>
            <a:pPr lvl="1"/>
            <a:r>
              <a:rPr lang="en-US" altLang="en-US" sz="3000" smtClean="0">
                <a:cs typeface="Arial Unicode MS" charset="0"/>
              </a:rPr>
              <a:t>Miss: Stimulus is present and observer responds “No.”</a:t>
            </a:r>
          </a:p>
          <a:p>
            <a:pPr lvl="1"/>
            <a:r>
              <a:rPr lang="en-US" altLang="en-US" sz="3000" smtClean="0">
                <a:cs typeface="Arial Unicode MS" charset="0"/>
              </a:rPr>
              <a:t>False alarm: Stimulus is not present and observer responds “Yes.”</a:t>
            </a:r>
          </a:p>
          <a:p>
            <a:pPr lvl="1"/>
            <a:r>
              <a:rPr lang="en-US" altLang="en-US" sz="3000" smtClean="0">
                <a:cs typeface="Arial Unicode MS" charset="0"/>
              </a:rPr>
              <a:t>Correct rejection: Stimulus is not present and observer responds “No.”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Signal detection theory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cs typeface="Arial Unicode MS" charset="0"/>
              </a:rPr>
              <a:t>Signal detection theory makes a distinction between an observers’ ability to perceive a signal and their willingness to report it. These are two separate concepts: </a:t>
            </a:r>
          </a:p>
          <a:p>
            <a:pPr lvl="1"/>
            <a:r>
              <a:rPr lang="en-US" altLang="en-US" sz="3200" smtClean="0">
                <a:cs typeface="Arial Unicode MS" charset="0"/>
              </a:rPr>
              <a:t>Sensitivity</a:t>
            </a:r>
          </a:p>
          <a:p>
            <a:pPr lvl="1"/>
            <a:r>
              <a:rPr lang="en-US" altLang="en-US" sz="3200" smtClean="0">
                <a:cs typeface="Arial Unicode MS" charset="0"/>
              </a:rPr>
              <a:t>Criterion</a:t>
            </a:r>
          </a:p>
          <a:p>
            <a:endParaRPr lang="en-US" altLang="en-US" sz="3200" smtClean="0">
              <a:cs typeface="Arial Unicode MS" charset="0"/>
            </a:endParaRP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 smtClean="0">
                <a:cs typeface="Arial Unicode MS" charset="0"/>
              </a:rPr>
              <a:t>Key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900" smtClean="0">
                <a:cs typeface="Arial Unicode MS" charset="0"/>
              </a:rPr>
              <a:t>Sensitivity: A value that defines the ease with which an observer can tell the difference between the presence and absence of a stimulus or the difference between stimulus 1 and stimulus 2.</a:t>
            </a:r>
          </a:p>
          <a:p>
            <a:pPr lvl="1"/>
            <a:r>
              <a:rPr lang="en-US" altLang="en-US" sz="2900" smtClean="0">
                <a:cs typeface="Arial Unicode MS" charset="0"/>
              </a:rPr>
              <a:t>Criterion: An internal threshold that is set by the observer.</a:t>
            </a:r>
          </a:p>
          <a:p>
            <a:pPr lvl="2"/>
            <a:r>
              <a:rPr lang="en-US" altLang="en-US" sz="2900" smtClean="0">
                <a:cs typeface="Arial Unicode MS" charset="0"/>
              </a:rPr>
              <a:t>If the internal response is above criterion, the observer gives one response.</a:t>
            </a:r>
          </a:p>
          <a:p>
            <a:pPr lvl="2"/>
            <a:r>
              <a:rPr lang="en-US" altLang="en-US" sz="2900" smtClean="0">
                <a:cs typeface="Arial Unicode MS" charset="0"/>
              </a:rPr>
              <a:t>Below criterion, the observer gives another response.</a:t>
            </a:r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 smtClean="0">
                <a:cs typeface="Arial Unicode MS" charset="0"/>
              </a:rPr>
              <a:t>Key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300" y="404813"/>
            <a:ext cx="6645275" cy="645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pic>
        <p:nvPicPr>
          <p:cNvPr id="58372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" y="466725"/>
            <a:ext cx="860425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the variance in response to stimuli mean?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selectivity of stimulus-neuron mapping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1981200" y="2743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200400" y="2743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800600" y="2743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248400" y="2743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05000" y="4800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200400" y="4800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19600" y="4800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715000" y="4800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9" idx="4"/>
            <a:endCxn id="13" idx="0"/>
          </p:cNvCxnSpPr>
          <p:nvPr/>
        </p:nvCxnSpPr>
        <p:spPr>
          <a:xfrm flipH="1">
            <a:off x="2171700" y="3276600"/>
            <a:ext cx="1143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14" idx="0"/>
          </p:cNvCxnSpPr>
          <p:nvPr/>
        </p:nvCxnSpPr>
        <p:spPr>
          <a:xfrm>
            <a:off x="2286000" y="3276600"/>
            <a:ext cx="11811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3" idx="0"/>
          </p:cNvCxnSpPr>
          <p:nvPr/>
        </p:nvCxnSpPr>
        <p:spPr>
          <a:xfrm flipH="1">
            <a:off x="2171700" y="3276600"/>
            <a:ext cx="13335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4"/>
            <a:endCxn id="14" idx="0"/>
          </p:cNvCxnSpPr>
          <p:nvPr/>
        </p:nvCxnSpPr>
        <p:spPr>
          <a:xfrm flipH="1">
            <a:off x="3467100" y="3276600"/>
            <a:ext cx="381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4"/>
            <a:endCxn id="14" idx="0"/>
          </p:cNvCxnSpPr>
          <p:nvPr/>
        </p:nvCxnSpPr>
        <p:spPr>
          <a:xfrm flipH="1">
            <a:off x="3467100" y="3276600"/>
            <a:ext cx="16383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4"/>
            <a:endCxn id="15" idx="0"/>
          </p:cNvCxnSpPr>
          <p:nvPr/>
        </p:nvCxnSpPr>
        <p:spPr>
          <a:xfrm flipH="1">
            <a:off x="4686300" y="3276600"/>
            <a:ext cx="4191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4"/>
            <a:endCxn id="16" idx="0"/>
          </p:cNvCxnSpPr>
          <p:nvPr/>
        </p:nvCxnSpPr>
        <p:spPr>
          <a:xfrm>
            <a:off x="5105400" y="3276600"/>
            <a:ext cx="8763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4"/>
            <a:endCxn id="15" idx="0"/>
          </p:cNvCxnSpPr>
          <p:nvPr/>
        </p:nvCxnSpPr>
        <p:spPr>
          <a:xfrm flipH="1">
            <a:off x="4686300" y="3276600"/>
            <a:ext cx="18669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4"/>
            <a:endCxn id="16" idx="0"/>
          </p:cNvCxnSpPr>
          <p:nvPr/>
        </p:nvCxnSpPr>
        <p:spPr>
          <a:xfrm flipH="1">
            <a:off x="5981700" y="3276600"/>
            <a:ext cx="5715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34200" y="2667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Stimuli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0" y="4812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90600" y="552586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Stimuli to neuron mapping is many-to-many, so for any one stimulus, multiple neurons will respond to varying degrees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457200" y="63246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http://www.sciencedirect.com/science/article/pii/S0959438816000118?via%3Dihub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Hubel &amp; Wiesel’s cat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www.youtube.com/watch?time_continue=59&amp;v=IOHayh06LJ4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www.youtube.com/watch?time_continue=170&amp;v=Cw5PKV9Rj3o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611</Words>
  <Application>Microsoft Office PowerPoint</Application>
  <PresentationFormat>On-screen Show (4:3)</PresentationFormat>
  <Paragraphs>81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Signal detection theory</vt:lpstr>
      <vt:lpstr>Signal detection theory</vt:lpstr>
      <vt:lpstr>Signal detection theory</vt:lpstr>
      <vt:lpstr>Key concepts</vt:lpstr>
      <vt:lpstr>Key concepts</vt:lpstr>
      <vt:lpstr>Slide 6</vt:lpstr>
      <vt:lpstr>Slide 7</vt:lpstr>
      <vt:lpstr>What does the variance in response to stimuli mean? </vt:lpstr>
      <vt:lpstr>Hubel &amp; Wiesel’s cat experiment</vt:lpstr>
      <vt:lpstr>Hubel-Wiesel model of vision</vt:lpstr>
      <vt:lpstr>Emergent orientation selectivity</vt:lpstr>
      <vt:lpstr>Complexity from simplicity</vt:lpstr>
      <vt:lpstr>Influenced models of object recognition</vt:lpstr>
      <vt:lpstr>Slide 14</vt:lpstr>
      <vt:lpstr>Slide 15</vt:lpstr>
      <vt:lpstr>Slide 16</vt:lpstr>
      <vt:lpstr>ROC</vt:lpstr>
      <vt:lpstr>ROC</vt:lpstr>
      <vt:lpstr>Tumor perception</vt:lpstr>
      <vt:lpstr>Criterion shift affects performance</vt:lpstr>
      <vt:lpstr>SDT tries to disambiguate</vt:lpstr>
      <vt:lpstr>D’ calculation</vt:lpstr>
      <vt:lpstr>C calculation</vt:lpstr>
      <vt:lpstr>Example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detection theory</dc:title>
  <dc:creator>nisheeth</dc:creator>
  <cp:lastModifiedBy>nisheeth</cp:lastModifiedBy>
  <cp:revision>6</cp:revision>
  <dcterms:created xsi:type="dcterms:W3CDTF">2018-01-17T11:44:14Z</dcterms:created>
  <dcterms:modified xsi:type="dcterms:W3CDTF">2018-01-17T12:33:31Z</dcterms:modified>
</cp:coreProperties>
</file>