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3" r:id="rId37"/>
    <p:sldId id="294" r:id="rId38"/>
    <p:sldId id="291" r:id="rId39"/>
    <p:sldId id="295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DBA3-50D1-4E33-A5F8-F8216C028854}" type="datetimeFigureOut">
              <a:rPr lang="en-GB" smtClean="0"/>
              <a:pPr/>
              <a:t>19/01/2018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E420-E783-4FC8-B595-A71ACD9BC0F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DBA3-50D1-4E33-A5F8-F8216C028854}" type="datetimeFigureOut">
              <a:rPr lang="en-GB" smtClean="0"/>
              <a:pPr/>
              <a:t>19/01/2018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E420-E783-4FC8-B595-A71ACD9BC0F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DBA3-50D1-4E33-A5F8-F8216C028854}" type="datetimeFigureOut">
              <a:rPr lang="en-GB" smtClean="0"/>
              <a:pPr/>
              <a:t>19/01/2018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E420-E783-4FC8-B595-A71ACD9BC0F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EDE7519-80E6-4255-B0AB-C71C76D3ED4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5E94FCC-0AE8-4DF8-B3BC-CC17E0593A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DBA3-50D1-4E33-A5F8-F8216C028854}" type="datetimeFigureOut">
              <a:rPr lang="en-GB" smtClean="0"/>
              <a:pPr/>
              <a:t>19/01/2018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E420-E783-4FC8-B595-A71ACD9BC0F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DBA3-50D1-4E33-A5F8-F8216C028854}" type="datetimeFigureOut">
              <a:rPr lang="en-GB" smtClean="0"/>
              <a:pPr/>
              <a:t>19/01/2018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E420-E783-4FC8-B595-A71ACD9BC0F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DBA3-50D1-4E33-A5F8-F8216C028854}" type="datetimeFigureOut">
              <a:rPr lang="en-GB" smtClean="0"/>
              <a:pPr/>
              <a:t>19/01/2018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E420-E783-4FC8-B595-A71ACD9BC0F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DBA3-50D1-4E33-A5F8-F8216C028854}" type="datetimeFigureOut">
              <a:rPr lang="en-GB" smtClean="0"/>
              <a:pPr/>
              <a:t>19/01/2018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E420-E783-4FC8-B595-A71ACD9BC0F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DBA3-50D1-4E33-A5F8-F8216C028854}" type="datetimeFigureOut">
              <a:rPr lang="en-GB" smtClean="0"/>
              <a:pPr/>
              <a:t>19/01/2018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E420-E783-4FC8-B595-A71ACD9BC0F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DBA3-50D1-4E33-A5F8-F8216C028854}" type="datetimeFigureOut">
              <a:rPr lang="en-GB" smtClean="0"/>
              <a:pPr/>
              <a:t>19/01/2018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E420-E783-4FC8-B595-A71ACD9BC0F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DBA3-50D1-4E33-A5F8-F8216C028854}" type="datetimeFigureOut">
              <a:rPr lang="en-GB" smtClean="0"/>
              <a:pPr/>
              <a:t>19/01/2018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E420-E783-4FC8-B595-A71ACD9BC0F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DBA3-50D1-4E33-A5F8-F8216C028854}" type="datetimeFigureOut">
              <a:rPr lang="en-GB" smtClean="0"/>
              <a:pPr/>
              <a:t>19/01/2018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E420-E783-4FC8-B595-A71ACD9BC0F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ADBA3-50D1-4E33-A5F8-F8216C028854}" type="datetimeFigureOut">
              <a:rPr lang="en-GB" smtClean="0"/>
              <a:pPr/>
              <a:t>19/01/2018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FE420-E783-4FC8-B595-A71ACD9BC0F8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s://www.ncbi.nlm.nih.gov/pmc/articles/PMC3032396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Visual search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Nisheeth</a:t>
            </a:r>
          </a:p>
          <a:p>
            <a:r>
              <a:rPr lang="en-US" dirty="0" smtClean="0"/>
              <a:t>19</a:t>
            </a:r>
            <a:r>
              <a:rPr lang="en-US" baseline="30000" dirty="0" smtClean="0"/>
              <a:t>th</a:t>
            </a:r>
            <a:r>
              <a:rPr lang="en-US" dirty="0" smtClean="0"/>
              <a:t> January 2018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8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3275" y="127000"/>
            <a:ext cx="4975225" cy="6632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Evidence for FIT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Visual Search Tasks</a:t>
            </a:r>
          </a:p>
          <a:p>
            <a:r>
              <a:rPr lang="en-US"/>
              <a:t>Illusory Conjunctions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 Search: Find red dot</a:t>
            </a:r>
          </a:p>
        </p:txBody>
      </p:sp>
      <p:pic>
        <p:nvPicPr>
          <p:cNvPr id="146436" name="Picture 4" descr="popout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828800"/>
            <a:ext cx="4894263" cy="50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“Pop-Out Effect”</a:t>
            </a:r>
          </a:p>
        </p:txBody>
      </p:sp>
      <p:pic>
        <p:nvPicPr>
          <p:cNvPr id="147460" name="Picture 4" descr="popout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0275" y="1828800"/>
            <a:ext cx="4745038" cy="4876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2" name="Picture 2" descr="conjuncsearc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133600"/>
            <a:ext cx="5851525" cy="3908425"/>
          </a:xfrm>
          <a:prstGeom prst="rect">
            <a:avLst/>
          </a:prstGeom>
          <a:noFill/>
        </p:spPr>
      </p:pic>
      <p:sp>
        <p:nvSpPr>
          <p:cNvPr id="1484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Conjunction: white vertical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506" name="Picture 2" descr="conjunc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057400"/>
            <a:ext cx="5851525" cy="3908425"/>
          </a:xfrm>
          <a:prstGeom prst="rect">
            <a:avLst/>
          </a:prstGeom>
          <a:noFill/>
        </p:spPr>
      </p:pic>
      <p:sp>
        <p:nvSpPr>
          <p:cNvPr id="1495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 Distractor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530" name="Picture 2" descr="conjunc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209800"/>
            <a:ext cx="5851525" cy="3908425"/>
          </a:xfrm>
          <a:prstGeom prst="rect">
            <a:avLst/>
          </a:prstGeom>
          <a:noFill/>
        </p:spPr>
      </p:pic>
      <p:sp>
        <p:nvSpPr>
          <p:cNvPr id="1505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12 Distractors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554" name="Picture 2" descr="conjunc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209800"/>
            <a:ext cx="5851525" cy="3908425"/>
          </a:xfrm>
          <a:prstGeom prst="rect">
            <a:avLst/>
          </a:prstGeom>
          <a:noFill/>
        </p:spPr>
      </p:pic>
      <p:sp>
        <p:nvSpPr>
          <p:cNvPr id="1515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29 Distractors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578" name="Picture 2" descr="searchgrap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397000"/>
            <a:ext cx="7334250" cy="4889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     Feature Search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2209800"/>
            <a:ext cx="3810000" cy="4114800"/>
          </a:xfrm>
        </p:spPr>
        <p:txBody>
          <a:bodyPr/>
          <a:lstStyle/>
          <a:p>
            <a:r>
              <a:rPr lang="en-US" sz="2800"/>
              <a:t>Is there a red T in the display?</a:t>
            </a:r>
          </a:p>
          <a:p>
            <a:r>
              <a:rPr lang="en-US" sz="2800"/>
              <a:t>Target defined by a single feature</a:t>
            </a:r>
          </a:p>
          <a:p>
            <a:r>
              <a:rPr lang="en-US" sz="2800"/>
              <a:t>According to FIT target should “pop out”</a:t>
            </a:r>
          </a:p>
        </p:txBody>
      </p:sp>
      <p:sp>
        <p:nvSpPr>
          <p:cNvPr id="177157" name="Rectangle 5"/>
          <p:cNvSpPr>
            <a:spLocks noChangeArrowheads="1"/>
          </p:cNvSpPr>
          <p:nvPr/>
        </p:nvSpPr>
        <p:spPr bwMode="auto">
          <a:xfrm>
            <a:off x="5029200" y="1905000"/>
            <a:ext cx="34290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77158" name="Text Box 6"/>
          <p:cNvSpPr txBox="1">
            <a:spLocks noChangeArrowheads="1"/>
          </p:cNvSpPr>
          <p:nvPr/>
        </p:nvSpPr>
        <p:spPr bwMode="auto">
          <a:xfrm>
            <a:off x="6248400" y="3200400"/>
            <a:ext cx="533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3600">
                <a:solidFill>
                  <a:srgbClr val="00FF00"/>
                </a:solidFill>
                <a:latin typeface="Arial" charset="0"/>
              </a:rPr>
              <a:t>T</a:t>
            </a:r>
            <a:endParaRPr lang="en-GB" sz="3600">
              <a:latin typeface="Arial" charset="0"/>
            </a:endParaRPr>
          </a:p>
        </p:txBody>
      </p:sp>
      <p:sp>
        <p:nvSpPr>
          <p:cNvPr id="177159" name="Text Box 7"/>
          <p:cNvSpPr txBox="1">
            <a:spLocks noChangeArrowheads="1"/>
          </p:cNvSpPr>
          <p:nvPr/>
        </p:nvSpPr>
        <p:spPr bwMode="auto">
          <a:xfrm>
            <a:off x="7010400" y="2667000"/>
            <a:ext cx="533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3600">
                <a:latin typeface="Arial" charset="0"/>
              </a:rPr>
              <a:t>T</a:t>
            </a:r>
          </a:p>
        </p:txBody>
      </p:sp>
      <p:sp>
        <p:nvSpPr>
          <p:cNvPr id="177160" name="Text Box 8"/>
          <p:cNvSpPr txBox="1">
            <a:spLocks noChangeArrowheads="1"/>
          </p:cNvSpPr>
          <p:nvPr/>
        </p:nvSpPr>
        <p:spPr bwMode="auto">
          <a:xfrm>
            <a:off x="6705600" y="3352800"/>
            <a:ext cx="533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3600">
                <a:latin typeface="Arial" charset="0"/>
              </a:rPr>
              <a:t>T</a:t>
            </a:r>
          </a:p>
        </p:txBody>
      </p:sp>
      <p:sp>
        <p:nvSpPr>
          <p:cNvPr id="177161" name="Text Box 9"/>
          <p:cNvSpPr txBox="1">
            <a:spLocks noChangeArrowheads="1"/>
          </p:cNvSpPr>
          <p:nvPr/>
        </p:nvSpPr>
        <p:spPr bwMode="auto">
          <a:xfrm>
            <a:off x="5867400" y="2590800"/>
            <a:ext cx="533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3600">
                <a:solidFill>
                  <a:srgbClr val="FF3300"/>
                </a:solidFill>
                <a:latin typeface="Arial" charset="0"/>
              </a:rPr>
              <a:t>T</a:t>
            </a:r>
            <a:endParaRPr lang="en-GB" sz="3600">
              <a:latin typeface="Arial" charset="0"/>
            </a:endParaRPr>
          </a:p>
        </p:txBody>
      </p:sp>
      <p:sp>
        <p:nvSpPr>
          <p:cNvPr id="177162" name="Text Box 10"/>
          <p:cNvSpPr txBox="1">
            <a:spLocks noChangeArrowheads="1"/>
          </p:cNvSpPr>
          <p:nvPr/>
        </p:nvSpPr>
        <p:spPr bwMode="auto">
          <a:xfrm>
            <a:off x="5715000" y="3429000"/>
            <a:ext cx="533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3600">
                <a:latin typeface="Arial" charset="0"/>
              </a:rPr>
              <a:t>T</a:t>
            </a:r>
          </a:p>
        </p:txBody>
      </p:sp>
      <p:sp>
        <p:nvSpPr>
          <p:cNvPr id="177163" name="Text Box 11"/>
          <p:cNvSpPr txBox="1">
            <a:spLocks noChangeArrowheads="1"/>
          </p:cNvSpPr>
          <p:nvPr/>
        </p:nvSpPr>
        <p:spPr bwMode="auto">
          <a:xfrm>
            <a:off x="6553200" y="2133600"/>
            <a:ext cx="533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3600">
                <a:solidFill>
                  <a:srgbClr val="00FF00"/>
                </a:solidFill>
                <a:latin typeface="Arial" charset="0"/>
              </a:rPr>
              <a:t>T</a:t>
            </a:r>
            <a:endParaRPr lang="en-GB" sz="3600">
              <a:latin typeface="Arial" charset="0"/>
            </a:endParaRPr>
          </a:p>
        </p:txBody>
      </p:sp>
      <p:sp>
        <p:nvSpPr>
          <p:cNvPr id="177164" name="Text Box 12"/>
          <p:cNvSpPr txBox="1">
            <a:spLocks noChangeArrowheads="1"/>
          </p:cNvSpPr>
          <p:nvPr/>
        </p:nvSpPr>
        <p:spPr bwMode="auto">
          <a:xfrm>
            <a:off x="7315200" y="3429000"/>
            <a:ext cx="533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3600">
                <a:latin typeface="Arial" charset="0"/>
              </a:rPr>
              <a:t>T</a:t>
            </a:r>
          </a:p>
        </p:txBody>
      </p:sp>
      <p:sp>
        <p:nvSpPr>
          <p:cNvPr id="177165" name="Text Box 13"/>
          <p:cNvSpPr txBox="1">
            <a:spLocks noChangeArrowheads="1"/>
          </p:cNvSpPr>
          <p:nvPr/>
        </p:nvSpPr>
        <p:spPr bwMode="auto">
          <a:xfrm>
            <a:off x="7620000" y="2362200"/>
            <a:ext cx="533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3600">
                <a:latin typeface="Arial" charset="0"/>
              </a:rPr>
              <a:t>T</a:t>
            </a:r>
          </a:p>
        </p:txBody>
      </p:sp>
      <p:sp>
        <p:nvSpPr>
          <p:cNvPr id="177166" name="Text Box 14"/>
          <p:cNvSpPr txBox="1">
            <a:spLocks noChangeArrowheads="1"/>
          </p:cNvSpPr>
          <p:nvPr/>
        </p:nvSpPr>
        <p:spPr bwMode="auto">
          <a:xfrm>
            <a:off x="5486400" y="2133600"/>
            <a:ext cx="533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3600">
                <a:solidFill>
                  <a:srgbClr val="00FF00"/>
                </a:solidFill>
                <a:latin typeface="Arial" charset="0"/>
              </a:rPr>
              <a:t>T</a:t>
            </a:r>
            <a:endParaRPr lang="en-GB" sz="3600">
              <a:latin typeface="Arial" charset="0"/>
            </a:endParaRPr>
          </a:p>
        </p:txBody>
      </p:sp>
      <p:sp>
        <p:nvSpPr>
          <p:cNvPr id="177167" name="Text Box 15"/>
          <p:cNvSpPr txBox="1">
            <a:spLocks noChangeArrowheads="1"/>
          </p:cNvSpPr>
          <p:nvPr/>
        </p:nvSpPr>
        <p:spPr bwMode="auto">
          <a:xfrm>
            <a:off x="5334000" y="2819400"/>
            <a:ext cx="533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3600">
                <a:latin typeface="Arial" charset="0"/>
              </a:rPr>
              <a:t>T</a:t>
            </a:r>
          </a:p>
        </p:txBody>
      </p:sp>
      <p:sp>
        <p:nvSpPr>
          <p:cNvPr id="177168" name="Text Box 16"/>
          <p:cNvSpPr txBox="1">
            <a:spLocks noChangeArrowheads="1"/>
          </p:cNvSpPr>
          <p:nvPr/>
        </p:nvSpPr>
        <p:spPr bwMode="auto">
          <a:xfrm>
            <a:off x="6400800" y="2667000"/>
            <a:ext cx="533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3600">
                <a:solidFill>
                  <a:srgbClr val="00FF00"/>
                </a:solidFill>
                <a:latin typeface="Arial" charset="0"/>
              </a:rPr>
              <a:t>T</a:t>
            </a:r>
            <a:endParaRPr lang="en-GB" sz="36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7" grpId="0" animBg="1"/>
      <p:bldP spid="177158" grpId="0"/>
      <p:bldP spid="177159" grpId="0"/>
      <p:bldP spid="177160" grpId="0"/>
      <p:bldP spid="177161" grpId="0"/>
      <p:bldP spid="177162" grpId="0"/>
      <p:bldP spid="177163" grpId="0"/>
      <p:bldP spid="177164" grpId="0"/>
      <p:bldP spid="177165" grpId="0"/>
      <p:bldP spid="177166" grpId="0"/>
      <p:bldP spid="177167" grpId="0"/>
      <p:bldP spid="17716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SDT recap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My friend claims to be a psychic.</a:t>
            </a:r>
          </a:p>
          <a:p>
            <a:r>
              <a:rPr lang="en-US" dirty="0" smtClean="0"/>
              <a:t> When I show her a series of 50 photos, 20 of which are of people that are distantly related to me and 30 of people who are not,</a:t>
            </a:r>
          </a:p>
          <a:p>
            <a:pPr lvl="1"/>
            <a:r>
              <a:rPr lang="en-US" dirty="0" smtClean="0"/>
              <a:t> she correctly picked out 15 of the 20 related people, </a:t>
            </a:r>
          </a:p>
          <a:p>
            <a:pPr lvl="1"/>
            <a:r>
              <a:rPr lang="en-US" dirty="0" smtClean="0"/>
              <a:t>but also incorrectly picked out 20 of the 30 unrelated people as related to me. </a:t>
            </a:r>
          </a:p>
          <a:p>
            <a:r>
              <a:rPr lang="en-US" dirty="0" smtClean="0"/>
              <a:t>What can I say quantitatively about her psychic sensitivity? </a:t>
            </a: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   Conjunction Search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2209800"/>
            <a:ext cx="4800600" cy="4114800"/>
          </a:xfrm>
        </p:spPr>
        <p:txBody>
          <a:bodyPr/>
          <a:lstStyle/>
          <a:p>
            <a:r>
              <a:rPr lang="en-US" sz="2600"/>
              <a:t>Is there a red T in the display?</a:t>
            </a:r>
          </a:p>
          <a:p>
            <a:r>
              <a:rPr lang="en-US" sz="2600"/>
              <a:t>Target defined by shape and color</a:t>
            </a:r>
          </a:p>
          <a:p>
            <a:r>
              <a:rPr lang="en-US" sz="2600"/>
              <a:t>Target detection involves binding features, so demands serial search w/focal attention</a:t>
            </a:r>
            <a:endParaRPr lang="en-US" sz="2800"/>
          </a:p>
        </p:txBody>
      </p:sp>
      <p:sp>
        <p:nvSpPr>
          <p:cNvPr id="179205" name="Rectangle 5"/>
          <p:cNvSpPr>
            <a:spLocks noChangeArrowheads="1"/>
          </p:cNvSpPr>
          <p:nvPr/>
        </p:nvSpPr>
        <p:spPr bwMode="auto">
          <a:xfrm>
            <a:off x="5029200" y="1905000"/>
            <a:ext cx="34290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79206" name="Text Box 6"/>
          <p:cNvSpPr txBox="1">
            <a:spLocks noChangeArrowheads="1"/>
          </p:cNvSpPr>
          <p:nvPr/>
        </p:nvSpPr>
        <p:spPr bwMode="auto">
          <a:xfrm>
            <a:off x="6172200" y="3657600"/>
            <a:ext cx="533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3600">
                <a:solidFill>
                  <a:srgbClr val="FF0000"/>
                </a:solidFill>
                <a:latin typeface="Arial" charset="0"/>
              </a:rPr>
              <a:t>X</a:t>
            </a:r>
            <a:endParaRPr lang="en-GB" sz="36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79207" name="Text Box 7"/>
          <p:cNvSpPr txBox="1">
            <a:spLocks noChangeArrowheads="1"/>
          </p:cNvSpPr>
          <p:nvPr/>
        </p:nvSpPr>
        <p:spPr bwMode="auto">
          <a:xfrm>
            <a:off x="7010400" y="2667000"/>
            <a:ext cx="533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3600">
                <a:latin typeface="Arial" charset="0"/>
              </a:rPr>
              <a:t>T</a:t>
            </a:r>
          </a:p>
        </p:txBody>
      </p:sp>
      <p:sp>
        <p:nvSpPr>
          <p:cNvPr id="179208" name="Text Box 8"/>
          <p:cNvSpPr txBox="1">
            <a:spLocks noChangeArrowheads="1"/>
          </p:cNvSpPr>
          <p:nvPr/>
        </p:nvSpPr>
        <p:spPr bwMode="auto">
          <a:xfrm>
            <a:off x="6705600" y="3352800"/>
            <a:ext cx="533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3600">
                <a:solidFill>
                  <a:srgbClr val="FF0000"/>
                </a:solidFill>
                <a:latin typeface="Arial" charset="0"/>
              </a:rPr>
              <a:t>T</a:t>
            </a:r>
            <a:endParaRPr lang="en-GB" sz="36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79209" name="Text Box 9"/>
          <p:cNvSpPr txBox="1">
            <a:spLocks noChangeArrowheads="1"/>
          </p:cNvSpPr>
          <p:nvPr/>
        </p:nvSpPr>
        <p:spPr bwMode="auto">
          <a:xfrm>
            <a:off x="5715000" y="3429000"/>
            <a:ext cx="533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3600">
                <a:latin typeface="Arial" charset="0"/>
              </a:rPr>
              <a:t>T</a:t>
            </a:r>
          </a:p>
        </p:txBody>
      </p:sp>
      <p:sp>
        <p:nvSpPr>
          <p:cNvPr id="179210" name="Text Box 10"/>
          <p:cNvSpPr txBox="1">
            <a:spLocks noChangeArrowheads="1"/>
          </p:cNvSpPr>
          <p:nvPr/>
        </p:nvSpPr>
        <p:spPr bwMode="auto">
          <a:xfrm>
            <a:off x="6553200" y="2133600"/>
            <a:ext cx="533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3600">
                <a:solidFill>
                  <a:srgbClr val="FF0000"/>
                </a:solidFill>
                <a:latin typeface="Arial" charset="0"/>
              </a:rPr>
              <a:t>X</a:t>
            </a:r>
            <a:endParaRPr lang="en-GB" sz="36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79211" name="Text Box 11"/>
          <p:cNvSpPr txBox="1">
            <a:spLocks noChangeArrowheads="1"/>
          </p:cNvSpPr>
          <p:nvPr/>
        </p:nvSpPr>
        <p:spPr bwMode="auto">
          <a:xfrm>
            <a:off x="7315200" y="3429000"/>
            <a:ext cx="533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3600">
                <a:latin typeface="Arial" charset="0"/>
              </a:rPr>
              <a:t>T</a:t>
            </a:r>
          </a:p>
        </p:txBody>
      </p:sp>
      <p:sp>
        <p:nvSpPr>
          <p:cNvPr id="179212" name="Text Box 12"/>
          <p:cNvSpPr txBox="1">
            <a:spLocks noChangeArrowheads="1"/>
          </p:cNvSpPr>
          <p:nvPr/>
        </p:nvSpPr>
        <p:spPr bwMode="auto">
          <a:xfrm>
            <a:off x="7620000" y="2362200"/>
            <a:ext cx="533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3600">
                <a:latin typeface="Arial" charset="0"/>
              </a:rPr>
              <a:t>T</a:t>
            </a:r>
          </a:p>
        </p:txBody>
      </p:sp>
      <p:sp>
        <p:nvSpPr>
          <p:cNvPr id="179213" name="Text Box 13"/>
          <p:cNvSpPr txBox="1">
            <a:spLocks noChangeArrowheads="1"/>
          </p:cNvSpPr>
          <p:nvPr/>
        </p:nvSpPr>
        <p:spPr bwMode="auto">
          <a:xfrm>
            <a:off x="5486400" y="2133600"/>
            <a:ext cx="533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3600">
                <a:solidFill>
                  <a:srgbClr val="FF0000"/>
                </a:solidFill>
                <a:latin typeface="Arial" charset="0"/>
              </a:rPr>
              <a:t>X</a:t>
            </a:r>
            <a:endParaRPr lang="en-GB" sz="36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79214" name="Text Box 14"/>
          <p:cNvSpPr txBox="1">
            <a:spLocks noChangeArrowheads="1"/>
          </p:cNvSpPr>
          <p:nvPr/>
        </p:nvSpPr>
        <p:spPr bwMode="auto">
          <a:xfrm>
            <a:off x="5334000" y="2819400"/>
            <a:ext cx="533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3600">
                <a:latin typeface="Arial" charset="0"/>
              </a:rPr>
              <a:t>T</a:t>
            </a:r>
          </a:p>
        </p:txBody>
      </p:sp>
      <p:sp>
        <p:nvSpPr>
          <p:cNvPr id="179215" name="Text Box 15"/>
          <p:cNvSpPr txBox="1">
            <a:spLocks noChangeArrowheads="1"/>
          </p:cNvSpPr>
          <p:nvPr/>
        </p:nvSpPr>
        <p:spPr bwMode="auto">
          <a:xfrm>
            <a:off x="6400800" y="2667000"/>
            <a:ext cx="533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3600">
                <a:latin typeface="Arial" charset="0"/>
              </a:rPr>
              <a:t>T</a:t>
            </a:r>
          </a:p>
        </p:txBody>
      </p:sp>
      <p:sp>
        <p:nvSpPr>
          <p:cNvPr id="179216" name="Text Box 16"/>
          <p:cNvSpPr txBox="1">
            <a:spLocks noChangeArrowheads="1"/>
          </p:cNvSpPr>
          <p:nvPr/>
        </p:nvSpPr>
        <p:spPr bwMode="auto">
          <a:xfrm>
            <a:off x="5867400" y="2667000"/>
            <a:ext cx="533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3600">
                <a:solidFill>
                  <a:srgbClr val="FF0000"/>
                </a:solidFill>
                <a:latin typeface="Arial" charset="0"/>
              </a:rPr>
              <a:t>X</a:t>
            </a:r>
            <a:endParaRPr lang="en-GB" sz="36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79217" name="Text Box 17"/>
          <p:cNvSpPr txBox="1">
            <a:spLocks noChangeArrowheads="1"/>
          </p:cNvSpPr>
          <p:nvPr/>
        </p:nvSpPr>
        <p:spPr bwMode="auto">
          <a:xfrm>
            <a:off x="7010400" y="3810000"/>
            <a:ext cx="533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3600">
                <a:solidFill>
                  <a:srgbClr val="FF0000"/>
                </a:solidFill>
                <a:latin typeface="Arial" charset="0"/>
              </a:rPr>
              <a:t>X</a:t>
            </a:r>
            <a:endParaRPr lang="en-GB" sz="36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79218" name="Text Box 18"/>
          <p:cNvSpPr txBox="1">
            <a:spLocks noChangeArrowheads="1"/>
          </p:cNvSpPr>
          <p:nvPr/>
        </p:nvSpPr>
        <p:spPr bwMode="auto">
          <a:xfrm>
            <a:off x="6096000" y="1905000"/>
            <a:ext cx="533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3600">
                <a:latin typeface="Arial" charset="0"/>
              </a:rPr>
              <a:t>T</a:t>
            </a:r>
          </a:p>
        </p:txBody>
      </p:sp>
      <p:sp>
        <p:nvSpPr>
          <p:cNvPr id="179219" name="Text Box 19"/>
          <p:cNvSpPr txBox="1">
            <a:spLocks noChangeArrowheads="1"/>
          </p:cNvSpPr>
          <p:nvPr/>
        </p:nvSpPr>
        <p:spPr bwMode="auto">
          <a:xfrm>
            <a:off x="6172200" y="3124200"/>
            <a:ext cx="533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3600">
                <a:latin typeface="Arial" charset="0"/>
              </a:rPr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5" grpId="0" animBg="1"/>
      <p:bldP spid="179206" grpId="0"/>
      <p:bldP spid="179207" grpId="0"/>
      <p:bldP spid="179208" grpId="0"/>
      <p:bldP spid="179209" grpId="0"/>
      <p:bldP spid="179210" grpId="0"/>
      <p:bldP spid="179211" grpId="0"/>
      <p:bldP spid="179212" grpId="0"/>
      <p:bldP spid="179213" grpId="0"/>
      <p:bldP spid="179214" grpId="0"/>
      <p:bldP spid="179215" grpId="0"/>
      <p:bldP spid="179216" grpId="0"/>
      <p:bldP spid="179217" grpId="0"/>
      <p:bldP spid="179218" grpId="0"/>
      <p:bldP spid="1792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 Search Experiments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Record time taken to determine whether target is present or absent</a:t>
            </a:r>
          </a:p>
          <a:p>
            <a:pPr>
              <a:lnSpc>
                <a:spcPct val="90000"/>
              </a:lnSpc>
            </a:pPr>
            <a:r>
              <a:rPr lang="en-US"/>
              <a:t>Vary the number of distracters</a:t>
            </a:r>
          </a:p>
          <a:p>
            <a:pPr>
              <a:lnSpc>
                <a:spcPct val="90000"/>
              </a:lnSpc>
            </a:pPr>
            <a:r>
              <a:rPr lang="en-US"/>
              <a:t>FIT predicts that </a:t>
            </a:r>
          </a:p>
          <a:p>
            <a:pPr lvl="1">
              <a:lnSpc>
                <a:spcPct val="90000"/>
              </a:lnSpc>
            </a:pPr>
            <a:r>
              <a:rPr lang="en-US"/>
              <a:t>Feature search should be independent of the number of distracters</a:t>
            </a:r>
          </a:p>
          <a:p>
            <a:pPr lvl="1">
              <a:lnSpc>
                <a:spcPct val="90000"/>
              </a:lnSpc>
            </a:pPr>
            <a:r>
              <a:rPr lang="en-US"/>
              <a:t>Conjunction search should get slower w/more distracters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7793037" cy="677862"/>
          </a:xfrm>
        </p:spPr>
        <p:txBody>
          <a:bodyPr>
            <a:normAutofit fontScale="90000"/>
          </a:bodyPr>
          <a:lstStyle/>
          <a:p>
            <a:r>
              <a:rPr lang="en-US" sz="4100"/>
              <a:t>Typical Findings &amp; interpretation</a:t>
            </a:r>
            <a:endParaRPr lang="en-US"/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2017713"/>
            <a:ext cx="4419600" cy="4114800"/>
          </a:xfrm>
        </p:spPr>
        <p:txBody>
          <a:bodyPr/>
          <a:lstStyle/>
          <a:p>
            <a:r>
              <a:rPr lang="en-US" sz="2800"/>
              <a:t>Feature targets pop out</a:t>
            </a:r>
          </a:p>
          <a:p>
            <a:pPr lvl="1"/>
            <a:r>
              <a:rPr lang="en-US" sz="2400"/>
              <a:t>flat display size function</a:t>
            </a:r>
          </a:p>
          <a:p>
            <a:r>
              <a:rPr lang="en-US" sz="2800"/>
              <a:t>Conjunction targets demand serial search</a:t>
            </a:r>
          </a:p>
          <a:p>
            <a:pPr lvl="1"/>
            <a:r>
              <a:rPr lang="en-US" sz="2400"/>
              <a:t>non-zero slope</a:t>
            </a:r>
          </a:p>
        </p:txBody>
      </p:sp>
      <p:graphicFrame>
        <p:nvGraphicFramePr>
          <p:cNvPr id="181253" name="Object 5"/>
          <p:cNvGraphicFramePr>
            <a:graphicFrameLocks noChangeAspect="1"/>
          </p:cNvGraphicFramePr>
          <p:nvPr>
            <p:ph type="clipArt" sz="half" idx="1"/>
          </p:nvPr>
        </p:nvGraphicFramePr>
        <p:xfrm>
          <a:off x="228600" y="2209800"/>
          <a:ext cx="4611688" cy="4270375"/>
        </p:xfrm>
        <a:graphic>
          <a:graphicData uri="http://schemas.openxmlformats.org/presentationml/2006/ole">
            <p:oleObj spid="_x0000_s2050" name="Chart" r:id="rId3" imgW="6239007" imgH="5524656" progId="MSGraph.Chart.8">
              <p:embed followColorScheme="full"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18125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60363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>
                <a:latin typeface="Helvetica" pitchFamily="124" charset="0"/>
              </a:rPr>
              <a:t>… not that simple... </a:t>
            </a:r>
          </a:p>
        </p:txBody>
      </p:sp>
      <p:sp>
        <p:nvSpPr>
          <p:cNvPr id="251907" name="Text Box 3"/>
          <p:cNvSpPr txBox="1">
            <a:spLocks noChangeArrowheads="1"/>
          </p:cNvSpPr>
          <p:nvPr/>
        </p:nvSpPr>
        <p:spPr bwMode="auto">
          <a:xfrm>
            <a:off x="495300" y="4865688"/>
            <a:ext cx="8035925" cy="204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>
                <a:latin typeface="Helvetica" pitchFamily="124" charset="0"/>
              </a:rPr>
              <a:t>easy conjunctions - - </a:t>
            </a:r>
          </a:p>
          <a:p>
            <a:pPr eaLnBrk="0" hangingPunct="0">
              <a:spcBef>
                <a:spcPct val="50000"/>
              </a:spcBef>
            </a:pPr>
            <a:r>
              <a:rPr lang="en-US" sz="3200">
                <a:latin typeface="Helvetica" pitchFamily="124" charset="0"/>
              </a:rPr>
              <a:t>depth &amp; shape, and movement &amp; shape</a:t>
            </a:r>
          </a:p>
          <a:p>
            <a:pPr eaLnBrk="0" hangingPunct="0">
              <a:spcBef>
                <a:spcPct val="50000"/>
              </a:spcBef>
            </a:pPr>
            <a:r>
              <a:rPr lang="en-US" sz="3200">
                <a:latin typeface="Helvetica" pitchFamily="124" charset="0"/>
              </a:rPr>
              <a:t>			              </a:t>
            </a:r>
            <a:r>
              <a:rPr lang="en-US" sz="2000" i="1">
                <a:latin typeface="Helvetica" pitchFamily="124" charset="0"/>
              </a:rPr>
              <a:t>Theeuwes &amp; Kooi</a:t>
            </a:r>
            <a:r>
              <a:rPr lang="en-US" i="1">
                <a:latin typeface="Helvetica" pitchFamily="124" charset="0"/>
              </a:rPr>
              <a:t> (1994)</a:t>
            </a:r>
            <a:r>
              <a:rPr lang="en-US" sz="3200">
                <a:latin typeface="Helvetica" pitchFamily="124" charset="0"/>
              </a:rPr>
              <a:t>	</a:t>
            </a:r>
          </a:p>
        </p:txBody>
      </p:sp>
      <p:sp>
        <p:nvSpPr>
          <p:cNvPr id="251908" name="Rectangle 4"/>
          <p:cNvSpPr>
            <a:spLocks noChangeArrowheads="1"/>
          </p:cNvSpPr>
          <p:nvPr/>
        </p:nvSpPr>
        <p:spPr bwMode="auto">
          <a:xfrm>
            <a:off x="2057400" y="1447800"/>
            <a:ext cx="4953000" cy="3505200"/>
          </a:xfrm>
          <a:prstGeom prst="rect">
            <a:avLst/>
          </a:prstGeom>
          <a:solidFill>
            <a:srgbClr val="969696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51909" name="Text Box 5"/>
          <p:cNvSpPr txBox="1">
            <a:spLocks noChangeArrowheads="1"/>
          </p:cNvSpPr>
          <p:nvPr/>
        </p:nvSpPr>
        <p:spPr bwMode="auto">
          <a:xfrm>
            <a:off x="2514600" y="2136775"/>
            <a:ext cx="307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Helvetica" pitchFamily="124" charset="0"/>
              </a:rPr>
              <a:t>X</a:t>
            </a:r>
          </a:p>
        </p:txBody>
      </p:sp>
      <p:sp>
        <p:nvSpPr>
          <p:cNvPr id="251910" name="Text Box 6"/>
          <p:cNvSpPr txBox="1">
            <a:spLocks noChangeArrowheads="1"/>
          </p:cNvSpPr>
          <p:nvPr/>
        </p:nvSpPr>
        <p:spPr bwMode="auto">
          <a:xfrm>
            <a:off x="3097213" y="2574925"/>
            <a:ext cx="306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Helvetica" pitchFamily="124" charset="0"/>
              </a:rPr>
              <a:t>X</a:t>
            </a:r>
          </a:p>
        </p:txBody>
      </p:sp>
      <p:sp>
        <p:nvSpPr>
          <p:cNvPr id="251911" name="Text Box 7"/>
          <p:cNvSpPr txBox="1">
            <a:spLocks noChangeArrowheads="1"/>
          </p:cNvSpPr>
          <p:nvPr/>
        </p:nvSpPr>
        <p:spPr bwMode="auto">
          <a:xfrm>
            <a:off x="5311775" y="2400300"/>
            <a:ext cx="307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Helvetica" pitchFamily="124" charset="0"/>
              </a:rPr>
              <a:t>X</a:t>
            </a:r>
          </a:p>
        </p:txBody>
      </p:sp>
      <p:sp>
        <p:nvSpPr>
          <p:cNvPr id="251912" name="Text Box 8"/>
          <p:cNvSpPr txBox="1">
            <a:spLocks noChangeArrowheads="1"/>
          </p:cNvSpPr>
          <p:nvPr/>
        </p:nvSpPr>
        <p:spPr bwMode="auto">
          <a:xfrm>
            <a:off x="3973513" y="2136775"/>
            <a:ext cx="306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Helvetica" pitchFamily="124" charset="0"/>
              </a:rPr>
              <a:t>X</a:t>
            </a:r>
          </a:p>
        </p:txBody>
      </p:sp>
      <p:sp>
        <p:nvSpPr>
          <p:cNvPr id="251913" name="Text Box 9"/>
          <p:cNvSpPr txBox="1">
            <a:spLocks noChangeArrowheads="1"/>
          </p:cNvSpPr>
          <p:nvPr/>
        </p:nvSpPr>
        <p:spPr bwMode="auto">
          <a:xfrm>
            <a:off x="4148138" y="2925763"/>
            <a:ext cx="306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FAFAFA"/>
                </a:solidFill>
                <a:latin typeface="Helvetica" pitchFamily="124" charset="0"/>
              </a:rPr>
              <a:t>O</a:t>
            </a:r>
          </a:p>
        </p:txBody>
      </p:sp>
      <p:sp>
        <p:nvSpPr>
          <p:cNvPr id="251914" name="Text Box 10"/>
          <p:cNvSpPr txBox="1">
            <a:spLocks noChangeArrowheads="1"/>
          </p:cNvSpPr>
          <p:nvPr/>
        </p:nvSpPr>
        <p:spPr bwMode="auto">
          <a:xfrm>
            <a:off x="5486400" y="301307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FAFAFA"/>
                </a:solidFill>
                <a:latin typeface="Helvetica" pitchFamily="124" charset="0"/>
              </a:rPr>
              <a:t>X</a:t>
            </a:r>
          </a:p>
        </p:txBody>
      </p:sp>
      <p:sp>
        <p:nvSpPr>
          <p:cNvPr id="251915" name="Text Box 11"/>
          <p:cNvSpPr txBox="1">
            <a:spLocks noChangeArrowheads="1"/>
          </p:cNvSpPr>
          <p:nvPr/>
        </p:nvSpPr>
        <p:spPr bwMode="auto">
          <a:xfrm>
            <a:off x="3333750" y="2225675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FAFAFA"/>
                </a:solidFill>
                <a:latin typeface="Helvetica" pitchFamily="124" charset="0"/>
              </a:rPr>
              <a:t>O</a:t>
            </a:r>
          </a:p>
        </p:txBody>
      </p:sp>
      <p:sp>
        <p:nvSpPr>
          <p:cNvPr id="251916" name="Text Box 12"/>
          <p:cNvSpPr txBox="1">
            <a:spLocks noChangeArrowheads="1"/>
          </p:cNvSpPr>
          <p:nvPr/>
        </p:nvSpPr>
        <p:spPr bwMode="auto">
          <a:xfrm>
            <a:off x="2974975" y="3627438"/>
            <a:ext cx="315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FAFAFA"/>
                </a:solidFill>
                <a:latin typeface="Helvetica" pitchFamily="124" charset="0"/>
              </a:rPr>
              <a:t>O</a:t>
            </a:r>
          </a:p>
        </p:txBody>
      </p:sp>
      <p:sp>
        <p:nvSpPr>
          <p:cNvPr id="251917" name="Text Box 13"/>
          <p:cNvSpPr txBox="1">
            <a:spLocks noChangeArrowheads="1"/>
          </p:cNvSpPr>
          <p:nvPr/>
        </p:nvSpPr>
        <p:spPr bwMode="auto">
          <a:xfrm>
            <a:off x="4670425" y="3714750"/>
            <a:ext cx="307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FAFAFA"/>
                </a:solidFill>
                <a:latin typeface="Helvetica" pitchFamily="124" charset="0"/>
              </a:rPr>
              <a:t>O</a:t>
            </a:r>
          </a:p>
        </p:txBody>
      </p:sp>
      <p:sp>
        <p:nvSpPr>
          <p:cNvPr id="251918" name="Text Box 14"/>
          <p:cNvSpPr txBox="1">
            <a:spLocks noChangeArrowheads="1"/>
          </p:cNvSpPr>
          <p:nvPr/>
        </p:nvSpPr>
        <p:spPr bwMode="auto">
          <a:xfrm>
            <a:off x="5837238" y="3540125"/>
            <a:ext cx="307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FAFAFA"/>
                </a:solidFill>
                <a:latin typeface="Helvetica" pitchFamily="124" charset="0"/>
              </a:rPr>
              <a:t>O</a:t>
            </a:r>
          </a:p>
        </p:txBody>
      </p:sp>
      <p:sp>
        <p:nvSpPr>
          <p:cNvPr id="251919" name="Text Box 15"/>
          <p:cNvSpPr txBox="1">
            <a:spLocks noChangeArrowheads="1"/>
          </p:cNvSpPr>
          <p:nvPr/>
        </p:nvSpPr>
        <p:spPr bwMode="auto">
          <a:xfrm>
            <a:off x="4489450" y="2312988"/>
            <a:ext cx="315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FAFAFA"/>
                </a:solidFill>
                <a:latin typeface="Helvetica" pitchFamily="124" charset="0"/>
              </a:rPr>
              <a:t>O</a:t>
            </a:r>
          </a:p>
        </p:txBody>
      </p:sp>
      <p:sp>
        <p:nvSpPr>
          <p:cNvPr id="251920" name="Text Box 16"/>
          <p:cNvSpPr txBox="1">
            <a:spLocks noChangeArrowheads="1"/>
          </p:cNvSpPr>
          <p:nvPr/>
        </p:nvSpPr>
        <p:spPr bwMode="auto">
          <a:xfrm>
            <a:off x="5308600" y="3627438"/>
            <a:ext cx="315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Helvetica" pitchFamily="124" charset="0"/>
              </a:rPr>
              <a:t>X</a:t>
            </a:r>
          </a:p>
        </p:txBody>
      </p:sp>
      <p:sp>
        <p:nvSpPr>
          <p:cNvPr id="251921" name="Text Box 17"/>
          <p:cNvSpPr txBox="1">
            <a:spLocks noChangeArrowheads="1"/>
          </p:cNvSpPr>
          <p:nvPr/>
        </p:nvSpPr>
        <p:spPr bwMode="auto">
          <a:xfrm>
            <a:off x="3973513" y="4240213"/>
            <a:ext cx="306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Helvetica" pitchFamily="124" charset="0"/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Helvetica" pitchFamily="124" charset="0"/>
              </a:rPr>
              <a:t>Guided Search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  <a:buFont typeface="Wingdings" pitchFamily="124" charset="2"/>
              <a:buNone/>
            </a:pPr>
            <a:endParaRPr lang="en-US" sz="2800">
              <a:latin typeface="Helvetica" pitchFamily="124" charset="0"/>
            </a:endParaRPr>
          </a:p>
          <a:p>
            <a:pPr marL="533400" indent="-533400">
              <a:lnSpc>
                <a:spcPct val="90000"/>
              </a:lnSpc>
            </a:pPr>
            <a:r>
              <a:rPr lang="en-US" sz="2800" i="1">
                <a:latin typeface="Helvetica" pitchFamily="124" charset="0"/>
              </a:rPr>
              <a:t>Triple</a:t>
            </a:r>
            <a:r>
              <a:rPr lang="en-US" sz="2800">
                <a:latin typeface="Helvetica" pitchFamily="124" charset="0"/>
              </a:rPr>
              <a:t> conjunctions are frequently easier than double conjunctions</a:t>
            </a:r>
          </a:p>
          <a:p>
            <a:pPr marL="533400" indent="-533400">
              <a:lnSpc>
                <a:spcPct val="90000"/>
              </a:lnSpc>
            </a:pPr>
            <a:r>
              <a:rPr lang="en-US" sz="2800">
                <a:latin typeface="Helvetica" pitchFamily="124" charset="0"/>
              </a:rPr>
              <a:t>This lead Wolfe and Cave modified FIT --&gt; the Guided search model</a:t>
            </a:r>
          </a:p>
          <a:p>
            <a:pPr marL="533400" indent="-533400">
              <a:lnSpc>
                <a:spcPct val="90000"/>
              </a:lnSpc>
            </a:pPr>
            <a:endParaRPr lang="en-US" sz="2800">
              <a:latin typeface="Helvetica" pitchFamily="124" charset="0"/>
            </a:endParaRPr>
          </a:p>
          <a:p>
            <a:pPr marL="533400" indent="-533400">
              <a:lnSpc>
                <a:spcPct val="90000"/>
              </a:lnSpc>
            </a:pPr>
            <a:endParaRPr lang="en-US" sz="2800">
              <a:latin typeface="Helvetica" pitchFamily="124" charset="0"/>
            </a:endParaRPr>
          </a:p>
          <a:p>
            <a:pPr marL="1295400" lvl="2" indent="-381000" algn="r">
              <a:lnSpc>
                <a:spcPct val="90000"/>
              </a:lnSpc>
              <a:buFont typeface="Arial" charset="0"/>
              <a:buNone/>
            </a:pPr>
            <a:r>
              <a:rPr lang="en-US" sz="1800">
                <a:latin typeface="Helvetica" pitchFamily="124" charset="0"/>
              </a:rPr>
              <a:t>- </a:t>
            </a:r>
            <a:r>
              <a:rPr lang="en-US" i="1">
                <a:latin typeface="Helvetica" pitchFamily="124" charset="0"/>
              </a:rPr>
              <a:t>Wolfe &amp; Cave</a:t>
            </a:r>
          </a:p>
          <a:p>
            <a:pPr marL="533400" indent="-533400">
              <a:lnSpc>
                <a:spcPct val="90000"/>
              </a:lnSpc>
            </a:pPr>
            <a:endParaRPr lang="en-US" sz="2800">
              <a:latin typeface="Helvetica" pitchFamily="12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1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212725" y="261938"/>
            <a:ext cx="8458200" cy="838200"/>
          </a:xfrm>
        </p:spPr>
        <p:txBody>
          <a:bodyPr/>
          <a:lstStyle/>
          <a:p>
            <a:r>
              <a:rPr lang="en-US">
                <a:latin typeface="Helvetica" pitchFamily="124" charset="0"/>
              </a:rPr>
              <a:t>Guided Search - Wolfe and Cave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4724400"/>
            <a:ext cx="8534400" cy="190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Helvetica" pitchFamily="124" charset="0"/>
              </a:rPr>
              <a:t>Separate processes search for Xs and for white things (target features), and there is double activation that draws attention to the target. </a:t>
            </a:r>
          </a:p>
        </p:txBody>
      </p:sp>
      <p:sp>
        <p:nvSpPr>
          <p:cNvPr id="253956" name="Rectangle 4"/>
          <p:cNvSpPr>
            <a:spLocks noChangeArrowheads="1"/>
          </p:cNvSpPr>
          <p:nvPr/>
        </p:nvSpPr>
        <p:spPr bwMode="auto">
          <a:xfrm>
            <a:off x="1981200" y="1066800"/>
            <a:ext cx="4953000" cy="3505200"/>
          </a:xfrm>
          <a:prstGeom prst="rect">
            <a:avLst/>
          </a:prstGeom>
          <a:solidFill>
            <a:srgbClr val="969696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53957" name="Text Box 5"/>
          <p:cNvSpPr txBox="1">
            <a:spLocks noChangeArrowheads="1"/>
          </p:cNvSpPr>
          <p:nvPr/>
        </p:nvSpPr>
        <p:spPr bwMode="auto">
          <a:xfrm>
            <a:off x="2438400" y="1755775"/>
            <a:ext cx="307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Helvetica" pitchFamily="124" charset="0"/>
              </a:rPr>
              <a:t>X</a:t>
            </a:r>
          </a:p>
        </p:txBody>
      </p:sp>
      <p:sp>
        <p:nvSpPr>
          <p:cNvPr id="253958" name="Text Box 6"/>
          <p:cNvSpPr txBox="1">
            <a:spLocks noChangeArrowheads="1"/>
          </p:cNvSpPr>
          <p:nvPr/>
        </p:nvSpPr>
        <p:spPr bwMode="auto">
          <a:xfrm>
            <a:off x="3021013" y="2193925"/>
            <a:ext cx="306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Helvetica" pitchFamily="124" charset="0"/>
              </a:rPr>
              <a:t>X</a:t>
            </a:r>
          </a:p>
        </p:txBody>
      </p:sp>
      <p:sp>
        <p:nvSpPr>
          <p:cNvPr id="253959" name="Text Box 7"/>
          <p:cNvSpPr txBox="1">
            <a:spLocks noChangeArrowheads="1"/>
          </p:cNvSpPr>
          <p:nvPr/>
        </p:nvSpPr>
        <p:spPr bwMode="auto">
          <a:xfrm>
            <a:off x="5235575" y="2019300"/>
            <a:ext cx="307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Helvetica" pitchFamily="124" charset="0"/>
              </a:rPr>
              <a:t>X</a:t>
            </a:r>
          </a:p>
        </p:txBody>
      </p:sp>
      <p:sp>
        <p:nvSpPr>
          <p:cNvPr id="253960" name="Text Box 8"/>
          <p:cNvSpPr txBox="1">
            <a:spLocks noChangeArrowheads="1"/>
          </p:cNvSpPr>
          <p:nvPr/>
        </p:nvSpPr>
        <p:spPr bwMode="auto">
          <a:xfrm>
            <a:off x="3897313" y="1755775"/>
            <a:ext cx="306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Helvetica" pitchFamily="124" charset="0"/>
              </a:rPr>
              <a:t>X</a:t>
            </a:r>
          </a:p>
        </p:txBody>
      </p:sp>
      <p:sp>
        <p:nvSpPr>
          <p:cNvPr id="253961" name="Text Box 9"/>
          <p:cNvSpPr txBox="1">
            <a:spLocks noChangeArrowheads="1"/>
          </p:cNvSpPr>
          <p:nvPr/>
        </p:nvSpPr>
        <p:spPr bwMode="auto">
          <a:xfrm>
            <a:off x="4071938" y="2544763"/>
            <a:ext cx="306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FAFAFA"/>
                </a:solidFill>
                <a:latin typeface="Helvetica" pitchFamily="124" charset="0"/>
              </a:rPr>
              <a:t>O</a:t>
            </a:r>
          </a:p>
        </p:txBody>
      </p:sp>
      <p:sp>
        <p:nvSpPr>
          <p:cNvPr id="253962" name="Text Box 10"/>
          <p:cNvSpPr txBox="1">
            <a:spLocks noChangeArrowheads="1"/>
          </p:cNvSpPr>
          <p:nvPr/>
        </p:nvSpPr>
        <p:spPr bwMode="auto">
          <a:xfrm>
            <a:off x="5410200" y="263207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FAFAFA"/>
                </a:solidFill>
                <a:latin typeface="Helvetica" pitchFamily="124" charset="0"/>
              </a:rPr>
              <a:t>X</a:t>
            </a:r>
          </a:p>
        </p:txBody>
      </p:sp>
      <p:sp>
        <p:nvSpPr>
          <p:cNvPr id="253963" name="Text Box 11"/>
          <p:cNvSpPr txBox="1">
            <a:spLocks noChangeArrowheads="1"/>
          </p:cNvSpPr>
          <p:nvPr/>
        </p:nvSpPr>
        <p:spPr bwMode="auto">
          <a:xfrm>
            <a:off x="3257550" y="1844675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FAFAFA"/>
                </a:solidFill>
                <a:latin typeface="Helvetica" pitchFamily="124" charset="0"/>
              </a:rPr>
              <a:t>O</a:t>
            </a:r>
          </a:p>
        </p:txBody>
      </p:sp>
      <p:sp>
        <p:nvSpPr>
          <p:cNvPr id="253964" name="Text Box 12"/>
          <p:cNvSpPr txBox="1">
            <a:spLocks noChangeArrowheads="1"/>
          </p:cNvSpPr>
          <p:nvPr/>
        </p:nvSpPr>
        <p:spPr bwMode="auto">
          <a:xfrm>
            <a:off x="2898775" y="3246438"/>
            <a:ext cx="315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FAFAFA"/>
                </a:solidFill>
                <a:latin typeface="Helvetica" pitchFamily="124" charset="0"/>
              </a:rPr>
              <a:t>O</a:t>
            </a:r>
          </a:p>
        </p:txBody>
      </p:sp>
      <p:sp>
        <p:nvSpPr>
          <p:cNvPr id="253965" name="Text Box 13"/>
          <p:cNvSpPr txBox="1">
            <a:spLocks noChangeArrowheads="1"/>
          </p:cNvSpPr>
          <p:nvPr/>
        </p:nvSpPr>
        <p:spPr bwMode="auto">
          <a:xfrm>
            <a:off x="4594225" y="3333750"/>
            <a:ext cx="307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FAFAFA"/>
                </a:solidFill>
                <a:latin typeface="Helvetica" pitchFamily="124" charset="0"/>
              </a:rPr>
              <a:t>O</a:t>
            </a:r>
          </a:p>
        </p:txBody>
      </p:sp>
      <p:sp>
        <p:nvSpPr>
          <p:cNvPr id="253966" name="Text Box 14"/>
          <p:cNvSpPr txBox="1">
            <a:spLocks noChangeArrowheads="1"/>
          </p:cNvSpPr>
          <p:nvPr/>
        </p:nvSpPr>
        <p:spPr bwMode="auto">
          <a:xfrm>
            <a:off x="5761038" y="3159125"/>
            <a:ext cx="307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FAFAFA"/>
                </a:solidFill>
                <a:latin typeface="Helvetica" pitchFamily="124" charset="0"/>
              </a:rPr>
              <a:t>O</a:t>
            </a:r>
          </a:p>
        </p:txBody>
      </p:sp>
      <p:sp>
        <p:nvSpPr>
          <p:cNvPr id="253967" name="Text Box 15"/>
          <p:cNvSpPr txBox="1">
            <a:spLocks noChangeArrowheads="1"/>
          </p:cNvSpPr>
          <p:nvPr/>
        </p:nvSpPr>
        <p:spPr bwMode="auto">
          <a:xfrm>
            <a:off x="4413250" y="1931988"/>
            <a:ext cx="315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FAFAFA"/>
                </a:solidFill>
                <a:latin typeface="Helvetica" pitchFamily="124" charset="0"/>
              </a:rPr>
              <a:t>O</a:t>
            </a:r>
          </a:p>
        </p:txBody>
      </p:sp>
      <p:sp>
        <p:nvSpPr>
          <p:cNvPr id="253968" name="Text Box 16"/>
          <p:cNvSpPr txBox="1">
            <a:spLocks noChangeArrowheads="1"/>
          </p:cNvSpPr>
          <p:nvPr/>
        </p:nvSpPr>
        <p:spPr bwMode="auto">
          <a:xfrm>
            <a:off x="5232400" y="3246438"/>
            <a:ext cx="315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Helvetica" pitchFamily="124" charset="0"/>
              </a:rPr>
              <a:t>X</a:t>
            </a:r>
          </a:p>
        </p:txBody>
      </p:sp>
      <p:sp>
        <p:nvSpPr>
          <p:cNvPr id="253969" name="Text Box 17"/>
          <p:cNvSpPr txBox="1">
            <a:spLocks noChangeArrowheads="1"/>
          </p:cNvSpPr>
          <p:nvPr/>
        </p:nvSpPr>
        <p:spPr bwMode="auto">
          <a:xfrm>
            <a:off x="3897313" y="3859213"/>
            <a:ext cx="306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Helvetica" pitchFamily="124" charset="0"/>
              </a:rPr>
              <a:t>X</a:t>
            </a:r>
          </a:p>
        </p:txBody>
      </p:sp>
      <p:sp>
        <p:nvSpPr>
          <p:cNvPr id="253970" name="Freeform 18"/>
          <p:cNvSpPr>
            <a:spLocks/>
          </p:cNvSpPr>
          <p:nvPr/>
        </p:nvSpPr>
        <p:spPr bwMode="auto">
          <a:xfrm>
            <a:off x="2722563" y="1824038"/>
            <a:ext cx="3417887" cy="1917700"/>
          </a:xfrm>
          <a:custGeom>
            <a:avLst/>
            <a:gdLst/>
            <a:ahLst/>
            <a:cxnLst>
              <a:cxn ang="0">
                <a:pos x="391" y="0"/>
              </a:cxn>
              <a:cxn ang="0">
                <a:pos x="311" y="71"/>
              </a:cxn>
              <a:cxn ang="0">
                <a:pos x="347" y="168"/>
              </a:cxn>
              <a:cxn ang="0">
                <a:pos x="373" y="266"/>
              </a:cxn>
              <a:cxn ang="0">
                <a:pos x="365" y="417"/>
              </a:cxn>
              <a:cxn ang="0">
                <a:pos x="302" y="533"/>
              </a:cxn>
              <a:cxn ang="0">
                <a:pos x="196" y="675"/>
              </a:cxn>
              <a:cxn ang="0">
                <a:pos x="107" y="800"/>
              </a:cxn>
              <a:cxn ang="0">
                <a:pos x="62" y="871"/>
              </a:cxn>
              <a:cxn ang="0">
                <a:pos x="27" y="977"/>
              </a:cxn>
              <a:cxn ang="0">
                <a:pos x="9" y="1013"/>
              </a:cxn>
              <a:cxn ang="0">
                <a:pos x="0" y="1040"/>
              </a:cxn>
              <a:cxn ang="0">
                <a:pos x="18" y="1120"/>
              </a:cxn>
              <a:cxn ang="0">
                <a:pos x="89" y="1137"/>
              </a:cxn>
              <a:cxn ang="0">
                <a:pos x="240" y="1173"/>
              </a:cxn>
              <a:cxn ang="0">
                <a:pos x="631" y="1128"/>
              </a:cxn>
              <a:cxn ang="0">
                <a:pos x="1111" y="1137"/>
              </a:cxn>
              <a:cxn ang="0">
                <a:pos x="1165" y="1155"/>
              </a:cxn>
              <a:cxn ang="0">
                <a:pos x="1422" y="1208"/>
              </a:cxn>
              <a:cxn ang="0">
                <a:pos x="1485" y="1137"/>
              </a:cxn>
              <a:cxn ang="0">
                <a:pos x="1502" y="1040"/>
              </a:cxn>
              <a:cxn ang="0">
                <a:pos x="1520" y="986"/>
              </a:cxn>
              <a:cxn ang="0">
                <a:pos x="1547" y="977"/>
              </a:cxn>
              <a:cxn ang="0">
                <a:pos x="1573" y="960"/>
              </a:cxn>
              <a:cxn ang="0">
                <a:pos x="1671" y="942"/>
              </a:cxn>
              <a:cxn ang="0">
                <a:pos x="1787" y="968"/>
              </a:cxn>
              <a:cxn ang="0">
                <a:pos x="2036" y="1102"/>
              </a:cxn>
              <a:cxn ang="0">
                <a:pos x="2107" y="1093"/>
              </a:cxn>
              <a:cxn ang="0">
                <a:pos x="2116" y="1066"/>
              </a:cxn>
              <a:cxn ang="0">
                <a:pos x="2142" y="1013"/>
              </a:cxn>
              <a:cxn ang="0">
                <a:pos x="2045" y="711"/>
              </a:cxn>
              <a:cxn ang="0">
                <a:pos x="1965" y="568"/>
              </a:cxn>
              <a:cxn ang="0">
                <a:pos x="1529" y="480"/>
              </a:cxn>
              <a:cxn ang="0">
                <a:pos x="1493" y="426"/>
              </a:cxn>
              <a:cxn ang="0">
                <a:pos x="1467" y="355"/>
              </a:cxn>
              <a:cxn ang="0">
                <a:pos x="1431" y="302"/>
              </a:cxn>
              <a:cxn ang="0">
                <a:pos x="1369" y="186"/>
              </a:cxn>
              <a:cxn ang="0">
                <a:pos x="1236" y="62"/>
              </a:cxn>
              <a:cxn ang="0">
                <a:pos x="1120" y="80"/>
              </a:cxn>
              <a:cxn ang="0">
                <a:pos x="1085" y="115"/>
              </a:cxn>
              <a:cxn ang="0">
                <a:pos x="1040" y="151"/>
              </a:cxn>
              <a:cxn ang="0">
                <a:pos x="996" y="186"/>
              </a:cxn>
              <a:cxn ang="0">
                <a:pos x="827" y="275"/>
              </a:cxn>
              <a:cxn ang="0">
                <a:pos x="685" y="266"/>
              </a:cxn>
              <a:cxn ang="0">
                <a:pos x="649" y="213"/>
              </a:cxn>
              <a:cxn ang="0">
                <a:pos x="560" y="80"/>
              </a:cxn>
              <a:cxn ang="0">
                <a:pos x="471" y="26"/>
              </a:cxn>
              <a:cxn ang="0">
                <a:pos x="427" y="8"/>
              </a:cxn>
              <a:cxn ang="0">
                <a:pos x="391" y="0"/>
              </a:cxn>
            </a:cxnLst>
            <a:rect l="0" t="0" r="r" b="b"/>
            <a:pathLst>
              <a:path w="2153" h="1208">
                <a:moveTo>
                  <a:pt x="391" y="0"/>
                </a:moveTo>
                <a:cubicBezTo>
                  <a:pt x="342" y="10"/>
                  <a:pt x="332" y="27"/>
                  <a:pt x="311" y="71"/>
                </a:cubicBezTo>
                <a:cubicBezTo>
                  <a:pt x="319" y="111"/>
                  <a:pt x="323" y="134"/>
                  <a:pt x="347" y="168"/>
                </a:cubicBezTo>
                <a:cubicBezTo>
                  <a:pt x="369" y="236"/>
                  <a:pt x="361" y="203"/>
                  <a:pt x="373" y="266"/>
                </a:cubicBezTo>
                <a:cubicBezTo>
                  <a:pt x="370" y="316"/>
                  <a:pt x="369" y="366"/>
                  <a:pt x="365" y="417"/>
                </a:cubicBezTo>
                <a:cubicBezTo>
                  <a:pt x="361" y="458"/>
                  <a:pt x="319" y="497"/>
                  <a:pt x="302" y="533"/>
                </a:cubicBezTo>
                <a:cubicBezTo>
                  <a:pt x="274" y="588"/>
                  <a:pt x="237" y="627"/>
                  <a:pt x="196" y="675"/>
                </a:cubicBezTo>
                <a:cubicBezTo>
                  <a:pt x="162" y="713"/>
                  <a:pt x="138" y="759"/>
                  <a:pt x="107" y="800"/>
                </a:cubicBezTo>
                <a:cubicBezTo>
                  <a:pt x="87" y="854"/>
                  <a:pt x="111" y="796"/>
                  <a:pt x="62" y="871"/>
                </a:cubicBezTo>
                <a:cubicBezTo>
                  <a:pt x="39" y="905"/>
                  <a:pt x="39" y="939"/>
                  <a:pt x="27" y="977"/>
                </a:cubicBezTo>
                <a:cubicBezTo>
                  <a:pt x="22" y="989"/>
                  <a:pt x="14" y="1000"/>
                  <a:pt x="9" y="1013"/>
                </a:cubicBezTo>
                <a:cubicBezTo>
                  <a:pt x="5" y="1021"/>
                  <a:pt x="3" y="1031"/>
                  <a:pt x="0" y="1040"/>
                </a:cubicBezTo>
                <a:cubicBezTo>
                  <a:pt x="1" y="1051"/>
                  <a:pt x="10" y="1115"/>
                  <a:pt x="18" y="1120"/>
                </a:cubicBezTo>
                <a:cubicBezTo>
                  <a:pt x="39" y="1131"/>
                  <a:pt x="67" y="1126"/>
                  <a:pt x="89" y="1137"/>
                </a:cubicBezTo>
                <a:cubicBezTo>
                  <a:pt x="147" y="1166"/>
                  <a:pt x="166" y="1165"/>
                  <a:pt x="240" y="1173"/>
                </a:cubicBezTo>
                <a:cubicBezTo>
                  <a:pt x="426" y="1166"/>
                  <a:pt x="483" y="1165"/>
                  <a:pt x="631" y="1128"/>
                </a:cubicBezTo>
                <a:cubicBezTo>
                  <a:pt x="791" y="1131"/>
                  <a:pt x="951" y="1128"/>
                  <a:pt x="1111" y="1137"/>
                </a:cubicBezTo>
                <a:cubicBezTo>
                  <a:pt x="1129" y="1137"/>
                  <a:pt x="1146" y="1151"/>
                  <a:pt x="1165" y="1155"/>
                </a:cubicBezTo>
                <a:cubicBezTo>
                  <a:pt x="1255" y="1173"/>
                  <a:pt x="1334" y="1188"/>
                  <a:pt x="1422" y="1208"/>
                </a:cubicBezTo>
                <a:cubicBezTo>
                  <a:pt x="1475" y="1196"/>
                  <a:pt x="1468" y="1186"/>
                  <a:pt x="1485" y="1137"/>
                </a:cubicBezTo>
                <a:cubicBezTo>
                  <a:pt x="1491" y="1088"/>
                  <a:pt x="1489" y="1080"/>
                  <a:pt x="1502" y="1040"/>
                </a:cubicBezTo>
                <a:cubicBezTo>
                  <a:pt x="1507" y="1021"/>
                  <a:pt x="1502" y="992"/>
                  <a:pt x="1520" y="986"/>
                </a:cubicBezTo>
                <a:cubicBezTo>
                  <a:pt x="1529" y="983"/>
                  <a:pt x="1538" y="981"/>
                  <a:pt x="1547" y="977"/>
                </a:cubicBezTo>
                <a:cubicBezTo>
                  <a:pt x="1556" y="972"/>
                  <a:pt x="1563" y="963"/>
                  <a:pt x="1573" y="960"/>
                </a:cubicBezTo>
                <a:cubicBezTo>
                  <a:pt x="1582" y="956"/>
                  <a:pt x="1664" y="943"/>
                  <a:pt x="1671" y="942"/>
                </a:cubicBezTo>
                <a:cubicBezTo>
                  <a:pt x="1769" y="961"/>
                  <a:pt x="1730" y="951"/>
                  <a:pt x="1787" y="968"/>
                </a:cubicBezTo>
                <a:cubicBezTo>
                  <a:pt x="1843" y="1026"/>
                  <a:pt x="1957" y="1088"/>
                  <a:pt x="2036" y="1102"/>
                </a:cubicBezTo>
                <a:cubicBezTo>
                  <a:pt x="2059" y="1099"/>
                  <a:pt x="2085" y="1102"/>
                  <a:pt x="2107" y="1093"/>
                </a:cubicBezTo>
                <a:cubicBezTo>
                  <a:pt x="2115" y="1089"/>
                  <a:pt x="2111" y="1074"/>
                  <a:pt x="2116" y="1066"/>
                </a:cubicBezTo>
                <a:cubicBezTo>
                  <a:pt x="2149" y="996"/>
                  <a:pt x="2118" y="1082"/>
                  <a:pt x="2142" y="1013"/>
                </a:cubicBezTo>
                <a:cubicBezTo>
                  <a:pt x="2135" y="889"/>
                  <a:pt x="2153" y="782"/>
                  <a:pt x="2045" y="711"/>
                </a:cubicBezTo>
                <a:cubicBezTo>
                  <a:pt x="2035" y="683"/>
                  <a:pt x="1983" y="579"/>
                  <a:pt x="1965" y="568"/>
                </a:cubicBezTo>
                <a:cubicBezTo>
                  <a:pt x="1819" y="476"/>
                  <a:pt x="1703" y="486"/>
                  <a:pt x="1529" y="480"/>
                </a:cubicBezTo>
                <a:cubicBezTo>
                  <a:pt x="1517" y="462"/>
                  <a:pt x="1500" y="446"/>
                  <a:pt x="1493" y="426"/>
                </a:cubicBezTo>
                <a:cubicBezTo>
                  <a:pt x="1483" y="402"/>
                  <a:pt x="1479" y="376"/>
                  <a:pt x="1467" y="355"/>
                </a:cubicBezTo>
                <a:cubicBezTo>
                  <a:pt x="1456" y="336"/>
                  <a:pt x="1431" y="302"/>
                  <a:pt x="1431" y="302"/>
                </a:cubicBezTo>
                <a:cubicBezTo>
                  <a:pt x="1416" y="258"/>
                  <a:pt x="1380" y="219"/>
                  <a:pt x="1369" y="186"/>
                </a:cubicBezTo>
                <a:cubicBezTo>
                  <a:pt x="1344" y="115"/>
                  <a:pt x="1308" y="80"/>
                  <a:pt x="1236" y="62"/>
                </a:cubicBezTo>
                <a:cubicBezTo>
                  <a:pt x="1197" y="65"/>
                  <a:pt x="1148" y="52"/>
                  <a:pt x="1120" y="80"/>
                </a:cubicBezTo>
                <a:cubicBezTo>
                  <a:pt x="1071" y="127"/>
                  <a:pt x="1156" y="90"/>
                  <a:pt x="1085" y="115"/>
                </a:cubicBezTo>
                <a:cubicBezTo>
                  <a:pt x="1035" y="189"/>
                  <a:pt x="1100" y="104"/>
                  <a:pt x="1040" y="151"/>
                </a:cubicBezTo>
                <a:cubicBezTo>
                  <a:pt x="980" y="196"/>
                  <a:pt x="1063" y="162"/>
                  <a:pt x="996" y="186"/>
                </a:cubicBezTo>
                <a:cubicBezTo>
                  <a:pt x="930" y="251"/>
                  <a:pt x="919" y="259"/>
                  <a:pt x="827" y="275"/>
                </a:cubicBezTo>
                <a:cubicBezTo>
                  <a:pt x="779" y="272"/>
                  <a:pt x="729" y="281"/>
                  <a:pt x="685" y="266"/>
                </a:cubicBezTo>
                <a:cubicBezTo>
                  <a:pt x="664" y="258"/>
                  <a:pt x="660" y="230"/>
                  <a:pt x="649" y="213"/>
                </a:cubicBezTo>
                <a:cubicBezTo>
                  <a:pt x="629" y="184"/>
                  <a:pt x="585" y="96"/>
                  <a:pt x="560" y="80"/>
                </a:cubicBezTo>
                <a:cubicBezTo>
                  <a:pt x="527" y="58"/>
                  <a:pt x="510" y="45"/>
                  <a:pt x="471" y="26"/>
                </a:cubicBezTo>
                <a:cubicBezTo>
                  <a:pt x="456" y="18"/>
                  <a:pt x="442" y="12"/>
                  <a:pt x="427" y="8"/>
                </a:cubicBezTo>
                <a:cubicBezTo>
                  <a:pt x="415" y="4"/>
                  <a:pt x="391" y="0"/>
                  <a:pt x="391" y="0"/>
                </a:cubicBezTo>
                <a:close/>
              </a:path>
            </a:pathLst>
          </a:custGeom>
          <a:solidFill>
            <a:srgbClr val="FF0000">
              <a:alpha val="35001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53971" name="Freeform 19"/>
          <p:cNvSpPr>
            <a:spLocks/>
          </p:cNvSpPr>
          <p:nvPr/>
        </p:nvSpPr>
        <p:spPr bwMode="auto">
          <a:xfrm>
            <a:off x="2230438" y="1527175"/>
            <a:ext cx="3541712" cy="2779713"/>
          </a:xfrm>
          <a:custGeom>
            <a:avLst/>
            <a:gdLst/>
            <a:ahLst/>
            <a:cxnLst>
              <a:cxn ang="0">
                <a:pos x="53" y="116"/>
              </a:cxn>
              <a:cxn ang="0">
                <a:pos x="151" y="364"/>
              </a:cxn>
              <a:cxn ang="0">
                <a:pos x="249" y="551"/>
              </a:cxn>
              <a:cxn ang="0">
                <a:pos x="276" y="604"/>
              </a:cxn>
              <a:cxn ang="0">
                <a:pos x="311" y="613"/>
              </a:cxn>
              <a:cxn ang="0">
                <a:pos x="676" y="764"/>
              </a:cxn>
              <a:cxn ang="0">
                <a:pos x="836" y="898"/>
              </a:cxn>
              <a:cxn ang="0">
                <a:pos x="836" y="1173"/>
              </a:cxn>
              <a:cxn ang="0">
                <a:pos x="844" y="1324"/>
              </a:cxn>
              <a:cxn ang="0">
                <a:pos x="951" y="1636"/>
              </a:cxn>
              <a:cxn ang="0">
                <a:pos x="978" y="1689"/>
              </a:cxn>
              <a:cxn ang="0">
                <a:pos x="987" y="1716"/>
              </a:cxn>
              <a:cxn ang="0">
                <a:pos x="1067" y="1751"/>
              </a:cxn>
              <a:cxn ang="0">
                <a:pos x="1556" y="1742"/>
              </a:cxn>
              <a:cxn ang="0">
                <a:pos x="2009" y="1609"/>
              </a:cxn>
              <a:cxn ang="0">
                <a:pos x="2036" y="1556"/>
              </a:cxn>
              <a:cxn ang="0">
                <a:pos x="2053" y="1502"/>
              </a:cxn>
              <a:cxn ang="0">
                <a:pos x="2089" y="1431"/>
              </a:cxn>
              <a:cxn ang="0">
                <a:pos x="2098" y="1378"/>
              </a:cxn>
              <a:cxn ang="0">
                <a:pos x="2116" y="1351"/>
              </a:cxn>
              <a:cxn ang="0">
                <a:pos x="2160" y="1182"/>
              </a:cxn>
              <a:cxn ang="0">
                <a:pos x="2204" y="1040"/>
              </a:cxn>
              <a:cxn ang="0">
                <a:pos x="2231" y="764"/>
              </a:cxn>
              <a:cxn ang="0">
                <a:pos x="2169" y="462"/>
              </a:cxn>
              <a:cxn ang="0">
                <a:pos x="2036" y="267"/>
              </a:cxn>
              <a:cxn ang="0">
                <a:pos x="1893" y="302"/>
              </a:cxn>
              <a:cxn ang="0">
                <a:pos x="1840" y="409"/>
              </a:cxn>
              <a:cxn ang="0">
                <a:pos x="1831" y="436"/>
              </a:cxn>
              <a:cxn ang="0">
                <a:pos x="1822" y="462"/>
              </a:cxn>
              <a:cxn ang="0">
                <a:pos x="1787" y="756"/>
              </a:cxn>
              <a:cxn ang="0">
                <a:pos x="1751" y="1271"/>
              </a:cxn>
              <a:cxn ang="0">
                <a:pos x="1671" y="1413"/>
              </a:cxn>
              <a:cxn ang="0">
                <a:pos x="1618" y="1449"/>
              </a:cxn>
              <a:cxn ang="0">
                <a:pos x="1173" y="1351"/>
              </a:cxn>
              <a:cxn ang="0">
                <a:pos x="1120" y="1244"/>
              </a:cxn>
              <a:cxn ang="0">
                <a:pos x="1111" y="1218"/>
              </a:cxn>
              <a:cxn ang="0">
                <a:pos x="1031" y="987"/>
              </a:cxn>
              <a:cxn ang="0">
                <a:pos x="1004" y="871"/>
              </a:cxn>
              <a:cxn ang="0">
                <a:pos x="1102" y="533"/>
              </a:cxn>
              <a:cxn ang="0">
                <a:pos x="1200" y="462"/>
              </a:cxn>
              <a:cxn ang="0">
                <a:pos x="1218" y="436"/>
              </a:cxn>
              <a:cxn ang="0">
                <a:pos x="1244" y="427"/>
              </a:cxn>
              <a:cxn ang="0">
                <a:pos x="1316" y="240"/>
              </a:cxn>
              <a:cxn ang="0">
                <a:pos x="1307" y="151"/>
              </a:cxn>
              <a:cxn ang="0">
                <a:pos x="1262" y="124"/>
              </a:cxn>
              <a:cxn ang="0">
                <a:pos x="1164" y="71"/>
              </a:cxn>
              <a:cxn ang="0">
                <a:pos x="1102" y="80"/>
              </a:cxn>
              <a:cxn ang="0">
                <a:pos x="1049" y="116"/>
              </a:cxn>
              <a:cxn ang="0">
                <a:pos x="942" y="329"/>
              </a:cxn>
              <a:cxn ang="0">
                <a:pos x="862" y="444"/>
              </a:cxn>
              <a:cxn ang="0">
                <a:pos x="756" y="498"/>
              </a:cxn>
              <a:cxn ang="0">
                <a:pos x="667" y="462"/>
              </a:cxn>
              <a:cxn ang="0">
                <a:pos x="613" y="427"/>
              </a:cxn>
              <a:cxn ang="0">
                <a:pos x="453" y="196"/>
              </a:cxn>
              <a:cxn ang="0">
                <a:pos x="427" y="169"/>
              </a:cxn>
              <a:cxn ang="0">
                <a:pos x="231" y="116"/>
              </a:cxn>
              <a:cxn ang="0">
                <a:pos x="107" y="44"/>
              </a:cxn>
              <a:cxn ang="0">
                <a:pos x="0" y="0"/>
              </a:cxn>
              <a:cxn ang="0">
                <a:pos x="36" y="124"/>
              </a:cxn>
              <a:cxn ang="0">
                <a:pos x="53" y="169"/>
              </a:cxn>
              <a:cxn ang="0">
                <a:pos x="53" y="116"/>
              </a:cxn>
            </a:cxnLst>
            <a:rect l="0" t="0" r="r" b="b"/>
            <a:pathLst>
              <a:path w="2231" h="1751">
                <a:moveTo>
                  <a:pt x="53" y="116"/>
                </a:moveTo>
                <a:cubicBezTo>
                  <a:pt x="26" y="244"/>
                  <a:pt x="86" y="271"/>
                  <a:pt x="151" y="364"/>
                </a:cubicBezTo>
                <a:cubicBezTo>
                  <a:pt x="167" y="430"/>
                  <a:pt x="212" y="493"/>
                  <a:pt x="249" y="551"/>
                </a:cubicBezTo>
                <a:cubicBezTo>
                  <a:pt x="259" y="567"/>
                  <a:pt x="260" y="591"/>
                  <a:pt x="276" y="604"/>
                </a:cubicBezTo>
                <a:cubicBezTo>
                  <a:pt x="285" y="611"/>
                  <a:pt x="300" y="608"/>
                  <a:pt x="311" y="613"/>
                </a:cubicBezTo>
                <a:cubicBezTo>
                  <a:pt x="433" y="668"/>
                  <a:pt x="546" y="725"/>
                  <a:pt x="676" y="764"/>
                </a:cubicBezTo>
                <a:cubicBezTo>
                  <a:pt x="734" y="804"/>
                  <a:pt x="766" y="874"/>
                  <a:pt x="836" y="898"/>
                </a:cubicBezTo>
                <a:cubicBezTo>
                  <a:pt x="862" y="984"/>
                  <a:pt x="862" y="1086"/>
                  <a:pt x="836" y="1173"/>
                </a:cubicBezTo>
                <a:cubicBezTo>
                  <a:pt x="838" y="1223"/>
                  <a:pt x="839" y="1273"/>
                  <a:pt x="844" y="1324"/>
                </a:cubicBezTo>
                <a:cubicBezTo>
                  <a:pt x="852" y="1417"/>
                  <a:pt x="904" y="1552"/>
                  <a:pt x="951" y="1636"/>
                </a:cubicBezTo>
                <a:cubicBezTo>
                  <a:pt x="960" y="1653"/>
                  <a:pt x="969" y="1670"/>
                  <a:pt x="978" y="1689"/>
                </a:cubicBezTo>
                <a:cubicBezTo>
                  <a:pt x="981" y="1697"/>
                  <a:pt x="979" y="1710"/>
                  <a:pt x="987" y="1716"/>
                </a:cubicBezTo>
                <a:cubicBezTo>
                  <a:pt x="1010" y="1732"/>
                  <a:pt x="1042" y="1734"/>
                  <a:pt x="1067" y="1751"/>
                </a:cubicBezTo>
                <a:cubicBezTo>
                  <a:pt x="1230" y="1748"/>
                  <a:pt x="1393" y="1746"/>
                  <a:pt x="1556" y="1742"/>
                </a:cubicBezTo>
                <a:cubicBezTo>
                  <a:pt x="1748" y="1736"/>
                  <a:pt x="1873" y="1744"/>
                  <a:pt x="2009" y="1609"/>
                </a:cubicBezTo>
                <a:cubicBezTo>
                  <a:pt x="2034" y="1532"/>
                  <a:pt x="1998" y="1633"/>
                  <a:pt x="2036" y="1556"/>
                </a:cubicBezTo>
                <a:cubicBezTo>
                  <a:pt x="2044" y="1539"/>
                  <a:pt x="2045" y="1519"/>
                  <a:pt x="2053" y="1502"/>
                </a:cubicBezTo>
                <a:cubicBezTo>
                  <a:pt x="2064" y="1477"/>
                  <a:pt x="2089" y="1431"/>
                  <a:pt x="2089" y="1431"/>
                </a:cubicBezTo>
                <a:cubicBezTo>
                  <a:pt x="2092" y="1413"/>
                  <a:pt x="2092" y="1394"/>
                  <a:pt x="2098" y="1378"/>
                </a:cubicBezTo>
                <a:cubicBezTo>
                  <a:pt x="2101" y="1367"/>
                  <a:pt x="2112" y="1361"/>
                  <a:pt x="2116" y="1351"/>
                </a:cubicBezTo>
                <a:cubicBezTo>
                  <a:pt x="2135" y="1297"/>
                  <a:pt x="2141" y="1236"/>
                  <a:pt x="2160" y="1182"/>
                </a:cubicBezTo>
                <a:cubicBezTo>
                  <a:pt x="2176" y="1134"/>
                  <a:pt x="2193" y="1088"/>
                  <a:pt x="2204" y="1040"/>
                </a:cubicBezTo>
                <a:cubicBezTo>
                  <a:pt x="2213" y="939"/>
                  <a:pt x="2224" y="868"/>
                  <a:pt x="2231" y="764"/>
                </a:cubicBezTo>
                <a:cubicBezTo>
                  <a:pt x="2221" y="660"/>
                  <a:pt x="2191" y="563"/>
                  <a:pt x="2169" y="462"/>
                </a:cubicBezTo>
                <a:cubicBezTo>
                  <a:pt x="2145" y="358"/>
                  <a:pt x="2150" y="296"/>
                  <a:pt x="2036" y="267"/>
                </a:cubicBezTo>
                <a:cubicBezTo>
                  <a:pt x="1969" y="273"/>
                  <a:pt x="1942" y="268"/>
                  <a:pt x="1893" y="302"/>
                </a:cubicBezTo>
                <a:cubicBezTo>
                  <a:pt x="1848" y="371"/>
                  <a:pt x="1864" y="336"/>
                  <a:pt x="1840" y="409"/>
                </a:cubicBezTo>
                <a:cubicBezTo>
                  <a:pt x="1836" y="417"/>
                  <a:pt x="1834" y="427"/>
                  <a:pt x="1831" y="436"/>
                </a:cubicBezTo>
                <a:cubicBezTo>
                  <a:pt x="1828" y="444"/>
                  <a:pt x="1822" y="462"/>
                  <a:pt x="1822" y="462"/>
                </a:cubicBezTo>
                <a:cubicBezTo>
                  <a:pt x="1807" y="560"/>
                  <a:pt x="1806" y="658"/>
                  <a:pt x="1787" y="756"/>
                </a:cubicBezTo>
                <a:cubicBezTo>
                  <a:pt x="1771" y="927"/>
                  <a:pt x="1782" y="1101"/>
                  <a:pt x="1751" y="1271"/>
                </a:cubicBezTo>
                <a:cubicBezTo>
                  <a:pt x="1741" y="1325"/>
                  <a:pt x="1715" y="1378"/>
                  <a:pt x="1671" y="1413"/>
                </a:cubicBezTo>
                <a:cubicBezTo>
                  <a:pt x="1654" y="1426"/>
                  <a:pt x="1618" y="1449"/>
                  <a:pt x="1618" y="1449"/>
                </a:cubicBezTo>
                <a:cubicBezTo>
                  <a:pt x="1443" y="1437"/>
                  <a:pt x="1312" y="1444"/>
                  <a:pt x="1173" y="1351"/>
                </a:cubicBezTo>
                <a:cubicBezTo>
                  <a:pt x="1126" y="1281"/>
                  <a:pt x="1145" y="1319"/>
                  <a:pt x="1120" y="1244"/>
                </a:cubicBezTo>
                <a:cubicBezTo>
                  <a:pt x="1117" y="1235"/>
                  <a:pt x="1111" y="1218"/>
                  <a:pt x="1111" y="1218"/>
                </a:cubicBezTo>
                <a:cubicBezTo>
                  <a:pt x="1100" y="1134"/>
                  <a:pt x="1079" y="1057"/>
                  <a:pt x="1031" y="987"/>
                </a:cubicBezTo>
                <a:cubicBezTo>
                  <a:pt x="1006" y="913"/>
                  <a:pt x="1015" y="951"/>
                  <a:pt x="1004" y="871"/>
                </a:cubicBezTo>
                <a:cubicBezTo>
                  <a:pt x="1011" y="662"/>
                  <a:pt x="965" y="627"/>
                  <a:pt x="1102" y="533"/>
                </a:cubicBezTo>
                <a:cubicBezTo>
                  <a:pt x="1127" y="496"/>
                  <a:pt x="1158" y="475"/>
                  <a:pt x="1200" y="462"/>
                </a:cubicBezTo>
                <a:cubicBezTo>
                  <a:pt x="1206" y="453"/>
                  <a:pt x="1209" y="442"/>
                  <a:pt x="1218" y="436"/>
                </a:cubicBezTo>
                <a:cubicBezTo>
                  <a:pt x="1225" y="430"/>
                  <a:pt x="1238" y="434"/>
                  <a:pt x="1244" y="427"/>
                </a:cubicBezTo>
                <a:cubicBezTo>
                  <a:pt x="1285" y="372"/>
                  <a:pt x="1295" y="302"/>
                  <a:pt x="1316" y="240"/>
                </a:cubicBezTo>
                <a:cubicBezTo>
                  <a:pt x="1313" y="210"/>
                  <a:pt x="1319" y="178"/>
                  <a:pt x="1307" y="151"/>
                </a:cubicBezTo>
                <a:cubicBezTo>
                  <a:pt x="1299" y="135"/>
                  <a:pt x="1276" y="134"/>
                  <a:pt x="1262" y="124"/>
                </a:cubicBezTo>
                <a:cubicBezTo>
                  <a:pt x="1220" y="93"/>
                  <a:pt x="1218" y="81"/>
                  <a:pt x="1164" y="71"/>
                </a:cubicBezTo>
                <a:cubicBezTo>
                  <a:pt x="1143" y="74"/>
                  <a:pt x="1121" y="72"/>
                  <a:pt x="1102" y="80"/>
                </a:cubicBezTo>
                <a:cubicBezTo>
                  <a:pt x="1082" y="87"/>
                  <a:pt x="1049" y="116"/>
                  <a:pt x="1049" y="116"/>
                </a:cubicBezTo>
                <a:cubicBezTo>
                  <a:pt x="1023" y="191"/>
                  <a:pt x="974" y="257"/>
                  <a:pt x="942" y="329"/>
                </a:cubicBezTo>
                <a:cubicBezTo>
                  <a:pt x="920" y="376"/>
                  <a:pt x="918" y="427"/>
                  <a:pt x="862" y="444"/>
                </a:cubicBezTo>
                <a:cubicBezTo>
                  <a:pt x="832" y="487"/>
                  <a:pt x="803" y="481"/>
                  <a:pt x="756" y="498"/>
                </a:cubicBezTo>
                <a:cubicBezTo>
                  <a:pt x="726" y="488"/>
                  <a:pt x="693" y="476"/>
                  <a:pt x="667" y="462"/>
                </a:cubicBezTo>
                <a:cubicBezTo>
                  <a:pt x="648" y="451"/>
                  <a:pt x="613" y="427"/>
                  <a:pt x="613" y="427"/>
                </a:cubicBezTo>
                <a:cubicBezTo>
                  <a:pt x="568" y="332"/>
                  <a:pt x="534" y="263"/>
                  <a:pt x="453" y="196"/>
                </a:cubicBezTo>
                <a:cubicBezTo>
                  <a:pt x="443" y="188"/>
                  <a:pt x="438" y="174"/>
                  <a:pt x="427" y="169"/>
                </a:cubicBezTo>
                <a:cubicBezTo>
                  <a:pt x="363" y="137"/>
                  <a:pt x="297" y="158"/>
                  <a:pt x="231" y="116"/>
                </a:cubicBezTo>
                <a:cubicBezTo>
                  <a:pt x="181" y="84"/>
                  <a:pt x="158" y="66"/>
                  <a:pt x="107" y="44"/>
                </a:cubicBezTo>
                <a:cubicBezTo>
                  <a:pt x="71" y="28"/>
                  <a:pt x="0" y="0"/>
                  <a:pt x="0" y="0"/>
                </a:cubicBezTo>
                <a:cubicBezTo>
                  <a:pt x="7" y="56"/>
                  <a:pt x="5" y="80"/>
                  <a:pt x="36" y="124"/>
                </a:cubicBezTo>
                <a:cubicBezTo>
                  <a:pt x="45" y="157"/>
                  <a:pt x="39" y="142"/>
                  <a:pt x="53" y="169"/>
                </a:cubicBezTo>
                <a:lnTo>
                  <a:pt x="53" y="116"/>
                </a:lnTo>
                <a:close/>
              </a:path>
            </a:pathLst>
          </a:custGeom>
          <a:solidFill>
            <a:srgbClr val="008000">
              <a:alpha val="35001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5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ChangeArrowheads="1"/>
          </p:cNvSpPr>
          <p:nvPr/>
        </p:nvSpPr>
        <p:spPr bwMode="auto">
          <a:xfrm>
            <a:off x="1524000" y="4821238"/>
            <a:ext cx="5334000" cy="1752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153400" cy="457200"/>
          </a:xfrm>
        </p:spPr>
        <p:txBody>
          <a:bodyPr>
            <a:normAutofit fontScale="90000"/>
          </a:bodyPr>
          <a:lstStyle/>
          <a:p>
            <a:r>
              <a:rPr lang="en-US" sz="4000">
                <a:latin typeface="Helvetica" pitchFamily="124" charset="0"/>
              </a:rPr>
              <a:t>Problems for both of these theories</a:t>
            </a:r>
          </a:p>
        </p:txBody>
      </p:sp>
      <p:sp>
        <p:nvSpPr>
          <p:cNvPr id="2549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66700" y="2209800"/>
            <a:ext cx="8610600" cy="2133600"/>
          </a:xfrm>
        </p:spPr>
        <p:txBody>
          <a:bodyPr/>
          <a:lstStyle/>
          <a:p>
            <a:r>
              <a:rPr lang="en-US" sz="2400">
                <a:latin typeface="Helvetica" pitchFamily="124" charset="0"/>
              </a:rPr>
              <a:t>Both FIT and Guided Search assume that attention is directed at </a:t>
            </a:r>
            <a:r>
              <a:rPr lang="en-US" sz="2400" i="1">
                <a:latin typeface="Helvetica" pitchFamily="124" charset="0"/>
              </a:rPr>
              <a:t>locations</a:t>
            </a:r>
            <a:r>
              <a:rPr lang="en-US" sz="2400">
                <a:latin typeface="Helvetica" pitchFamily="124" charset="0"/>
              </a:rPr>
              <a:t>, not at objects in the scene.</a:t>
            </a:r>
          </a:p>
          <a:p>
            <a:r>
              <a:rPr lang="en-US" sz="2400">
                <a:latin typeface="Helvetica" pitchFamily="124" charset="0"/>
              </a:rPr>
              <a:t>Goldsmith (1998) showed much more efficient search for a target location with redness and S-ness when the features were combined (in an “object”) than when they were not.</a:t>
            </a:r>
          </a:p>
        </p:txBody>
      </p:sp>
      <p:sp>
        <p:nvSpPr>
          <p:cNvPr id="254981" name="Rectangle 5"/>
          <p:cNvSpPr>
            <a:spLocks noChangeArrowheads="1"/>
          </p:cNvSpPr>
          <p:nvPr/>
        </p:nvSpPr>
        <p:spPr bwMode="auto">
          <a:xfrm>
            <a:off x="2057400" y="5202238"/>
            <a:ext cx="990600" cy="990600"/>
          </a:xfrm>
          <a:prstGeom prst="rect">
            <a:avLst/>
          </a:prstGeom>
          <a:noFill/>
          <a:ln w="762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54982" name="Freeform 6"/>
          <p:cNvSpPr>
            <a:spLocks/>
          </p:cNvSpPr>
          <p:nvPr/>
        </p:nvSpPr>
        <p:spPr bwMode="auto">
          <a:xfrm>
            <a:off x="2209800" y="5049838"/>
            <a:ext cx="685800" cy="1308100"/>
          </a:xfrm>
          <a:custGeom>
            <a:avLst/>
            <a:gdLst/>
            <a:ahLst/>
            <a:cxnLst>
              <a:cxn ang="0">
                <a:pos x="392" y="288"/>
              </a:cxn>
              <a:cxn ang="0">
                <a:pos x="200" y="0"/>
              </a:cxn>
              <a:cxn ang="0">
                <a:pos x="8" y="288"/>
              </a:cxn>
              <a:cxn ang="0">
                <a:pos x="248" y="384"/>
              </a:cxn>
              <a:cxn ang="0">
                <a:pos x="440" y="576"/>
              </a:cxn>
              <a:cxn ang="0">
                <a:pos x="152" y="816"/>
              </a:cxn>
              <a:cxn ang="0">
                <a:pos x="8" y="624"/>
              </a:cxn>
            </a:cxnLst>
            <a:rect l="0" t="0" r="r" b="b"/>
            <a:pathLst>
              <a:path w="456" h="824">
                <a:moveTo>
                  <a:pt x="392" y="288"/>
                </a:moveTo>
                <a:cubicBezTo>
                  <a:pt x="328" y="144"/>
                  <a:pt x="264" y="0"/>
                  <a:pt x="200" y="0"/>
                </a:cubicBezTo>
                <a:cubicBezTo>
                  <a:pt x="136" y="0"/>
                  <a:pt x="0" y="224"/>
                  <a:pt x="8" y="288"/>
                </a:cubicBezTo>
                <a:cubicBezTo>
                  <a:pt x="16" y="352"/>
                  <a:pt x="176" y="336"/>
                  <a:pt x="248" y="384"/>
                </a:cubicBezTo>
                <a:cubicBezTo>
                  <a:pt x="320" y="432"/>
                  <a:pt x="456" y="504"/>
                  <a:pt x="440" y="576"/>
                </a:cubicBezTo>
                <a:cubicBezTo>
                  <a:pt x="424" y="648"/>
                  <a:pt x="224" y="808"/>
                  <a:pt x="152" y="816"/>
                </a:cubicBezTo>
                <a:cubicBezTo>
                  <a:pt x="80" y="824"/>
                  <a:pt x="24" y="656"/>
                  <a:pt x="8" y="624"/>
                </a:cubicBezTo>
              </a:path>
            </a:pathLst>
          </a:custGeom>
          <a:noFill/>
          <a:ln w="76200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54983" name="Rectangle 7"/>
          <p:cNvSpPr>
            <a:spLocks noChangeArrowheads="1"/>
          </p:cNvSpPr>
          <p:nvPr/>
        </p:nvSpPr>
        <p:spPr bwMode="auto">
          <a:xfrm>
            <a:off x="5334000" y="5202238"/>
            <a:ext cx="990600" cy="990600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54984" name="Freeform 8"/>
          <p:cNvSpPr>
            <a:spLocks/>
          </p:cNvSpPr>
          <p:nvPr/>
        </p:nvSpPr>
        <p:spPr bwMode="auto">
          <a:xfrm>
            <a:off x="5486400" y="5049838"/>
            <a:ext cx="685800" cy="1308100"/>
          </a:xfrm>
          <a:custGeom>
            <a:avLst/>
            <a:gdLst/>
            <a:ahLst/>
            <a:cxnLst>
              <a:cxn ang="0">
                <a:pos x="392" y="288"/>
              </a:cxn>
              <a:cxn ang="0">
                <a:pos x="200" y="0"/>
              </a:cxn>
              <a:cxn ang="0">
                <a:pos x="8" y="288"/>
              </a:cxn>
              <a:cxn ang="0">
                <a:pos x="248" y="384"/>
              </a:cxn>
              <a:cxn ang="0">
                <a:pos x="440" y="576"/>
              </a:cxn>
              <a:cxn ang="0">
                <a:pos x="152" y="816"/>
              </a:cxn>
              <a:cxn ang="0">
                <a:pos x="8" y="624"/>
              </a:cxn>
            </a:cxnLst>
            <a:rect l="0" t="0" r="r" b="b"/>
            <a:pathLst>
              <a:path w="456" h="824">
                <a:moveTo>
                  <a:pt x="392" y="288"/>
                </a:moveTo>
                <a:cubicBezTo>
                  <a:pt x="328" y="144"/>
                  <a:pt x="264" y="0"/>
                  <a:pt x="200" y="0"/>
                </a:cubicBezTo>
                <a:cubicBezTo>
                  <a:pt x="136" y="0"/>
                  <a:pt x="0" y="224"/>
                  <a:pt x="8" y="288"/>
                </a:cubicBezTo>
                <a:cubicBezTo>
                  <a:pt x="16" y="352"/>
                  <a:pt x="176" y="336"/>
                  <a:pt x="248" y="384"/>
                </a:cubicBezTo>
                <a:cubicBezTo>
                  <a:pt x="320" y="432"/>
                  <a:pt x="456" y="504"/>
                  <a:pt x="440" y="576"/>
                </a:cubicBezTo>
                <a:cubicBezTo>
                  <a:pt x="424" y="648"/>
                  <a:pt x="224" y="808"/>
                  <a:pt x="152" y="816"/>
                </a:cubicBezTo>
                <a:cubicBezTo>
                  <a:pt x="80" y="824"/>
                  <a:pt x="24" y="656"/>
                  <a:pt x="8" y="624"/>
                </a:cubicBezTo>
              </a:path>
            </a:pathLst>
          </a:custGeom>
          <a:noFill/>
          <a:ln w="76200" cmpd="sng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0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1143000"/>
          </a:xfrm>
        </p:spPr>
        <p:txBody>
          <a:bodyPr>
            <a:normAutofit fontScale="90000"/>
          </a:bodyPr>
          <a:lstStyle/>
          <a:p>
            <a:r>
              <a:rPr lang="en-US" sz="3400">
                <a:latin typeface="Helvetica" pitchFamily="124" charset="0"/>
              </a:rPr>
              <a:t>more problems</a:t>
            </a:r>
            <a:r>
              <a:rPr lang="en-US">
                <a:latin typeface="Helvetica" pitchFamily="124" charset="0"/>
              </a:rPr>
              <a:t>  </a:t>
            </a:r>
            <a:br>
              <a:rPr lang="en-US">
                <a:latin typeface="Helvetica" pitchFamily="124" charset="0"/>
              </a:rPr>
            </a:br>
            <a:r>
              <a:rPr lang="en-US">
                <a:latin typeface="Helvetica" pitchFamily="124" charset="0"/>
              </a:rPr>
              <a:t>                             </a:t>
            </a:r>
            <a:r>
              <a:rPr lang="en-US" sz="2800" i="1">
                <a:latin typeface="Helvetica" pitchFamily="124" charset="0"/>
              </a:rPr>
              <a:t>Hayward &amp; Burke (2000)</a:t>
            </a:r>
            <a:endParaRPr lang="en-US">
              <a:latin typeface="Helvetica" pitchFamily="124" charset="0"/>
            </a:endParaRPr>
          </a:p>
        </p:txBody>
      </p:sp>
      <p:sp>
        <p:nvSpPr>
          <p:cNvPr id="256003" name="Rectangle 3"/>
          <p:cNvSpPr>
            <a:spLocks noChangeArrowheads="1"/>
          </p:cNvSpPr>
          <p:nvPr/>
        </p:nvSpPr>
        <p:spPr bwMode="auto">
          <a:xfrm>
            <a:off x="304800" y="1752600"/>
            <a:ext cx="3124200" cy="1824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56004" name="Line 4"/>
          <p:cNvSpPr>
            <a:spLocks noChangeShapeType="1"/>
          </p:cNvSpPr>
          <p:nvPr/>
        </p:nvSpPr>
        <p:spPr bwMode="auto">
          <a:xfrm flipV="1">
            <a:off x="1160463" y="2236788"/>
            <a:ext cx="0" cy="149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56005" name="Line 5"/>
          <p:cNvSpPr>
            <a:spLocks noChangeShapeType="1"/>
          </p:cNvSpPr>
          <p:nvPr/>
        </p:nvSpPr>
        <p:spPr bwMode="auto">
          <a:xfrm rot="1800000" flipV="1">
            <a:off x="1271588" y="2906713"/>
            <a:ext cx="1587" cy="149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56006" name="Line 6"/>
          <p:cNvSpPr>
            <a:spLocks noChangeShapeType="1"/>
          </p:cNvSpPr>
          <p:nvPr/>
        </p:nvSpPr>
        <p:spPr bwMode="auto">
          <a:xfrm flipV="1">
            <a:off x="1531938" y="2198688"/>
            <a:ext cx="1587" cy="149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56007" name="Line 7"/>
          <p:cNvSpPr>
            <a:spLocks noChangeShapeType="1"/>
          </p:cNvSpPr>
          <p:nvPr/>
        </p:nvSpPr>
        <p:spPr bwMode="auto">
          <a:xfrm flipV="1">
            <a:off x="1978025" y="2720975"/>
            <a:ext cx="1588" cy="1476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56008" name="Line 8"/>
          <p:cNvSpPr>
            <a:spLocks noChangeShapeType="1"/>
          </p:cNvSpPr>
          <p:nvPr/>
        </p:nvSpPr>
        <p:spPr bwMode="auto">
          <a:xfrm flipV="1">
            <a:off x="2424113" y="2051050"/>
            <a:ext cx="1587" cy="1476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56009" name="Line 9"/>
          <p:cNvSpPr>
            <a:spLocks noChangeShapeType="1"/>
          </p:cNvSpPr>
          <p:nvPr/>
        </p:nvSpPr>
        <p:spPr bwMode="auto">
          <a:xfrm flipV="1">
            <a:off x="2647950" y="3017838"/>
            <a:ext cx="0" cy="149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56010" name="Text Box 10"/>
          <p:cNvSpPr txBox="1">
            <a:spLocks noChangeArrowheads="1"/>
          </p:cNvSpPr>
          <p:nvPr/>
        </p:nvSpPr>
        <p:spPr bwMode="auto">
          <a:xfrm>
            <a:off x="1322388" y="3622675"/>
            <a:ext cx="86201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imes New Roman" pitchFamily="124" charset="0"/>
              </a:rPr>
              <a:t>Lines</a:t>
            </a:r>
          </a:p>
        </p:txBody>
      </p:sp>
      <p:sp>
        <p:nvSpPr>
          <p:cNvPr id="256011" name="Rectangle 11"/>
          <p:cNvSpPr>
            <a:spLocks noChangeArrowheads="1"/>
          </p:cNvSpPr>
          <p:nvPr/>
        </p:nvSpPr>
        <p:spPr bwMode="auto">
          <a:xfrm>
            <a:off x="5257800" y="1752600"/>
            <a:ext cx="3189288" cy="1858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978525" y="2132013"/>
            <a:ext cx="266700" cy="265112"/>
            <a:chOff x="1824" y="1872"/>
            <a:chExt cx="336" cy="336"/>
          </a:xfrm>
        </p:grpSpPr>
        <p:sp>
          <p:nvSpPr>
            <p:cNvPr id="256013" name="Line 13"/>
            <p:cNvSpPr>
              <a:spLocks noChangeShapeType="1"/>
            </p:cNvSpPr>
            <p:nvPr/>
          </p:nvSpPr>
          <p:spPr bwMode="auto">
            <a:xfrm flipV="1">
              <a:off x="1992" y="1944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014" name="Oval 14"/>
            <p:cNvSpPr>
              <a:spLocks noChangeArrowheads="1"/>
            </p:cNvSpPr>
            <p:nvPr/>
          </p:nvSpPr>
          <p:spPr bwMode="auto">
            <a:xfrm>
              <a:off x="1824" y="1872"/>
              <a:ext cx="336" cy="336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599113" y="2663825"/>
            <a:ext cx="266700" cy="265113"/>
            <a:chOff x="1824" y="1872"/>
            <a:chExt cx="336" cy="336"/>
          </a:xfrm>
        </p:grpSpPr>
        <p:sp>
          <p:nvSpPr>
            <p:cNvPr id="256016" name="Line 16"/>
            <p:cNvSpPr>
              <a:spLocks noChangeShapeType="1"/>
            </p:cNvSpPr>
            <p:nvPr/>
          </p:nvSpPr>
          <p:spPr bwMode="auto">
            <a:xfrm flipV="1">
              <a:off x="1992" y="1944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017" name="Oval 17"/>
            <p:cNvSpPr>
              <a:spLocks noChangeArrowheads="1"/>
            </p:cNvSpPr>
            <p:nvPr/>
          </p:nvSpPr>
          <p:spPr bwMode="auto">
            <a:xfrm>
              <a:off x="1824" y="1872"/>
              <a:ext cx="336" cy="336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6624638" y="2587625"/>
            <a:ext cx="265112" cy="265113"/>
            <a:chOff x="1824" y="1872"/>
            <a:chExt cx="336" cy="336"/>
          </a:xfrm>
        </p:grpSpPr>
        <p:sp>
          <p:nvSpPr>
            <p:cNvPr id="256019" name="Line 19"/>
            <p:cNvSpPr>
              <a:spLocks noChangeShapeType="1"/>
            </p:cNvSpPr>
            <p:nvPr/>
          </p:nvSpPr>
          <p:spPr bwMode="auto">
            <a:xfrm flipV="1">
              <a:off x="1992" y="1944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020" name="Oval 20"/>
            <p:cNvSpPr>
              <a:spLocks noChangeArrowheads="1"/>
            </p:cNvSpPr>
            <p:nvPr/>
          </p:nvSpPr>
          <p:spPr bwMode="auto">
            <a:xfrm>
              <a:off x="1824" y="1872"/>
              <a:ext cx="336" cy="336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7535863" y="2246313"/>
            <a:ext cx="265112" cy="265112"/>
            <a:chOff x="1824" y="1872"/>
            <a:chExt cx="336" cy="336"/>
          </a:xfrm>
        </p:grpSpPr>
        <p:sp>
          <p:nvSpPr>
            <p:cNvPr id="256022" name="Line 22"/>
            <p:cNvSpPr>
              <a:spLocks noChangeShapeType="1"/>
            </p:cNvSpPr>
            <p:nvPr/>
          </p:nvSpPr>
          <p:spPr bwMode="auto">
            <a:xfrm flipV="1">
              <a:off x="1992" y="1944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023" name="Oval 23"/>
            <p:cNvSpPr>
              <a:spLocks noChangeArrowheads="1"/>
            </p:cNvSpPr>
            <p:nvPr/>
          </p:nvSpPr>
          <p:spPr bwMode="auto">
            <a:xfrm>
              <a:off x="1824" y="1872"/>
              <a:ext cx="336" cy="336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7270750" y="2967038"/>
            <a:ext cx="265113" cy="265112"/>
            <a:chOff x="2880" y="2208"/>
            <a:chExt cx="336" cy="336"/>
          </a:xfrm>
        </p:grpSpPr>
        <p:sp>
          <p:nvSpPr>
            <p:cNvPr id="256025" name="Line 25"/>
            <p:cNvSpPr>
              <a:spLocks noChangeShapeType="1"/>
            </p:cNvSpPr>
            <p:nvPr/>
          </p:nvSpPr>
          <p:spPr bwMode="auto">
            <a:xfrm rot="1800000" flipV="1">
              <a:off x="3048" y="2281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026" name="Oval 26"/>
            <p:cNvSpPr>
              <a:spLocks noChangeArrowheads="1"/>
            </p:cNvSpPr>
            <p:nvPr/>
          </p:nvSpPr>
          <p:spPr bwMode="auto">
            <a:xfrm>
              <a:off x="2880" y="2208"/>
              <a:ext cx="336" cy="336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6130925" y="3155950"/>
            <a:ext cx="266700" cy="266700"/>
            <a:chOff x="1824" y="1872"/>
            <a:chExt cx="336" cy="336"/>
          </a:xfrm>
        </p:grpSpPr>
        <p:sp>
          <p:nvSpPr>
            <p:cNvPr id="256028" name="Line 28"/>
            <p:cNvSpPr>
              <a:spLocks noChangeShapeType="1"/>
            </p:cNvSpPr>
            <p:nvPr/>
          </p:nvSpPr>
          <p:spPr bwMode="auto">
            <a:xfrm flipV="1">
              <a:off x="1992" y="1944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029" name="Oval 29"/>
            <p:cNvSpPr>
              <a:spLocks noChangeArrowheads="1"/>
            </p:cNvSpPr>
            <p:nvPr/>
          </p:nvSpPr>
          <p:spPr bwMode="auto">
            <a:xfrm>
              <a:off x="1824" y="1872"/>
              <a:ext cx="336" cy="336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56030" name="Text Box 30"/>
          <p:cNvSpPr txBox="1">
            <a:spLocks noChangeArrowheads="1"/>
          </p:cNvSpPr>
          <p:nvPr/>
        </p:nvSpPr>
        <p:spPr bwMode="auto">
          <a:xfrm>
            <a:off x="5924550" y="3649663"/>
            <a:ext cx="20462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imes New Roman" pitchFamily="124" charset="0"/>
              </a:rPr>
              <a:t>Lines in circles</a:t>
            </a:r>
          </a:p>
        </p:txBody>
      </p:sp>
      <p:sp>
        <p:nvSpPr>
          <p:cNvPr id="256031" name="Rectangle 31"/>
          <p:cNvSpPr>
            <a:spLocks noChangeArrowheads="1"/>
          </p:cNvSpPr>
          <p:nvPr/>
        </p:nvSpPr>
        <p:spPr bwMode="auto">
          <a:xfrm>
            <a:off x="2743200" y="4267200"/>
            <a:ext cx="3200400" cy="1866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56032" name="Line 32"/>
          <p:cNvSpPr>
            <a:spLocks noChangeShapeType="1"/>
          </p:cNvSpPr>
          <p:nvPr/>
        </p:nvSpPr>
        <p:spPr bwMode="auto">
          <a:xfrm flipV="1">
            <a:off x="3619500" y="4762500"/>
            <a:ext cx="0" cy="152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56033" name="Line 33"/>
          <p:cNvSpPr>
            <a:spLocks noChangeShapeType="1"/>
          </p:cNvSpPr>
          <p:nvPr/>
        </p:nvSpPr>
        <p:spPr bwMode="auto">
          <a:xfrm rot="1800000" flipV="1">
            <a:off x="4724400" y="4648200"/>
            <a:ext cx="0" cy="152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56034" name="Line 34"/>
          <p:cNvSpPr>
            <a:spLocks noChangeShapeType="1"/>
          </p:cNvSpPr>
          <p:nvPr/>
        </p:nvSpPr>
        <p:spPr bwMode="auto">
          <a:xfrm flipV="1">
            <a:off x="3771900" y="5676900"/>
            <a:ext cx="0" cy="152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56035" name="Line 35"/>
          <p:cNvSpPr>
            <a:spLocks noChangeShapeType="1"/>
          </p:cNvSpPr>
          <p:nvPr/>
        </p:nvSpPr>
        <p:spPr bwMode="auto">
          <a:xfrm flipV="1">
            <a:off x="3390900" y="5372100"/>
            <a:ext cx="0" cy="152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56036" name="Line 36"/>
          <p:cNvSpPr>
            <a:spLocks noChangeShapeType="1"/>
          </p:cNvSpPr>
          <p:nvPr/>
        </p:nvSpPr>
        <p:spPr bwMode="auto">
          <a:xfrm flipV="1">
            <a:off x="4533900" y="5219700"/>
            <a:ext cx="0" cy="152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56037" name="Line 37"/>
          <p:cNvSpPr>
            <a:spLocks noChangeShapeType="1"/>
          </p:cNvSpPr>
          <p:nvPr/>
        </p:nvSpPr>
        <p:spPr bwMode="auto">
          <a:xfrm flipV="1">
            <a:off x="5143500" y="5562600"/>
            <a:ext cx="0" cy="152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56038" name="Oval 38"/>
          <p:cNvSpPr>
            <a:spLocks noChangeArrowheads="1"/>
          </p:cNvSpPr>
          <p:nvPr/>
        </p:nvSpPr>
        <p:spPr bwMode="auto">
          <a:xfrm>
            <a:off x="4114800" y="5524500"/>
            <a:ext cx="266700" cy="2667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56039" name="Oval 39"/>
          <p:cNvSpPr>
            <a:spLocks noChangeArrowheads="1"/>
          </p:cNvSpPr>
          <p:nvPr/>
        </p:nvSpPr>
        <p:spPr bwMode="auto">
          <a:xfrm>
            <a:off x="4229100" y="4610100"/>
            <a:ext cx="266700" cy="2667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56040" name="Oval 40"/>
          <p:cNvSpPr>
            <a:spLocks noChangeArrowheads="1"/>
          </p:cNvSpPr>
          <p:nvPr/>
        </p:nvSpPr>
        <p:spPr bwMode="auto">
          <a:xfrm>
            <a:off x="5295900" y="5753100"/>
            <a:ext cx="266700" cy="2667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56041" name="Oval 41"/>
          <p:cNvSpPr>
            <a:spLocks noChangeArrowheads="1"/>
          </p:cNvSpPr>
          <p:nvPr/>
        </p:nvSpPr>
        <p:spPr bwMode="auto">
          <a:xfrm>
            <a:off x="3352800" y="5715000"/>
            <a:ext cx="266700" cy="2667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56042" name="Oval 42"/>
          <p:cNvSpPr>
            <a:spLocks noChangeArrowheads="1"/>
          </p:cNvSpPr>
          <p:nvPr/>
        </p:nvSpPr>
        <p:spPr bwMode="auto">
          <a:xfrm>
            <a:off x="3048000" y="4953000"/>
            <a:ext cx="266700" cy="2667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56043" name="Oval 43"/>
          <p:cNvSpPr>
            <a:spLocks noChangeArrowheads="1"/>
          </p:cNvSpPr>
          <p:nvPr/>
        </p:nvSpPr>
        <p:spPr bwMode="auto">
          <a:xfrm>
            <a:off x="5295900" y="4686300"/>
            <a:ext cx="266700" cy="2667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56044" name="Text Box 44"/>
          <p:cNvSpPr txBox="1">
            <a:spLocks noChangeArrowheads="1"/>
          </p:cNvSpPr>
          <p:nvPr/>
        </p:nvSpPr>
        <p:spPr bwMode="auto">
          <a:xfrm>
            <a:off x="3414713" y="6192838"/>
            <a:ext cx="1981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imes New Roman" pitchFamily="124" charset="0"/>
              </a:rPr>
              <a:t>Lines + circles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ChangeArrowheads="1"/>
          </p:cNvSpPr>
          <p:nvPr/>
        </p:nvSpPr>
        <p:spPr bwMode="auto">
          <a:xfrm>
            <a:off x="5461000" y="1524000"/>
            <a:ext cx="311150" cy="4768850"/>
          </a:xfrm>
          <a:prstGeom prst="rect">
            <a:avLst/>
          </a:prstGeom>
          <a:solidFill>
            <a:srgbClr val="FAFAFA"/>
          </a:solidFill>
          <a:ln w="9525">
            <a:solidFill>
              <a:srgbClr val="FAFAF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57027" name="Rectangle 3"/>
          <p:cNvSpPr>
            <a:spLocks noChangeArrowheads="1"/>
          </p:cNvSpPr>
          <p:nvPr/>
        </p:nvSpPr>
        <p:spPr bwMode="auto">
          <a:xfrm>
            <a:off x="228600" y="1524000"/>
            <a:ext cx="5257800" cy="4953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5702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>
                <a:latin typeface="Helvetica" pitchFamily="124" charset="0"/>
              </a:rPr>
              <a:t>Results - target present only</a:t>
            </a:r>
          </a:p>
        </p:txBody>
      </p:sp>
      <p:pic>
        <p:nvPicPr>
          <p:cNvPr id="257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0"/>
            <a:ext cx="5218113" cy="4787900"/>
          </a:xfrm>
          <a:prstGeom prst="rect">
            <a:avLst/>
          </a:prstGeom>
          <a:solidFill>
            <a:srgbClr val="FAFAFA"/>
          </a:solidFill>
          <a:ln w="9525">
            <a:noFill/>
            <a:miter lim="800000"/>
            <a:headEnd/>
            <a:tailEnd/>
          </a:ln>
          <a:effectLst/>
        </p:spPr>
      </p:pic>
      <p:sp>
        <p:nvSpPr>
          <p:cNvPr id="257030" name="Text Box 6"/>
          <p:cNvSpPr txBox="1">
            <a:spLocks noChangeArrowheads="1"/>
          </p:cNvSpPr>
          <p:nvPr/>
        </p:nvSpPr>
        <p:spPr bwMode="auto">
          <a:xfrm>
            <a:off x="5410200" y="1676400"/>
            <a:ext cx="3505200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endParaRPr lang="en-US">
              <a:latin typeface="Times" pitchFamily="124" charset="0"/>
            </a:endParaRPr>
          </a:p>
          <a:p>
            <a:pPr eaLnBrk="0" hangingPunct="0"/>
            <a:endParaRPr lang="en-US">
              <a:latin typeface="Times" pitchFamily="124" charset="0"/>
            </a:endParaRPr>
          </a:p>
          <a:p>
            <a:pPr eaLnBrk="0" hangingPunct="0"/>
            <a:endParaRPr lang="en-US">
              <a:latin typeface="Times" pitchFamily="124" charset="0"/>
            </a:endParaRPr>
          </a:p>
          <a:p>
            <a:pPr eaLnBrk="0" hangingPunct="0"/>
            <a:endParaRPr lang="en-US">
              <a:latin typeface="Times" pitchFamily="124" charset="0"/>
            </a:endParaRPr>
          </a:p>
          <a:p>
            <a:pPr eaLnBrk="0" hangingPunct="0"/>
            <a:endParaRPr lang="en-US">
              <a:latin typeface="Times" pitchFamily="124" charset="0"/>
            </a:endParaRPr>
          </a:p>
          <a:p>
            <a:pPr eaLnBrk="0" hangingPunct="0"/>
            <a:endParaRPr lang="en-US">
              <a:latin typeface="Times" pitchFamily="124" charset="0"/>
            </a:endParaRPr>
          </a:p>
          <a:p>
            <a:pPr eaLnBrk="0" hangingPunct="0"/>
            <a:endParaRPr lang="en-US">
              <a:latin typeface="Times" pitchFamily="124" charset="0"/>
            </a:endParaRPr>
          </a:p>
          <a:p>
            <a:pPr eaLnBrk="0" hangingPunct="0"/>
            <a:endParaRPr lang="en-US">
              <a:latin typeface="Times" pitchFamily="124" charset="0"/>
            </a:endParaRPr>
          </a:p>
          <a:p>
            <a:pPr eaLnBrk="0" hangingPunct="0"/>
            <a:endParaRPr lang="en-US">
              <a:latin typeface="Times" pitchFamily="124" charset="0"/>
            </a:endParaRPr>
          </a:p>
          <a:p>
            <a:pPr eaLnBrk="0" hangingPunct="0"/>
            <a:endParaRPr lang="en-US">
              <a:latin typeface="Times" pitchFamily="124" charset="0"/>
            </a:endParaRPr>
          </a:p>
          <a:p>
            <a:pPr eaLnBrk="0" hangingPunct="0"/>
            <a:endParaRPr lang="en-US">
              <a:latin typeface="Times" pitchFamily="124" charset="0"/>
            </a:endParaRPr>
          </a:p>
          <a:p>
            <a:pPr eaLnBrk="0" hangingPunct="0"/>
            <a:endParaRPr lang="en-US">
              <a:latin typeface="Times" pitchFamily="124" charset="0"/>
            </a:endParaRPr>
          </a:p>
        </p:txBody>
      </p:sp>
      <p:sp>
        <p:nvSpPr>
          <p:cNvPr id="257031" name="Text Box 7"/>
          <p:cNvSpPr txBox="1">
            <a:spLocks noChangeArrowheads="1"/>
          </p:cNvSpPr>
          <p:nvPr/>
        </p:nvSpPr>
        <p:spPr bwMode="auto">
          <a:xfrm>
            <a:off x="5911850" y="4202113"/>
            <a:ext cx="323215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800">
                <a:latin typeface="Helvetica" pitchFamily="124" charset="0"/>
              </a:rPr>
              <a:t>a popout search should be unaffected by the circles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1295400"/>
          </a:xfrm>
        </p:spPr>
        <p:txBody>
          <a:bodyPr>
            <a:normAutofit fontScale="90000"/>
          </a:bodyPr>
          <a:lstStyle/>
          <a:p>
            <a:r>
              <a:rPr lang="en-US" sz="3400">
                <a:latin typeface="Helvetica" pitchFamily="124" charset="0"/>
              </a:rPr>
              <a:t>more problems</a:t>
            </a:r>
            <a:r>
              <a:rPr lang="en-US">
                <a:latin typeface="Helvetica" pitchFamily="124" charset="0"/>
              </a:rPr>
              <a:t> </a:t>
            </a:r>
            <a:br>
              <a:rPr lang="en-US">
                <a:latin typeface="Helvetica" pitchFamily="124" charset="0"/>
              </a:rPr>
            </a:br>
            <a:r>
              <a:rPr lang="en-US">
                <a:latin typeface="Helvetica" pitchFamily="124" charset="0"/>
              </a:rPr>
              <a:t>                           </a:t>
            </a:r>
            <a:r>
              <a:rPr lang="en-US" sz="3200" i="1">
                <a:latin typeface="Helvetica" pitchFamily="124" charset="0"/>
              </a:rPr>
              <a:t>Enns &amp; Rensink (1991)</a:t>
            </a:r>
            <a:endParaRPr lang="en-US">
              <a:latin typeface="Helvetica" pitchFamily="124" charset="0"/>
            </a:endParaRP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4688" y="5027613"/>
            <a:ext cx="8001000" cy="1566862"/>
          </a:xfrm>
        </p:spPr>
        <p:txBody>
          <a:bodyPr/>
          <a:lstStyle/>
          <a:p>
            <a:r>
              <a:rPr lang="en-US" sz="2400">
                <a:latin typeface="Helvetica" pitchFamily="124" charset="0"/>
              </a:rPr>
              <a:t>Search is very fast in this situation only when the objects look 3D - can the direction a whole object points be a “feature”?</a:t>
            </a:r>
          </a:p>
        </p:txBody>
      </p:sp>
      <p:sp>
        <p:nvSpPr>
          <p:cNvPr id="258052" name="Rectangle 4"/>
          <p:cNvSpPr>
            <a:spLocks noChangeArrowheads="1"/>
          </p:cNvSpPr>
          <p:nvPr/>
        </p:nvSpPr>
        <p:spPr bwMode="auto">
          <a:xfrm>
            <a:off x="588963" y="1627188"/>
            <a:ext cx="3471862" cy="3013075"/>
          </a:xfrm>
          <a:prstGeom prst="rect">
            <a:avLst/>
          </a:prstGeom>
          <a:solidFill>
            <a:srgbClr val="FAFAFA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endParaRPr lang="en-AU">
              <a:solidFill>
                <a:schemeClr val="bg1"/>
              </a:solidFill>
              <a:latin typeface="Times" pitchFamily="124" charset="0"/>
            </a:endParaRPr>
          </a:p>
        </p:txBody>
      </p:sp>
      <p:sp>
        <p:nvSpPr>
          <p:cNvPr id="258053" name="Rectangle 5"/>
          <p:cNvSpPr>
            <a:spLocks noChangeArrowheads="1"/>
          </p:cNvSpPr>
          <p:nvPr/>
        </p:nvSpPr>
        <p:spPr bwMode="auto">
          <a:xfrm>
            <a:off x="1760538" y="3217863"/>
            <a:ext cx="169862" cy="160337"/>
          </a:xfrm>
          <a:prstGeom prst="rect">
            <a:avLst/>
          </a:prstGeom>
          <a:solidFill>
            <a:srgbClr val="FAFAFA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BottomLeft"/>
            <a:lightRig rig="legacyNormal3" dir="t"/>
          </a:scene3d>
          <a:sp3d extrusionH="430200" prstMaterial="legacyMatte">
            <a:bevelT w="13500" h="13500" prst="angle"/>
            <a:bevelB w="13500" h="13500" prst="angle"/>
            <a:extrusionClr>
              <a:srgbClr val="FAFAFA"/>
            </a:extrusionClr>
          </a:sp3d>
        </p:spPr>
        <p:txBody>
          <a:bodyPr wrap="none" anchor="ctr">
            <a:flatTx/>
          </a:bodyPr>
          <a:lstStyle/>
          <a:p>
            <a:endParaRPr lang="en-GB"/>
          </a:p>
        </p:txBody>
      </p:sp>
      <p:sp>
        <p:nvSpPr>
          <p:cNvPr id="258054" name="Rectangle 6"/>
          <p:cNvSpPr>
            <a:spLocks noChangeArrowheads="1"/>
          </p:cNvSpPr>
          <p:nvPr/>
        </p:nvSpPr>
        <p:spPr bwMode="auto">
          <a:xfrm>
            <a:off x="2233613" y="2938463"/>
            <a:ext cx="171450" cy="160337"/>
          </a:xfrm>
          <a:prstGeom prst="rect">
            <a:avLst/>
          </a:prstGeom>
          <a:solidFill>
            <a:srgbClr val="FAFAFA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Normal3" dir="r"/>
          </a:scene3d>
          <a:sp3d extrusionH="430200" prstMaterial="legacyMatte">
            <a:bevelT w="13500" h="13500" prst="angle"/>
            <a:bevelB w="13500" h="13500" prst="angle"/>
            <a:extrusionClr>
              <a:srgbClr val="FAFAFA"/>
            </a:extrusionClr>
          </a:sp3d>
        </p:spPr>
        <p:txBody>
          <a:bodyPr wrap="none" anchor="ctr">
            <a:flatTx/>
          </a:bodyPr>
          <a:lstStyle/>
          <a:p>
            <a:endParaRPr lang="en-GB"/>
          </a:p>
        </p:txBody>
      </p:sp>
      <p:sp>
        <p:nvSpPr>
          <p:cNvPr id="258055" name="Rectangle 7"/>
          <p:cNvSpPr>
            <a:spLocks noChangeArrowheads="1"/>
          </p:cNvSpPr>
          <p:nvPr/>
        </p:nvSpPr>
        <p:spPr bwMode="auto">
          <a:xfrm>
            <a:off x="3011488" y="2849563"/>
            <a:ext cx="171450" cy="160337"/>
          </a:xfrm>
          <a:prstGeom prst="rect">
            <a:avLst/>
          </a:prstGeom>
          <a:solidFill>
            <a:srgbClr val="FAFAFA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Normal3" dir="r"/>
          </a:scene3d>
          <a:sp3d extrusionH="430200" prstMaterial="legacyMatte">
            <a:bevelT w="13500" h="13500" prst="angle"/>
            <a:bevelB w="13500" h="13500" prst="angle"/>
            <a:extrusionClr>
              <a:srgbClr val="FAFAFA"/>
            </a:extrusionClr>
          </a:sp3d>
        </p:spPr>
        <p:txBody>
          <a:bodyPr wrap="none" anchor="ctr">
            <a:flatTx/>
          </a:bodyPr>
          <a:lstStyle/>
          <a:p>
            <a:endParaRPr lang="en-GB"/>
          </a:p>
        </p:txBody>
      </p:sp>
      <p:sp>
        <p:nvSpPr>
          <p:cNvPr id="258056" name="Rectangle 8"/>
          <p:cNvSpPr>
            <a:spLocks noChangeArrowheads="1"/>
          </p:cNvSpPr>
          <p:nvPr/>
        </p:nvSpPr>
        <p:spPr bwMode="auto">
          <a:xfrm>
            <a:off x="862013" y="3532188"/>
            <a:ext cx="169862" cy="160337"/>
          </a:xfrm>
          <a:prstGeom prst="rect">
            <a:avLst/>
          </a:prstGeom>
          <a:solidFill>
            <a:srgbClr val="FAFAFA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Normal3" dir="r"/>
          </a:scene3d>
          <a:sp3d extrusionH="430200" prstMaterial="legacyMatte">
            <a:bevelT w="13500" h="13500" prst="angle"/>
            <a:bevelB w="13500" h="13500" prst="angle"/>
            <a:extrusionClr>
              <a:srgbClr val="FAFAFA"/>
            </a:extrusionClr>
          </a:sp3d>
        </p:spPr>
        <p:txBody>
          <a:bodyPr wrap="none" anchor="ctr">
            <a:flatTx/>
          </a:bodyPr>
          <a:lstStyle/>
          <a:p>
            <a:endParaRPr lang="en-GB"/>
          </a:p>
        </p:txBody>
      </p:sp>
      <p:sp>
        <p:nvSpPr>
          <p:cNvPr id="258057" name="Rectangle 9"/>
          <p:cNvSpPr>
            <a:spLocks noChangeArrowheads="1"/>
          </p:cNvSpPr>
          <p:nvPr/>
        </p:nvSpPr>
        <p:spPr bwMode="auto">
          <a:xfrm>
            <a:off x="1639888" y="2241550"/>
            <a:ext cx="171450" cy="160338"/>
          </a:xfrm>
          <a:prstGeom prst="rect">
            <a:avLst/>
          </a:prstGeom>
          <a:solidFill>
            <a:srgbClr val="FAFAFA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Normal3" dir="r"/>
          </a:scene3d>
          <a:sp3d extrusionH="430200" prstMaterial="legacyMatte">
            <a:bevelT w="13500" h="13500" prst="angle"/>
            <a:bevelB w="13500" h="13500" prst="angle"/>
            <a:extrusionClr>
              <a:srgbClr val="FAFAFA"/>
            </a:extrusionClr>
          </a:sp3d>
        </p:spPr>
        <p:txBody>
          <a:bodyPr wrap="none" anchor="ctr">
            <a:flatTx/>
          </a:bodyPr>
          <a:lstStyle/>
          <a:p>
            <a:endParaRPr lang="en-GB"/>
          </a:p>
        </p:txBody>
      </p:sp>
      <p:sp>
        <p:nvSpPr>
          <p:cNvPr id="258058" name="Rectangle 10"/>
          <p:cNvSpPr>
            <a:spLocks noChangeArrowheads="1"/>
          </p:cNvSpPr>
          <p:nvPr/>
        </p:nvSpPr>
        <p:spPr bwMode="auto">
          <a:xfrm>
            <a:off x="3416300" y="3100388"/>
            <a:ext cx="169863" cy="160337"/>
          </a:xfrm>
          <a:prstGeom prst="rect">
            <a:avLst/>
          </a:prstGeom>
          <a:solidFill>
            <a:srgbClr val="FAFAFA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Normal3" dir="r"/>
          </a:scene3d>
          <a:sp3d extrusionH="430200" prstMaterial="legacyMatte">
            <a:bevelT w="13500" h="13500" prst="angle"/>
            <a:bevelB w="13500" h="13500" prst="angle"/>
            <a:extrusionClr>
              <a:srgbClr val="FAFAFA"/>
            </a:extrusionClr>
          </a:sp3d>
        </p:spPr>
        <p:txBody>
          <a:bodyPr wrap="none" anchor="ctr">
            <a:flatTx/>
          </a:bodyPr>
          <a:lstStyle/>
          <a:p>
            <a:endParaRPr lang="en-GB"/>
          </a:p>
        </p:txBody>
      </p:sp>
      <p:sp>
        <p:nvSpPr>
          <p:cNvPr id="258059" name="Rectangle 11"/>
          <p:cNvSpPr>
            <a:spLocks noChangeArrowheads="1"/>
          </p:cNvSpPr>
          <p:nvPr/>
        </p:nvSpPr>
        <p:spPr bwMode="auto">
          <a:xfrm>
            <a:off x="1827213" y="4197350"/>
            <a:ext cx="169862" cy="160338"/>
          </a:xfrm>
          <a:prstGeom prst="rect">
            <a:avLst/>
          </a:prstGeom>
          <a:solidFill>
            <a:srgbClr val="FAFAFA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Normal3" dir="r"/>
          </a:scene3d>
          <a:sp3d extrusionH="430200" prstMaterial="legacyMatte">
            <a:bevelT w="13500" h="13500" prst="angle"/>
            <a:bevelB w="13500" h="13500" prst="angle"/>
            <a:extrusionClr>
              <a:srgbClr val="FAFAFA"/>
            </a:extrusionClr>
          </a:sp3d>
        </p:spPr>
        <p:txBody>
          <a:bodyPr wrap="none" anchor="ctr">
            <a:flatTx/>
          </a:bodyPr>
          <a:lstStyle/>
          <a:p>
            <a:endParaRPr lang="en-GB"/>
          </a:p>
        </p:txBody>
      </p:sp>
      <p:sp>
        <p:nvSpPr>
          <p:cNvPr id="258060" name="Rectangle 12"/>
          <p:cNvSpPr>
            <a:spLocks noChangeArrowheads="1"/>
          </p:cNvSpPr>
          <p:nvPr/>
        </p:nvSpPr>
        <p:spPr bwMode="auto">
          <a:xfrm>
            <a:off x="2659063" y="3884613"/>
            <a:ext cx="169862" cy="160337"/>
          </a:xfrm>
          <a:prstGeom prst="rect">
            <a:avLst/>
          </a:prstGeom>
          <a:solidFill>
            <a:srgbClr val="FAFAFA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Normal3" dir="r"/>
          </a:scene3d>
          <a:sp3d extrusionH="430200" prstMaterial="legacyMatte">
            <a:bevelT w="13500" h="13500" prst="angle"/>
            <a:bevelB w="13500" h="13500" prst="angle"/>
            <a:extrusionClr>
              <a:srgbClr val="FAFAFA"/>
            </a:extrusionClr>
          </a:sp3d>
        </p:spPr>
        <p:txBody>
          <a:bodyPr wrap="none" anchor="ctr">
            <a:flatTx/>
          </a:bodyPr>
          <a:lstStyle/>
          <a:p>
            <a:endParaRPr lang="en-GB"/>
          </a:p>
        </p:txBody>
      </p:sp>
      <p:sp>
        <p:nvSpPr>
          <p:cNvPr id="258061" name="Rectangle 13"/>
          <p:cNvSpPr>
            <a:spLocks noChangeArrowheads="1"/>
          </p:cNvSpPr>
          <p:nvPr/>
        </p:nvSpPr>
        <p:spPr bwMode="auto">
          <a:xfrm>
            <a:off x="776288" y="2416175"/>
            <a:ext cx="169862" cy="160338"/>
          </a:xfrm>
          <a:prstGeom prst="rect">
            <a:avLst/>
          </a:prstGeom>
          <a:solidFill>
            <a:srgbClr val="FAFAFA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Normal3" dir="r"/>
          </a:scene3d>
          <a:sp3d extrusionH="430200" prstMaterial="legacyMatte">
            <a:bevelT w="13500" h="13500" prst="angle"/>
            <a:bevelB w="13500" h="13500" prst="angle"/>
            <a:extrusionClr>
              <a:srgbClr val="FAFAFA"/>
            </a:extrusionClr>
          </a:sp3d>
        </p:spPr>
        <p:txBody>
          <a:bodyPr wrap="none" anchor="ctr">
            <a:flatTx/>
          </a:bodyPr>
          <a:lstStyle/>
          <a:p>
            <a:endParaRPr lang="en-GB"/>
          </a:p>
        </p:txBody>
      </p:sp>
      <p:sp>
        <p:nvSpPr>
          <p:cNvPr id="258062" name="Rectangle 14"/>
          <p:cNvSpPr>
            <a:spLocks noChangeArrowheads="1"/>
          </p:cNvSpPr>
          <p:nvPr/>
        </p:nvSpPr>
        <p:spPr bwMode="auto">
          <a:xfrm>
            <a:off x="2479675" y="2001838"/>
            <a:ext cx="169863" cy="161925"/>
          </a:xfrm>
          <a:prstGeom prst="rect">
            <a:avLst/>
          </a:prstGeom>
          <a:solidFill>
            <a:srgbClr val="FAFAFA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Normal3" dir="r"/>
          </a:scene3d>
          <a:sp3d extrusionH="430200" prstMaterial="legacyMatte">
            <a:bevelT w="13500" h="13500" prst="angle"/>
            <a:bevelB w="13500" h="13500" prst="angle"/>
            <a:extrusionClr>
              <a:srgbClr val="FAFAFA"/>
            </a:extrusionClr>
          </a:sp3d>
        </p:spPr>
        <p:txBody>
          <a:bodyPr wrap="none" anchor="ctr">
            <a:flatTx/>
          </a:bodyPr>
          <a:lstStyle/>
          <a:p>
            <a:endParaRPr lang="en-GB"/>
          </a:p>
        </p:txBody>
      </p:sp>
      <p:sp>
        <p:nvSpPr>
          <p:cNvPr id="258063" name="Rectangle 15"/>
          <p:cNvSpPr>
            <a:spLocks noChangeArrowheads="1"/>
          </p:cNvSpPr>
          <p:nvPr/>
        </p:nvSpPr>
        <p:spPr bwMode="auto">
          <a:xfrm>
            <a:off x="4741863" y="1622425"/>
            <a:ext cx="3471862" cy="3013075"/>
          </a:xfrm>
          <a:prstGeom prst="rect">
            <a:avLst/>
          </a:prstGeom>
          <a:solidFill>
            <a:srgbClr val="FAFAFA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endParaRPr lang="en-AU">
              <a:solidFill>
                <a:schemeClr val="bg1"/>
              </a:solidFill>
              <a:latin typeface="Times" pitchFamily="124" charset="0"/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 rot="7927140">
            <a:off x="5293519" y="2772569"/>
            <a:ext cx="352425" cy="227013"/>
            <a:chOff x="3426" y="1706"/>
            <a:chExt cx="294" cy="189"/>
          </a:xfrm>
        </p:grpSpPr>
        <p:sp>
          <p:nvSpPr>
            <p:cNvPr id="258065" name="Rectangle 17"/>
            <p:cNvSpPr>
              <a:spLocks noChangeArrowheads="1"/>
            </p:cNvSpPr>
            <p:nvPr/>
          </p:nvSpPr>
          <p:spPr bwMode="auto">
            <a:xfrm>
              <a:off x="3426" y="1706"/>
              <a:ext cx="206" cy="100"/>
            </a:xfrm>
            <a:prstGeom prst="rect">
              <a:avLst/>
            </a:prstGeom>
            <a:solidFill>
              <a:srgbClr val="52515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8066" name="Rectangle 18"/>
            <p:cNvSpPr>
              <a:spLocks noChangeArrowheads="1"/>
            </p:cNvSpPr>
            <p:nvPr/>
          </p:nvSpPr>
          <p:spPr bwMode="auto">
            <a:xfrm>
              <a:off x="3428" y="1795"/>
              <a:ext cx="206" cy="100"/>
            </a:xfrm>
            <a:prstGeom prst="rect">
              <a:avLst/>
            </a:prstGeom>
            <a:solidFill>
              <a:srgbClr val="D0CED7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8067" name="Rectangle 19"/>
            <p:cNvSpPr>
              <a:spLocks noChangeArrowheads="1"/>
            </p:cNvSpPr>
            <p:nvPr/>
          </p:nvSpPr>
          <p:spPr bwMode="auto">
            <a:xfrm>
              <a:off x="3633" y="1707"/>
              <a:ext cx="87" cy="186"/>
            </a:xfrm>
            <a:prstGeom prst="rect">
              <a:avLst/>
            </a:prstGeom>
            <a:solidFill>
              <a:srgbClr val="82828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 rot="7927140">
            <a:off x="7414419" y="3929856"/>
            <a:ext cx="352425" cy="227013"/>
            <a:chOff x="3426" y="1706"/>
            <a:chExt cx="294" cy="189"/>
          </a:xfrm>
        </p:grpSpPr>
        <p:sp>
          <p:nvSpPr>
            <p:cNvPr id="258069" name="Rectangle 21"/>
            <p:cNvSpPr>
              <a:spLocks noChangeArrowheads="1"/>
            </p:cNvSpPr>
            <p:nvPr/>
          </p:nvSpPr>
          <p:spPr bwMode="auto">
            <a:xfrm>
              <a:off x="3426" y="1706"/>
              <a:ext cx="206" cy="100"/>
            </a:xfrm>
            <a:prstGeom prst="rect">
              <a:avLst/>
            </a:prstGeom>
            <a:solidFill>
              <a:srgbClr val="52515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8070" name="Rectangle 22"/>
            <p:cNvSpPr>
              <a:spLocks noChangeArrowheads="1"/>
            </p:cNvSpPr>
            <p:nvPr/>
          </p:nvSpPr>
          <p:spPr bwMode="auto">
            <a:xfrm>
              <a:off x="3428" y="1795"/>
              <a:ext cx="206" cy="100"/>
            </a:xfrm>
            <a:prstGeom prst="rect">
              <a:avLst/>
            </a:prstGeom>
            <a:solidFill>
              <a:srgbClr val="D0CED7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8071" name="Rectangle 23"/>
            <p:cNvSpPr>
              <a:spLocks noChangeArrowheads="1"/>
            </p:cNvSpPr>
            <p:nvPr/>
          </p:nvSpPr>
          <p:spPr bwMode="auto">
            <a:xfrm>
              <a:off x="3633" y="1707"/>
              <a:ext cx="87" cy="186"/>
            </a:xfrm>
            <a:prstGeom prst="rect">
              <a:avLst/>
            </a:prstGeom>
            <a:solidFill>
              <a:srgbClr val="82828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 rot="7927140">
            <a:off x="5934869" y="3469481"/>
            <a:ext cx="352425" cy="227013"/>
            <a:chOff x="3426" y="1706"/>
            <a:chExt cx="294" cy="189"/>
          </a:xfrm>
        </p:grpSpPr>
        <p:sp>
          <p:nvSpPr>
            <p:cNvPr id="258073" name="Rectangle 25"/>
            <p:cNvSpPr>
              <a:spLocks noChangeArrowheads="1"/>
            </p:cNvSpPr>
            <p:nvPr/>
          </p:nvSpPr>
          <p:spPr bwMode="auto">
            <a:xfrm>
              <a:off x="3426" y="1706"/>
              <a:ext cx="206" cy="100"/>
            </a:xfrm>
            <a:prstGeom prst="rect">
              <a:avLst/>
            </a:prstGeom>
            <a:solidFill>
              <a:srgbClr val="52515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8074" name="Rectangle 26"/>
            <p:cNvSpPr>
              <a:spLocks noChangeArrowheads="1"/>
            </p:cNvSpPr>
            <p:nvPr/>
          </p:nvSpPr>
          <p:spPr bwMode="auto">
            <a:xfrm>
              <a:off x="3428" y="1795"/>
              <a:ext cx="206" cy="100"/>
            </a:xfrm>
            <a:prstGeom prst="rect">
              <a:avLst/>
            </a:prstGeom>
            <a:solidFill>
              <a:srgbClr val="D0CED7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8075" name="Rectangle 27"/>
            <p:cNvSpPr>
              <a:spLocks noChangeArrowheads="1"/>
            </p:cNvSpPr>
            <p:nvPr/>
          </p:nvSpPr>
          <p:spPr bwMode="auto">
            <a:xfrm>
              <a:off x="3633" y="1707"/>
              <a:ext cx="87" cy="186"/>
            </a:xfrm>
            <a:prstGeom prst="rect">
              <a:avLst/>
            </a:prstGeom>
            <a:solidFill>
              <a:srgbClr val="82828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 rot="7927140">
            <a:off x="6660356" y="3748882"/>
            <a:ext cx="352425" cy="227012"/>
            <a:chOff x="3426" y="1706"/>
            <a:chExt cx="294" cy="189"/>
          </a:xfrm>
        </p:grpSpPr>
        <p:sp>
          <p:nvSpPr>
            <p:cNvPr id="258077" name="Rectangle 29"/>
            <p:cNvSpPr>
              <a:spLocks noChangeArrowheads="1"/>
            </p:cNvSpPr>
            <p:nvPr/>
          </p:nvSpPr>
          <p:spPr bwMode="auto">
            <a:xfrm>
              <a:off x="3426" y="1706"/>
              <a:ext cx="206" cy="100"/>
            </a:xfrm>
            <a:prstGeom prst="rect">
              <a:avLst/>
            </a:prstGeom>
            <a:solidFill>
              <a:srgbClr val="52515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8078" name="Rectangle 30"/>
            <p:cNvSpPr>
              <a:spLocks noChangeArrowheads="1"/>
            </p:cNvSpPr>
            <p:nvPr/>
          </p:nvSpPr>
          <p:spPr bwMode="auto">
            <a:xfrm>
              <a:off x="3428" y="1795"/>
              <a:ext cx="206" cy="100"/>
            </a:xfrm>
            <a:prstGeom prst="rect">
              <a:avLst/>
            </a:prstGeom>
            <a:solidFill>
              <a:srgbClr val="D0CED7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8079" name="Rectangle 31"/>
            <p:cNvSpPr>
              <a:spLocks noChangeArrowheads="1"/>
            </p:cNvSpPr>
            <p:nvPr/>
          </p:nvSpPr>
          <p:spPr bwMode="auto">
            <a:xfrm>
              <a:off x="3633" y="1707"/>
              <a:ext cx="87" cy="186"/>
            </a:xfrm>
            <a:prstGeom prst="rect">
              <a:avLst/>
            </a:prstGeom>
            <a:solidFill>
              <a:srgbClr val="82828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6" name="Group 32"/>
          <p:cNvGrpSpPr>
            <a:grpSpLocks/>
          </p:cNvGrpSpPr>
          <p:nvPr/>
        </p:nvGrpSpPr>
        <p:grpSpPr bwMode="auto">
          <a:xfrm rot="7927140">
            <a:off x="6198394" y="2050256"/>
            <a:ext cx="352425" cy="227013"/>
            <a:chOff x="3426" y="1706"/>
            <a:chExt cx="294" cy="189"/>
          </a:xfrm>
        </p:grpSpPr>
        <p:sp>
          <p:nvSpPr>
            <p:cNvPr id="258081" name="Rectangle 33"/>
            <p:cNvSpPr>
              <a:spLocks noChangeArrowheads="1"/>
            </p:cNvSpPr>
            <p:nvPr/>
          </p:nvSpPr>
          <p:spPr bwMode="auto">
            <a:xfrm>
              <a:off x="3426" y="1706"/>
              <a:ext cx="206" cy="100"/>
            </a:xfrm>
            <a:prstGeom prst="rect">
              <a:avLst/>
            </a:prstGeom>
            <a:solidFill>
              <a:srgbClr val="52515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8082" name="Rectangle 34"/>
            <p:cNvSpPr>
              <a:spLocks noChangeArrowheads="1"/>
            </p:cNvSpPr>
            <p:nvPr/>
          </p:nvSpPr>
          <p:spPr bwMode="auto">
            <a:xfrm>
              <a:off x="3428" y="1795"/>
              <a:ext cx="206" cy="100"/>
            </a:xfrm>
            <a:prstGeom prst="rect">
              <a:avLst/>
            </a:prstGeom>
            <a:solidFill>
              <a:srgbClr val="D0CED7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8083" name="Rectangle 35"/>
            <p:cNvSpPr>
              <a:spLocks noChangeArrowheads="1"/>
            </p:cNvSpPr>
            <p:nvPr/>
          </p:nvSpPr>
          <p:spPr bwMode="auto">
            <a:xfrm>
              <a:off x="3633" y="1707"/>
              <a:ext cx="87" cy="186"/>
            </a:xfrm>
            <a:prstGeom prst="rect">
              <a:avLst/>
            </a:prstGeom>
            <a:solidFill>
              <a:srgbClr val="82828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7" name="Group 36"/>
          <p:cNvGrpSpPr>
            <a:grpSpLocks/>
          </p:cNvGrpSpPr>
          <p:nvPr/>
        </p:nvGrpSpPr>
        <p:grpSpPr bwMode="auto">
          <a:xfrm rot="7927140">
            <a:off x="5272881" y="1967707"/>
            <a:ext cx="352425" cy="227012"/>
            <a:chOff x="3426" y="1706"/>
            <a:chExt cx="294" cy="189"/>
          </a:xfrm>
        </p:grpSpPr>
        <p:sp>
          <p:nvSpPr>
            <p:cNvPr id="258085" name="Rectangle 37"/>
            <p:cNvSpPr>
              <a:spLocks noChangeArrowheads="1"/>
            </p:cNvSpPr>
            <p:nvPr/>
          </p:nvSpPr>
          <p:spPr bwMode="auto">
            <a:xfrm>
              <a:off x="3426" y="1706"/>
              <a:ext cx="206" cy="100"/>
            </a:xfrm>
            <a:prstGeom prst="rect">
              <a:avLst/>
            </a:prstGeom>
            <a:solidFill>
              <a:srgbClr val="52515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8086" name="Rectangle 38"/>
            <p:cNvSpPr>
              <a:spLocks noChangeArrowheads="1"/>
            </p:cNvSpPr>
            <p:nvPr/>
          </p:nvSpPr>
          <p:spPr bwMode="auto">
            <a:xfrm>
              <a:off x="3428" y="1795"/>
              <a:ext cx="206" cy="100"/>
            </a:xfrm>
            <a:prstGeom prst="rect">
              <a:avLst/>
            </a:prstGeom>
            <a:solidFill>
              <a:srgbClr val="D0CED7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8087" name="Rectangle 39"/>
            <p:cNvSpPr>
              <a:spLocks noChangeArrowheads="1"/>
            </p:cNvSpPr>
            <p:nvPr/>
          </p:nvSpPr>
          <p:spPr bwMode="auto">
            <a:xfrm>
              <a:off x="3633" y="1707"/>
              <a:ext cx="87" cy="186"/>
            </a:xfrm>
            <a:prstGeom prst="rect">
              <a:avLst/>
            </a:prstGeom>
            <a:solidFill>
              <a:srgbClr val="82828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8" name="Group 40"/>
          <p:cNvGrpSpPr>
            <a:grpSpLocks/>
          </p:cNvGrpSpPr>
          <p:nvPr/>
        </p:nvGrpSpPr>
        <p:grpSpPr bwMode="auto">
          <a:xfrm rot="7927140">
            <a:off x="7274719" y="3283744"/>
            <a:ext cx="352425" cy="227013"/>
            <a:chOff x="3426" y="1706"/>
            <a:chExt cx="294" cy="189"/>
          </a:xfrm>
        </p:grpSpPr>
        <p:sp>
          <p:nvSpPr>
            <p:cNvPr id="258089" name="Rectangle 41"/>
            <p:cNvSpPr>
              <a:spLocks noChangeArrowheads="1"/>
            </p:cNvSpPr>
            <p:nvPr/>
          </p:nvSpPr>
          <p:spPr bwMode="auto">
            <a:xfrm>
              <a:off x="3426" y="1706"/>
              <a:ext cx="206" cy="100"/>
            </a:xfrm>
            <a:prstGeom prst="rect">
              <a:avLst/>
            </a:prstGeom>
            <a:solidFill>
              <a:srgbClr val="52515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8090" name="Rectangle 42"/>
            <p:cNvSpPr>
              <a:spLocks noChangeArrowheads="1"/>
            </p:cNvSpPr>
            <p:nvPr/>
          </p:nvSpPr>
          <p:spPr bwMode="auto">
            <a:xfrm>
              <a:off x="3428" y="1795"/>
              <a:ext cx="206" cy="100"/>
            </a:xfrm>
            <a:prstGeom prst="rect">
              <a:avLst/>
            </a:prstGeom>
            <a:solidFill>
              <a:srgbClr val="D0CED7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8091" name="Rectangle 43"/>
            <p:cNvSpPr>
              <a:spLocks noChangeArrowheads="1"/>
            </p:cNvSpPr>
            <p:nvPr/>
          </p:nvSpPr>
          <p:spPr bwMode="auto">
            <a:xfrm>
              <a:off x="3633" y="1707"/>
              <a:ext cx="87" cy="186"/>
            </a:xfrm>
            <a:prstGeom prst="rect">
              <a:avLst/>
            </a:prstGeom>
            <a:solidFill>
              <a:srgbClr val="82828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9" name="Group 44"/>
          <p:cNvGrpSpPr>
            <a:grpSpLocks/>
          </p:cNvGrpSpPr>
          <p:nvPr/>
        </p:nvGrpSpPr>
        <p:grpSpPr bwMode="auto">
          <a:xfrm rot="7927140">
            <a:off x="5269706" y="3850482"/>
            <a:ext cx="352425" cy="227012"/>
            <a:chOff x="3426" y="1706"/>
            <a:chExt cx="294" cy="189"/>
          </a:xfrm>
        </p:grpSpPr>
        <p:sp>
          <p:nvSpPr>
            <p:cNvPr id="258093" name="Rectangle 45"/>
            <p:cNvSpPr>
              <a:spLocks noChangeArrowheads="1"/>
            </p:cNvSpPr>
            <p:nvPr/>
          </p:nvSpPr>
          <p:spPr bwMode="auto">
            <a:xfrm>
              <a:off x="3426" y="1706"/>
              <a:ext cx="206" cy="100"/>
            </a:xfrm>
            <a:prstGeom prst="rect">
              <a:avLst/>
            </a:prstGeom>
            <a:solidFill>
              <a:srgbClr val="52515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8094" name="Rectangle 46"/>
            <p:cNvSpPr>
              <a:spLocks noChangeArrowheads="1"/>
            </p:cNvSpPr>
            <p:nvPr/>
          </p:nvSpPr>
          <p:spPr bwMode="auto">
            <a:xfrm>
              <a:off x="3428" y="1795"/>
              <a:ext cx="206" cy="100"/>
            </a:xfrm>
            <a:prstGeom prst="rect">
              <a:avLst/>
            </a:prstGeom>
            <a:solidFill>
              <a:srgbClr val="D0CED7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8095" name="Rectangle 47"/>
            <p:cNvSpPr>
              <a:spLocks noChangeArrowheads="1"/>
            </p:cNvSpPr>
            <p:nvPr/>
          </p:nvSpPr>
          <p:spPr bwMode="auto">
            <a:xfrm>
              <a:off x="3633" y="1707"/>
              <a:ext cx="87" cy="186"/>
            </a:xfrm>
            <a:prstGeom prst="rect">
              <a:avLst/>
            </a:prstGeom>
            <a:solidFill>
              <a:srgbClr val="82828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0" name="Group 48"/>
          <p:cNvGrpSpPr>
            <a:grpSpLocks/>
          </p:cNvGrpSpPr>
          <p:nvPr/>
        </p:nvGrpSpPr>
        <p:grpSpPr bwMode="auto">
          <a:xfrm rot="7927140">
            <a:off x="6309519" y="2667794"/>
            <a:ext cx="352425" cy="227013"/>
            <a:chOff x="3426" y="1706"/>
            <a:chExt cx="294" cy="189"/>
          </a:xfrm>
        </p:grpSpPr>
        <p:sp>
          <p:nvSpPr>
            <p:cNvPr id="258097" name="Rectangle 49"/>
            <p:cNvSpPr>
              <a:spLocks noChangeArrowheads="1"/>
            </p:cNvSpPr>
            <p:nvPr/>
          </p:nvSpPr>
          <p:spPr bwMode="auto">
            <a:xfrm>
              <a:off x="3426" y="1706"/>
              <a:ext cx="206" cy="100"/>
            </a:xfrm>
            <a:prstGeom prst="rect">
              <a:avLst/>
            </a:prstGeom>
            <a:solidFill>
              <a:srgbClr val="52515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8098" name="Rectangle 50"/>
            <p:cNvSpPr>
              <a:spLocks noChangeArrowheads="1"/>
            </p:cNvSpPr>
            <p:nvPr/>
          </p:nvSpPr>
          <p:spPr bwMode="auto">
            <a:xfrm>
              <a:off x="3428" y="1795"/>
              <a:ext cx="206" cy="100"/>
            </a:xfrm>
            <a:prstGeom prst="rect">
              <a:avLst/>
            </a:prstGeom>
            <a:solidFill>
              <a:srgbClr val="D0CED7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8099" name="Rectangle 51"/>
            <p:cNvSpPr>
              <a:spLocks noChangeArrowheads="1"/>
            </p:cNvSpPr>
            <p:nvPr/>
          </p:nvSpPr>
          <p:spPr bwMode="auto">
            <a:xfrm>
              <a:off x="3633" y="1707"/>
              <a:ext cx="87" cy="186"/>
            </a:xfrm>
            <a:prstGeom prst="rect">
              <a:avLst/>
            </a:prstGeom>
            <a:solidFill>
              <a:srgbClr val="82828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1" name="Group 52"/>
          <p:cNvGrpSpPr>
            <a:grpSpLocks/>
          </p:cNvGrpSpPr>
          <p:nvPr/>
        </p:nvGrpSpPr>
        <p:grpSpPr bwMode="auto">
          <a:xfrm>
            <a:off x="7110413" y="2524125"/>
            <a:ext cx="334962" cy="336550"/>
            <a:chOff x="4479" y="1590"/>
            <a:chExt cx="211" cy="212"/>
          </a:xfrm>
        </p:grpSpPr>
        <p:sp>
          <p:nvSpPr>
            <p:cNvPr id="258101" name="Rectangle 53"/>
            <p:cNvSpPr>
              <a:spLocks noChangeArrowheads="1"/>
            </p:cNvSpPr>
            <p:nvPr/>
          </p:nvSpPr>
          <p:spPr bwMode="auto">
            <a:xfrm rot="7927140" flipH="1" flipV="1">
              <a:off x="4490" y="1686"/>
              <a:ext cx="156" cy="76"/>
            </a:xfrm>
            <a:prstGeom prst="rect">
              <a:avLst/>
            </a:prstGeom>
            <a:solidFill>
              <a:srgbClr val="52515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8102" name="Rectangle 54"/>
            <p:cNvSpPr>
              <a:spLocks noChangeArrowheads="1"/>
            </p:cNvSpPr>
            <p:nvPr/>
          </p:nvSpPr>
          <p:spPr bwMode="auto">
            <a:xfrm rot="7927140" flipH="1" flipV="1">
              <a:off x="4439" y="1648"/>
              <a:ext cx="155" cy="76"/>
            </a:xfrm>
            <a:prstGeom prst="rect">
              <a:avLst/>
            </a:prstGeom>
            <a:solidFill>
              <a:srgbClr val="D0CED7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8103" name="Rectangle 55"/>
            <p:cNvSpPr>
              <a:spLocks noChangeArrowheads="1"/>
            </p:cNvSpPr>
            <p:nvPr/>
          </p:nvSpPr>
          <p:spPr bwMode="auto">
            <a:xfrm rot="7927140" flipH="1" flipV="1">
              <a:off x="4587" y="1553"/>
              <a:ext cx="66" cy="140"/>
            </a:xfrm>
            <a:prstGeom prst="rect">
              <a:avLst/>
            </a:prstGeom>
            <a:solidFill>
              <a:srgbClr val="82828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5" name="Text Box 3"/>
          <p:cNvSpPr txBox="1">
            <a:spLocks noChangeArrowheads="1"/>
          </p:cNvSpPr>
          <p:nvPr/>
        </p:nvSpPr>
        <p:spPr bwMode="auto">
          <a:xfrm>
            <a:off x="685800" y="5486400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Helvetica" pitchFamily="124" charset="0"/>
              </a:rPr>
              <a:t>       Feature search</a:t>
            </a:r>
          </a:p>
        </p:txBody>
      </p:sp>
      <p:sp>
        <p:nvSpPr>
          <p:cNvPr id="248836" name="Rectangle 4"/>
          <p:cNvSpPr>
            <a:spLocks noChangeArrowheads="1"/>
          </p:cNvSpPr>
          <p:nvPr/>
        </p:nvSpPr>
        <p:spPr bwMode="auto">
          <a:xfrm>
            <a:off x="914400" y="2057400"/>
            <a:ext cx="2895600" cy="3276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48837" name="Text Box 5"/>
          <p:cNvSpPr txBox="1">
            <a:spLocks noChangeArrowheads="1"/>
          </p:cNvSpPr>
          <p:nvPr/>
        </p:nvSpPr>
        <p:spPr bwMode="auto">
          <a:xfrm>
            <a:off x="1189038" y="2632075"/>
            <a:ext cx="21907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Helvetica" pitchFamily="124" charset="0"/>
              </a:rPr>
              <a:t>X</a:t>
            </a:r>
          </a:p>
        </p:txBody>
      </p:sp>
      <p:sp>
        <p:nvSpPr>
          <p:cNvPr id="248838" name="Text Box 6"/>
          <p:cNvSpPr txBox="1">
            <a:spLocks noChangeArrowheads="1"/>
          </p:cNvSpPr>
          <p:nvPr/>
        </p:nvSpPr>
        <p:spPr bwMode="auto">
          <a:xfrm>
            <a:off x="1555750" y="3041650"/>
            <a:ext cx="21907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Helvetica" pitchFamily="124" charset="0"/>
              </a:rPr>
              <a:t>X</a:t>
            </a:r>
          </a:p>
        </p:txBody>
      </p:sp>
      <p:sp>
        <p:nvSpPr>
          <p:cNvPr id="248839" name="Text Box 7"/>
          <p:cNvSpPr txBox="1">
            <a:spLocks noChangeArrowheads="1"/>
          </p:cNvSpPr>
          <p:nvPr/>
        </p:nvSpPr>
        <p:spPr bwMode="auto">
          <a:xfrm>
            <a:off x="1701800" y="3860800"/>
            <a:ext cx="21907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Helvetica" pitchFamily="124" charset="0"/>
              </a:rPr>
              <a:t>X</a:t>
            </a:r>
          </a:p>
        </p:txBody>
      </p:sp>
      <p:sp>
        <p:nvSpPr>
          <p:cNvPr id="248840" name="Text Box 8"/>
          <p:cNvSpPr txBox="1">
            <a:spLocks noChangeArrowheads="1"/>
          </p:cNvSpPr>
          <p:nvPr/>
        </p:nvSpPr>
        <p:spPr bwMode="auto">
          <a:xfrm>
            <a:off x="2105025" y="2632075"/>
            <a:ext cx="21907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Helvetica" pitchFamily="124" charset="0"/>
              </a:rPr>
              <a:t>X</a:t>
            </a:r>
          </a:p>
        </p:txBody>
      </p:sp>
      <p:sp>
        <p:nvSpPr>
          <p:cNvPr id="248841" name="Text Box 9"/>
          <p:cNvSpPr txBox="1">
            <a:spLocks noChangeArrowheads="1"/>
          </p:cNvSpPr>
          <p:nvPr/>
        </p:nvSpPr>
        <p:spPr bwMode="auto">
          <a:xfrm>
            <a:off x="2214563" y="3368675"/>
            <a:ext cx="21907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Helvetica" pitchFamily="124" charset="0"/>
              </a:rPr>
              <a:t>X</a:t>
            </a:r>
          </a:p>
        </p:txBody>
      </p:sp>
      <p:sp>
        <p:nvSpPr>
          <p:cNvPr id="248842" name="Text Box 10"/>
          <p:cNvSpPr txBox="1">
            <a:spLocks noChangeArrowheads="1"/>
          </p:cNvSpPr>
          <p:nvPr/>
        </p:nvSpPr>
        <p:spPr bwMode="auto">
          <a:xfrm>
            <a:off x="2913063" y="3368675"/>
            <a:ext cx="217487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Helvetica" pitchFamily="124" charset="0"/>
              </a:rPr>
              <a:t>X</a:t>
            </a:r>
          </a:p>
        </p:txBody>
      </p:sp>
      <p:sp>
        <p:nvSpPr>
          <p:cNvPr id="248843" name="Text Box 11"/>
          <p:cNvSpPr txBox="1">
            <a:spLocks noChangeArrowheads="1"/>
          </p:cNvSpPr>
          <p:nvPr/>
        </p:nvSpPr>
        <p:spPr bwMode="auto">
          <a:xfrm>
            <a:off x="2801938" y="2794000"/>
            <a:ext cx="21907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Helvetica" pitchFamily="124" charset="0"/>
              </a:rPr>
              <a:t>X</a:t>
            </a:r>
          </a:p>
        </p:txBody>
      </p:sp>
      <p:sp>
        <p:nvSpPr>
          <p:cNvPr id="248844" name="Text Box 12"/>
          <p:cNvSpPr txBox="1">
            <a:spLocks noChangeArrowheads="1"/>
          </p:cNvSpPr>
          <p:nvPr/>
        </p:nvSpPr>
        <p:spPr bwMode="auto">
          <a:xfrm>
            <a:off x="2544763" y="4432300"/>
            <a:ext cx="21907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008000"/>
                </a:solidFill>
                <a:latin typeface="Helvetica" pitchFamily="124" charset="0"/>
              </a:rPr>
              <a:t>X</a:t>
            </a:r>
          </a:p>
        </p:txBody>
      </p:sp>
      <p:sp>
        <p:nvSpPr>
          <p:cNvPr id="248845" name="Text Box 13"/>
          <p:cNvSpPr txBox="1">
            <a:spLocks noChangeArrowheads="1"/>
          </p:cNvSpPr>
          <p:nvPr/>
        </p:nvSpPr>
        <p:spPr bwMode="auto">
          <a:xfrm>
            <a:off x="2509838" y="3451225"/>
            <a:ext cx="217487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Helvetica" pitchFamily="124" charset="0"/>
              </a:rPr>
              <a:t>X</a:t>
            </a:r>
          </a:p>
        </p:txBody>
      </p:sp>
      <p:sp>
        <p:nvSpPr>
          <p:cNvPr id="248846" name="Text Box 14"/>
          <p:cNvSpPr txBox="1">
            <a:spLocks noChangeArrowheads="1"/>
          </p:cNvSpPr>
          <p:nvPr/>
        </p:nvSpPr>
        <p:spPr bwMode="auto">
          <a:xfrm>
            <a:off x="1446213" y="4432300"/>
            <a:ext cx="21907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Helvetica" pitchFamily="124" charset="0"/>
              </a:rPr>
              <a:t>X</a:t>
            </a:r>
          </a:p>
        </p:txBody>
      </p:sp>
      <p:sp>
        <p:nvSpPr>
          <p:cNvPr id="248847" name="Text Box 15"/>
          <p:cNvSpPr txBox="1">
            <a:spLocks noChangeArrowheads="1"/>
          </p:cNvSpPr>
          <p:nvPr/>
        </p:nvSpPr>
        <p:spPr bwMode="auto">
          <a:xfrm>
            <a:off x="2435225" y="2876550"/>
            <a:ext cx="21907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Helvetica" pitchFamily="124" charset="0"/>
              </a:rPr>
              <a:t>X</a:t>
            </a:r>
          </a:p>
        </p:txBody>
      </p:sp>
      <p:sp>
        <p:nvSpPr>
          <p:cNvPr id="248848" name="Text Box 16"/>
          <p:cNvSpPr txBox="1">
            <a:spLocks noChangeArrowheads="1"/>
          </p:cNvSpPr>
          <p:nvPr/>
        </p:nvSpPr>
        <p:spPr bwMode="auto">
          <a:xfrm>
            <a:off x="3130550" y="4105275"/>
            <a:ext cx="21907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Helvetica" pitchFamily="124" charset="0"/>
              </a:rPr>
              <a:t>X</a:t>
            </a:r>
          </a:p>
        </p:txBody>
      </p:sp>
      <p:sp>
        <p:nvSpPr>
          <p:cNvPr id="248849" name="Text Box 17"/>
          <p:cNvSpPr txBox="1">
            <a:spLocks noChangeArrowheads="1"/>
          </p:cNvSpPr>
          <p:nvPr/>
        </p:nvSpPr>
        <p:spPr bwMode="auto">
          <a:xfrm>
            <a:off x="3278188" y="2876550"/>
            <a:ext cx="21907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Helvetica" pitchFamily="124" charset="0"/>
              </a:rPr>
              <a:t>X</a:t>
            </a:r>
          </a:p>
        </p:txBody>
      </p:sp>
      <p:sp>
        <p:nvSpPr>
          <p:cNvPr id="248850" name="Text Box 18"/>
          <p:cNvSpPr txBox="1">
            <a:spLocks noChangeArrowheads="1"/>
          </p:cNvSpPr>
          <p:nvPr/>
        </p:nvSpPr>
        <p:spPr bwMode="auto">
          <a:xfrm>
            <a:off x="2141538" y="4349750"/>
            <a:ext cx="21907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Helvetica" pitchFamily="124" charset="0"/>
              </a:rPr>
              <a:t>X</a:t>
            </a:r>
          </a:p>
        </p:txBody>
      </p:sp>
      <p:sp>
        <p:nvSpPr>
          <p:cNvPr id="248851" name="Rectangle 19"/>
          <p:cNvSpPr>
            <a:spLocks noChangeArrowheads="1"/>
          </p:cNvSpPr>
          <p:nvPr/>
        </p:nvSpPr>
        <p:spPr bwMode="auto">
          <a:xfrm>
            <a:off x="4956175" y="2066925"/>
            <a:ext cx="2895600" cy="3276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48852" name="Text Box 20"/>
          <p:cNvSpPr txBox="1">
            <a:spLocks noChangeArrowheads="1"/>
          </p:cNvSpPr>
          <p:nvPr/>
        </p:nvSpPr>
        <p:spPr bwMode="auto">
          <a:xfrm>
            <a:off x="5216525" y="2640013"/>
            <a:ext cx="19367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Helvetica" pitchFamily="124" charset="0"/>
              </a:rPr>
              <a:t>X</a:t>
            </a:r>
          </a:p>
        </p:txBody>
      </p:sp>
      <p:sp>
        <p:nvSpPr>
          <p:cNvPr id="248853" name="Text Box 21"/>
          <p:cNvSpPr txBox="1">
            <a:spLocks noChangeArrowheads="1"/>
          </p:cNvSpPr>
          <p:nvPr/>
        </p:nvSpPr>
        <p:spPr bwMode="auto">
          <a:xfrm>
            <a:off x="5565775" y="3286125"/>
            <a:ext cx="19367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Helvetica" pitchFamily="124" charset="0"/>
              </a:rPr>
              <a:t>X</a:t>
            </a:r>
          </a:p>
        </p:txBody>
      </p:sp>
      <p:sp>
        <p:nvSpPr>
          <p:cNvPr id="248854" name="Text Box 22"/>
          <p:cNvSpPr txBox="1">
            <a:spLocks noChangeArrowheads="1"/>
          </p:cNvSpPr>
          <p:nvPr/>
        </p:nvSpPr>
        <p:spPr bwMode="auto">
          <a:xfrm>
            <a:off x="6099175" y="3971925"/>
            <a:ext cx="19367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Helvetica" pitchFamily="124" charset="0"/>
              </a:rPr>
              <a:t>X</a:t>
            </a:r>
          </a:p>
        </p:txBody>
      </p:sp>
      <p:sp>
        <p:nvSpPr>
          <p:cNvPr id="248855" name="Text Box 23"/>
          <p:cNvSpPr txBox="1">
            <a:spLocks noChangeArrowheads="1"/>
          </p:cNvSpPr>
          <p:nvPr/>
        </p:nvSpPr>
        <p:spPr bwMode="auto">
          <a:xfrm>
            <a:off x="6327775" y="2524125"/>
            <a:ext cx="19367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Helvetica" pitchFamily="124" charset="0"/>
              </a:rPr>
              <a:t>X</a:t>
            </a:r>
          </a:p>
        </p:txBody>
      </p:sp>
      <p:sp>
        <p:nvSpPr>
          <p:cNvPr id="248856" name="Text Box 24"/>
          <p:cNvSpPr txBox="1">
            <a:spLocks noChangeArrowheads="1"/>
          </p:cNvSpPr>
          <p:nvPr/>
        </p:nvSpPr>
        <p:spPr bwMode="auto">
          <a:xfrm>
            <a:off x="6170613" y="3378200"/>
            <a:ext cx="19367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008000"/>
                </a:solidFill>
                <a:latin typeface="Helvetica" pitchFamily="124" charset="0"/>
              </a:rPr>
              <a:t>O</a:t>
            </a:r>
          </a:p>
        </p:txBody>
      </p:sp>
      <p:sp>
        <p:nvSpPr>
          <p:cNvPr id="248857" name="Text Box 25"/>
          <p:cNvSpPr txBox="1">
            <a:spLocks noChangeArrowheads="1"/>
          </p:cNvSpPr>
          <p:nvPr/>
        </p:nvSpPr>
        <p:spPr bwMode="auto">
          <a:xfrm>
            <a:off x="6953250" y="3459163"/>
            <a:ext cx="19367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008000"/>
                </a:solidFill>
                <a:latin typeface="Helvetica" pitchFamily="124" charset="0"/>
              </a:rPr>
              <a:t>X</a:t>
            </a:r>
          </a:p>
        </p:txBody>
      </p:sp>
      <p:sp>
        <p:nvSpPr>
          <p:cNvPr id="248858" name="Text Box 26"/>
          <p:cNvSpPr txBox="1">
            <a:spLocks noChangeArrowheads="1"/>
          </p:cNvSpPr>
          <p:nvPr/>
        </p:nvSpPr>
        <p:spPr bwMode="auto">
          <a:xfrm>
            <a:off x="5694363" y="2722563"/>
            <a:ext cx="19367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008000"/>
                </a:solidFill>
                <a:latin typeface="Helvetica" pitchFamily="124" charset="0"/>
              </a:rPr>
              <a:t>O</a:t>
            </a:r>
          </a:p>
        </p:txBody>
      </p:sp>
      <p:sp>
        <p:nvSpPr>
          <p:cNvPr id="248859" name="Text Box 27"/>
          <p:cNvSpPr txBox="1">
            <a:spLocks noChangeArrowheads="1"/>
          </p:cNvSpPr>
          <p:nvPr/>
        </p:nvSpPr>
        <p:spPr bwMode="auto">
          <a:xfrm>
            <a:off x="5487988" y="4032250"/>
            <a:ext cx="19367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008000"/>
                </a:solidFill>
                <a:latin typeface="Helvetica" pitchFamily="124" charset="0"/>
              </a:rPr>
              <a:t>O</a:t>
            </a:r>
          </a:p>
        </p:txBody>
      </p:sp>
      <p:sp>
        <p:nvSpPr>
          <p:cNvPr id="248860" name="Text Box 28"/>
          <p:cNvSpPr txBox="1">
            <a:spLocks noChangeArrowheads="1"/>
          </p:cNvSpPr>
          <p:nvPr/>
        </p:nvSpPr>
        <p:spPr bwMode="auto">
          <a:xfrm>
            <a:off x="6477000" y="4114800"/>
            <a:ext cx="19367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008000"/>
                </a:solidFill>
                <a:latin typeface="Helvetica" pitchFamily="124" charset="0"/>
              </a:rPr>
              <a:t>O</a:t>
            </a:r>
          </a:p>
        </p:txBody>
      </p:sp>
      <p:sp>
        <p:nvSpPr>
          <p:cNvPr id="248861" name="Text Box 29"/>
          <p:cNvSpPr txBox="1">
            <a:spLocks noChangeArrowheads="1"/>
          </p:cNvSpPr>
          <p:nvPr/>
        </p:nvSpPr>
        <p:spPr bwMode="auto">
          <a:xfrm>
            <a:off x="7158038" y="3951288"/>
            <a:ext cx="19367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008000"/>
                </a:solidFill>
                <a:latin typeface="Helvetica" pitchFamily="124" charset="0"/>
              </a:rPr>
              <a:t>O</a:t>
            </a:r>
          </a:p>
        </p:txBody>
      </p:sp>
      <p:sp>
        <p:nvSpPr>
          <p:cNvPr id="248862" name="Text Box 30"/>
          <p:cNvSpPr txBox="1">
            <a:spLocks noChangeArrowheads="1"/>
          </p:cNvSpPr>
          <p:nvPr/>
        </p:nvSpPr>
        <p:spPr bwMode="auto">
          <a:xfrm>
            <a:off x="6861175" y="2752725"/>
            <a:ext cx="19367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008000"/>
                </a:solidFill>
                <a:latin typeface="Helvetica" pitchFamily="124" charset="0"/>
              </a:rPr>
              <a:t>O</a:t>
            </a:r>
          </a:p>
        </p:txBody>
      </p:sp>
      <p:sp>
        <p:nvSpPr>
          <p:cNvPr id="248863" name="Text Box 31"/>
          <p:cNvSpPr txBox="1">
            <a:spLocks noChangeArrowheads="1"/>
          </p:cNvSpPr>
          <p:nvPr/>
        </p:nvSpPr>
        <p:spPr bwMode="auto">
          <a:xfrm>
            <a:off x="6851650" y="4032250"/>
            <a:ext cx="19367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Helvetica" pitchFamily="124" charset="0"/>
              </a:rPr>
              <a:t>X</a:t>
            </a:r>
          </a:p>
        </p:txBody>
      </p:sp>
      <p:sp>
        <p:nvSpPr>
          <p:cNvPr id="248864" name="Text Box 32"/>
          <p:cNvSpPr txBox="1">
            <a:spLocks noChangeArrowheads="1"/>
          </p:cNvSpPr>
          <p:nvPr/>
        </p:nvSpPr>
        <p:spPr bwMode="auto">
          <a:xfrm>
            <a:off x="6069013" y="4606925"/>
            <a:ext cx="19367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Helvetica" pitchFamily="124" charset="0"/>
              </a:rPr>
              <a:t>X</a:t>
            </a:r>
          </a:p>
        </p:txBody>
      </p:sp>
      <p:sp>
        <p:nvSpPr>
          <p:cNvPr id="248865" name="Text Box 33"/>
          <p:cNvSpPr txBox="1">
            <a:spLocks noChangeArrowheads="1"/>
          </p:cNvSpPr>
          <p:nvPr/>
        </p:nvSpPr>
        <p:spPr bwMode="auto">
          <a:xfrm>
            <a:off x="4648200" y="54864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Helvetica" pitchFamily="124" charset="0"/>
              </a:rPr>
              <a:t>      Conjunction search</a:t>
            </a:r>
          </a:p>
        </p:txBody>
      </p:sp>
      <p:sp>
        <p:nvSpPr>
          <p:cNvPr id="248866" name="Text Box 34"/>
          <p:cNvSpPr txBox="1">
            <a:spLocks noChangeArrowheads="1"/>
          </p:cNvSpPr>
          <p:nvPr/>
        </p:nvSpPr>
        <p:spPr bwMode="auto">
          <a:xfrm>
            <a:off x="5897563" y="6038850"/>
            <a:ext cx="2760662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latin typeface="Comic Sans MS" pitchFamily="124" charset="0"/>
              </a:rPr>
              <a:t>Treisman &amp; Gelade 1980</a:t>
            </a:r>
          </a:p>
        </p:txBody>
      </p:sp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search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>
                <a:latin typeface="Helvetica" pitchFamily="124" charset="0"/>
              </a:rPr>
              <a:t>Duncan &amp; Humphreys (1989)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5334000"/>
          </a:xfrm>
        </p:spPr>
        <p:txBody>
          <a:bodyPr/>
          <a:lstStyle/>
          <a:p>
            <a:endParaRPr lang="en-US">
              <a:latin typeface="Helvetica" pitchFamily="124" charset="0"/>
            </a:endParaRPr>
          </a:p>
          <a:p>
            <a:r>
              <a:rPr lang="en-US">
                <a:latin typeface="Helvetica" pitchFamily="124" charset="0"/>
              </a:rPr>
              <a:t>SIMILARITY</a:t>
            </a:r>
          </a:p>
          <a:p>
            <a:r>
              <a:rPr lang="en-US">
                <a:latin typeface="Helvetica" pitchFamily="124" charset="0"/>
              </a:rPr>
              <a:t>visual search tasks are :</a:t>
            </a:r>
          </a:p>
          <a:p>
            <a:pPr lvl="1"/>
            <a:r>
              <a:rPr lang="en-US">
                <a:latin typeface="Helvetica" pitchFamily="124" charset="0"/>
              </a:rPr>
              <a:t>easy when distracters are homogeneous and very different from the target</a:t>
            </a:r>
          </a:p>
          <a:p>
            <a:pPr lvl="1"/>
            <a:r>
              <a:rPr lang="en-US">
                <a:latin typeface="Helvetica" pitchFamily="124" charset="0"/>
              </a:rPr>
              <a:t>hard when distracters are heterogeneous and not very different from the target</a:t>
            </a:r>
          </a:p>
          <a:p>
            <a:pPr lvl="1">
              <a:buFont typeface="Wingdings" pitchFamily="124" charset="2"/>
              <a:buNone/>
            </a:pPr>
            <a:endParaRPr lang="en-US">
              <a:latin typeface="Helvetica" pitchFamily="124" charset="0"/>
            </a:endParaRPr>
          </a:p>
          <a:p>
            <a:endParaRPr lang="en-US">
              <a:latin typeface="Helvetica" pitchFamily="12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5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>
                <a:latin typeface="Helvetica" pitchFamily="124" charset="0"/>
              </a:rPr>
              <a:t>Asymmetries in visual search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716588"/>
            <a:ext cx="8305800" cy="939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latin typeface="Helvetica" pitchFamily="124" charset="0"/>
              </a:rPr>
              <a:t>the presence of a “feature” is easier to find than the absence of a feature</a:t>
            </a:r>
          </a:p>
        </p:txBody>
      </p:sp>
      <p:sp>
        <p:nvSpPr>
          <p:cNvPr id="260100" name="Rectangle 4"/>
          <p:cNvSpPr>
            <a:spLocks noChangeArrowheads="1"/>
          </p:cNvSpPr>
          <p:nvPr/>
        </p:nvSpPr>
        <p:spPr bwMode="auto">
          <a:xfrm>
            <a:off x="547688" y="838200"/>
            <a:ext cx="3124200" cy="2209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0101" name="Rectangle 5"/>
          <p:cNvSpPr>
            <a:spLocks noChangeArrowheads="1"/>
          </p:cNvSpPr>
          <p:nvPr/>
        </p:nvSpPr>
        <p:spPr bwMode="auto">
          <a:xfrm>
            <a:off x="5149850" y="3429000"/>
            <a:ext cx="3124200" cy="2209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0102" name="Rectangle 6"/>
          <p:cNvSpPr>
            <a:spLocks noChangeArrowheads="1"/>
          </p:cNvSpPr>
          <p:nvPr/>
        </p:nvSpPr>
        <p:spPr bwMode="auto">
          <a:xfrm>
            <a:off x="547688" y="3367088"/>
            <a:ext cx="3124200" cy="2209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0103" name="Rectangle 7"/>
          <p:cNvSpPr>
            <a:spLocks noChangeArrowheads="1"/>
          </p:cNvSpPr>
          <p:nvPr/>
        </p:nvSpPr>
        <p:spPr bwMode="auto">
          <a:xfrm>
            <a:off x="5116513" y="838200"/>
            <a:ext cx="3124200" cy="2209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0104" name="Text Box 8"/>
          <p:cNvSpPr txBox="1">
            <a:spLocks noChangeArrowheads="1"/>
          </p:cNvSpPr>
          <p:nvPr/>
        </p:nvSpPr>
        <p:spPr bwMode="auto">
          <a:xfrm>
            <a:off x="4038600" y="16764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i="1">
                <a:latin typeface="Times" pitchFamily="124" charset="0"/>
              </a:rPr>
              <a:t>Vs</a:t>
            </a:r>
          </a:p>
        </p:txBody>
      </p:sp>
      <p:sp>
        <p:nvSpPr>
          <p:cNvPr id="260105" name="Text Box 9"/>
          <p:cNvSpPr txBox="1">
            <a:spLocks noChangeArrowheads="1"/>
          </p:cNvSpPr>
          <p:nvPr/>
        </p:nvSpPr>
        <p:spPr bwMode="auto">
          <a:xfrm>
            <a:off x="3962400" y="4191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i="1">
                <a:latin typeface="Times" pitchFamily="124" charset="0"/>
              </a:rPr>
              <a:t>Vs</a:t>
            </a:r>
          </a:p>
        </p:txBody>
      </p:sp>
      <p:sp>
        <p:nvSpPr>
          <p:cNvPr id="260106" name="Oval 10"/>
          <p:cNvSpPr>
            <a:spLocks noChangeArrowheads="1"/>
          </p:cNvSpPr>
          <p:nvPr/>
        </p:nvSpPr>
        <p:spPr bwMode="auto">
          <a:xfrm>
            <a:off x="914400" y="1143000"/>
            <a:ext cx="228600" cy="228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0107" name="Oval 11"/>
          <p:cNvSpPr>
            <a:spLocks noChangeArrowheads="1"/>
          </p:cNvSpPr>
          <p:nvPr/>
        </p:nvSpPr>
        <p:spPr bwMode="auto">
          <a:xfrm>
            <a:off x="1295400" y="1219200"/>
            <a:ext cx="228600" cy="228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0108" name="Oval 12"/>
          <p:cNvSpPr>
            <a:spLocks noChangeArrowheads="1"/>
          </p:cNvSpPr>
          <p:nvPr/>
        </p:nvSpPr>
        <p:spPr bwMode="auto">
          <a:xfrm>
            <a:off x="1752600" y="1905000"/>
            <a:ext cx="228600" cy="228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0109" name="Oval 13"/>
          <p:cNvSpPr>
            <a:spLocks noChangeArrowheads="1"/>
          </p:cNvSpPr>
          <p:nvPr/>
        </p:nvSpPr>
        <p:spPr bwMode="auto">
          <a:xfrm>
            <a:off x="762000" y="1905000"/>
            <a:ext cx="228600" cy="228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0110" name="Oval 14"/>
          <p:cNvSpPr>
            <a:spLocks noChangeArrowheads="1"/>
          </p:cNvSpPr>
          <p:nvPr/>
        </p:nvSpPr>
        <p:spPr bwMode="auto">
          <a:xfrm>
            <a:off x="2362200" y="1676400"/>
            <a:ext cx="228600" cy="228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0111" name="Oval 15"/>
          <p:cNvSpPr>
            <a:spLocks noChangeArrowheads="1"/>
          </p:cNvSpPr>
          <p:nvPr/>
        </p:nvSpPr>
        <p:spPr bwMode="auto">
          <a:xfrm>
            <a:off x="1371600" y="2133600"/>
            <a:ext cx="228600" cy="228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0112" name="Oval 16"/>
          <p:cNvSpPr>
            <a:spLocks noChangeArrowheads="1"/>
          </p:cNvSpPr>
          <p:nvPr/>
        </p:nvSpPr>
        <p:spPr bwMode="auto">
          <a:xfrm>
            <a:off x="2667000" y="2209800"/>
            <a:ext cx="228600" cy="228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0113" name="Oval 17"/>
          <p:cNvSpPr>
            <a:spLocks noChangeArrowheads="1"/>
          </p:cNvSpPr>
          <p:nvPr/>
        </p:nvSpPr>
        <p:spPr bwMode="auto">
          <a:xfrm>
            <a:off x="2819400" y="1066800"/>
            <a:ext cx="228600" cy="228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0114" name="Oval 18"/>
          <p:cNvSpPr>
            <a:spLocks noChangeArrowheads="1"/>
          </p:cNvSpPr>
          <p:nvPr/>
        </p:nvSpPr>
        <p:spPr bwMode="auto">
          <a:xfrm>
            <a:off x="1600200" y="2438400"/>
            <a:ext cx="228600" cy="228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0115" name="Oval 19"/>
          <p:cNvSpPr>
            <a:spLocks noChangeArrowheads="1"/>
          </p:cNvSpPr>
          <p:nvPr/>
        </p:nvSpPr>
        <p:spPr bwMode="auto">
          <a:xfrm>
            <a:off x="2971800" y="1676400"/>
            <a:ext cx="228600" cy="228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0116" name="Oval 20"/>
          <p:cNvSpPr>
            <a:spLocks noChangeArrowheads="1"/>
          </p:cNvSpPr>
          <p:nvPr/>
        </p:nvSpPr>
        <p:spPr bwMode="auto">
          <a:xfrm>
            <a:off x="1143000" y="1676400"/>
            <a:ext cx="228600" cy="228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0117" name="Oval 21"/>
          <p:cNvSpPr>
            <a:spLocks noChangeArrowheads="1"/>
          </p:cNvSpPr>
          <p:nvPr/>
        </p:nvSpPr>
        <p:spPr bwMode="auto">
          <a:xfrm>
            <a:off x="2057400" y="2286000"/>
            <a:ext cx="228600" cy="228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0118" name="Line 22"/>
          <p:cNvSpPr>
            <a:spLocks noChangeShapeType="1"/>
          </p:cNvSpPr>
          <p:nvPr/>
        </p:nvSpPr>
        <p:spPr bwMode="auto">
          <a:xfrm>
            <a:off x="2057400" y="1295400"/>
            <a:ext cx="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870075" y="1143000"/>
            <a:ext cx="228600" cy="290513"/>
            <a:chOff x="1178" y="720"/>
            <a:chExt cx="144" cy="183"/>
          </a:xfrm>
        </p:grpSpPr>
        <p:sp>
          <p:nvSpPr>
            <p:cNvPr id="260120" name="Oval 24"/>
            <p:cNvSpPr>
              <a:spLocks noChangeArrowheads="1"/>
            </p:cNvSpPr>
            <p:nvPr/>
          </p:nvSpPr>
          <p:spPr bwMode="auto">
            <a:xfrm>
              <a:off x="1178" y="720"/>
              <a:ext cx="144" cy="14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0121" name="Line 25"/>
            <p:cNvSpPr>
              <a:spLocks noChangeShapeType="1"/>
            </p:cNvSpPr>
            <p:nvPr/>
          </p:nvSpPr>
          <p:spPr bwMode="auto">
            <a:xfrm>
              <a:off x="1248" y="807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5578475" y="1281113"/>
            <a:ext cx="228600" cy="290512"/>
            <a:chOff x="1178" y="720"/>
            <a:chExt cx="144" cy="183"/>
          </a:xfrm>
        </p:grpSpPr>
        <p:sp>
          <p:nvSpPr>
            <p:cNvPr id="260123" name="Oval 27"/>
            <p:cNvSpPr>
              <a:spLocks noChangeArrowheads="1"/>
            </p:cNvSpPr>
            <p:nvPr/>
          </p:nvSpPr>
          <p:spPr bwMode="auto">
            <a:xfrm>
              <a:off x="1178" y="720"/>
              <a:ext cx="144" cy="14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0124" name="Line 28"/>
            <p:cNvSpPr>
              <a:spLocks noChangeShapeType="1"/>
            </p:cNvSpPr>
            <p:nvPr/>
          </p:nvSpPr>
          <p:spPr bwMode="auto">
            <a:xfrm>
              <a:off x="1248" y="807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040438" y="1263650"/>
            <a:ext cx="228600" cy="290513"/>
            <a:chOff x="1178" y="720"/>
            <a:chExt cx="144" cy="183"/>
          </a:xfrm>
        </p:grpSpPr>
        <p:sp>
          <p:nvSpPr>
            <p:cNvPr id="260126" name="Oval 30"/>
            <p:cNvSpPr>
              <a:spLocks noChangeArrowheads="1"/>
            </p:cNvSpPr>
            <p:nvPr/>
          </p:nvSpPr>
          <p:spPr bwMode="auto">
            <a:xfrm>
              <a:off x="1178" y="720"/>
              <a:ext cx="144" cy="14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0127" name="Line 31"/>
            <p:cNvSpPr>
              <a:spLocks noChangeShapeType="1"/>
            </p:cNvSpPr>
            <p:nvPr/>
          </p:nvSpPr>
          <p:spPr bwMode="auto">
            <a:xfrm>
              <a:off x="1248" y="807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5149850" y="1587500"/>
            <a:ext cx="228600" cy="290513"/>
            <a:chOff x="1178" y="720"/>
            <a:chExt cx="144" cy="183"/>
          </a:xfrm>
        </p:grpSpPr>
        <p:sp>
          <p:nvSpPr>
            <p:cNvPr id="260129" name="Oval 33"/>
            <p:cNvSpPr>
              <a:spLocks noChangeArrowheads="1"/>
            </p:cNvSpPr>
            <p:nvPr/>
          </p:nvSpPr>
          <p:spPr bwMode="auto">
            <a:xfrm>
              <a:off x="1178" y="720"/>
              <a:ext cx="144" cy="14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0130" name="Line 34"/>
            <p:cNvSpPr>
              <a:spLocks noChangeShapeType="1"/>
            </p:cNvSpPr>
            <p:nvPr/>
          </p:nvSpPr>
          <p:spPr bwMode="auto">
            <a:xfrm>
              <a:off x="1248" y="807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6657975" y="1344613"/>
            <a:ext cx="228600" cy="290512"/>
            <a:chOff x="1178" y="720"/>
            <a:chExt cx="144" cy="183"/>
          </a:xfrm>
        </p:grpSpPr>
        <p:sp>
          <p:nvSpPr>
            <p:cNvPr id="260132" name="Oval 36"/>
            <p:cNvSpPr>
              <a:spLocks noChangeArrowheads="1"/>
            </p:cNvSpPr>
            <p:nvPr/>
          </p:nvSpPr>
          <p:spPr bwMode="auto">
            <a:xfrm>
              <a:off x="1178" y="720"/>
              <a:ext cx="144" cy="14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0133" name="Line 37"/>
            <p:cNvSpPr>
              <a:spLocks noChangeShapeType="1"/>
            </p:cNvSpPr>
            <p:nvPr/>
          </p:nvSpPr>
          <p:spPr bwMode="auto">
            <a:xfrm>
              <a:off x="1248" y="807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6173788" y="2257425"/>
            <a:ext cx="228600" cy="290513"/>
            <a:chOff x="1178" y="720"/>
            <a:chExt cx="144" cy="183"/>
          </a:xfrm>
        </p:grpSpPr>
        <p:sp>
          <p:nvSpPr>
            <p:cNvPr id="260135" name="Oval 39"/>
            <p:cNvSpPr>
              <a:spLocks noChangeArrowheads="1"/>
            </p:cNvSpPr>
            <p:nvPr/>
          </p:nvSpPr>
          <p:spPr bwMode="auto">
            <a:xfrm>
              <a:off x="1178" y="720"/>
              <a:ext cx="144" cy="14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0136" name="Line 40"/>
            <p:cNvSpPr>
              <a:spLocks noChangeShapeType="1"/>
            </p:cNvSpPr>
            <p:nvPr/>
          </p:nvSpPr>
          <p:spPr bwMode="auto">
            <a:xfrm>
              <a:off x="1248" y="807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8" name="Group 41"/>
          <p:cNvGrpSpPr>
            <a:grpSpLocks/>
          </p:cNvGrpSpPr>
          <p:nvPr/>
        </p:nvGrpSpPr>
        <p:grpSpPr bwMode="auto">
          <a:xfrm>
            <a:off x="6623050" y="1860550"/>
            <a:ext cx="228600" cy="290513"/>
            <a:chOff x="1178" y="720"/>
            <a:chExt cx="144" cy="183"/>
          </a:xfrm>
        </p:grpSpPr>
        <p:sp>
          <p:nvSpPr>
            <p:cNvPr id="260138" name="Oval 42"/>
            <p:cNvSpPr>
              <a:spLocks noChangeArrowheads="1"/>
            </p:cNvSpPr>
            <p:nvPr/>
          </p:nvSpPr>
          <p:spPr bwMode="auto">
            <a:xfrm>
              <a:off x="1178" y="720"/>
              <a:ext cx="144" cy="14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0139" name="Line 43"/>
            <p:cNvSpPr>
              <a:spLocks noChangeShapeType="1"/>
            </p:cNvSpPr>
            <p:nvPr/>
          </p:nvSpPr>
          <p:spPr bwMode="auto">
            <a:xfrm>
              <a:off x="1248" y="807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9" name="Group 44"/>
          <p:cNvGrpSpPr>
            <a:grpSpLocks/>
          </p:cNvGrpSpPr>
          <p:nvPr/>
        </p:nvGrpSpPr>
        <p:grpSpPr bwMode="auto">
          <a:xfrm>
            <a:off x="7169150" y="1306513"/>
            <a:ext cx="228600" cy="290512"/>
            <a:chOff x="1178" y="720"/>
            <a:chExt cx="144" cy="183"/>
          </a:xfrm>
        </p:grpSpPr>
        <p:sp>
          <p:nvSpPr>
            <p:cNvPr id="260141" name="Oval 45"/>
            <p:cNvSpPr>
              <a:spLocks noChangeArrowheads="1"/>
            </p:cNvSpPr>
            <p:nvPr/>
          </p:nvSpPr>
          <p:spPr bwMode="auto">
            <a:xfrm>
              <a:off x="1178" y="720"/>
              <a:ext cx="144" cy="14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0142" name="Line 46"/>
            <p:cNvSpPr>
              <a:spLocks noChangeShapeType="1"/>
            </p:cNvSpPr>
            <p:nvPr/>
          </p:nvSpPr>
          <p:spPr bwMode="auto">
            <a:xfrm>
              <a:off x="1248" y="807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0" name="Group 47"/>
          <p:cNvGrpSpPr>
            <a:grpSpLocks/>
          </p:cNvGrpSpPr>
          <p:nvPr/>
        </p:nvGrpSpPr>
        <p:grpSpPr bwMode="auto">
          <a:xfrm>
            <a:off x="5868988" y="1882775"/>
            <a:ext cx="228600" cy="290513"/>
            <a:chOff x="1178" y="720"/>
            <a:chExt cx="144" cy="183"/>
          </a:xfrm>
        </p:grpSpPr>
        <p:sp>
          <p:nvSpPr>
            <p:cNvPr id="260144" name="Oval 48"/>
            <p:cNvSpPr>
              <a:spLocks noChangeArrowheads="1"/>
            </p:cNvSpPr>
            <p:nvPr/>
          </p:nvSpPr>
          <p:spPr bwMode="auto">
            <a:xfrm>
              <a:off x="1178" y="720"/>
              <a:ext cx="144" cy="14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0145" name="Line 49"/>
            <p:cNvSpPr>
              <a:spLocks noChangeShapeType="1"/>
            </p:cNvSpPr>
            <p:nvPr/>
          </p:nvSpPr>
          <p:spPr bwMode="auto">
            <a:xfrm>
              <a:off x="1248" y="807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1" name="Group 50"/>
          <p:cNvGrpSpPr>
            <a:grpSpLocks/>
          </p:cNvGrpSpPr>
          <p:nvPr/>
        </p:nvGrpSpPr>
        <p:grpSpPr bwMode="auto">
          <a:xfrm>
            <a:off x="7377113" y="1908175"/>
            <a:ext cx="228600" cy="290513"/>
            <a:chOff x="1178" y="720"/>
            <a:chExt cx="144" cy="183"/>
          </a:xfrm>
        </p:grpSpPr>
        <p:sp>
          <p:nvSpPr>
            <p:cNvPr id="260147" name="Oval 51"/>
            <p:cNvSpPr>
              <a:spLocks noChangeArrowheads="1"/>
            </p:cNvSpPr>
            <p:nvPr/>
          </p:nvSpPr>
          <p:spPr bwMode="auto">
            <a:xfrm>
              <a:off x="1178" y="720"/>
              <a:ext cx="144" cy="14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0148" name="Line 52"/>
            <p:cNvSpPr>
              <a:spLocks noChangeShapeType="1"/>
            </p:cNvSpPr>
            <p:nvPr/>
          </p:nvSpPr>
          <p:spPr bwMode="auto">
            <a:xfrm>
              <a:off x="1248" y="807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2" name="Group 53"/>
          <p:cNvGrpSpPr>
            <a:grpSpLocks/>
          </p:cNvGrpSpPr>
          <p:nvPr/>
        </p:nvGrpSpPr>
        <p:grpSpPr bwMode="auto">
          <a:xfrm>
            <a:off x="6738938" y="2357438"/>
            <a:ext cx="228600" cy="290512"/>
            <a:chOff x="1178" y="720"/>
            <a:chExt cx="144" cy="183"/>
          </a:xfrm>
        </p:grpSpPr>
        <p:sp>
          <p:nvSpPr>
            <p:cNvPr id="260150" name="Oval 54"/>
            <p:cNvSpPr>
              <a:spLocks noChangeArrowheads="1"/>
            </p:cNvSpPr>
            <p:nvPr/>
          </p:nvSpPr>
          <p:spPr bwMode="auto">
            <a:xfrm>
              <a:off x="1178" y="720"/>
              <a:ext cx="144" cy="14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0151" name="Line 55"/>
            <p:cNvSpPr>
              <a:spLocks noChangeShapeType="1"/>
            </p:cNvSpPr>
            <p:nvPr/>
          </p:nvSpPr>
          <p:spPr bwMode="auto">
            <a:xfrm>
              <a:off x="1248" y="807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3" name="Group 56"/>
          <p:cNvGrpSpPr>
            <a:grpSpLocks/>
          </p:cNvGrpSpPr>
          <p:nvPr/>
        </p:nvGrpSpPr>
        <p:grpSpPr bwMode="auto">
          <a:xfrm>
            <a:off x="7385050" y="2622550"/>
            <a:ext cx="228600" cy="290513"/>
            <a:chOff x="1178" y="720"/>
            <a:chExt cx="144" cy="183"/>
          </a:xfrm>
        </p:grpSpPr>
        <p:sp>
          <p:nvSpPr>
            <p:cNvPr id="260153" name="Oval 57"/>
            <p:cNvSpPr>
              <a:spLocks noChangeArrowheads="1"/>
            </p:cNvSpPr>
            <p:nvPr/>
          </p:nvSpPr>
          <p:spPr bwMode="auto">
            <a:xfrm>
              <a:off x="1178" y="720"/>
              <a:ext cx="144" cy="14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0154" name="Line 58"/>
            <p:cNvSpPr>
              <a:spLocks noChangeShapeType="1"/>
            </p:cNvSpPr>
            <p:nvPr/>
          </p:nvSpPr>
          <p:spPr bwMode="auto">
            <a:xfrm>
              <a:off x="1248" y="807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4" name="Group 59"/>
          <p:cNvGrpSpPr>
            <a:grpSpLocks/>
          </p:cNvGrpSpPr>
          <p:nvPr/>
        </p:nvGrpSpPr>
        <p:grpSpPr bwMode="auto">
          <a:xfrm>
            <a:off x="5648325" y="2492375"/>
            <a:ext cx="228600" cy="290513"/>
            <a:chOff x="1178" y="720"/>
            <a:chExt cx="144" cy="183"/>
          </a:xfrm>
        </p:grpSpPr>
        <p:sp>
          <p:nvSpPr>
            <p:cNvPr id="260156" name="Oval 60"/>
            <p:cNvSpPr>
              <a:spLocks noChangeArrowheads="1"/>
            </p:cNvSpPr>
            <p:nvPr/>
          </p:nvSpPr>
          <p:spPr bwMode="auto">
            <a:xfrm>
              <a:off x="1178" y="720"/>
              <a:ext cx="144" cy="14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0157" name="Line 61"/>
            <p:cNvSpPr>
              <a:spLocks noChangeShapeType="1"/>
            </p:cNvSpPr>
            <p:nvPr/>
          </p:nvSpPr>
          <p:spPr bwMode="auto">
            <a:xfrm>
              <a:off x="1248" y="807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60158" name="Oval 62"/>
          <p:cNvSpPr>
            <a:spLocks noChangeArrowheads="1"/>
          </p:cNvSpPr>
          <p:nvPr/>
        </p:nvSpPr>
        <p:spPr bwMode="auto">
          <a:xfrm>
            <a:off x="5173663" y="2178050"/>
            <a:ext cx="228600" cy="228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0159" name="Line 63"/>
          <p:cNvSpPr>
            <a:spLocks noChangeShapeType="1"/>
          </p:cNvSpPr>
          <p:nvPr/>
        </p:nvSpPr>
        <p:spPr bwMode="auto">
          <a:xfrm>
            <a:off x="1143000" y="3697288"/>
            <a:ext cx="0" cy="282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0160" name="Line 64"/>
          <p:cNvSpPr>
            <a:spLocks noChangeShapeType="1"/>
          </p:cNvSpPr>
          <p:nvPr/>
        </p:nvSpPr>
        <p:spPr bwMode="auto">
          <a:xfrm>
            <a:off x="1619250" y="3792538"/>
            <a:ext cx="0" cy="282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0161" name="Line 65"/>
          <p:cNvSpPr>
            <a:spLocks noChangeShapeType="1"/>
          </p:cNvSpPr>
          <p:nvPr/>
        </p:nvSpPr>
        <p:spPr bwMode="auto">
          <a:xfrm>
            <a:off x="1447800" y="4002088"/>
            <a:ext cx="0" cy="282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0162" name="Line 66"/>
          <p:cNvSpPr>
            <a:spLocks noChangeShapeType="1"/>
          </p:cNvSpPr>
          <p:nvPr/>
        </p:nvSpPr>
        <p:spPr bwMode="auto">
          <a:xfrm>
            <a:off x="1049338" y="4662488"/>
            <a:ext cx="0" cy="282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0163" name="Line 67"/>
          <p:cNvSpPr>
            <a:spLocks noChangeShapeType="1"/>
          </p:cNvSpPr>
          <p:nvPr/>
        </p:nvSpPr>
        <p:spPr bwMode="auto">
          <a:xfrm>
            <a:off x="2851150" y="3713163"/>
            <a:ext cx="0" cy="282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0164" name="Line 68"/>
          <p:cNvSpPr>
            <a:spLocks noChangeShapeType="1"/>
          </p:cNvSpPr>
          <p:nvPr/>
        </p:nvSpPr>
        <p:spPr bwMode="auto">
          <a:xfrm>
            <a:off x="1538288" y="4543425"/>
            <a:ext cx="0" cy="282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0165" name="Line 69"/>
          <p:cNvSpPr>
            <a:spLocks noChangeShapeType="1"/>
          </p:cNvSpPr>
          <p:nvPr/>
        </p:nvSpPr>
        <p:spPr bwMode="auto">
          <a:xfrm>
            <a:off x="1958975" y="4060825"/>
            <a:ext cx="0" cy="282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0166" name="Line 70"/>
          <p:cNvSpPr>
            <a:spLocks noChangeShapeType="1"/>
          </p:cNvSpPr>
          <p:nvPr/>
        </p:nvSpPr>
        <p:spPr bwMode="auto">
          <a:xfrm>
            <a:off x="1870075" y="4932363"/>
            <a:ext cx="0" cy="282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0167" name="Line 71"/>
          <p:cNvSpPr>
            <a:spLocks noChangeShapeType="1"/>
          </p:cNvSpPr>
          <p:nvPr/>
        </p:nvSpPr>
        <p:spPr bwMode="auto">
          <a:xfrm>
            <a:off x="3224213" y="4873625"/>
            <a:ext cx="0" cy="282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0168" name="Line 72"/>
          <p:cNvSpPr>
            <a:spLocks noChangeShapeType="1"/>
          </p:cNvSpPr>
          <p:nvPr/>
        </p:nvSpPr>
        <p:spPr bwMode="auto">
          <a:xfrm>
            <a:off x="2500313" y="4714875"/>
            <a:ext cx="0" cy="282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0169" name="Line 73"/>
          <p:cNvSpPr>
            <a:spLocks noChangeShapeType="1"/>
          </p:cNvSpPr>
          <p:nvPr/>
        </p:nvSpPr>
        <p:spPr bwMode="auto">
          <a:xfrm>
            <a:off x="2667000" y="5221288"/>
            <a:ext cx="0" cy="282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0170" name="Line 74"/>
          <p:cNvSpPr>
            <a:spLocks noChangeShapeType="1"/>
          </p:cNvSpPr>
          <p:nvPr/>
        </p:nvSpPr>
        <p:spPr bwMode="auto">
          <a:xfrm>
            <a:off x="2946400" y="4117975"/>
            <a:ext cx="0" cy="282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0171" name="Line 75"/>
          <p:cNvSpPr>
            <a:spLocks noChangeShapeType="1"/>
          </p:cNvSpPr>
          <p:nvPr/>
        </p:nvSpPr>
        <p:spPr bwMode="auto">
          <a:xfrm flipH="1">
            <a:off x="2400300" y="4022725"/>
            <a:ext cx="127000" cy="282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0172" name="Line 76"/>
          <p:cNvSpPr>
            <a:spLocks noChangeShapeType="1"/>
          </p:cNvSpPr>
          <p:nvPr/>
        </p:nvSpPr>
        <p:spPr bwMode="auto">
          <a:xfrm flipH="1">
            <a:off x="5318125" y="3722688"/>
            <a:ext cx="127000" cy="282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0173" name="Line 77"/>
          <p:cNvSpPr>
            <a:spLocks noChangeShapeType="1"/>
          </p:cNvSpPr>
          <p:nvPr/>
        </p:nvSpPr>
        <p:spPr bwMode="auto">
          <a:xfrm flipH="1">
            <a:off x="5767388" y="3889375"/>
            <a:ext cx="127000" cy="282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0174" name="Line 78"/>
          <p:cNvSpPr>
            <a:spLocks noChangeShapeType="1"/>
          </p:cNvSpPr>
          <p:nvPr/>
        </p:nvSpPr>
        <p:spPr bwMode="auto">
          <a:xfrm flipH="1">
            <a:off x="5751513" y="4438650"/>
            <a:ext cx="127000" cy="282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0175" name="Line 79"/>
          <p:cNvSpPr>
            <a:spLocks noChangeShapeType="1"/>
          </p:cNvSpPr>
          <p:nvPr/>
        </p:nvSpPr>
        <p:spPr bwMode="auto">
          <a:xfrm flipH="1">
            <a:off x="6978650" y="3884613"/>
            <a:ext cx="127000" cy="282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0176" name="Line 80"/>
          <p:cNvSpPr>
            <a:spLocks noChangeShapeType="1"/>
          </p:cNvSpPr>
          <p:nvPr/>
        </p:nvSpPr>
        <p:spPr bwMode="auto">
          <a:xfrm flipH="1">
            <a:off x="7737475" y="4560888"/>
            <a:ext cx="127000" cy="282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0177" name="Line 81"/>
          <p:cNvSpPr>
            <a:spLocks noChangeShapeType="1"/>
          </p:cNvSpPr>
          <p:nvPr/>
        </p:nvSpPr>
        <p:spPr bwMode="auto">
          <a:xfrm flipH="1">
            <a:off x="6816725" y="4827588"/>
            <a:ext cx="127000" cy="282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0178" name="Line 82"/>
          <p:cNvSpPr>
            <a:spLocks noChangeShapeType="1"/>
          </p:cNvSpPr>
          <p:nvPr/>
        </p:nvSpPr>
        <p:spPr bwMode="auto">
          <a:xfrm flipH="1">
            <a:off x="7294563" y="4386263"/>
            <a:ext cx="127000" cy="282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0179" name="Line 83"/>
          <p:cNvSpPr>
            <a:spLocks noChangeShapeType="1"/>
          </p:cNvSpPr>
          <p:nvPr/>
        </p:nvSpPr>
        <p:spPr bwMode="auto">
          <a:xfrm flipH="1">
            <a:off x="6091238" y="4878388"/>
            <a:ext cx="127000" cy="282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0180" name="Line 84"/>
          <p:cNvSpPr>
            <a:spLocks noChangeShapeType="1"/>
          </p:cNvSpPr>
          <p:nvPr/>
        </p:nvSpPr>
        <p:spPr bwMode="auto">
          <a:xfrm flipH="1">
            <a:off x="6245225" y="3633788"/>
            <a:ext cx="127000" cy="282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0181" name="Line 85"/>
          <p:cNvSpPr>
            <a:spLocks noChangeShapeType="1"/>
          </p:cNvSpPr>
          <p:nvPr/>
        </p:nvSpPr>
        <p:spPr bwMode="auto">
          <a:xfrm flipH="1">
            <a:off x="6188075" y="4340225"/>
            <a:ext cx="127000" cy="282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0182" name="Line 86"/>
          <p:cNvSpPr>
            <a:spLocks noChangeShapeType="1"/>
          </p:cNvSpPr>
          <p:nvPr/>
        </p:nvSpPr>
        <p:spPr bwMode="auto">
          <a:xfrm flipH="1">
            <a:off x="6396038" y="5183188"/>
            <a:ext cx="127000" cy="282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0183" name="Line 87"/>
          <p:cNvSpPr>
            <a:spLocks noChangeShapeType="1"/>
          </p:cNvSpPr>
          <p:nvPr/>
        </p:nvSpPr>
        <p:spPr bwMode="auto">
          <a:xfrm flipH="1">
            <a:off x="5137150" y="4602163"/>
            <a:ext cx="127000" cy="282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0184" name="Line 88"/>
          <p:cNvSpPr>
            <a:spLocks noChangeShapeType="1"/>
          </p:cNvSpPr>
          <p:nvPr/>
        </p:nvSpPr>
        <p:spPr bwMode="auto">
          <a:xfrm>
            <a:off x="6786563" y="4302125"/>
            <a:ext cx="0" cy="282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439738"/>
            <a:ext cx="7772400" cy="676275"/>
          </a:xfrm>
        </p:spPr>
        <p:txBody>
          <a:bodyPr>
            <a:normAutofit fontScale="90000"/>
          </a:bodyPr>
          <a:lstStyle/>
          <a:p>
            <a:r>
              <a:rPr lang="en-US">
                <a:latin typeface="Helvetica" pitchFamily="124" charset="0"/>
              </a:rPr>
              <a:t>Kristjansson &amp; Tse (2001)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049838"/>
            <a:ext cx="7772400" cy="1616075"/>
          </a:xfrm>
        </p:spPr>
        <p:txBody>
          <a:bodyPr/>
          <a:lstStyle/>
          <a:p>
            <a:r>
              <a:rPr lang="en-US">
                <a:latin typeface="Helvetica" pitchFamily="124" charset="0"/>
              </a:rPr>
              <a:t>Faster detection of presence than absence - but what is the “feature”?</a:t>
            </a:r>
          </a:p>
        </p:txBody>
      </p:sp>
      <p:pic>
        <p:nvPicPr>
          <p:cNvPr id="261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" y="1306513"/>
            <a:ext cx="8137525" cy="357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4163"/>
            <a:ext cx="7772400" cy="777875"/>
          </a:xfrm>
        </p:spPr>
        <p:txBody>
          <a:bodyPr/>
          <a:lstStyle/>
          <a:p>
            <a:r>
              <a:rPr lang="en-US">
                <a:latin typeface="Helvetica" pitchFamily="124" charset="0"/>
              </a:rPr>
              <a:t>Familiarity and asymmetry</a:t>
            </a:r>
          </a:p>
        </p:txBody>
      </p:sp>
      <p:sp>
        <p:nvSpPr>
          <p:cNvPr id="262148" name="Rectangle 4"/>
          <p:cNvSpPr>
            <a:spLocks noChangeArrowheads="1"/>
          </p:cNvSpPr>
          <p:nvPr/>
        </p:nvSpPr>
        <p:spPr bwMode="auto">
          <a:xfrm>
            <a:off x="677863" y="2005013"/>
            <a:ext cx="3294062" cy="32083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AU">
              <a:latin typeface="Times" pitchFamily="124" charset="0"/>
            </a:endParaRPr>
          </a:p>
        </p:txBody>
      </p:sp>
      <p:sp>
        <p:nvSpPr>
          <p:cNvPr id="262149" name="Rectangle 5"/>
          <p:cNvSpPr>
            <a:spLocks noChangeArrowheads="1"/>
          </p:cNvSpPr>
          <p:nvPr/>
        </p:nvSpPr>
        <p:spPr bwMode="auto">
          <a:xfrm>
            <a:off x="4937125" y="2024063"/>
            <a:ext cx="3108325" cy="3119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941388" y="2509838"/>
            <a:ext cx="155575" cy="274637"/>
            <a:chOff x="1109" y="2080"/>
            <a:chExt cx="198" cy="349"/>
          </a:xfrm>
        </p:grpSpPr>
        <p:sp>
          <p:nvSpPr>
            <p:cNvPr id="262151" name="Line 7"/>
            <p:cNvSpPr>
              <a:spLocks noChangeShapeType="1"/>
            </p:cNvSpPr>
            <p:nvPr/>
          </p:nvSpPr>
          <p:spPr bwMode="auto">
            <a:xfrm>
              <a:off x="1109" y="2082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152" name="Line 8"/>
            <p:cNvSpPr>
              <a:spLocks noChangeShapeType="1"/>
            </p:cNvSpPr>
            <p:nvPr/>
          </p:nvSpPr>
          <p:spPr bwMode="auto">
            <a:xfrm>
              <a:off x="1303" y="2081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153" name="Line 9"/>
            <p:cNvSpPr>
              <a:spLocks noChangeShapeType="1"/>
            </p:cNvSpPr>
            <p:nvPr/>
          </p:nvSpPr>
          <p:spPr bwMode="auto">
            <a:xfrm>
              <a:off x="1111" y="2080"/>
              <a:ext cx="196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489075" y="2974975"/>
            <a:ext cx="155575" cy="274638"/>
            <a:chOff x="1109" y="2080"/>
            <a:chExt cx="198" cy="349"/>
          </a:xfrm>
        </p:grpSpPr>
        <p:sp>
          <p:nvSpPr>
            <p:cNvPr id="262155" name="Line 11"/>
            <p:cNvSpPr>
              <a:spLocks noChangeShapeType="1"/>
            </p:cNvSpPr>
            <p:nvPr/>
          </p:nvSpPr>
          <p:spPr bwMode="auto">
            <a:xfrm>
              <a:off x="1109" y="2082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156" name="Line 12"/>
            <p:cNvSpPr>
              <a:spLocks noChangeShapeType="1"/>
            </p:cNvSpPr>
            <p:nvPr/>
          </p:nvSpPr>
          <p:spPr bwMode="auto">
            <a:xfrm>
              <a:off x="1303" y="2081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157" name="Line 13"/>
            <p:cNvSpPr>
              <a:spLocks noChangeShapeType="1"/>
            </p:cNvSpPr>
            <p:nvPr/>
          </p:nvSpPr>
          <p:spPr bwMode="auto">
            <a:xfrm>
              <a:off x="1111" y="2080"/>
              <a:ext cx="196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527175" y="4535488"/>
            <a:ext cx="155575" cy="274637"/>
            <a:chOff x="1109" y="2080"/>
            <a:chExt cx="198" cy="349"/>
          </a:xfrm>
        </p:grpSpPr>
        <p:sp>
          <p:nvSpPr>
            <p:cNvPr id="262159" name="Line 15"/>
            <p:cNvSpPr>
              <a:spLocks noChangeShapeType="1"/>
            </p:cNvSpPr>
            <p:nvPr/>
          </p:nvSpPr>
          <p:spPr bwMode="auto">
            <a:xfrm>
              <a:off x="1109" y="2082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160" name="Line 16"/>
            <p:cNvSpPr>
              <a:spLocks noChangeShapeType="1"/>
            </p:cNvSpPr>
            <p:nvPr/>
          </p:nvSpPr>
          <p:spPr bwMode="auto">
            <a:xfrm>
              <a:off x="1303" y="2081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161" name="Line 17"/>
            <p:cNvSpPr>
              <a:spLocks noChangeShapeType="1"/>
            </p:cNvSpPr>
            <p:nvPr/>
          </p:nvSpPr>
          <p:spPr bwMode="auto">
            <a:xfrm>
              <a:off x="1111" y="2080"/>
              <a:ext cx="196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820738" y="3348038"/>
            <a:ext cx="155575" cy="274637"/>
            <a:chOff x="1109" y="2080"/>
            <a:chExt cx="198" cy="349"/>
          </a:xfrm>
        </p:grpSpPr>
        <p:sp>
          <p:nvSpPr>
            <p:cNvPr id="262163" name="Line 19"/>
            <p:cNvSpPr>
              <a:spLocks noChangeShapeType="1"/>
            </p:cNvSpPr>
            <p:nvPr/>
          </p:nvSpPr>
          <p:spPr bwMode="auto">
            <a:xfrm>
              <a:off x="1109" y="2082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164" name="Line 20"/>
            <p:cNvSpPr>
              <a:spLocks noChangeShapeType="1"/>
            </p:cNvSpPr>
            <p:nvPr/>
          </p:nvSpPr>
          <p:spPr bwMode="auto">
            <a:xfrm>
              <a:off x="1303" y="2081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165" name="Line 21"/>
            <p:cNvSpPr>
              <a:spLocks noChangeShapeType="1"/>
            </p:cNvSpPr>
            <p:nvPr/>
          </p:nvSpPr>
          <p:spPr bwMode="auto">
            <a:xfrm>
              <a:off x="1111" y="2080"/>
              <a:ext cx="196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1889125" y="2498725"/>
            <a:ext cx="155575" cy="274638"/>
            <a:chOff x="1109" y="2080"/>
            <a:chExt cx="198" cy="349"/>
          </a:xfrm>
        </p:grpSpPr>
        <p:sp>
          <p:nvSpPr>
            <p:cNvPr id="262167" name="Line 23"/>
            <p:cNvSpPr>
              <a:spLocks noChangeShapeType="1"/>
            </p:cNvSpPr>
            <p:nvPr/>
          </p:nvSpPr>
          <p:spPr bwMode="auto">
            <a:xfrm>
              <a:off x="1109" y="2082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168" name="Line 24"/>
            <p:cNvSpPr>
              <a:spLocks noChangeShapeType="1"/>
            </p:cNvSpPr>
            <p:nvPr/>
          </p:nvSpPr>
          <p:spPr bwMode="auto">
            <a:xfrm>
              <a:off x="1303" y="2081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169" name="Line 25"/>
            <p:cNvSpPr>
              <a:spLocks noChangeShapeType="1"/>
            </p:cNvSpPr>
            <p:nvPr/>
          </p:nvSpPr>
          <p:spPr bwMode="auto">
            <a:xfrm>
              <a:off x="1111" y="2080"/>
              <a:ext cx="196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2112963" y="4414838"/>
            <a:ext cx="155575" cy="274637"/>
            <a:chOff x="1109" y="2080"/>
            <a:chExt cx="198" cy="349"/>
          </a:xfrm>
        </p:grpSpPr>
        <p:sp>
          <p:nvSpPr>
            <p:cNvPr id="262171" name="Line 27"/>
            <p:cNvSpPr>
              <a:spLocks noChangeShapeType="1"/>
            </p:cNvSpPr>
            <p:nvPr/>
          </p:nvSpPr>
          <p:spPr bwMode="auto">
            <a:xfrm>
              <a:off x="1109" y="2082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172" name="Line 28"/>
            <p:cNvSpPr>
              <a:spLocks noChangeShapeType="1"/>
            </p:cNvSpPr>
            <p:nvPr/>
          </p:nvSpPr>
          <p:spPr bwMode="auto">
            <a:xfrm>
              <a:off x="1303" y="2081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173" name="Line 29"/>
            <p:cNvSpPr>
              <a:spLocks noChangeShapeType="1"/>
            </p:cNvSpPr>
            <p:nvPr/>
          </p:nvSpPr>
          <p:spPr bwMode="auto">
            <a:xfrm>
              <a:off x="1111" y="2080"/>
              <a:ext cx="196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2435225" y="3622675"/>
            <a:ext cx="155575" cy="274638"/>
            <a:chOff x="1109" y="2080"/>
            <a:chExt cx="198" cy="349"/>
          </a:xfrm>
        </p:grpSpPr>
        <p:sp>
          <p:nvSpPr>
            <p:cNvPr id="262175" name="Line 31"/>
            <p:cNvSpPr>
              <a:spLocks noChangeShapeType="1"/>
            </p:cNvSpPr>
            <p:nvPr/>
          </p:nvSpPr>
          <p:spPr bwMode="auto">
            <a:xfrm>
              <a:off x="1109" y="2082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176" name="Line 32"/>
            <p:cNvSpPr>
              <a:spLocks noChangeShapeType="1"/>
            </p:cNvSpPr>
            <p:nvPr/>
          </p:nvSpPr>
          <p:spPr bwMode="auto">
            <a:xfrm>
              <a:off x="1303" y="2081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177" name="Line 33"/>
            <p:cNvSpPr>
              <a:spLocks noChangeShapeType="1"/>
            </p:cNvSpPr>
            <p:nvPr/>
          </p:nvSpPr>
          <p:spPr bwMode="auto">
            <a:xfrm>
              <a:off x="1111" y="2080"/>
              <a:ext cx="196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9" name="Group 34"/>
          <p:cNvGrpSpPr>
            <a:grpSpLocks/>
          </p:cNvGrpSpPr>
          <p:nvPr/>
        </p:nvGrpSpPr>
        <p:grpSpPr bwMode="auto">
          <a:xfrm>
            <a:off x="2528888" y="2816225"/>
            <a:ext cx="155575" cy="274638"/>
            <a:chOff x="1109" y="2080"/>
            <a:chExt cx="198" cy="349"/>
          </a:xfrm>
        </p:grpSpPr>
        <p:sp>
          <p:nvSpPr>
            <p:cNvPr id="262179" name="Line 35"/>
            <p:cNvSpPr>
              <a:spLocks noChangeShapeType="1"/>
            </p:cNvSpPr>
            <p:nvPr/>
          </p:nvSpPr>
          <p:spPr bwMode="auto">
            <a:xfrm>
              <a:off x="1109" y="2082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180" name="Line 36"/>
            <p:cNvSpPr>
              <a:spLocks noChangeShapeType="1"/>
            </p:cNvSpPr>
            <p:nvPr/>
          </p:nvSpPr>
          <p:spPr bwMode="auto">
            <a:xfrm>
              <a:off x="1303" y="2081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181" name="Line 37"/>
            <p:cNvSpPr>
              <a:spLocks noChangeShapeType="1"/>
            </p:cNvSpPr>
            <p:nvPr/>
          </p:nvSpPr>
          <p:spPr bwMode="auto">
            <a:xfrm>
              <a:off x="1111" y="2080"/>
              <a:ext cx="196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0" name="Group 38"/>
          <p:cNvGrpSpPr>
            <a:grpSpLocks/>
          </p:cNvGrpSpPr>
          <p:nvPr/>
        </p:nvGrpSpPr>
        <p:grpSpPr bwMode="auto">
          <a:xfrm flipH="1">
            <a:off x="2794000" y="4167188"/>
            <a:ext cx="155575" cy="274637"/>
            <a:chOff x="1109" y="2080"/>
            <a:chExt cx="198" cy="349"/>
          </a:xfrm>
        </p:grpSpPr>
        <p:sp>
          <p:nvSpPr>
            <p:cNvPr id="262183" name="Line 39"/>
            <p:cNvSpPr>
              <a:spLocks noChangeShapeType="1"/>
            </p:cNvSpPr>
            <p:nvPr/>
          </p:nvSpPr>
          <p:spPr bwMode="auto">
            <a:xfrm>
              <a:off x="1109" y="2082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184" name="Line 40"/>
            <p:cNvSpPr>
              <a:spLocks noChangeShapeType="1"/>
            </p:cNvSpPr>
            <p:nvPr/>
          </p:nvSpPr>
          <p:spPr bwMode="auto">
            <a:xfrm>
              <a:off x="1303" y="2081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185" name="Line 41"/>
            <p:cNvSpPr>
              <a:spLocks noChangeShapeType="1"/>
            </p:cNvSpPr>
            <p:nvPr/>
          </p:nvSpPr>
          <p:spPr bwMode="auto">
            <a:xfrm>
              <a:off x="1111" y="2080"/>
              <a:ext cx="196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1" name="Group 42"/>
          <p:cNvGrpSpPr>
            <a:grpSpLocks/>
          </p:cNvGrpSpPr>
          <p:nvPr/>
        </p:nvGrpSpPr>
        <p:grpSpPr bwMode="auto">
          <a:xfrm>
            <a:off x="1649413" y="3994150"/>
            <a:ext cx="155575" cy="274638"/>
            <a:chOff x="1109" y="2080"/>
            <a:chExt cx="198" cy="349"/>
          </a:xfrm>
        </p:grpSpPr>
        <p:sp>
          <p:nvSpPr>
            <p:cNvPr id="262187" name="Line 43"/>
            <p:cNvSpPr>
              <a:spLocks noChangeShapeType="1"/>
            </p:cNvSpPr>
            <p:nvPr/>
          </p:nvSpPr>
          <p:spPr bwMode="auto">
            <a:xfrm>
              <a:off x="1109" y="2082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188" name="Line 44"/>
            <p:cNvSpPr>
              <a:spLocks noChangeShapeType="1"/>
            </p:cNvSpPr>
            <p:nvPr/>
          </p:nvSpPr>
          <p:spPr bwMode="auto">
            <a:xfrm>
              <a:off x="1303" y="2081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189" name="Line 45"/>
            <p:cNvSpPr>
              <a:spLocks noChangeShapeType="1"/>
            </p:cNvSpPr>
            <p:nvPr/>
          </p:nvSpPr>
          <p:spPr bwMode="auto">
            <a:xfrm>
              <a:off x="1111" y="2080"/>
              <a:ext cx="196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2" name="Group 46"/>
          <p:cNvGrpSpPr>
            <a:grpSpLocks/>
          </p:cNvGrpSpPr>
          <p:nvPr/>
        </p:nvGrpSpPr>
        <p:grpSpPr bwMode="auto">
          <a:xfrm>
            <a:off x="1985963" y="3640138"/>
            <a:ext cx="155575" cy="274637"/>
            <a:chOff x="1109" y="2080"/>
            <a:chExt cx="198" cy="349"/>
          </a:xfrm>
        </p:grpSpPr>
        <p:sp>
          <p:nvSpPr>
            <p:cNvPr id="262191" name="Line 47"/>
            <p:cNvSpPr>
              <a:spLocks noChangeShapeType="1"/>
            </p:cNvSpPr>
            <p:nvPr/>
          </p:nvSpPr>
          <p:spPr bwMode="auto">
            <a:xfrm>
              <a:off x="1109" y="2082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192" name="Line 48"/>
            <p:cNvSpPr>
              <a:spLocks noChangeShapeType="1"/>
            </p:cNvSpPr>
            <p:nvPr/>
          </p:nvSpPr>
          <p:spPr bwMode="auto">
            <a:xfrm>
              <a:off x="1303" y="2081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193" name="Line 49"/>
            <p:cNvSpPr>
              <a:spLocks noChangeShapeType="1"/>
            </p:cNvSpPr>
            <p:nvPr/>
          </p:nvSpPr>
          <p:spPr bwMode="auto">
            <a:xfrm>
              <a:off x="1111" y="2080"/>
              <a:ext cx="196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3" name="Group 50"/>
          <p:cNvGrpSpPr>
            <a:grpSpLocks/>
          </p:cNvGrpSpPr>
          <p:nvPr/>
        </p:nvGrpSpPr>
        <p:grpSpPr bwMode="auto">
          <a:xfrm>
            <a:off x="1079500" y="4270375"/>
            <a:ext cx="155575" cy="274638"/>
            <a:chOff x="1109" y="2080"/>
            <a:chExt cx="198" cy="349"/>
          </a:xfrm>
        </p:grpSpPr>
        <p:sp>
          <p:nvSpPr>
            <p:cNvPr id="262195" name="Line 51"/>
            <p:cNvSpPr>
              <a:spLocks noChangeShapeType="1"/>
            </p:cNvSpPr>
            <p:nvPr/>
          </p:nvSpPr>
          <p:spPr bwMode="auto">
            <a:xfrm>
              <a:off x="1109" y="2082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196" name="Line 52"/>
            <p:cNvSpPr>
              <a:spLocks noChangeShapeType="1"/>
            </p:cNvSpPr>
            <p:nvPr/>
          </p:nvSpPr>
          <p:spPr bwMode="auto">
            <a:xfrm>
              <a:off x="1303" y="2081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197" name="Line 53"/>
            <p:cNvSpPr>
              <a:spLocks noChangeShapeType="1"/>
            </p:cNvSpPr>
            <p:nvPr/>
          </p:nvSpPr>
          <p:spPr bwMode="auto">
            <a:xfrm>
              <a:off x="1111" y="2080"/>
              <a:ext cx="196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4" name="Group 54"/>
          <p:cNvGrpSpPr>
            <a:grpSpLocks/>
          </p:cNvGrpSpPr>
          <p:nvPr/>
        </p:nvGrpSpPr>
        <p:grpSpPr bwMode="auto">
          <a:xfrm>
            <a:off x="3051175" y="2997200"/>
            <a:ext cx="155575" cy="274638"/>
            <a:chOff x="1109" y="2080"/>
            <a:chExt cx="198" cy="349"/>
          </a:xfrm>
        </p:grpSpPr>
        <p:sp>
          <p:nvSpPr>
            <p:cNvPr id="262199" name="Line 55"/>
            <p:cNvSpPr>
              <a:spLocks noChangeShapeType="1"/>
            </p:cNvSpPr>
            <p:nvPr/>
          </p:nvSpPr>
          <p:spPr bwMode="auto">
            <a:xfrm>
              <a:off x="1109" y="2082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200" name="Line 56"/>
            <p:cNvSpPr>
              <a:spLocks noChangeShapeType="1"/>
            </p:cNvSpPr>
            <p:nvPr/>
          </p:nvSpPr>
          <p:spPr bwMode="auto">
            <a:xfrm>
              <a:off x="1303" y="2081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201" name="Line 57"/>
            <p:cNvSpPr>
              <a:spLocks noChangeShapeType="1"/>
            </p:cNvSpPr>
            <p:nvPr/>
          </p:nvSpPr>
          <p:spPr bwMode="auto">
            <a:xfrm>
              <a:off x="1111" y="2080"/>
              <a:ext cx="196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5" name="Group 58"/>
          <p:cNvGrpSpPr>
            <a:grpSpLocks/>
          </p:cNvGrpSpPr>
          <p:nvPr/>
        </p:nvGrpSpPr>
        <p:grpSpPr bwMode="auto">
          <a:xfrm flipH="1">
            <a:off x="5514975" y="2513013"/>
            <a:ext cx="155575" cy="274637"/>
            <a:chOff x="1109" y="2080"/>
            <a:chExt cx="198" cy="349"/>
          </a:xfrm>
        </p:grpSpPr>
        <p:sp>
          <p:nvSpPr>
            <p:cNvPr id="262203" name="Line 59"/>
            <p:cNvSpPr>
              <a:spLocks noChangeShapeType="1"/>
            </p:cNvSpPr>
            <p:nvPr/>
          </p:nvSpPr>
          <p:spPr bwMode="auto">
            <a:xfrm>
              <a:off x="1109" y="2082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204" name="Line 60"/>
            <p:cNvSpPr>
              <a:spLocks noChangeShapeType="1"/>
            </p:cNvSpPr>
            <p:nvPr/>
          </p:nvSpPr>
          <p:spPr bwMode="auto">
            <a:xfrm>
              <a:off x="1303" y="2081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205" name="Line 61"/>
            <p:cNvSpPr>
              <a:spLocks noChangeShapeType="1"/>
            </p:cNvSpPr>
            <p:nvPr/>
          </p:nvSpPr>
          <p:spPr bwMode="auto">
            <a:xfrm>
              <a:off x="1111" y="2080"/>
              <a:ext cx="196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6" name="Group 62"/>
          <p:cNvGrpSpPr>
            <a:grpSpLocks/>
          </p:cNvGrpSpPr>
          <p:nvPr/>
        </p:nvGrpSpPr>
        <p:grpSpPr bwMode="auto">
          <a:xfrm flipH="1">
            <a:off x="6075363" y="3032125"/>
            <a:ext cx="155575" cy="274638"/>
            <a:chOff x="1109" y="2080"/>
            <a:chExt cx="198" cy="349"/>
          </a:xfrm>
        </p:grpSpPr>
        <p:sp>
          <p:nvSpPr>
            <p:cNvPr id="262207" name="Line 63"/>
            <p:cNvSpPr>
              <a:spLocks noChangeShapeType="1"/>
            </p:cNvSpPr>
            <p:nvPr/>
          </p:nvSpPr>
          <p:spPr bwMode="auto">
            <a:xfrm>
              <a:off x="1109" y="2082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208" name="Line 64"/>
            <p:cNvSpPr>
              <a:spLocks noChangeShapeType="1"/>
            </p:cNvSpPr>
            <p:nvPr/>
          </p:nvSpPr>
          <p:spPr bwMode="auto">
            <a:xfrm>
              <a:off x="1303" y="2081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209" name="Line 65"/>
            <p:cNvSpPr>
              <a:spLocks noChangeShapeType="1"/>
            </p:cNvSpPr>
            <p:nvPr/>
          </p:nvSpPr>
          <p:spPr bwMode="auto">
            <a:xfrm>
              <a:off x="1111" y="2080"/>
              <a:ext cx="196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7" name="Group 66"/>
          <p:cNvGrpSpPr>
            <a:grpSpLocks/>
          </p:cNvGrpSpPr>
          <p:nvPr/>
        </p:nvGrpSpPr>
        <p:grpSpPr bwMode="auto">
          <a:xfrm flipH="1">
            <a:off x="5889625" y="4498975"/>
            <a:ext cx="155575" cy="274638"/>
            <a:chOff x="1109" y="2080"/>
            <a:chExt cx="198" cy="349"/>
          </a:xfrm>
        </p:grpSpPr>
        <p:sp>
          <p:nvSpPr>
            <p:cNvPr id="262211" name="Line 67"/>
            <p:cNvSpPr>
              <a:spLocks noChangeShapeType="1"/>
            </p:cNvSpPr>
            <p:nvPr/>
          </p:nvSpPr>
          <p:spPr bwMode="auto">
            <a:xfrm>
              <a:off x="1109" y="2082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212" name="Line 68"/>
            <p:cNvSpPr>
              <a:spLocks noChangeShapeType="1"/>
            </p:cNvSpPr>
            <p:nvPr/>
          </p:nvSpPr>
          <p:spPr bwMode="auto">
            <a:xfrm>
              <a:off x="1303" y="2081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213" name="Line 69"/>
            <p:cNvSpPr>
              <a:spLocks noChangeShapeType="1"/>
            </p:cNvSpPr>
            <p:nvPr/>
          </p:nvSpPr>
          <p:spPr bwMode="auto">
            <a:xfrm>
              <a:off x="1111" y="2080"/>
              <a:ext cx="196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8" name="Group 70"/>
          <p:cNvGrpSpPr>
            <a:grpSpLocks/>
          </p:cNvGrpSpPr>
          <p:nvPr/>
        </p:nvGrpSpPr>
        <p:grpSpPr bwMode="auto">
          <a:xfrm flipH="1">
            <a:off x="6634163" y="2660650"/>
            <a:ext cx="155575" cy="274638"/>
            <a:chOff x="1109" y="2080"/>
            <a:chExt cx="198" cy="349"/>
          </a:xfrm>
        </p:grpSpPr>
        <p:sp>
          <p:nvSpPr>
            <p:cNvPr id="262215" name="Line 71"/>
            <p:cNvSpPr>
              <a:spLocks noChangeShapeType="1"/>
            </p:cNvSpPr>
            <p:nvPr/>
          </p:nvSpPr>
          <p:spPr bwMode="auto">
            <a:xfrm>
              <a:off x="1109" y="2082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216" name="Line 72"/>
            <p:cNvSpPr>
              <a:spLocks noChangeShapeType="1"/>
            </p:cNvSpPr>
            <p:nvPr/>
          </p:nvSpPr>
          <p:spPr bwMode="auto">
            <a:xfrm>
              <a:off x="1303" y="2081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217" name="Line 73"/>
            <p:cNvSpPr>
              <a:spLocks noChangeShapeType="1"/>
            </p:cNvSpPr>
            <p:nvPr/>
          </p:nvSpPr>
          <p:spPr bwMode="auto">
            <a:xfrm>
              <a:off x="1111" y="2080"/>
              <a:ext cx="196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9" name="Group 74"/>
          <p:cNvGrpSpPr>
            <a:grpSpLocks/>
          </p:cNvGrpSpPr>
          <p:nvPr/>
        </p:nvGrpSpPr>
        <p:grpSpPr bwMode="auto">
          <a:xfrm flipH="1">
            <a:off x="6757988" y="4254500"/>
            <a:ext cx="155575" cy="274638"/>
            <a:chOff x="1109" y="2080"/>
            <a:chExt cx="198" cy="349"/>
          </a:xfrm>
        </p:grpSpPr>
        <p:sp>
          <p:nvSpPr>
            <p:cNvPr id="262219" name="Line 75"/>
            <p:cNvSpPr>
              <a:spLocks noChangeShapeType="1"/>
            </p:cNvSpPr>
            <p:nvPr/>
          </p:nvSpPr>
          <p:spPr bwMode="auto">
            <a:xfrm>
              <a:off x="1109" y="2082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220" name="Line 76"/>
            <p:cNvSpPr>
              <a:spLocks noChangeShapeType="1"/>
            </p:cNvSpPr>
            <p:nvPr/>
          </p:nvSpPr>
          <p:spPr bwMode="auto">
            <a:xfrm>
              <a:off x="1303" y="2081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221" name="Line 77"/>
            <p:cNvSpPr>
              <a:spLocks noChangeShapeType="1"/>
            </p:cNvSpPr>
            <p:nvPr/>
          </p:nvSpPr>
          <p:spPr bwMode="auto">
            <a:xfrm>
              <a:off x="1111" y="2080"/>
              <a:ext cx="196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20" name="Group 78"/>
          <p:cNvGrpSpPr>
            <a:grpSpLocks/>
          </p:cNvGrpSpPr>
          <p:nvPr/>
        </p:nvGrpSpPr>
        <p:grpSpPr bwMode="auto">
          <a:xfrm flipH="1">
            <a:off x="7359650" y="3587750"/>
            <a:ext cx="155575" cy="274638"/>
            <a:chOff x="1109" y="2080"/>
            <a:chExt cx="198" cy="349"/>
          </a:xfrm>
        </p:grpSpPr>
        <p:sp>
          <p:nvSpPr>
            <p:cNvPr id="262223" name="Line 79"/>
            <p:cNvSpPr>
              <a:spLocks noChangeShapeType="1"/>
            </p:cNvSpPr>
            <p:nvPr/>
          </p:nvSpPr>
          <p:spPr bwMode="auto">
            <a:xfrm>
              <a:off x="1109" y="2082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224" name="Line 80"/>
            <p:cNvSpPr>
              <a:spLocks noChangeShapeType="1"/>
            </p:cNvSpPr>
            <p:nvPr/>
          </p:nvSpPr>
          <p:spPr bwMode="auto">
            <a:xfrm>
              <a:off x="1303" y="2081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225" name="Line 81"/>
            <p:cNvSpPr>
              <a:spLocks noChangeShapeType="1"/>
            </p:cNvSpPr>
            <p:nvPr/>
          </p:nvSpPr>
          <p:spPr bwMode="auto">
            <a:xfrm>
              <a:off x="1111" y="2080"/>
              <a:ext cx="196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21" name="Group 82"/>
          <p:cNvGrpSpPr>
            <a:grpSpLocks/>
          </p:cNvGrpSpPr>
          <p:nvPr/>
        </p:nvGrpSpPr>
        <p:grpSpPr bwMode="auto">
          <a:xfrm flipH="1">
            <a:off x="5075238" y="3017838"/>
            <a:ext cx="155575" cy="274637"/>
            <a:chOff x="1109" y="2080"/>
            <a:chExt cx="198" cy="349"/>
          </a:xfrm>
        </p:grpSpPr>
        <p:sp>
          <p:nvSpPr>
            <p:cNvPr id="262227" name="Line 83"/>
            <p:cNvSpPr>
              <a:spLocks noChangeShapeType="1"/>
            </p:cNvSpPr>
            <p:nvPr/>
          </p:nvSpPr>
          <p:spPr bwMode="auto">
            <a:xfrm>
              <a:off x="1109" y="2082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228" name="Line 84"/>
            <p:cNvSpPr>
              <a:spLocks noChangeShapeType="1"/>
            </p:cNvSpPr>
            <p:nvPr/>
          </p:nvSpPr>
          <p:spPr bwMode="auto">
            <a:xfrm>
              <a:off x="1303" y="2081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229" name="Line 85"/>
            <p:cNvSpPr>
              <a:spLocks noChangeShapeType="1"/>
            </p:cNvSpPr>
            <p:nvPr/>
          </p:nvSpPr>
          <p:spPr bwMode="auto">
            <a:xfrm>
              <a:off x="1111" y="2080"/>
              <a:ext cx="196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22" name="Group 86"/>
          <p:cNvGrpSpPr>
            <a:grpSpLocks/>
          </p:cNvGrpSpPr>
          <p:nvPr/>
        </p:nvGrpSpPr>
        <p:grpSpPr bwMode="auto">
          <a:xfrm flipH="1">
            <a:off x="5438775" y="3213100"/>
            <a:ext cx="155575" cy="274638"/>
            <a:chOff x="1109" y="2080"/>
            <a:chExt cx="198" cy="349"/>
          </a:xfrm>
        </p:grpSpPr>
        <p:sp>
          <p:nvSpPr>
            <p:cNvPr id="262231" name="Line 87"/>
            <p:cNvSpPr>
              <a:spLocks noChangeShapeType="1"/>
            </p:cNvSpPr>
            <p:nvPr/>
          </p:nvSpPr>
          <p:spPr bwMode="auto">
            <a:xfrm>
              <a:off x="1109" y="2082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232" name="Line 88"/>
            <p:cNvSpPr>
              <a:spLocks noChangeShapeType="1"/>
            </p:cNvSpPr>
            <p:nvPr/>
          </p:nvSpPr>
          <p:spPr bwMode="auto">
            <a:xfrm>
              <a:off x="1303" y="2081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233" name="Line 89"/>
            <p:cNvSpPr>
              <a:spLocks noChangeShapeType="1"/>
            </p:cNvSpPr>
            <p:nvPr/>
          </p:nvSpPr>
          <p:spPr bwMode="auto">
            <a:xfrm>
              <a:off x="1111" y="2080"/>
              <a:ext cx="196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23" name="Group 90"/>
          <p:cNvGrpSpPr>
            <a:grpSpLocks/>
          </p:cNvGrpSpPr>
          <p:nvPr/>
        </p:nvGrpSpPr>
        <p:grpSpPr bwMode="auto">
          <a:xfrm flipH="1">
            <a:off x="5392738" y="4156075"/>
            <a:ext cx="155575" cy="274638"/>
            <a:chOff x="1109" y="2080"/>
            <a:chExt cx="198" cy="349"/>
          </a:xfrm>
        </p:grpSpPr>
        <p:sp>
          <p:nvSpPr>
            <p:cNvPr id="262235" name="Line 91"/>
            <p:cNvSpPr>
              <a:spLocks noChangeShapeType="1"/>
            </p:cNvSpPr>
            <p:nvPr/>
          </p:nvSpPr>
          <p:spPr bwMode="auto">
            <a:xfrm>
              <a:off x="1109" y="2082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236" name="Line 92"/>
            <p:cNvSpPr>
              <a:spLocks noChangeShapeType="1"/>
            </p:cNvSpPr>
            <p:nvPr/>
          </p:nvSpPr>
          <p:spPr bwMode="auto">
            <a:xfrm>
              <a:off x="1303" y="2081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237" name="Line 93"/>
            <p:cNvSpPr>
              <a:spLocks noChangeShapeType="1"/>
            </p:cNvSpPr>
            <p:nvPr/>
          </p:nvSpPr>
          <p:spPr bwMode="auto">
            <a:xfrm>
              <a:off x="1111" y="2080"/>
              <a:ext cx="196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24" name="Group 94"/>
          <p:cNvGrpSpPr>
            <a:grpSpLocks/>
          </p:cNvGrpSpPr>
          <p:nvPr/>
        </p:nvGrpSpPr>
        <p:grpSpPr bwMode="auto">
          <a:xfrm flipH="1">
            <a:off x="7421563" y="2657475"/>
            <a:ext cx="155575" cy="274638"/>
            <a:chOff x="1109" y="2080"/>
            <a:chExt cx="198" cy="349"/>
          </a:xfrm>
        </p:grpSpPr>
        <p:sp>
          <p:nvSpPr>
            <p:cNvPr id="262239" name="Line 95"/>
            <p:cNvSpPr>
              <a:spLocks noChangeShapeType="1"/>
            </p:cNvSpPr>
            <p:nvPr/>
          </p:nvSpPr>
          <p:spPr bwMode="auto">
            <a:xfrm>
              <a:off x="1109" y="2082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240" name="Line 96"/>
            <p:cNvSpPr>
              <a:spLocks noChangeShapeType="1"/>
            </p:cNvSpPr>
            <p:nvPr/>
          </p:nvSpPr>
          <p:spPr bwMode="auto">
            <a:xfrm>
              <a:off x="1303" y="2081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241" name="Line 97"/>
            <p:cNvSpPr>
              <a:spLocks noChangeShapeType="1"/>
            </p:cNvSpPr>
            <p:nvPr/>
          </p:nvSpPr>
          <p:spPr bwMode="auto">
            <a:xfrm>
              <a:off x="1111" y="2080"/>
              <a:ext cx="196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25" name="Group 98"/>
          <p:cNvGrpSpPr>
            <a:grpSpLocks/>
          </p:cNvGrpSpPr>
          <p:nvPr/>
        </p:nvGrpSpPr>
        <p:grpSpPr bwMode="auto">
          <a:xfrm flipH="1">
            <a:off x="6332538" y="4364038"/>
            <a:ext cx="155575" cy="274637"/>
            <a:chOff x="1109" y="2080"/>
            <a:chExt cx="198" cy="349"/>
          </a:xfrm>
        </p:grpSpPr>
        <p:sp>
          <p:nvSpPr>
            <p:cNvPr id="262243" name="Line 99"/>
            <p:cNvSpPr>
              <a:spLocks noChangeShapeType="1"/>
            </p:cNvSpPr>
            <p:nvPr/>
          </p:nvSpPr>
          <p:spPr bwMode="auto">
            <a:xfrm>
              <a:off x="1109" y="2082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244" name="Line 100"/>
            <p:cNvSpPr>
              <a:spLocks noChangeShapeType="1"/>
            </p:cNvSpPr>
            <p:nvPr/>
          </p:nvSpPr>
          <p:spPr bwMode="auto">
            <a:xfrm>
              <a:off x="1303" y="2081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245" name="Line 101"/>
            <p:cNvSpPr>
              <a:spLocks noChangeShapeType="1"/>
            </p:cNvSpPr>
            <p:nvPr/>
          </p:nvSpPr>
          <p:spPr bwMode="auto">
            <a:xfrm>
              <a:off x="1111" y="2080"/>
              <a:ext cx="196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26" name="Group 102"/>
          <p:cNvGrpSpPr>
            <a:grpSpLocks/>
          </p:cNvGrpSpPr>
          <p:nvPr/>
        </p:nvGrpSpPr>
        <p:grpSpPr bwMode="auto">
          <a:xfrm flipH="1">
            <a:off x="6723063" y="3246438"/>
            <a:ext cx="155575" cy="274637"/>
            <a:chOff x="1109" y="2080"/>
            <a:chExt cx="198" cy="349"/>
          </a:xfrm>
        </p:grpSpPr>
        <p:sp>
          <p:nvSpPr>
            <p:cNvPr id="262247" name="Line 103"/>
            <p:cNvSpPr>
              <a:spLocks noChangeShapeType="1"/>
            </p:cNvSpPr>
            <p:nvPr/>
          </p:nvSpPr>
          <p:spPr bwMode="auto">
            <a:xfrm>
              <a:off x="1109" y="2082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248" name="Line 104"/>
            <p:cNvSpPr>
              <a:spLocks noChangeShapeType="1"/>
            </p:cNvSpPr>
            <p:nvPr/>
          </p:nvSpPr>
          <p:spPr bwMode="auto">
            <a:xfrm>
              <a:off x="1303" y="2081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249" name="Line 105"/>
            <p:cNvSpPr>
              <a:spLocks noChangeShapeType="1"/>
            </p:cNvSpPr>
            <p:nvPr/>
          </p:nvSpPr>
          <p:spPr bwMode="auto">
            <a:xfrm>
              <a:off x="1111" y="2080"/>
              <a:ext cx="196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27" name="Group 106"/>
          <p:cNvGrpSpPr>
            <a:grpSpLocks/>
          </p:cNvGrpSpPr>
          <p:nvPr/>
        </p:nvGrpSpPr>
        <p:grpSpPr bwMode="auto">
          <a:xfrm>
            <a:off x="7270750" y="4214813"/>
            <a:ext cx="155575" cy="274637"/>
            <a:chOff x="1109" y="2080"/>
            <a:chExt cx="198" cy="349"/>
          </a:xfrm>
        </p:grpSpPr>
        <p:sp>
          <p:nvSpPr>
            <p:cNvPr id="262251" name="Line 107"/>
            <p:cNvSpPr>
              <a:spLocks noChangeShapeType="1"/>
            </p:cNvSpPr>
            <p:nvPr/>
          </p:nvSpPr>
          <p:spPr bwMode="auto">
            <a:xfrm>
              <a:off x="1109" y="2082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252" name="Line 108"/>
            <p:cNvSpPr>
              <a:spLocks noChangeShapeType="1"/>
            </p:cNvSpPr>
            <p:nvPr/>
          </p:nvSpPr>
          <p:spPr bwMode="auto">
            <a:xfrm>
              <a:off x="1303" y="2081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253" name="Line 109"/>
            <p:cNvSpPr>
              <a:spLocks noChangeShapeType="1"/>
            </p:cNvSpPr>
            <p:nvPr/>
          </p:nvSpPr>
          <p:spPr bwMode="auto">
            <a:xfrm>
              <a:off x="1111" y="2080"/>
              <a:ext cx="196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62254" name="Rectangle 110"/>
          <p:cNvSpPr>
            <a:spLocks noChangeArrowheads="1"/>
          </p:cNvSpPr>
          <p:nvPr/>
        </p:nvSpPr>
        <p:spPr bwMode="auto">
          <a:xfrm>
            <a:off x="287338" y="5376863"/>
            <a:ext cx="8856662" cy="124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>
                <a:latin typeface="Helvetica" pitchFamily="124" charset="0"/>
              </a:rPr>
              <a:t>            asymmetry for German but not Cyrillic readers</a:t>
            </a:r>
            <a:r>
              <a:rPr lang="en-US">
                <a:latin typeface="Times" pitchFamily="12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0038"/>
            <a:ext cx="7772400" cy="1143000"/>
          </a:xfrm>
        </p:spPr>
        <p:txBody>
          <a:bodyPr/>
          <a:lstStyle/>
          <a:p>
            <a:r>
              <a:rPr lang="en-US">
                <a:latin typeface="Helvetica" pitchFamily="124" charset="0"/>
              </a:rPr>
              <a:t>   Other high level effects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705350"/>
            <a:ext cx="7970837" cy="17287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latin typeface="Helvetica" pitchFamily="124" charset="0"/>
              </a:rPr>
              <a:t>finding a tilted black line is not affected by the white lattice - so “feature” search is sensitive to occlusion</a:t>
            </a:r>
          </a:p>
          <a:p>
            <a:pPr algn="r">
              <a:lnSpc>
                <a:spcPct val="90000"/>
              </a:lnSpc>
            </a:pPr>
            <a:r>
              <a:rPr lang="en-US" sz="2800" i="1">
                <a:latin typeface="Helvetica" pitchFamily="124" charset="0"/>
              </a:rPr>
              <a:t>Wolfe (1996)</a:t>
            </a:r>
            <a:r>
              <a:rPr lang="en-US" sz="2800">
                <a:latin typeface="Helvetica" pitchFamily="124" charset="0"/>
              </a:rPr>
              <a:t>  </a:t>
            </a:r>
          </a:p>
        </p:txBody>
      </p:sp>
      <p:pic>
        <p:nvPicPr>
          <p:cNvPr id="2631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2925" y="1460500"/>
            <a:ext cx="5291138" cy="276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1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Gestalt effects</a:t>
            </a:r>
            <a:endParaRPr lang="en-GB" dirty="0"/>
          </a:p>
        </p:txBody>
      </p:sp>
      <p:pic>
        <p:nvPicPr>
          <p:cNvPr id="3074" name="Picture 2" descr="http://www.intropsych.com/ch04-senses/04dalmationb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9609" y="1371600"/>
            <a:ext cx="5835591" cy="48291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Pragnanz</a:t>
            </a:r>
            <a:endParaRPr lang="en-GB" dirty="0"/>
          </a:p>
        </p:txBody>
      </p:sp>
      <p:pic>
        <p:nvPicPr>
          <p:cNvPr id="37890" name="Picture 2" descr="https://blog.usertesting.com/wp-content/uploads/2016/02/gestalt-similarity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470523"/>
            <a:ext cx="4800600" cy="444271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62000" y="58674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Perception is not just bottom up integration of features. There is more to a whole image than the sum of its parts.</a:t>
            </a:r>
            <a:endParaRPr lang="en-GB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understood computationally</a:t>
            </a:r>
            <a:endParaRPr lang="en-GB" dirty="0"/>
          </a:p>
        </p:txBody>
      </p:sp>
      <p:pic>
        <p:nvPicPr>
          <p:cNvPr id="53250" name="Picture 2" descr="https://aleksandergora.com/wp-content/uploads/2017/08/UX-Mistake-7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828800"/>
            <a:ext cx="7800975" cy="374332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38200" y="5562600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Principles are conceptually clear; DCNNs can learn them, but translation is missing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6400800"/>
            <a:ext cx="594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https://arxiv.org/pdf/1709.06126.pdf</a:t>
            </a:r>
            <a:endParaRPr lang="en-GB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Concept-selective neurons</a:t>
            </a:r>
            <a:endParaRPr lang="en-GB" dirty="0"/>
          </a:p>
        </p:txBody>
      </p:sp>
      <p:pic>
        <p:nvPicPr>
          <p:cNvPr id="51202" name="Picture 2" descr="Figure 2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9675" y="1295400"/>
            <a:ext cx="6486525" cy="515723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04800" y="6412468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https://www.newscientist.com/article/dn7567-why-your-brain-has-a-jennifer-aniston-cell/</a:t>
            </a:r>
            <a:endParaRPr lang="en-GB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Classic accounts of visual perception have focused on bottom-up integration of features</a:t>
            </a:r>
          </a:p>
          <a:p>
            <a:pPr lvl="1"/>
            <a:r>
              <a:rPr lang="en-US" dirty="0" smtClean="0"/>
              <a:t>Consistent with data from visual search experiments</a:t>
            </a:r>
          </a:p>
          <a:p>
            <a:pPr lvl="1"/>
            <a:r>
              <a:rPr lang="en-US" dirty="0" smtClean="0"/>
              <a:t>Inconsistent with phenomenological experience in naturalistic settings</a:t>
            </a:r>
          </a:p>
          <a:p>
            <a:r>
              <a:rPr lang="en-US" dirty="0" smtClean="0"/>
              <a:t>Top down influences affect visual perception</a:t>
            </a:r>
          </a:p>
          <a:p>
            <a:pPr lvl="1"/>
            <a:r>
              <a:rPr lang="en-US" dirty="0" smtClean="0"/>
              <a:t>But how?</a:t>
            </a:r>
          </a:p>
          <a:p>
            <a:pPr lvl="1"/>
            <a:r>
              <a:rPr lang="en-US" dirty="0" smtClean="0"/>
              <a:t>We will see some computational approaches in the next class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752475" y="258763"/>
            <a:ext cx="7772400" cy="1143000"/>
          </a:xfrm>
        </p:spPr>
        <p:txBody>
          <a:bodyPr/>
          <a:lstStyle/>
          <a:p>
            <a:r>
              <a:rPr lang="en-US">
                <a:latin typeface="Helvetica" pitchFamily="124" charset="0"/>
              </a:rPr>
              <a:t>   “Serial” vs “Parallel” Search</a:t>
            </a:r>
          </a:p>
        </p:txBody>
      </p:sp>
      <p:graphicFrame>
        <p:nvGraphicFramePr>
          <p:cNvPr id="249860" name="Object 4"/>
          <p:cNvGraphicFramePr>
            <a:graphicFrameLocks noChangeAspect="1"/>
          </p:cNvGraphicFramePr>
          <p:nvPr/>
        </p:nvGraphicFramePr>
        <p:xfrm>
          <a:off x="1106488" y="1281113"/>
          <a:ext cx="6931025" cy="4738687"/>
        </p:xfrm>
        <a:graphic>
          <a:graphicData uri="http://schemas.openxmlformats.org/presentationml/2006/ole">
            <p:oleObj spid="_x0000_s1026" name="Chart" r:id="rId3" imgW="6143541" imgH="4200397" progId="MSGraph.Chart.8">
              <p:embed followColorScheme="full"/>
            </p:oleObj>
          </a:graphicData>
        </a:graphic>
      </p:graphicFrame>
      <p:sp>
        <p:nvSpPr>
          <p:cNvPr id="249862" name="Text Box 6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5867400"/>
            <a:ext cx="7772400" cy="990600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/>
              <a:t>				      Set size</a:t>
            </a:r>
          </a:p>
        </p:txBody>
      </p:sp>
      <p:sp>
        <p:nvSpPr>
          <p:cNvPr id="249863" name="Text Box 7"/>
          <p:cNvSpPr txBox="1">
            <a:spLocks noChangeArrowheads="1"/>
          </p:cNvSpPr>
          <p:nvPr/>
        </p:nvSpPr>
        <p:spPr bwMode="auto">
          <a:xfrm rot="-5400000">
            <a:off x="-570706" y="3186906"/>
            <a:ext cx="28209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Reaction Time (ms)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Feature Integration Theory: Basics (FIT)   </a:t>
            </a:r>
            <a:r>
              <a:rPr lang="en-GB" sz="2800"/>
              <a:t>Treisman (1988, 1993)</a:t>
            </a:r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2286000"/>
            <a:ext cx="8229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Distinction between objects and features </a:t>
            </a:r>
          </a:p>
          <a:p>
            <a:pPr>
              <a:lnSpc>
                <a:spcPct val="90000"/>
              </a:lnSpc>
            </a:pPr>
            <a:r>
              <a:rPr lang="en-US"/>
              <a:t>Attention used to bind features together (“glue”) at the attended location</a:t>
            </a:r>
          </a:p>
          <a:p>
            <a:pPr>
              <a:lnSpc>
                <a:spcPct val="90000"/>
              </a:lnSpc>
            </a:pPr>
            <a:r>
              <a:rPr lang="en-US"/>
              <a:t>Code 1 object at a time based on location</a:t>
            </a:r>
          </a:p>
          <a:p>
            <a:pPr>
              <a:lnSpc>
                <a:spcPct val="90000"/>
              </a:lnSpc>
            </a:pPr>
            <a:r>
              <a:rPr lang="en-US"/>
              <a:t>Pre-attentional, parallel processing of features</a:t>
            </a:r>
          </a:p>
          <a:p>
            <a:pPr>
              <a:lnSpc>
                <a:spcPct val="90000"/>
              </a:lnSpc>
            </a:pPr>
            <a:r>
              <a:rPr lang="en-US"/>
              <a:t>Serial process of feature integration</a:t>
            </a:r>
          </a:p>
          <a:p>
            <a:pPr>
              <a:lnSpc>
                <a:spcPct val="90000"/>
              </a:lnSpc>
              <a:buFont typeface="Wingdings" pitchFamily="124" charset="2"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FIT: Details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Sensory “features” (color, size, orientation etc) coded in parallel by specialized modules</a:t>
            </a:r>
          </a:p>
          <a:p>
            <a:r>
              <a:rPr lang="en-US"/>
              <a:t>Modules form two kinds of “maps”</a:t>
            </a:r>
          </a:p>
          <a:p>
            <a:pPr lvl="1"/>
            <a:r>
              <a:rPr lang="en-US"/>
              <a:t>Feature maps</a:t>
            </a:r>
          </a:p>
          <a:p>
            <a:pPr lvl="2"/>
            <a:r>
              <a:rPr lang="en-US"/>
              <a:t>color maps, orientation maps, etc.</a:t>
            </a:r>
          </a:p>
          <a:p>
            <a:pPr lvl="1"/>
            <a:r>
              <a:rPr lang="en-US"/>
              <a:t>Master map of locations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 Maps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Contain 2 kinds of info</a:t>
            </a:r>
          </a:p>
          <a:p>
            <a:pPr lvl="1">
              <a:lnSpc>
                <a:spcPct val="90000"/>
              </a:lnSpc>
            </a:pPr>
            <a:r>
              <a:rPr lang="en-US"/>
              <a:t>presence of a feature anywhere in the field</a:t>
            </a:r>
          </a:p>
          <a:p>
            <a:pPr lvl="2">
              <a:lnSpc>
                <a:spcPct val="90000"/>
              </a:lnSpc>
            </a:pPr>
            <a:r>
              <a:rPr lang="en-US"/>
              <a:t>there’s something red out there…</a:t>
            </a:r>
          </a:p>
          <a:p>
            <a:pPr lvl="1">
              <a:lnSpc>
                <a:spcPct val="90000"/>
              </a:lnSpc>
            </a:pPr>
            <a:r>
              <a:rPr lang="en-US"/>
              <a:t>implicit spatial info about the feature</a:t>
            </a:r>
          </a:p>
          <a:p>
            <a:pPr>
              <a:lnSpc>
                <a:spcPct val="90000"/>
              </a:lnSpc>
            </a:pPr>
            <a:r>
              <a:rPr lang="en-US"/>
              <a:t>Activity in feature maps can tell us what’s out there, but can’t tell us:</a:t>
            </a:r>
          </a:p>
          <a:p>
            <a:pPr lvl="1">
              <a:lnSpc>
                <a:spcPct val="90000"/>
              </a:lnSpc>
            </a:pPr>
            <a:r>
              <a:rPr lang="en-US"/>
              <a:t>where it is located</a:t>
            </a:r>
          </a:p>
          <a:p>
            <a:pPr lvl="1">
              <a:lnSpc>
                <a:spcPct val="90000"/>
              </a:lnSpc>
            </a:pPr>
            <a:r>
              <a:rPr lang="en-US"/>
              <a:t>what other features the red thing has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Master Map of Locations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codes where features are located, but not which features are located where</a:t>
            </a:r>
          </a:p>
          <a:p>
            <a:pPr>
              <a:lnSpc>
                <a:spcPct val="90000"/>
              </a:lnSpc>
            </a:pPr>
            <a:r>
              <a:rPr lang="en-US"/>
              <a:t>need some way of:</a:t>
            </a:r>
          </a:p>
          <a:p>
            <a:pPr lvl="1">
              <a:lnSpc>
                <a:spcPct val="90000"/>
              </a:lnSpc>
            </a:pPr>
            <a:r>
              <a:rPr lang="en-US"/>
              <a:t>locating features</a:t>
            </a:r>
          </a:p>
          <a:p>
            <a:pPr lvl="1">
              <a:lnSpc>
                <a:spcPct val="90000"/>
              </a:lnSpc>
            </a:pPr>
            <a:r>
              <a:rPr lang="en-US"/>
              <a:t>binding appropriate features together</a:t>
            </a:r>
          </a:p>
          <a:p>
            <a:pPr>
              <a:lnSpc>
                <a:spcPct val="90000"/>
              </a:lnSpc>
            </a:pPr>
            <a:r>
              <a:rPr lang="en-US"/>
              <a:t>[Enter Focal Attention…]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Role of Attention in FIT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Attention moves within the location map</a:t>
            </a:r>
          </a:p>
          <a:p>
            <a:pPr>
              <a:lnSpc>
                <a:spcPct val="90000"/>
              </a:lnSpc>
            </a:pPr>
            <a:r>
              <a:rPr lang="en-US" sz="2400"/>
              <a:t>Selects whatever features are linked to that location</a:t>
            </a:r>
          </a:p>
          <a:p>
            <a:pPr>
              <a:lnSpc>
                <a:spcPct val="90000"/>
              </a:lnSpc>
            </a:pPr>
            <a:r>
              <a:rPr lang="en-US" sz="2400"/>
              <a:t>Features of other objects are excluded</a:t>
            </a:r>
          </a:p>
          <a:p>
            <a:pPr>
              <a:lnSpc>
                <a:spcPct val="90000"/>
              </a:lnSpc>
            </a:pPr>
            <a:r>
              <a:rPr lang="en-US" sz="2400"/>
              <a:t>Attended features are then entered into the current temporary object representation</a:t>
            </a:r>
          </a:p>
        </p:txBody>
      </p:sp>
      <p:pic>
        <p:nvPicPr>
          <p:cNvPr id="174085" name="Picture 5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145088" y="2146300"/>
            <a:ext cx="3810000" cy="3856038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954</Words>
  <Application>Microsoft Office PowerPoint</Application>
  <PresentationFormat>On-screen Show (4:3)</PresentationFormat>
  <Paragraphs>219</Paragraphs>
  <Slides>39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Office Theme</vt:lpstr>
      <vt:lpstr>Chart</vt:lpstr>
      <vt:lpstr>Visual search</vt:lpstr>
      <vt:lpstr>SDT recap</vt:lpstr>
      <vt:lpstr>Visual search</vt:lpstr>
      <vt:lpstr>   “Serial” vs “Parallel” Search</vt:lpstr>
      <vt:lpstr>Feature Integration Theory: Basics (FIT)   Treisman (1988, 1993)</vt:lpstr>
      <vt:lpstr>FIT: Details</vt:lpstr>
      <vt:lpstr>Feature Maps</vt:lpstr>
      <vt:lpstr>Master Map of Locations</vt:lpstr>
      <vt:lpstr>Role of Attention in FIT</vt:lpstr>
      <vt:lpstr>Slide 10</vt:lpstr>
      <vt:lpstr>Evidence for FIT</vt:lpstr>
      <vt:lpstr>Feature Search: Find red dot</vt:lpstr>
      <vt:lpstr>“Pop-Out Effect”</vt:lpstr>
      <vt:lpstr>Conjunction: white vertical</vt:lpstr>
      <vt:lpstr>1 Distractor</vt:lpstr>
      <vt:lpstr>12 Distractors</vt:lpstr>
      <vt:lpstr>29 Distractors</vt:lpstr>
      <vt:lpstr>Slide 18</vt:lpstr>
      <vt:lpstr>        Feature Search</vt:lpstr>
      <vt:lpstr>      Conjunction Search</vt:lpstr>
      <vt:lpstr>Visual Search Experiments</vt:lpstr>
      <vt:lpstr>Typical Findings &amp; interpretation</vt:lpstr>
      <vt:lpstr>… not that simple... </vt:lpstr>
      <vt:lpstr>Guided Search</vt:lpstr>
      <vt:lpstr>Guided Search - Wolfe and Cave</vt:lpstr>
      <vt:lpstr>Problems for both of these theories</vt:lpstr>
      <vt:lpstr>more problems                                Hayward &amp; Burke (2000)</vt:lpstr>
      <vt:lpstr>Results - target present only</vt:lpstr>
      <vt:lpstr>more problems                             Enns &amp; Rensink (1991)</vt:lpstr>
      <vt:lpstr>Duncan &amp; Humphreys (1989)</vt:lpstr>
      <vt:lpstr>Asymmetries in visual search</vt:lpstr>
      <vt:lpstr>Kristjansson &amp; Tse (2001)</vt:lpstr>
      <vt:lpstr>Familiarity and asymmetry</vt:lpstr>
      <vt:lpstr>   Other high level effects</vt:lpstr>
      <vt:lpstr>Gestalt effects</vt:lpstr>
      <vt:lpstr>Pragnanz</vt:lpstr>
      <vt:lpstr>Not understood computationally</vt:lpstr>
      <vt:lpstr>Concept-selective neurons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search</dc:title>
  <dc:creator>nisheeth</dc:creator>
  <cp:lastModifiedBy>nisheeth</cp:lastModifiedBy>
  <cp:revision>19</cp:revision>
  <dcterms:created xsi:type="dcterms:W3CDTF">2018-01-18T02:09:41Z</dcterms:created>
  <dcterms:modified xsi:type="dcterms:W3CDTF">2018-01-19T02:12:43Z</dcterms:modified>
</cp:coreProperties>
</file>