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779A-B08D-4EEB-AF5F-EFDDA21CD9C3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6F13-FDE0-4F84-8C79-221E49E5A32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Dropbox\Teaching\CSE\CS786\Code\Assignment\2\new_sample.avi" TargetMode="External"/><Relationship Id="rId1" Type="http://schemas.openxmlformats.org/officeDocument/2006/relationships/video" Target="file:///D:\Dropbox\Teaching\CSE\CS786\Code\Assignment\2\sample.avi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vision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January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curves are raised?</a:t>
            </a:r>
            <a:endParaRPr lang="en-GB" dirty="0"/>
          </a:p>
        </p:txBody>
      </p:sp>
      <p:pic>
        <p:nvPicPr>
          <p:cNvPr id="5" name="Content Placeholder 4" descr="maloney_st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8218" y="1600200"/>
            <a:ext cx="4927563" cy="4525963"/>
          </a:xfrm>
          <a:scene3d>
            <a:camera prst="orthographicFront">
              <a:rot lat="0" lon="0" rev="10799999"/>
            </a:camera>
            <a:lightRig rig="threePt" dir="t"/>
          </a:scene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maloney_st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8218" y="1600200"/>
            <a:ext cx="4927563" cy="4525963"/>
          </a:xfrm>
        </p:spPr>
      </p:pic>
      <p:sp>
        <p:nvSpPr>
          <p:cNvPr id="4" name="TextBox 3"/>
          <p:cNvSpPr txBox="1"/>
          <p:nvPr/>
        </p:nvSpPr>
        <p:spPr>
          <a:xfrm>
            <a:off x="457200" y="6324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http://www.psych.nyu.edu/maloney/MamassianLandyMaloney.MITPress2003.pdf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 uses more information than impacts the retina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see isn’t exactly what you get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81300"/>
            <a:ext cx="75438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as inference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93837"/>
            <a:ext cx="78257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617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know </a:t>
            </a:r>
            <a:r>
              <a:rPr lang="el-GR" dirty="0" smtClean="0"/>
              <a:t>θ</a:t>
            </a:r>
            <a:r>
              <a:rPr lang="en-US" dirty="0" smtClean="0"/>
              <a:t>, get to see </a:t>
            </a:r>
            <a:r>
              <a:rPr lang="el-GR" dirty="0" smtClean="0"/>
              <a:t>φ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visual perception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constructs p(</a:t>
            </a:r>
            <a:r>
              <a:rPr lang="el-GR" dirty="0" smtClean="0"/>
              <a:t>θ</a:t>
            </a:r>
            <a:r>
              <a:rPr lang="en-US" dirty="0" smtClean="0"/>
              <a:t>|</a:t>
            </a:r>
            <a:r>
              <a:rPr lang="el-GR" dirty="0" smtClean="0"/>
              <a:t>φ</a:t>
            </a:r>
            <a:r>
              <a:rPr lang="en-US" dirty="0" smtClean="0"/>
              <a:t>) using </a:t>
            </a:r>
          </a:p>
          <a:p>
            <a:pPr lvl="1"/>
            <a:r>
              <a:rPr lang="en-US" dirty="0" smtClean="0"/>
              <a:t>p(</a:t>
            </a:r>
            <a:r>
              <a:rPr lang="el-GR" dirty="0" smtClean="0"/>
              <a:t>φ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), physiologically determined likelihood</a:t>
            </a:r>
          </a:p>
          <a:p>
            <a:pPr lvl="1"/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), visual priors on percepts</a:t>
            </a:r>
          </a:p>
          <a:p>
            <a:r>
              <a:rPr lang="en-US" dirty="0" smtClean="0"/>
              <a:t>Bayesian revolution in perception</a:t>
            </a:r>
          </a:p>
          <a:p>
            <a:pPr lvl="1"/>
            <a:r>
              <a:rPr lang="en-US" dirty="0" smtClean="0"/>
              <a:t>Using Bayesian analysis to estimate visual priors using behavior responses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prior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Regular sequential Bayes</a:t>
            </a:r>
          </a:p>
          <a:p>
            <a:pPr lvl="1"/>
            <a:r>
              <a:rPr lang="en-US" dirty="0" smtClean="0"/>
              <a:t>Update prior by multiplying with likelihood</a:t>
            </a:r>
          </a:p>
          <a:p>
            <a:pPr lvl="1"/>
            <a:r>
              <a:rPr lang="en-US" dirty="0" smtClean="0"/>
              <a:t>Obtain posterior</a:t>
            </a:r>
          </a:p>
          <a:p>
            <a:pPr lvl="1"/>
            <a:r>
              <a:rPr lang="en-US" dirty="0" smtClean="0"/>
              <a:t>Use posterior as prior for next time step</a:t>
            </a:r>
          </a:p>
          <a:p>
            <a:r>
              <a:rPr lang="en-US" dirty="0" smtClean="0"/>
              <a:t>Inverse procedure</a:t>
            </a:r>
          </a:p>
          <a:p>
            <a:pPr lvl="1"/>
            <a:r>
              <a:rPr lang="en-US" dirty="0" smtClean="0"/>
              <a:t>Know posterior distribution given all data</a:t>
            </a:r>
          </a:p>
          <a:p>
            <a:pPr lvl="1"/>
            <a:r>
              <a:rPr lang="en-US" dirty="0" smtClean="0"/>
              <a:t>Divide posterior by data likelihood sequentially</a:t>
            </a:r>
          </a:p>
          <a:p>
            <a:pPr lvl="1"/>
            <a:r>
              <a:rPr lang="en-US" dirty="0" smtClean="0"/>
              <a:t>Each obtained prior serves as posterior for earlier time step</a:t>
            </a:r>
          </a:p>
          <a:p>
            <a:pPr lvl="1"/>
            <a:r>
              <a:rPr lang="en-US" dirty="0" smtClean="0"/>
              <a:t>Finally left with original prior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parameter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hard to obtain likelihoods for multiple sequential updates in closed form</a:t>
            </a:r>
          </a:p>
          <a:p>
            <a:r>
              <a:rPr lang="en-US" dirty="0" smtClean="0"/>
              <a:t>Alternative procedure</a:t>
            </a:r>
          </a:p>
          <a:p>
            <a:pPr lvl="1"/>
            <a:r>
              <a:rPr lang="en-US" dirty="0" smtClean="0"/>
              <a:t>Generate posterior distributions using different parameters determining the prior</a:t>
            </a:r>
          </a:p>
          <a:p>
            <a:pPr lvl="1"/>
            <a:r>
              <a:rPr lang="en-US" dirty="0" smtClean="0"/>
              <a:t>Find parameters that yield posterior distributions that best fit the true distribution</a:t>
            </a:r>
          </a:p>
          <a:p>
            <a:pPr lvl="1"/>
            <a:r>
              <a:rPr lang="en-US" dirty="0" smtClean="0"/>
              <a:t>Frequently have to use some form of MCMC sampling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7" name="sample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6200" y="2014538"/>
            <a:ext cx="4324349" cy="3243262"/>
          </a:xfrm>
          <a:prstGeom prst="rect">
            <a:avLst/>
          </a:prstGeom>
        </p:spPr>
      </p:pic>
      <p:pic>
        <p:nvPicPr>
          <p:cNvPr id="8" name="new_sample.avi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572000" y="1981200"/>
            <a:ext cx="4324349" cy="3243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Posterior update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5345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 estimation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535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of binary observations modeled using binomial likelihood and beta prior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estimation</a:t>
            </a:r>
            <a:endParaRPr lang="en-GB" dirty="0"/>
          </a:p>
        </p:txBody>
      </p:sp>
      <p:pic>
        <p:nvPicPr>
          <p:cNvPr id="7" name="Content Placeholder 6" descr="comparis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6127" y="1600200"/>
            <a:ext cx="645174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to vision data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14600"/>
            <a:ext cx="442868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maloney_sti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041922"/>
            <a:ext cx="4114800" cy="3779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5638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Narrow score </a:t>
            </a:r>
            <a:r>
              <a:rPr lang="en-US" dirty="0" smtClean="0"/>
              <a:t>= proportion of times image is described with bulging narrow ridges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400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http://www.psych.nyu.edu/maloney/MamassianLandyMaloney.MITPress2003.pdf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275" y="127000"/>
            <a:ext cx="4975225" cy="663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proportions assumed to reflect posterior probability p(</a:t>
            </a:r>
            <a:r>
              <a:rPr lang="en-US" dirty="0" err="1" smtClean="0"/>
              <a:t>narrow|image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 biases assumed to influence response independently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Model illumination and viewpoint as drawn from a normal distribution on the respective angles 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714750"/>
            <a:ext cx="7315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Illumination angles are </a:t>
            </a:r>
            <a:r>
              <a:rPr lang="en-US" i="1" dirty="0" smtClean="0"/>
              <a:t>a priori </a:t>
            </a:r>
            <a:r>
              <a:rPr lang="en-US" dirty="0" smtClean="0"/>
              <a:t>assumed to be above and to the left</a:t>
            </a:r>
          </a:p>
          <a:p>
            <a:pPr lvl="1"/>
            <a:r>
              <a:rPr lang="en-US" dirty="0" smtClean="0"/>
              <a:t>Increasing shading contrast reduces the variance of the illumination prior</a:t>
            </a:r>
          </a:p>
          <a:p>
            <a:pPr lvl="1"/>
            <a:r>
              <a:rPr lang="en-US" dirty="0" smtClean="0"/>
              <a:t>Increasing contour contrast reduces the variance of the viewpoint prior</a:t>
            </a:r>
          </a:p>
          <a:p>
            <a:r>
              <a:rPr lang="en-US" dirty="0" smtClean="0"/>
              <a:t>In other experiments, shown that</a:t>
            </a:r>
          </a:p>
          <a:p>
            <a:pPr lvl="1"/>
            <a:r>
              <a:rPr lang="en-US" dirty="0" smtClean="0"/>
              <a:t>People think they are looking at objects from above</a:t>
            </a:r>
          </a:p>
          <a:p>
            <a:pPr lvl="1"/>
            <a:r>
              <a:rPr lang="en-US" dirty="0" smtClean="0"/>
              <a:t>People think angles are </a:t>
            </a:r>
            <a:r>
              <a:rPr lang="en-US" i="1" dirty="0" smtClean="0"/>
              <a:t>a priori </a:t>
            </a:r>
            <a:r>
              <a:rPr lang="en-US" dirty="0" smtClean="0"/>
              <a:t>likely to be right angles</a:t>
            </a:r>
          </a:p>
          <a:p>
            <a:pPr lvl="1"/>
            <a:r>
              <a:rPr lang="en-US" dirty="0" smtClean="0"/>
              <a:t>And many more</a:t>
            </a:r>
            <a:endParaRPr lang="en-GB" dirty="0"/>
          </a:p>
        </p:txBody>
      </p:sp>
      <p:pic>
        <p:nvPicPr>
          <p:cNvPr id="5122" name="Picture 2" descr="https://ars.els-cdn.com/content/image/1-s2.0-S0042698997004380-gr11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3524250" cy="2552700"/>
          </a:xfrm>
          <a:prstGeom prst="rect">
            <a:avLst/>
          </a:prstGeom>
          <a:noFill/>
        </p:spPr>
      </p:pic>
      <p:pic>
        <p:nvPicPr>
          <p:cNvPr id="5124" name="Picture 4" descr="https://ars.els-cdn.com/content/image/1-s2.0-S0042698997004380-gr11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3552825" cy="250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models of visual perception give us a way of </a:t>
            </a:r>
            <a:r>
              <a:rPr lang="en-US" i="1" dirty="0" smtClean="0"/>
              <a:t>describing </a:t>
            </a:r>
            <a:r>
              <a:rPr lang="en-US" dirty="0" smtClean="0"/>
              <a:t>the priors that people use</a:t>
            </a:r>
          </a:p>
          <a:p>
            <a:r>
              <a:rPr lang="en-US" dirty="0" smtClean="0"/>
              <a:t>But they don’t explain </a:t>
            </a:r>
            <a:r>
              <a:rPr lang="en-US" i="1" dirty="0" smtClean="0"/>
              <a:t>how</a:t>
            </a:r>
            <a:r>
              <a:rPr lang="en-US" dirty="0" smtClean="0"/>
              <a:t> the priors come to be the way they are</a:t>
            </a:r>
          </a:p>
          <a:p>
            <a:r>
              <a:rPr lang="en-US" dirty="0" smtClean="0"/>
              <a:t>Positives: can describe both perceptual and cognitive priors</a:t>
            </a:r>
          </a:p>
          <a:p>
            <a:r>
              <a:rPr lang="en-US" dirty="0" smtClean="0"/>
              <a:t>Negatives: Hard to characterize the true provenance of empirically determined priors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124" charset="0"/>
              </a:rPr>
              <a:t>Asymmetries in visual search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6588"/>
            <a:ext cx="8305800" cy="93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Helvetica" pitchFamily="124" charset="0"/>
              </a:rPr>
              <a:t>the presence of a “feature” is easier to find than the absence of a feature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547688" y="8382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5149850" y="34290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547688" y="3367088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5116513" y="8382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038600" y="167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24" charset="0"/>
              </a:rPr>
              <a:t>Vs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3962400" y="4191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24" charset="0"/>
              </a:rPr>
              <a:t>Vs</a:t>
            </a:r>
          </a:p>
        </p:txBody>
      </p:sp>
      <p:sp>
        <p:nvSpPr>
          <p:cNvPr id="260106" name="Oval 10"/>
          <p:cNvSpPr>
            <a:spLocks noChangeArrowheads="1"/>
          </p:cNvSpPr>
          <p:nvPr/>
        </p:nvSpPr>
        <p:spPr bwMode="auto">
          <a:xfrm>
            <a:off x="914400" y="1143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7" name="Oval 11"/>
          <p:cNvSpPr>
            <a:spLocks noChangeArrowheads="1"/>
          </p:cNvSpPr>
          <p:nvPr/>
        </p:nvSpPr>
        <p:spPr bwMode="auto">
          <a:xfrm>
            <a:off x="1295400" y="12192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8" name="Oval 12"/>
          <p:cNvSpPr>
            <a:spLocks noChangeArrowheads="1"/>
          </p:cNvSpPr>
          <p:nvPr/>
        </p:nvSpPr>
        <p:spPr bwMode="auto">
          <a:xfrm>
            <a:off x="1752600" y="1905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762000" y="1905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0" name="Oval 14"/>
          <p:cNvSpPr>
            <a:spLocks noChangeArrowheads="1"/>
          </p:cNvSpPr>
          <p:nvPr/>
        </p:nvSpPr>
        <p:spPr bwMode="auto">
          <a:xfrm>
            <a:off x="23622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1" name="Oval 15"/>
          <p:cNvSpPr>
            <a:spLocks noChangeArrowheads="1"/>
          </p:cNvSpPr>
          <p:nvPr/>
        </p:nvSpPr>
        <p:spPr bwMode="auto">
          <a:xfrm>
            <a:off x="1371600" y="21336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2667000" y="22098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3" name="Oval 17"/>
          <p:cNvSpPr>
            <a:spLocks noChangeArrowheads="1"/>
          </p:cNvSpPr>
          <p:nvPr/>
        </p:nvSpPr>
        <p:spPr bwMode="auto">
          <a:xfrm>
            <a:off x="2819400" y="10668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4" name="Oval 18"/>
          <p:cNvSpPr>
            <a:spLocks noChangeArrowheads="1"/>
          </p:cNvSpPr>
          <p:nvPr/>
        </p:nvSpPr>
        <p:spPr bwMode="auto">
          <a:xfrm>
            <a:off x="1600200" y="2438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5" name="Oval 19"/>
          <p:cNvSpPr>
            <a:spLocks noChangeArrowheads="1"/>
          </p:cNvSpPr>
          <p:nvPr/>
        </p:nvSpPr>
        <p:spPr bwMode="auto">
          <a:xfrm>
            <a:off x="29718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6" name="Oval 20"/>
          <p:cNvSpPr>
            <a:spLocks noChangeArrowheads="1"/>
          </p:cNvSpPr>
          <p:nvPr/>
        </p:nvSpPr>
        <p:spPr bwMode="auto">
          <a:xfrm>
            <a:off x="11430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7" name="Oval 21"/>
          <p:cNvSpPr>
            <a:spLocks noChangeArrowheads="1"/>
          </p:cNvSpPr>
          <p:nvPr/>
        </p:nvSpPr>
        <p:spPr bwMode="auto">
          <a:xfrm>
            <a:off x="2057400" y="2286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8" name="Line 22"/>
          <p:cNvSpPr>
            <a:spLocks noChangeShapeType="1"/>
          </p:cNvSpPr>
          <p:nvPr/>
        </p:nvSpPr>
        <p:spPr bwMode="auto">
          <a:xfrm>
            <a:off x="2057400" y="1295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70075" y="1143000"/>
            <a:ext cx="228600" cy="290513"/>
            <a:chOff x="1178" y="720"/>
            <a:chExt cx="144" cy="183"/>
          </a:xfrm>
        </p:grpSpPr>
        <p:sp>
          <p:nvSpPr>
            <p:cNvPr id="260120" name="Oval 24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1" name="Line 25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578475" y="1281113"/>
            <a:ext cx="228600" cy="290512"/>
            <a:chOff x="1178" y="720"/>
            <a:chExt cx="144" cy="183"/>
          </a:xfrm>
        </p:grpSpPr>
        <p:sp>
          <p:nvSpPr>
            <p:cNvPr id="260123" name="Oval 27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4" name="Line 28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040438" y="1263650"/>
            <a:ext cx="228600" cy="290513"/>
            <a:chOff x="1178" y="720"/>
            <a:chExt cx="144" cy="183"/>
          </a:xfrm>
        </p:grpSpPr>
        <p:sp>
          <p:nvSpPr>
            <p:cNvPr id="260126" name="Oval 30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7" name="Line 31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149850" y="1587500"/>
            <a:ext cx="228600" cy="290513"/>
            <a:chOff x="1178" y="720"/>
            <a:chExt cx="144" cy="183"/>
          </a:xfrm>
        </p:grpSpPr>
        <p:sp>
          <p:nvSpPr>
            <p:cNvPr id="260129" name="Oval 33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0" name="Line 34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657975" y="1344613"/>
            <a:ext cx="228600" cy="290512"/>
            <a:chOff x="1178" y="720"/>
            <a:chExt cx="144" cy="183"/>
          </a:xfrm>
        </p:grpSpPr>
        <p:sp>
          <p:nvSpPr>
            <p:cNvPr id="260132" name="Oval 36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3" name="Line 37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173788" y="2257425"/>
            <a:ext cx="228600" cy="290513"/>
            <a:chOff x="1178" y="720"/>
            <a:chExt cx="144" cy="183"/>
          </a:xfrm>
        </p:grpSpPr>
        <p:sp>
          <p:nvSpPr>
            <p:cNvPr id="260135" name="Oval 39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6" name="Line 40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6623050" y="1860550"/>
            <a:ext cx="228600" cy="290513"/>
            <a:chOff x="1178" y="720"/>
            <a:chExt cx="144" cy="183"/>
          </a:xfrm>
        </p:grpSpPr>
        <p:sp>
          <p:nvSpPr>
            <p:cNvPr id="260138" name="Oval 42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9" name="Line 43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169150" y="1306513"/>
            <a:ext cx="228600" cy="290512"/>
            <a:chOff x="1178" y="720"/>
            <a:chExt cx="144" cy="183"/>
          </a:xfrm>
        </p:grpSpPr>
        <p:sp>
          <p:nvSpPr>
            <p:cNvPr id="260141" name="Oval 45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2" name="Line 46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868988" y="1882775"/>
            <a:ext cx="228600" cy="290513"/>
            <a:chOff x="1178" y="720"/>
            <a:chExt cx="144" cy="183"/>
          </a:xfrm>
        </p:grpSpPr>
        <p:sp>
          <p:nvSpPr>
            <p:cNvPr id="260144" name="Oval 48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5" name="Line 49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377113" y="1908175"/>
            <a:ext cx="228600" cy="290513"/>
            <a:chOff x="1178" y="720"/>
            <a:chExt cx="144" cy="183"/>
          </a:xfrm>
        </p:grpSpPr>
        <p:sp>
          <p:nvSpPr>
            <p:cNvPr id="260147" name="Oval 51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8" name="Line 52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6738938" y="2357438"/>
            <a:ext cx="228600" cy="290512"/>
            <a:chOff x="1178" y="720"/>
            <a:chExt cx="144" cy="183"/>
          </a:xfrm>
        </p:grpSpPr>
        <p:sp>
          <p:nvSpPr>
            <p:cNvPr id="260150" name="Oval 54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1" name="Line 55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7385050" y="2622550"/>
            <a:ext cx="228600" cy="290513"/>
            <a:chOff x="1178" y="720"/>
            <a:chExt cx="144" cy="183"/>
          </a:xfrm>
        </p:grpSpPr>
        <p:sp>
          <p:nvSpPr>
            <p:cNvPr id="260153" name="Oval 57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4" name="Line 58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5648325" y="2492375"/>
            <a:ext cx="228600" cy="290513"/>
            <a:chOff x="1178" y="720"/>
            <a:chExt cx="144" cy="183"/>
          </a:xfrm>
        </p:grpSpPr>
        <p:sp>
          <p:nvSpPr>
            <p:cNvPr id="260156" name="Oval 60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7" name="Line 61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0158" name="Oval 62"/>
          <p:cNvSpPr>
            <a:spLocks noChangeArrowheads="1"/>
          </p:cNvSpPr>
          <p:nvPr/>
        </p:nvSpPr>
        <p:spPr bwMode="auto">
          <a:xfrm>
            <a:off x="5173663" y="217805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59" name="Line 63"/>
          <p:cNvSpPr>
            <a:spLocks noChangeShapeType="1"/>
          </p:cNvSpPr>
          <p:nvPr/>
        </p:nvSpPr>
        <p:spPr bwMode="auto">
          <a:xfrm>
            <a:off x="1143000" y="36972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0" name="Line 64"/>
          <p:cNvSpPr>
            <a:spLocks noChangeShapeType="1"/>
          </p:cNvSpPr>
          <p:nvPr/>
        </p:nvSpPr>
        <p:spPr bwMode="auto">
          <a:xfrm>
            <a:off x="1619250" y="379253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1" name="Line 65"/>
          <p:cNvSpPr>
            <a:spLocks noChangeShapeType="1"/>
          </p:cNvSpPr>
          <p:nvPr/>
        </p:nvSpPr>
        <p:spPr bwMode="auto">
          <a:xfrm>
            <a:off x="1447800" y="40020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2" name="Line 66"/>
          <p:cNvSpPr>
            <a:spLocks noChangeShapeType="1"/>
          </p:cNvSpPr>
          <p:nvPr/>
        </p:nvSpPr>
        <p:spPr bwMode="auto">
          <a:xfrm>
            <a:off x="1049338" y="46624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3" name="Line 67"/>
          <p:cNvSpPr>
            <a:spLocks noChangeShapeType="1"/>
          </p:cNvSpPr>
          <p:nvPr/>
        </p:nvSpPr>
        <p:spPr bwMode="auto">
          <a:xfrm>
            <a:off x="2851150" y="3713163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4" name="Line 68"/>
          <p:cNvSpPr>
            <a:spLocks noChangeShapeType="1"/>
          </p:cNvSpPr>
          <p:nvPr/>
        </p:nvSpPr>
        <p:spPr bwMode="auto">
          <a:xfrm>
            <a:off x="1538288" y="45434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5" name="Line 69"/>
          <p:cNvSpPr>
            <a:spLocks noChangeShapeType="1"/>
          </p:cNvSpPr>
          <p:nvPr/>
        </p:nvSpPr>
        <p:spPr bwMode="auto">
          <a:xfrm>
            <a:off x="1958975" y="40608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6" name="Line 70"/>
          <p:cNvSpPr>
            <a:spLocks noChangeShapeType="1"/>
          </p:cNvSpPr>
          <p:nvPr/>
        </p:nvSpPr>
        <p:spPr bwMode="auto">
          <a:xfrm>
            <a:off x="1870075" y="4932363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7" name="Line 71"/>
          <p:cNvSpPr>
            <a:spLocks noChangeShapeType="1"/>
          </p:cNvSpPr>
          <p:nvPr/>
        </p:nvSpPr>
        <p:spPr bwMode="auto">
          <a:xfrm>
            <a:off x="3224213" y="48736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8" name="Line 72"/>
          <p:cNvSpPr>
            <a:spLocks noChangeShapeType="1"/>
          </p:cNvSpPr>
          <p:nvPr/>
        </p:nvSpPr>
        <p:spPr bwMode="auto">
          <a:xfrm>
            <a:off x="2500313" y="471487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9" name="Line 73"/>
          <p:cNvSpPr>
            <a:spLocks noChangeShapeType="1"/>
          </p:cNvSpPr>
          <p:nvPr/>
        </p:nvSpPr>
        <p:spPr bwMode="auto">
          <a:xfrm>
            <a:off x="2667000" y="52212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0" name="Line 74"/>
          <p:cNvSpPr>
            <a:spLocks noChangeShapeType="1"/>
          </p:cNvSpPr>
          <p:nvPr/>
        </p:nvSpPr>
        <p:spPr bwMode="auto">
          <a:xfrm>
            <a:off x="2946400" y="411797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1" name="Line 75"/>
          <p:cNvSpPr>
            <a:spLocks noChangeShapeType="1"/>
          </p:cNvSpPr>
          <p:nvPr/>
        </p:nvSpPr>
        <p:spPr bwMode="auto">
          <a:xfrm flipH="1">
            <a:off x="2400300" y="402272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2" name="Line 76"/>
          <p:cNvSpPr>
            <a:spLocks noChangeShapeType="1"/>
          </p:cNvSpPr>
          <p:nvPr/>
        </p:nvSpPr>
        <p:spPr bwMode="auto">
          <a:xfrm flipH="1">
            <a:off x="5318125" y="37226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3" name="Line 77"/>
          <p:cNvSpPr>
            <a:spLocks noChangeShapeType="1"/>
          </p:cNvSpPr>
          <p:nvPr/>
        </p:nvSpPr>
        <p:spPr bwMode="auto">
          <a:xfrm flipH="1">
            <a:off x="5767388" y="388937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4" name="Line 78"/>
          <p:cNvSpPr>
            <a:spLocks noChangeShapeType="1"/>
          </p:cNvSpPr>
          <p:nvPr/>
        </p:nvSpPr>
        <p:spPr bwMode="auto">
          <a:xfrm flipH="1">
            <a:off x="5751513" y="4438650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5" name="Line 79"/>
          <p:cNvSpPr>
            <a:spLocks noChangeShapeType="1"/>
          </p:cNvSpPr>
          <p:nvPr/>
        </p:nvSpPr>
        <p:spPr bwMode="auto">
          <a:xfrm flipH="1">
            <a:off x="6978650" y="388461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6" name="Line 80"/>
          <p:cNvSpPr>
            <a:spLocks noChangeShapeType="1"/>
          </p:cNvSpPr>
          <p:nvPr/>
        </p:nvSpPr>
        <p:spPr bwMode="auto">
          <a:xfrm flipH="1">
            <a:off x="7737475" y="45608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7" name="Line 81"/>
          <p:cNvSpPr>
            <a:spLocks noChangeShapeType="1"/>
          </p:cNvSpPr>
          <p:nvPr/>
        </p:nvSpPr>
        <p:spPr bwMode="auto">
          <a:xfrm flipH="1">
            <a:off x="6816725" y="48275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8" name="Line 82"/>
          <p:cNvSpPr>
            <a:spLocks noChangeShapeType="1"/>
          </p:cNvSpPr>
          <p:nvPr/>
        </p:nvSpPr>
        <p:spPr bwMode="auto">
          <a:xfrm flipH="1">
            <a:off x="7294563" y="438626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9" name="Line 83"/>
          <p:cNvSpPr>
            <a:spLocks noChangeShapeType="1"/>
          </p:cNvSpPr>
          <p:nvPr/>
        </p:nvSpPr>
        <p:spPr bwMode="auto">
          <a:xfrm flipH="1">
            <a:off x="6091238" y="48783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0" name="Line 84"/>
          <p:cNvSpPr>
            <a:spLocks noChangeShapeType="1"/>
          </p:cNvSpPr>
          <p:nvPr/>
        </p:nvSpPr>
        <p:spPr bwMode="auto">
          <a:xfrm flipH="1">
            <a:off x="6245225" y="36337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1" name="Line 85"/>
          <p:cNvSpPr>
            <a:spLocks noChangeShapeType="1"/>
          </p:cNvSpPr>
          <p:nvPr/>
        </p:nvSpPr>
        <p:spPr bwMode="auto">
          <a:xfrm flipH="1">
            <a:off x="6188075" y="434022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2" name="Line 86"/>
          <p:cNvSpPr>
            <a:spLocks noChangeShapeType="1"/>
          </p:cNvSpPr>
          <p:nvPr/>
        </p:nvSpPr>
        <p:spPr bwMode="auto">
          <a:xfrm flipH="1">
            <a:off x="6396038" y="51831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3" name="Line 87"/>
          <p:cNvSpPr>
            <a:spLocks noChangeShapeType="1"/>
          </p:cNvSpPr>
          <p:nvPr/>
        </p:nvSpPr>
        <p:spPr bwMode="auto">
          <a:xfrm flipH="1">
            <a:off x="5137150" y="460216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4" name="Line 88"/>
          <p:cNvSpPr>
            <a:spLocks noChangeShapeType="1"/>
          </p:cNvSpPr>
          <p:nvPr/>
        </p:nvSpPr>
        <p:spPr bwMode="auto">
          <a:xfrm>
            <a:off x="6786563" y="43021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39738"/>
            <a:ext cx="7772400" cy="6762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124" charset="0"/>
              </a:rPr>
              <a:t>Kristjansson &amp; Tse (2001)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49838"/>
            <a:ext cx="7772400" cy="1616075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Faster detection of presence than absence - but what is the “feature”?</a:t>
            </a: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306513"/>
            <a:ext cx="81375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7772400" cy="777875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Familiarity and asymmetry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77863" y="2005013"/>
            <a:ext cx="3294062" cy="3208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AU">
              <a:latin typeface="Times" pitchFamily="124" charset="0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4937125" y="2024063"/>
            <a:ext cx="3108325" cy="3119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41388" y="2509838"/>
            <a:ext cx="155575" cy="274637"/>
            <a:chOff x="1109" y="2080"/>
            <a:chExt cx="198" cy="349"/>
          </a:xfrm>
        </p:grpSpPr>
        <p:sp>
          <p:nvSpPr>
            <p:cNvPr id="262151" name="Line 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2" name="Line 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3" name="Line 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89075" y="2974975"/>
            <a:ext cx="155575" cy="274638"/>
            <a:chOff x="1109" y="2080"/>
            <a:chExt cx="198" cy="349"/>
          </a:xfrm>
        </p:grpSpPr>
        <p:sp>
          <p:nvSpPr>
            <p:cNvPr id="262155" name="Line 1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6" name="Line 1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7" name="Line 1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27175" y="4535488"/>
            <a:ext cx="155575" cy="274637"/>
            <a:chOff x="1109" y="2080"/>
            <a:chExt cx="198" cy="349"/>
          </a:xfrm>
        </p:grpSpPr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1" name="Line 1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20738" y="3348038"/>
            <a:ext cx="155575" cy="274637"/>
            <a:chOff x="1109" y="2080"/>
            <a:chExt cx="198" cy="349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89125" y="2498725"/>
            <a:ext cx="155575" cy="274638"/>
            <a:chOff x="1109" y="2080"/>
            <a:chExt cx="198" cy="349"/>
          </a:xfrm>
        </p:grpSpPr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8" name="Line 2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112963" y="4414838"/>
            <a:ext cx="155575" cy="274637"/>
            <a:chOff x="1109" y="2080"/>
            <a:chExt cx="198" cy="349"/>
          </a:xfrm>
        </p:grpSpPr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35225" y="3622675"/>
            <a:ext cx="155575" cy="274638"/>
            <a:chOff x="1109" y="2080"/>
            <a:chExt cx="198" cy="349"/>
          </a:xfrm>
        </p:grpSpPr>
        <p:sp>
          <p:nvSpPr>
            <p:cNvPr id="262175" name="Line 3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2528888" y="2816225"/>
            <a:ext cx="155575" cy="274638"/>
            <a:chOff x="1109" y="2080"/>
            <a:chExt cx="198" cy="349"/>
          </a:xfrm>
        </p:grpSpPr>
        <p:sp>
          <p:nvSpPr>
            <p:cNvPr id="262179" name="Line 3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0" name="Line 3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1" name="Line 3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 flipH="1">
            <a:off x="2794000" y="4167188"/>
            <a:ext cx="155575" cy="274637"/>
            <a:chOff x="1109" y="2080"/>
            <a:chExt cx="198" cy="349"/>
          </a:xfrm>
        </p:grpSpPr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4" name="Line 4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5" name="Line 4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649413" y="3994150"/>
            <a:ext cx="155575" cy="274638"/>
            <a:chOff x="1109" y="2080"/>
            <a:chExt cx="198" cy="349"/>
          </a:xfrm>
        </p:grpSpPr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9" name="Line 4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985963" y="3640138"/>
            <a:ext cx="155575" cy="274637"/>
            <a:chOff x="1109" y="2080"/>
            <a:chExt cx="198" cy="349"/>
          </a:xfrm>
        </p:grpSpPr>
        <p:sp>
          <p:nvSpPr>
            <p:cNvPr id="262191" name="Line 4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2" name="Line 4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3" name="Line 4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1079500" y="4270375"/>
            <a:ext cx="155575" cy="274638"/>
            <a:chOff x="1109" y="2080"/>
            <a:chExt cx="198" cy="349"/>
          </a:xfrm>
        </p:grpSpPr>
        <p:sp>
          <p:nvSpPr>
            <p:cNvPr id="262195" name="Line 5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6" name="Line 5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7" name="Line 5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051175" y="2997200"/>
            <a:ext cx="155575" cy="274638"/>
            <a:chOff x="1109" y="2080"/>
            <a:chExt cx="198" cy="349"/>
          </a:xfrm>
        </p:grpSpPr>
        <p:sp>
          <p:nvSpPr>
            <p:cNvPr id="262199" name="Line 5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0" name="Line 5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1" name="Line 5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 flipH="1">
            <a:off x="5514975" y="2513013"/>
            <a:ext cx="155575" cy="274637"/>
            <a:chOff x="1109" y="2080"/>
            <a:chExt cx="198" cy="349"/>
          </a:xfrm>
        </p:grpSpPr>
        <p:sp>
          <p:nvSpPr>
            <p:cNvPr id="262203" name="Line 5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4" name="Line 6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5" name="Line 6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" name="Group 62"/>
          <p:cNvGrpSpPr>
            <a:grpSpLocks/>
          </p:cNvGrpSpPr>
          <p:nvPr/>
        </p:nvGrpSpPr>
        <p:grpSpPr bwMode="auto">
          <a:xfrm flipH="1">
            <a:off x="6075363" y="3032125"/>
            <a:ext cx="155575" cy="274638"/>
            <a:chOff x="1109" y="2080"/>
            <a:chExt cx="198" cy="349"/>
          </a:xfrm>
        </p:grpSpPr>
        <p:sp>
          <p:nvSpPr>
            <p:cNvPr id="262207" name="Line 6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8" name="Line 6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9" name="Line 6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66"/>
          <p:cNvGrpSpPr>
            <a:grpSpLocks/>
          </p:cNvGrpSpPr>
          <p:nvPr/>
        </p:nvGrpSpPr>
        <p:grpSpPr bwMode="auto">
          <a:xfrm flipH="1">
            <a:off x="5889625" y="4498975"/>
            <a:ext cx="155575" cy="274638"/>
            <a:chOff x="1109" y="2080"/>
            <a:chExt cx="198" cy="349"/>
          </a:xfrm>
        </p:grpSpPr>
        <p:sp>
          <p:nvSpPr>
            <p:cNvPr id="262211" name="Line 6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2" name="Line 6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3" name="Line 6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 flipH="1">
            <a:off x="6634163" y="2660650"/>
            <a:ext cx="155575" cy="274638"/>
            <a:chOff x="1109" y="2080"/>
            <a:chExt cx="198" cy="349"/>
          </a:xfrm>
        </p:grpSpPr>
        <p:sp>
          <p:nvSpPr>
            <p:cNvPr id="262215" name="Line 7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6" name="Line 7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7" name="Line 7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 flipH="1">
            <a:off x="6757988" y="4254500"/>
            <a:ext cx="155575" cy="274638"/>
            <a:chOff x="1109" y="2080"/>
            <a:chExt cx="198" cy="349"/>
          </a:xfrm>
        </p:grpSpPr>
        <p:sp>
          <p:nvSpPr>
            <p:cNvPr id="262219" name="Line 7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0" name="Line 7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1" name="Line 7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78"/>
          <p:cNvGrpSpPr>
            <a:grpSpLocks/>
          </p:cNvGrpSpPr>
          <p:nvPr/>
        </p:nvGrpSpPr>
        <p:grpSpPr bwMode="auto">
          <a:xfrm flipH="1">
            <a:off x="7359650" y="3587750"/>
            <a:ext cx="155575" cy="274638"/>
            <a:chOff x="1109" y="2080"/>
            <a:chExt cx="198" cy="349"/>
          </a:xfrm>
        </p:grpSpPr>
        <p:sp>
          <p:nvSpPr>
            <p:cNvPr id="262223" name="Line 7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5" name="Line 8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1" name="Group 82"/>
          <p:cNvGrpSpPr>
            <a:grpSpLocks/>
          </p:cNvGrpSpPr>
          <p:nvPr/>
        </p:nvGrpSpPr>
        <p:grpSpPr bwMode="auto">
          <a:xfrm flipH="1">
            <a:off x="5075238" y="3017838"/>
            <a:ext cx="155575" cy="274637"/>
            <a:chOff x="1109" y="2080"/>
            <a:chExt cx="198" cy="349"/>
          </a:xfrm>
        </p:grpSpPr>
        <p:sp>
          <p:nvSpPr>
            <p:cNvPr id="262227" name="Line 8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8" name="Line 8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9" name="Line 8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 flipH="1">
            <a:off x="5438775" y="3213100"/>
            <a:ext cx="155575" cy="274638"/>
            <a:chOff x="1109" y="2080"/>
            <a:chExt cx="198" cy="349"/>
          </a:xfrm>
        </p:grpSpPr>
        <p:sp>
          <p:nvSpPr>
            <p:cNvPr id="262231" name="Line 8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2" name="Line 8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3" name="Line 8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 flipH="1">
            <a:off x="5392738" y="4156075"/>
            <a:ext cx="155575" cy="274638"/>
            <a:chOff x="1109" y="2080"/>
            <a:chExt cx="198" cy="349"/>
          </a:xfrm>
        </p:grpSpPr>
        <p:sp>
          <p:nvSpPr>
            <p:cNvPr id="262235" name="Line 9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6" name="Line 9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7" name="Line 9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4" name="Group 94"/>
          <p:cNvGrpSpPr>
            <a:grpSpLocks/>
          </p:cNvGrpSpPr>
          <p:nvPr/>
        </p:nvGrpSpPr>
        <p:grpSpPr bwMode="auto">
          <a:xfrm flipH="1">
            <a:off x="7421563" y="2657475"/>
            <a:ext cx="155575" cy="274638"/>
            <a:chOff x="1109" y="2080"/>
            <a:chExt cx="198" cy="349"/>
          </a:xfrm>
        </p:grpSpPr>
        <p:sp>
          <p:nvSpPr>
            <p:cNvPr id="262239" name="Line 9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0" name="Line 9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1" name="Line 9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" name="Group 98"/>
          <p:cNvGrpSpPr>
            <a:grpSpLocks/>
          </p:cNvGrpSpPr>
          <p:nvPr/>
        </p:nvGrpSpPr>
        <p:grpSpPr bwMode="auto">
          <a:xfrm flipH="1">
            <a:off x="6332538" y="4364038"/>
            <a:ext cx="155575" cy="274637"/>
            <a:chOff x="1109" y="2080"/>
            <a:chExt cx="198" cy="349"/>
          </a:xfrm>
        </p:grpSpPr>
        <p:sp>
          <p:nvSpPr>
            <p:cNvPr id="262243" name="Line 9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4" name="Line 10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5" name="Line 10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" name="Group 102"/>
          <p:cNvGrpSpPr>
            <a:grpSpLocks/>
          </p:cNvGrpSpPr>
          <p:nvPr/>
        </p:nvGrpSpPr>
        <p:grpSpPr bwMode="auto">
          <a:xfrm flipH="1">
            <a:off x="6723063" y="3246438"/>
            <a:ext cx="155575" cy="274637"/>
            <a:chOff x="1109" y="2080"/>
            <a:chExt cx="198" cy="349"/>
          </a:xfrm>
        </p:grpSpPr>
        <p:sp>
          <p:nvSpPr>
            <p:cNvPr id="262247" name="Line 10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8" name="Line 10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9" name="Line 10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" name="Group 106"/>
          <p:cNvGrpSpPr>
            <a:grpSpLocks/>
          </p:cNvGrpSpPr>
          <p:nvPr/>
        </p:nvGrpSpPr>
        <p:grpSpPr bwMode="auto">
          <a:xfrm>
            <a:off x="7270750" y="4214813"/>
            <a:ext cx="155575" cy="274637"/>
            <a:chOff x="1109" y="2080"/>
            <a:chExt cx="198" cy="349"/>
          </a:xfrm>
        </p:grpSpPr>
        <p:sp>
          <p:nvSpPr>
            <p:cNvPr id="262251" name="Line 10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52" name="Line 10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53" name="Line 10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2254" name="Rectangle 110"/>
          <p:cNvSpPr>
            <a:spLocks noChangeArrowheads="1"/>
          </p:cNvSpPr>
          <p:nvPr/>
        </p:nvSpPr>
        <p:spPr bwMode="auto">
          <a:xfrm>
            <a:off x="287338" y="5376863"/>
            <a:ext cx="8856662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>
                <a:latin typeface="Helvetica" pitchFamily="124" charset="0"/>
              </a:rPr>
              <a:t>            asymmetry for German but not Cyrillic readers</a:t>
            </a:r>
            <a:r>
              <a:rPr lang="en-US">
                <a:latin typeface="Times" pitchFamily="12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7772400" cy="11430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   Other high level effects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705350"/>
            <a:ext cx="7970837" cy="1728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Helvetica" pitchFamily="124" charset="0"/>
              </a:rPr>
              <a:t>finding a tilted black line is not affected by the white lattice - so “feature” search is sensitive to occlusion</a:t>
            </a:r>
          </a:p>
          <a:p>
            <a:pPr algn="r">
              <a:lnSpc>
                <a:spcPct val="90000"/>
              </a:lnSpc>
            </a:pPr>
            <a:r>
              <a:rPr lang="en-US" sz="2800" i="1">
                <a:latin typeface="Helvetica" pitchFamily="124" charset="0"/>
              </a:rPr>
              <a:t>Wolfe (1996)</a:t>
            </a:r>
            <a:r>
              <a:rPr lang="en-US" sz="2800">
                <a:latin typeface="Helvetica" pitchFamily="124" charset="0"/>
              </a:rPr>
              <a:t>  </a:t>
            </a:r>
          </a:p>
        </p:txBody>
      </p:sp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925" y="1460500"/>
            <a:ext cx="5291138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effects</a:t>
            </a:r>
            <a:endParaRPr lang="en-GB" dirty="0"/>
          </a:p>
        </p:txBody>
      </p:sp>
      <p:pic>
        <p:nvPicPr>
          <p:cNvPr id="3074" name="Picture 2" descr="http://www.intropsych.com/ch04-senses/04dalmation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609" y="1371600"/>
            <a:ext cx="5835591" cy="4829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Classic accounts of visual perception have focused on bottom-up integration of features</a:t>
            </a:r>
          </a:p>
          <a:p>
            <a:pPr lvl="1"/>
            <a:r>
              <a:rPr lang="en-US" dirty="0" smtClean="0"/>
              <a:t>Consistent with data from visual search experiments</a:t>
            </a:r>
          </a:p>
          <a:p>
            <a:pPr lvl="1"/>
            <a:r>
              <a:rPr lang="en-US" dirty="0" smtClean="0"/>
              <a:t>Inconsistent with phenomenological experience in naturalistic settings</a:t>
            </a:r>
          </a:p>
          <a:p>
            <a:r>
              <a:rPr lang="en-US" dirty="0" smtClean="0"/>
              <a:t>Top down influences affect visual perception</a:t>
            </a:r>
          </a:p>
          <a:p>
            <a:pPr lvl="1"/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We will see </a:t>
            </a:r>
            <a:r>
              <a:rPr lang="en-US" dirty="0" smtClean="0"/>
              <a:t>one promising modeling strategy today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curves are raised?</a:t>
            </a:r>
            <a:endParaRPr lang="en-GB" dirty="0"/>
          </a:p>
        </p:txBody>
      </p:sp>
      <p:pic>
        <p:nvPicPr>
          <p:cNvPr id="5" name="Content Placeholder 4" descr="maloney_st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8218" y="1600200"/>
            <a:ext cx="49275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506</Words>
  <Application>Microsoft Office PowerPoint</Application>
  <PresentationFormat>On-screen Show (4:3)</PresentationFormat>
  <Paragraphs>77</Paragraphs>
  <Slides>22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Bayesian vision</vt:lpstr>
      <vt:lpstr>Slide 2</vt:lpstr>
      <vt:lpstr>Asymmetries in visual search</vt:lpstr>
      <vt:lpstr>Kristjansson &amp; Tse (2001)</vt:lpstr>
      <vt:lpstr>Familiarity and asymmetry</vt:lpstr>
      <vt:lpstr>   Other high level effects</vt:lpstr>
      <vt:lpstr>Gestalt effects</vt:lpstr>
      <vt:lpstr>Summary</vt:lpstr>
      <vt:lpstr>Which curves are raised?</vt:lpstr>
      <vt:lpstr>Which curves are raised?</vt:lpstr>
      <vt:lpstr>Slide 11</vt:lpstr>
      <vt:lpstr>Vision uses more information than impacts the retina</vt:lpstr>
      <vt:lpstr>Perception as inference</vt:lpstr>
      <vt:lpstr>Bayesian visual perception</vt:lpstr>
      <vt:lpstr>Bayesian prior estimation</vt:lpstr>
      <vt:lpstr>Bayesian parameter estimation</vt:lpstr>
      <vt:lpstr>Demo</vt:lpstr>
      <vt:lpstr>Prior estimation</vt:lpstr>
      <vt:lpstr>Applied to vision data</vt:lpstr>
      <vt:lpstr>Simplifying assumptions</vt:lpstr>
      <vt:lpstr>Findings</vt:lpstr>
      <vt:lpstr>What does it mean?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vision</dc:title>
  <dc:creator>nisheeth</dc:creator>
  <cp:lastModifiedBy>nisheeth</cp:lastModifiedBy>
  <cp:revision>15</cp:revision>
  <dcterms:created xsi:type="dcterms:W3CDTF">2018-01-22T05:00:06Z</dcterms:created>
  <dcterms:modified xsi:type="dcterms:W3CDTF">2018-01-22T10:59:25Z</dcterms:modified>
</cp:coreProperties>
</file>