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0" r:id="rId4"/>
    <p:sldId id="261" r:id="rId5"/>
    <p:sldId id="263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90" r:id="rId17"/>
    <p:sldId id="269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E8442-892A-4CEF-BEEA-9041A7518B32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7329B-94B4-4B4D-A34C-36ED78F9A3B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altLang="en-US" sz="1600" dirty="0">
                <a:cs typeface="Arial Unicode MS" charset="0"/>
              </a:rPr>
              <a:t>SensationPerception4e-Fig-01-06-2R.jpg</a:t>
            </a:r>
            <a:br>
              <a:rPr lang="en-US" altLang="en-US" sz="1600" dirty="0">
                <a:cs typeface="Arial Unicode MS" charset="0"/>
              </a:rPr>
            </a:br>
            <a:endParaRPr lang="en-US" altLang="en-US" sz="1600" dirty="0">
              <a:cs typeface="Arial Unicode MS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4D35A-02DB-4D04-913A-FC3EBE4551A6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35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994086D-D859-4744-91B7-450AE810DCBD}" type="datetime1">
              <a:rPr lang="en-US" altLang="en-US"/>
              <a:pPr>
                <a:defRPr/>
              </a:pPr>
              <a:t>1/25/2018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fld id="{8AE175BF-45F6-4C1E-82F2-5475DDA4E1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4864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prstGeom prst="rect">
            <a:avLst/>
          </a:prstGeom>
          <a:solidFill>
            <a:srgbClr val="800000"/>
          </a:solidFill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FEAF-494F-4FA4-8794-D35467B656E3}" type="datetimeFigureOut">
              <a:rPr lang="en-GB" smtClean="0"/>
              <a:pPr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DDE7-6B2F-4588-9BDE-C200932EAB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Perceptual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January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perceptual ability improve?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psychophysics imagined perception to be governed by absolute limits</a:t>
            </a:r>
          </a:p>
          <a:p>
            <a:r>
              <a:rPr lang="en-US" dirty="0" smtClean="0"/>
              <a:t>Signal detection theory was developed to measure these limits</a:t>
            </a:r>
          </a:p>
          <a:p>
            <a:r>
              <a:rPr lang="en-US" dirty="0" smtClean="0"/>
              <a:t>Visual perception research shows</a:t>
            </a:r>
          </a:p>
          <a:p>
            <a:pPr lvl="1"/>
            <a:r>
              <a:rPr lang="en-US" dirty="0" smtClean="0"/>
              <a:t>Perception strongly influenced by prior knowledge</a:t>
            </a:r>
          </a:p>
          <a:p>
            <a:pPr lvl="1"/>
            <a:r>
              <a:rPr lang="en-US" dirty="0" smtClean="0"/>
              <a:t>Question: how does this influence work?</a:t>
            </a:r>
          </a:p>
          <a:p>
            <a:r>
              <a:rPr lang="en-US" dirty="0" smtClean="0"/>
              <a:t>Evidence for perceptual learning presents some hypotheses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Perceptual discrimination improves with training</a:t>
            </a:r>
            <a:endParaRPr lang="en-GB" dirty="0"/>
          </a:p>
        </p:txBody>
      </p:sp>
      <p:pic>
        <p:nvPicPr>
          <p:cNvPr id="2050" name="Picture 2" descr="https://iiif.elifesciences.org/lax:13388/elife-13388-fig2-v1.tif/full/full/0/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" y="3124200"/>
            <a:ext cx="8098155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62400" y="6324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Guggenmos</a:t>
            </a:r>
            <a:r>
              <a:rPr lang="en-US" i="1" dirty="0" smtClean="0"/>
              <a:t>, </a:t>
            </a:r>
            <a:r>
              <a:rPr lang="en-US" i="1" dirty="0" err="1" smtClean="0"/>
              <a:t>Wilbertz</a:t>
            </a:r>
            <a:r>
              <a:rPr lang="en-US" i="1" dirty="0" smtClean="0"/>
              <a:t>, </a:t>
            </a:r>
            <a:r>
              <a:rPr lang="en-US" i="1" dirty="0" err="1" smtClean="0"/>
              <a:t>Hebart</a:t>
            </a:r>
            <a:r>
              <a:rPr lang="en-US" i="1" dirty="0" smtClean="0"/>
              <a:t> &amp; </a:t>
            </a:r>
            <a:r>
              <a:rPr lang="en-US" i="1" dirty="0" err="1" smtClean="0"/>
              <a:t>Sterzer</a:t>
            </a:r>
            <a:r>
              <a:rPr lang="en-US" i="1" dirty="0" smtClean="0"/>
              <a:t>, 2016)</a:t>
            </a:r>
            <a:endParaRPr lang="en-GB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makes perfect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https://www.youtube.com/watch?v=Qzhs1Z8Rwnk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Attentional weighting</a:t>
            </a:r>
          </a:p>
          <a:p>
            <a:pPr lvl="1"/>
            <a:r>
              <a:rPr lang="en-US" dirty="0" smtClean="0"/>
              <a:t>Observers learn to attend to discriminative features of stimuli</a:t>
            </a:r>
          </a:p>
          <a:p>
            <a:r>
              <a:rPr lang="en-US" dirty="0" smtClean="0"/>
              <a:t>Stimulus imprinting</a:t>
            </a:r>
          </a:p>
          <a:p>
            <a:pPr lvl="1"/>
            <a:r>
              <a:rPr lang="en-US" dirty="0" smtClean="0"/>
              <a:t>Detectors developed that are specialized for stimuli</a:t>
            </a:r>
          </a:p>
          <a:p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Perceptual adaptation by the development of increasingly differentiated object representations</a:t>
            </a:r>
          </a:p>
          <a:p>
            <a:r>
              <a:rPr lang="en-US" dirty="0" smtClean="0"/>
              <a:t>Unitization</a:t>
            </a:r>
          </a:p>
          <a:p>
            <a:pPr lvl="1"/>
            <a:r>
              <a:rPr lang="en-US" dirty="0" smtClean="0"/>
              <a:t>Development of sensory units that are triggered when a complex configuration occurs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Attentional weighting</a:t>
            </a:r>
          </a:p>
          <a:p>
            <a:pPr lvl="1"/>
            <a:r>
              <a:rPr lang="en-US" dirty="0" smtClean="0"/>
              <a:t>Observers learn to attend to discriminative features of stimuli</a:t>
            </a:r>
          </a:p>
          <a:p>
            <a:r>
              <a:rPr lang="en-US" dirty="0" smtClean="0"/>
              <a:t>Stimulus imprinting</a:t>
            </a:r>
          </a:p>
          <a:p>
            <a:pPr lvl="1"/>
            <a:r>
              <a:rPr lang="en-US" dirty="0" smtClean="0"/>
              <a:t>Detectors developed that are specialized for stimuli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Differentiation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Perceptual adaptation by the development of increasingly differentiated object representations</a:t>
            </a:r>
          </a:p>
          <a:p>
            <a:r>
              <a:rPr lang="en-US" dirty="0" smtClean="0"/>
              <a:t>Unitization</a:t>
            </a:r>
          </a:p>
          <a:p>
            <a:pPr lvl="1"/>
            <a:r>
              <a:rPr lang="en-US" dirty="0" smtClean="0"/>
              <a:t>Development of sensory units that are triggered when a complex configuration occurs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rs.els-cdn.com/content/image/1-s2.0-S0301008212000755-g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6246"/>
            <a:ext cx="8284243" cy="47769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5879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(Gold &amp; Ding, 2013)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learning as improved decision-making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cns.nyu.edu/~david/courses/perception/lecturenotes/motion/motion-slides/motion.0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266700"/>
            <a:ext cx="8331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Recorded spiking response of neurons in monkey LIP cortex</a:t>
            </a:r>
          </a:p>
          <a:p>
            <a:r>
              <a:rPr lang="en-US" dirty="0" smtClean="0"/>
              <a:t>Neurons responsive to different motion directions</a:t>
            </a:r>
          </a:p>
          <a:p>
            <a:r>
              <a:rPr lang="en-US" dirty="0" smtClean="0"/>
              <a:t>Measured behavioral and neural data across multiple sessions (e.g. 165 sessions over 645 days for monkey C)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752600"/>
            <a:ext cx="2971800" cy="448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5400000">
            <a:off x="7561049" y="3716551"/>
            <a:ext cx="85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Lapse rate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62415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(Law &amp; Gold, 2009)</a:t>
            </a:r>
            <a:endParaRPr lang="en-GB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Sensory representation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MT modeled as a population of 7200 neurons</a:t>
            </a:r>
          </a:p>
          <a:p>
            <a:pPr lvl="1"/>
            <a:r>
              <a:rPr lang="en-US" dirty="0" smtClean="0"/>
              <a:t>200 for each of 36 evenly spaced directions in the 2D plane</a:t>
            </a:r>
          </a:p>
          <a:p>
            <a:pPr lvl="1"/>
            <a:r>
              <a:rPr lang="en-US" dirty="0" smtClean="0"/>
              <a:t>Trial-by-trial stimulus responses fixed using neuronal data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09800"/>
            <a:ext cx="24193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ea typeface="ＭＳ Ｐゴシック" charset="-128"/>
                <a:cs typeface="Arial" charset="0"/>
              </a:rPr>
              <a:t>The Concept of Absolute Threshold</a:t>
            </a:r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0400" y="1974850"/>
            <a:ext cx="52832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854075" y="917575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 dirty="0" smtClean="0">
                <a:solidFill>
                  <a:srgbClr val="0070C0"/>
                </a:solidFill>
                <a:cs typeface="Arial Unicode MS" charset="0"/>
              </a:rPr>
              <a:t>Psychometric </a:t>
            </a:r>
            <a:r>
              <a:rPr lang="en-US" altLang="en-US" b="1" dirty="0">
                <a:solidFill>
                  <a:srgbClr val="0070C0"/>
                </a:solidFill>
                <a:cs typeface="Arial Unicode MS" charset="0"/>
              </a:rPr>
              <a:t>function demonstrating the probabilistic (statistical) nature of the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neuron model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neuron’s response to a given stimulus modeled as Gaussian with mean </a:t>
            </a:r>
            <a:r>
              <a:rPr lang="en-US" i="1" dirty="0" smtClean="0"/>
              <a:t>m</a:t>
            </a:r>
          </a:p>
          <a:p>
            <a:endParaRPr lang="en-US" i="1" dirty="0"/>
          </a:p>
          <a:p>
            <a:endParaRPr lang="en-US" i="1" dirty="0" smtClean="0"/>
          </a:p>
          <a:p>
            <a:pPr lvl="1"/>
            <a:r>
              <a:rPr lang="en-US" i="1" dirty="0" smtClean="0"/>
              <a:t>k0 </a:t>
            </a:r>
            <a:r>
              <a:rPr lang="en-US" dirty="0" smtClean="0"/>
              <a:t>is spiking response at 0% coherence</a:t>
            </a:r>
          </a:p>
          <a:p>
            <a:pPr lvl="1"/>
            <a:r>
              <a:rPr lang="en-US" i="1" dirty="0" smtClean="0"/>
              <a:t>kn </a:t>
            </a:r>
            <a:r>
              <a:rPr lang="en-US" dirty="0" smtClean="0"/>
              <a:t>is spiking response at 100% coherence in null direction</a:t>
            </a:r>
          </a:p>
          <a:p>
            <a:pPr lvl="1"/>
            <a:r>
              <a:rPr lang="en-US" i="1" dirty="0" smtClean="0"/>
              <a:t>kp </a:t>
            </a:r>
            <a:r>
              <a:rPr lang="en-US" dirty="0" smtClean="0"/>
              <a:t>is spiking response at 100% coherence in preferred direction</a:t>
            </a:r>
          </a:p>
          <a:p>
            <a:pPr lvl="1"/>
            <a:r>
              <a:rPr lang="en-US" dirty="0" smtClean="0"/>
              <a:t> COH is coherence as a fraction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the neuron’s preferred direction</a:t>
            </a:r>
            <a:endParaRPr lang="en-US" i="1" dirty="0" smtClean="0"/>
          </a:p>
          <a:p>
            <a:pPr lvl="1">
              <a:buNone/>
            </a:pPr>
            <a:endParaRPr lang="en-GB" i="1" dirty="0"/>
          </a:p>
        </p:txBody>
      </p:sp>
      <p:pic>
        <p:nvPicPr>
          <p:cNvPr id="36868" name="Picture 4" descr="D:\Downloads\CodeCogsEq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705100"/>
            <a:ext cx="5709285" cy="342900"/>
          </a:xfrm>
          <a:prstGeom prst="rect">
            <a:avLst/>
          </a:prstGeom>
          <a:noFill/>
        </p:spPr>
      </p:pic>
      <p:pic>
        <p:nvPicPr>
          <p:cNvPr id="36870" name="Picture 6" descr="https://latex.codecogs.com/gif.latex?f%28%5Ctheta%7C%5CTheta%29%20%3D%20e%5E%7B%5Cfrac%7B-%28%5Ctheta%20-%20%5CTheta%29%5E2%7D%7B2%5Csigma_%5Ctheta%5E2%7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181600"/>
            <a:ext cx="204216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Interneuron correlations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Neurons with shared direction tuning should fire frequently together</a:t>
            </a:r>
          </a:p>
          <a:p>
            <a:r>
              <a:rPr lang="en-US" dirty="0" smtClean="0"/>
              <a:t>Equally excitable neurons should fire frequently together</a:t>
            </a:r>
          </a:p>
          <a:p>
            <a:r>
              <a:rPr lang="en-US" dirty="0" smtClean="0"/>
              <a:t>So neuron spiking rates should be correlated, based on similarity in</a:t>
            </a:r>
          </a:p>
          <a:p>
            <a:pPr lvl="1"/>
            <a:r>
              <a:rPr lang="en-US" dirty="0" smtClean="0"/>
              <a:t> directional tuning </a:t>
            </a:r>
          </a:p>
          <a:p>
            <a:pPr lvl="1"/>
            <a:r>
              <a:rPr lang="en-US" dirty="0" smtClean="0"/>
              <a:t>motion sensitivity</a:t>
            </a:r>
            <a:endParaRPr lang="en-US" dirty="0"/>
          </a:p>
          <a:p>
            <a:endParaRPr lang="en-GB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5800725"/>
            <a:ext cx="3133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4648200"/>
            <a:ext cx="46291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variable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constructed by pooling neuronal responses</a:t>
            </a:r>
            <a:endParaRPr lang="en-GB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1722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neuronal responses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7200 bit vector </a:t>
            </a:r>
            <a:r>
              <a:rPr lang="en-US" b="1" dirty="0" smtClean="0"/>
              <a:t>x</a:t>
            </a:r>
          </a:p>
          <a:p>
            <a:endParaRPr lang="en-US" dirty="0"/>
          </a:p>
          <a:p>
            <a:r>
              <a:rPr lang="en-US" dirty="0" smtClean="0"/>
              <a:t>Here, </a:t>
            </a:r>
            <a:r>
              <a:rPr lang="en-US" b="1" dirty="0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U</a:t>
            </a:r>
            <a:r>
              <a:rPr lang="en-US" b="1" dirty="0" err="1" smtClean="0"/>
              <a:t>z</a:t>
            </a:r>
            <a:r>
              <a:rPr lang="en-US" dirty="0" smtClean="0"/>
              <a:t>, </a:t>
            </a:r>
            <a:r>
              <a:rPr lang="en-US" b="1" dirty="0" smtClean="0"/>
              <a:t>z </a:t>
            </a:r>
            <a:r>
              <a:rPr lang="en-US" dirty="0" smtClean="0"/>
              <a:t>~ N(0,1) and U is the square root of the correlation matrix</a:t>
            </a:r>
          </a:p>
          <a:p>
            <a:r>
              <a:rPr lang="en-US" dirty="0" smtClean="0"/>
              <a:t>All neuron responses pooled to yield decision variable  corrupted by decision noise</a:t>
            </a:r>
            <a:endParaRPr lang="en-GB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188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 descr="https://latex.codecogs.com/gif.latex?y%20%3D%20%5Csum%20w_ix_i%20&amp;plus;%20N%280%2C25%29%20&amp;plus;%20N%280%2C2y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257800"/>
            <a:ext cx="474784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sauce: weight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reinforcement learning</a:t>
            </a:r>
            <a:endParaRPr lang="en-GB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57450"/>
            <a:ext cx="72675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in neurons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Prediction error</a:t>
            </a:r>
          </a:p>
          <a:p>
            <a:endParaRPr lang="en-US" dirty="0"/>
          </a:p>
          <a:p>
            <a:r>
              <a:rPr lang="en-US" dirty="0" smtClean="0"/>
              <a:t>C is -1 for left, +1 for right</a:t>
            </a:r>
          </a:p>
          <a:p>
            <a:r>
              <a:rPr lang="en-US" dirty="0" smtClean="0"/>
              <a:t>r is whether there was success or not on the trial</a:t>
            </a:r>
          </a:p>
          <a:p>
            <a:r>
              <a:rPr lang="en-US" dirty="0" smtClean="0"/>
              <a:t>E[r] is the predicted probability of responding correctly given the pooled MT responses y</a:t>
            </a:r>
          </a:p>
          <a:p>
            <a:r>
              <a:rPr lang="en-US" b="1" dirty="0" smtClean="0"/>
              <a:t>x </a:t>
            </a:r>
            <a:r>
              <a:rPr lang="en-US" dirty="0" smtClean="0"/>
              <a:t>is the vector of MT responses</a:t>
            </a:r>
          </a:p>
          <a:p>
            <a:r>
              <a:rPr lang="en-US" dirty="0" smtClean="0"/>
              <a:t>E[x] is the vector of baseline MT responses</a:t>
            </a:r>
          </a:p>
          <a:p>
            <a:r>
              <a:rPr lang="en-US" dirty="0" smtClean="0"/>
              <a:t>M = 1, n = 0 for the most successful rule</a:t>
            </a:r>
            <a:endParaRPr lang="en-GB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3657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fit for the behavioral data</a:t>
            </a:r>
            <a:endParaRPr lang="en-GB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791" y="1524000"/>
            <a:ext cx="75292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the tuning weights vary?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Graph plots neuron weights on y-axis and directional tuning on x-axis</a:t>
            </a:r>
          </a:p>
          <a:p>
            <a:r>
              <a:rPr lang="en-US" dirty="0" smtClean="0"/>
              <a:t>This plot shows the optimal weights to discriminate motion directions 180 degrees apart</a:t>
            </a:r>
          </a:p>
          <a:p>
            <a:r>
              <a:rPr lang="en-US" dirty="0" smtClean="0"/>
              <a:t>Some neurons (not all) learn that direction 0 should get high positive weights and direction 180 should get high negative weights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GB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09800"/>
            <a:ext cx="27146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They were headed the right way</a:t>
            </a:r>
            <a:endParaRPr lang="en-GB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153400" cy="267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733800"/>
            <a:ext cx="6324600" cy="283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discrimination task</a:t>
            </a:r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605" y="1676400"/>
            <a:ext cx="716819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81000" y="2362200"/>
          <a:ext cx="5546725" cy="4249738"/>
        </p:xfrm>
        <a:graphic>
          <a:graphicData uri="http://schemas.openxmlformats.org/presentationml/2006/ole">
            <p:oleObj spid="_x0000_s1026" r:id="rId3" imgW="7893667" imgH="6046732" progId="">
              <p:embed/>
            </p:oleObj>
          </a:graphicData>
        </a:graphic>
      </p:graphicFrame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914400"/>
            <a:ext cx="8991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>
                <a:solidFill>
                  <a:srgbClr val="0070C0"/>
                </a:solidFill>
                <a:cs typeface="Arial Unicode MS" charset="0"/>
              </a:rPr>
              <a:t>2. Find a mathematical “model” that fits the data:</a:t>
            </a:r>
          </a:p>
          <a:p>
            <a:pPr algn="ctr" eaLnBrk="1" hangingPunct="1"/>
            <a:r>
              <a:rPr lang="en-US" altLang="en-US" sz="3200" b="1">
                <a:solidFill>
                  <a:srgbClr val="0070C0"/>
                </a:solidFill>
                <a:cs typeface="Arial Unicode MS" charset="0"/>
              </a:rPr>
              <a:t>S = k log(I) </a:t>
            </a:r>
            <a:r>
              <a:rPr lang="en-US" altLang="en-US" sz="3200" b="1">
                <a:solidFill>
                  <a:srgbClr val="00B050"/>
                </a:solidFill>
                <a:cs typeface="Arial Unicode MS" charset="0"/>
              </a:rPr>
              <a:t>(i.e. Fechner’s Law)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6248400" y="2547938"/>
            <a:ext cx="2590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cs typeface="Arial Unicode MS" charset="0"/>
              </a:rPr>
              <a:t>The strength of sensory experience grows at a slower rate than the physical stimulus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591300" y="4953000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0070C0"/>
                </a:solidFill>
                <a:cs typeface="Arial Unicode MS" charset="0"/>
              </a:rPr>
              <a:t>sensory</a:t>
            </a:r>
          </a:p>
          <a:p>
            <a:pPr algn="ctr" eaLnBrk="1" hangingPunct="1"/>
            <a:r>
              <a:rPr lang="en-US" altLang="en-US" b="1">
                <a:solidFill>
                  <a:srgbClr val="0070C0"/>
                </a:solidFill>
                <a:cs typeface="Arial Unicode MS" charset="0"/>
              </a:rPr>
              <a:t>compression</a:t>
            </a:r>
          </a:p>
        </p:txBody>
      </p:sp>
      <p:graphicFrame>
        <p:nvGraphicFramePr>
          <p:cNvPr id="34823" name="Object 1"/>
          <p:cNvGraphicFramePr>
            <a:graphicFrameLocks noChangeAspect="1"/>
          </p:cNvGraphicFramePr>
          <p:nvPr/>
        </p:nvGraphicFramePr>
        <p:xfrm>
          <a:off x="6550025" y="6015038"/>
          <a:ext cx="2286000" cy="469900"/>
        </p:xfrm>
        <a:graphic>
          <a:graphicData uri="http://schemas.openxmlformats.org/presentationml/2006/ole">
            <p:oleObj spid="_x0000_s1027" r:id="rId4" imgW="2285714" imgH="469841" progId="">
              <p:embed/>
            </p:oleObj>
          </a:graphicData>
        </a:graphic>
      </p:graphicFrame>
      <p:sp>
        <p:nvSpPr>
          <p:cNvPr id="34824" name="TextBox 2"/>
          <p:cNvSpPr txBox="1">
            <a:spLocks noChangeArrowheads="1"/>
          </p:cNvSpPr>
          <p:nvPr/>
        </p:nvSpPr>
        <p:spPr bwMode="auto">
          <a:xfrm>
            <a:off x="7073900" y="6359525"/>
            <a:ext cx="1752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B050"/>
                </a:solidFill>
                <a:cs typeface="Arial Unicode MS" charset="0"/>
              </a:rPr>
              <a:t>(textbook)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4267200" y="6359525"/>
            <a:ext cx="152400" cy="25241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26" name="TextBox 3"/>
          <p:cNvSpPr txBox="1">
            <a:spLocks noChangeArrowheads="1"/>
          </p:cNvSpPr>
          <p:nvPr/>
        </p:nvSpPr>
        <p:spPr bwMode="auto">
          <a:xfrm>
            <a:off x="4446588" y="6375400"/>
            <a:ext cx="277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cs typeface="Arial Unicode MS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learning is hyper-specific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with horizontal </a:t>
            </a:r>
            <a:r>
              <a:rPr lang="en-US" dirty="0" err="1" smtClean="0"/>
              <a:t>Vernier</a:t>
            </a:r>
            <a:r>
              <a:rPr lang="en-US" dirty="0" smtClean="0"/>
              <a:t> scales can improve discrimination threshold 6-fold</a:t>
            </a:r>
          </a:p>
          <a:p>
            <a:r>
              <a:rPr lang="en-US" dirty="0" smtClean="0"/>
              <a:t>But horizontal training does not translate to vertical direction</a:t>
            </a:r>
            <a:endParaRPr lang="en-GB" dirty="0"/>
          </a:p>
        </p:txBody>
      </p:sp>
      <p:pic>
        <p:nvPicPr>
          <p:cNvPr id="21506" name="Picture 2" descr="https://upload.wikimedia.org/wikipedia/commons/f/fb/Vernier-anim-03nov2008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971800"/>
            <a:ext cx="321945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specificity predictions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Infrequently seen directions show less learning</a:t>
            </a:r>
            <a:endParaRPr lang="en-GB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38400"/>
            <a:ext cx="65627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predicts differential sensitization</a:t>
            </a:r>
            <a:endParaRPr lang="en-GB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5532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Sensory-motor association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88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Perceptual sensitivity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624152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(Law &amp; Gold, 2009)</a:t>
            </a:r>
            <a:endParaRPr lang="en-GB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rs.els-cdn.com/content/image/1-s2.0-S0301008212000755-g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6246"/>
            <a:ext cx="8284243" cy="47769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5879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(Gold &amp; Ding, 2013)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Perceptual learning as improved decision-making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Psychometric function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Mathematical device </a:t>
            </a:r>
          </a:p>
          <a:p>
            <a:pPr lvl="1"/>
            <a:r>
              <a:rPr lang="en-US" dirty="0" smtClean="0"/>
              <a:t>Parametrically model relationship between stimuli features and observer response</a:t>
            </a:r>
          </a:p>
          <a:p>
            <a:r>
              <a:rPr lang="en-US" dirty="0" smtClean="0"/>
              <a:t>Yes/no</a:t>
            </a:r>
          </a:p>
          <a:p>
            <a:r>
              <a:rPr lang="en-US" dirty="0" smtClean="0"/>
              <a:t>2AFC</a:t>
            </a:r>
          </a:p>
          <a:p>
            <a:r>
              <a:rPr lang="en-US" dirty="0" err="1" smtClean="0"/>
              <a:t>nAFC</a:t>
            </a:r>
            <a:endParaRPr lang="en-GB" dirty="0"/>
          </a:p>
        </p:txBody>
      </p:sp>
      <p:pic>
        <p:nvPicPr>
          <p:cNvPr id="71682" name="Picture 2" descr="https://upload.wikimedia.org/wikipedia/en/9/95/Psychometric_fun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438400"/>
            <a:ext cx="3667125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rs.els-cdn.com/content/image/1-s2.0-S0301008212000755-g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346"/>
            <a:ext cx="8284243" cy="47769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(Gold &amp; Ding, 2013)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tries to disambiguate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D’ measures sensitivity</a:t>
            </a:r>
          </a:p>
          <a:p>
            <a:r>
              <a:rPr lang="en-US" dirty="0" smtClean="0"/>
              <a:t>Estimated as z(HR) – z(FAR)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measures criterion</a:t>
            </a:r>
          </a:p>
          <a:p>
            <a:r>
              <a:rPr lang="en-US" dirty="0" smtClean="0"/>
              <a:t>Calculated as -0.5[z(HR) + z(FAR)]</a:t>
            </a:r>
            <a:endParaRPr lang="en-GB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816" y="3316746"/>
            <a:ext cx="7575784" cy="270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search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97000"/>
            <a:ext cx="7334250" cy="488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275" y="127000"/>
            <a:ext cx="4975225" cy="663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as inference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93837"/>
            <a:ext cx="78257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617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to know </a:t>
            </a:r>
            <a:r>
              <a:rPr lang="el-GR" dirty="0" smtClean="0"/>
              <a:t>θ</a:t>
            </a:r>
            <a:r>
              <a:rPr lang="en-US" dirty="0" smtClean="0"/>
              <a:t>, get to see </a:t>
            </a:r>
            <a:r>
              <a:rPr lang="el-GR" dirty="0" smtClean="0"/>
              <a:t>φ</a:t>
            </a:r>
            <a:endParaRPr lang="en-GB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737</Words>
  <Application>Microsoft Office PowerPoint</Application>
  <PresentationFormat>On-screen Show (4:3)</PresentationFormat>
  <Paragraphs>124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Perceptual learning</vt:lpstr>
      <vt:lpstr>The Concept of Absolute Threshold</vt:lpstr>
      <vt:lpstr>Slide 3</vt:lpstr>
      <vt:lpstr>Psychometric function</vt:lpstr>
      <vt:lpstr>Slide 5</vt:lpstr>
      <vt:lpstr>SDT tries to disambiguate</vt:lpstr>
      <vt:lpstr>Slide 7</vt:lpstr>
      <vt:lpstr>Slide 8</vt:lpstr>
      <vt:lpstr>Perception as inference</vt:lpstr>
      <vt:lpstr>Can perceptual ability improve?</vt:lpstr>
      <vt:lpstr>Perceptual learning</vt:lpstr>
      <vt:lpstr>Practice makes perfect</vt:lpstr>
      <vt:lpstr>Hypotheses</vt:lpstr>
      <vt:lpstr>Hypotheses</vt:lpstr>
      <vt:lpstr>Perceptual learning as improved decision-making</vt:lpstr>
      <vt:lpstr>Slide 16</vt:lpstr>
      <vt:lpstr>The dataset</vt:lpstr>
      <vt:lpstr>The model</vt:lpstr>
      <vt:lpstr>Sensory representation</vt:lpstr>
      <vt:lpstr>Individual neuron model</vt:lpstr>
      <vt:lpstr>Interneuron correlations</vt:lpstr>
      <vt:lpstr>Decision variable construction</vt:lpstr>
      <vt:lpstr>Pooled neuronal responses</vt:lpstr>
      <vt:lpstr>The magic sauce: weight learning</vt:lpstr>
      <vt:lpstr>Reinforcement learning in neurons</vt:lpstr>
      <vt:lpstr>Good fit for the behavioral data</vt:lpstr>
      <vt:lpstr>How did the tuning weights vary?</vt:lpstr>
      <vt:lpstr>They were headed the right way</vt:lpstr>
      <vt:lpstr>Fine discrimination task</vt:lpstr>
      <vt:lpstr>Perceptual learning is hyper-specific</vt:lpstr>
      <vt:lpstr>Training specificity predictions</vt:lpstr>
      <vt:lpstr>Model predicts differential sensitization</vt:lpstr>
      <vt:lpstr>The model</vt:lpstr>
      <vt:lpstr>Perceptual learning as improved decision-making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Perceptual learning</dc:title>
  <dc:creator>nisheeth</dc:creator>
  <cp:lastModifiedBy>nisheeth</cp:lastModifiedBy>
  <cp:revision>38</cp:revision>
  <dcterms:created xsi:type="dcterms:W3CDTF">2018-01-24T05:51:24Z</dcterms:created>
  <dcterms:modified xsi:type="dcterms:W3CDTF">2018-01-25T02:22:12Z</dcterms:modified>
</cp:coreProperties>
</file>