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3" r:id="rId19"/>
    <p:sldId id="286" r:id="rId20"/>
    <p:sldId id="277" r:id="rId21"/>
    <p:sldId id="274" r:id="rId22"/>
    <p:sldId id="281" r:id="rId23"/>
    <p:sldId id="275" r:id="rId24"/>
    <p:sldId id="278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CD901-0BCF-4FC9-9E18-49E10B9E9645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622B5-D30C-4B4A-8097-05BE817FEDB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883DA-6B2F-432C-A710-199332594C4D}" type="slidenum">
              <a:rPr lang="he-IL" altLang="en-US"/>
              <a:pPr/>
              <a:t>15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51DAFE2-588A-47A6-9229-DCA461044263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612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B126-4828-4FF8-9FFD-D4A6F1900456}" type="datetimeFigureOut">
              <a:rPr lang="en-GB" smtClean="0"/>
              <a:pPr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525F-6F85-441C-83B7-701661706F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 models of categorization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Feb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with classic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GCM category response calculation?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 at the numerator of the Bayesian model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43624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 descr="https://latex.codecogs.com/gif.latex?%5CLARGE%20p%28x_N%7Cc_N%20%3D%20j%2C%20%7B%5Cbf%20x%7D_%7BN-1%7D%2C%20%7B%5Cbf%20c%7D_%7BN-1%7D%29p%28c_N%3Dj%7C%7B%5Cbf%20c%7D_%7BN-1%7D%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941332"/>
            <a:ext cx="5019675" cy="304800"/>
          </a:xfrm>
          <a:prstGeom prst="rect">
            <a:avLst/>
          </a:prstGeom>
          <a:noFill/>
        </p:spPr>
      </p:pic>
      <p:sp>
        <p:nvSpPr>
          <p:cNvPr id="9" name="Left Brace 8"/>
          <p:cNvSpPr/>
          <p:nvPr/>
        </p:nvSpPr>
        <p:spPr>
          <a:xfrm rot="16200000">
            <a:off x="3086100" y="3836432"/>
            <a:ext cx="152400" cy="3124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 rot="5400000" flipV="1">
            <a:off x="5524500" y="3912632"/>
            <a:ext cx="228600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590800" y="54747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Likelihood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2667000"/>
            <a:ext cx="2590800" cy="1055132"/>
            <a:chOff x="1219200" y="2667000"/>
            <a:chExt cx="2590800" cy="1055132"/>
          </a:xfrm>
        </p:grpSpPr>
        <p:sp>
          <p:nvSpPr>
            <p:cNvPr id="15" name="Oval 14"/>
            <p:cNvSpPr/>
            <p:nvPr/>
          </p:nvSpPr>
          <p:spPr>
            <a:xfrm>
              <a:off x="3276600" y="2667000"/>
              <a:ext cx="533400" cy="5334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828800" y="3048000"/>
              <a:ext cx="1371600" cy="4572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0" y="3352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Prior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733800" y="2667000"/>
            <a:ext cx="26670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477000" y="2743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Likelihood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60960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call this likelihood L</a:t>
            </a:r>
            <a:r>
              <a:rPr lang="en-US" baseline="-25000" dirty="0" smtClean="0"/>
              <a:t>N,j</a:t>
            </a:r>
            <a:endParaRPr lang="en-GB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unifying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an exemplar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a prototype model</a:t>
            </a:r>
          </a:p>
          <a:p>
            <a:endParaRPr lang="en-US" dirty="0"/>
          </a:p>
          <a:p>
            <a:r>
              <a:rPr lang="en-US" dirty="0" smtClean="0"/>
              <a:t>Crucial insight</a:t>
            </a:r>
          </a:p>
          <a:p>
            <a:pPr lvl="1"/>
            <a:r>
              <a:rPr lang="en-US" dirty="0" smtClean="0"/>
              <a:t>Prototype model is a clustering model with one cluster</a:t>
            </a:r>
          </a:p>
          <a:p>
            <a:pPr lvl="1"/>
            <a:r>
              <a:rPr lang="en-US" dirty="0" smtClean="0"/>
              <a:t>Exemplar model is a clustering model with N clusters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23554" name="Picture 2" descr="https://latex.codecogs.com/gif.latex?%5CLARGE%20L_%7BN%2Cj%7D%20%3D%20%5Csum_%7Bi%7Cc_i%3Dj%7D%7BL_%7BN%2Ci%7D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286000"/>
            <a:ext cx="1990725" cy="714375"/>
          </a:xfrm>
          <a:prstGeom prst="rect">
            <a:avLst/>
          </a:prstGeom>
          <a:noFill/>
        </p:spPr>
      </p:pic>
      <p:pic>
        <p:nvPicPr>
          <p:cNvPr id="23556" name="Picture 4" descr="https://latex.codecogs.com/gif.latex?%5CLARGE%20L_%7BN%2Cj%7D%20%3D%20L_%7BN%2Cp_j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733800"/>
            <a:ext cx="1524000" cy="3333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6096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https://hekyll.services.adelaide.edu.au/dspace/bitstream/2440/46850/1/hdl_46850.pdf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clustering view of categorization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Stimuli are grouped in clusters</a:t>
            </a:r>
          </a:p>
          <a:p>
            <a:r>
              <a:rPr lang="en-US" dirty="0" smtClean="0"/>
              <a:t>Clusters are associated with categories</a:t>
            </a:r>
          </a:p>
          <a:p>
            <a:pPr lvl="1"/>
            <a:r>
              <a:rPr lang="en-US" dirty="0" smtClean="0"/>
              <a:t>Either non-exclusively (Anderson’s RMC, 1992)</a:t>
            </a:r>
          </a:p>
          <a:p>
            <a:pPr lvl="1"/>
            <a:r>
              <a:rPr lang="en-US" dirty="0" smtClean="0"/>
              <a:t>Or exclusively (Griffiths’ HDP, 2006)</a:t>
            </a:r>
          </a:p>
          <a:p>
            <a:r>
              <a:rPr lang="en-US" dirty="0" smtClean="0"/>
              <a:t>Now the likelihood can look like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 proposed as the varying abstraction model (Vanpaemal et al., 2005)</a:t>
            </a:r>
            <a:endParaRPr lang="en-GB" dirty="0"/>
          </a:p>
        </p:txBody>
      </p:sp>
      <p:pic>
        <p:nvPicPr>
          <p:cNvPr id="4" name="Picture 6" descr="https://latex.codecogs.com/gif.latex?%5CLARGE%20L_%7BN%2Cj%7D%20%3D%20%5Csum_%7Bk%7D%5E%7BK_j%7D%7BL_%7BN%2Cp_%7Bj%2Ck%7D%7D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943350"/>
            <a:ext cx="2143125" cy="93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clusters need we learn per category?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Deeply related to the non-parametric Bayesian question of how many clusters we need to fit a dataset</a:t>
            </a:r>
          </a:p>
          <a:p>
            <a:r>
              <a:rPr lang="en-US" dirty="0" smtClean="0"/>
              <a:t>Problem addressed by Anderson’s Rational Model of Categorization (RMC)</a:t>
            </a:r>
          </a:p>
          <a:p>
            <a:r>
              <a:rPr lang="en-US" dirty="0" smtClean="0"/>
              <a:t>Modeled category learning as a Dirichlet Process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RMC: big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Treat categories as just another label for the data</a:t>
            </a:r>
          </a:p>
          <a:p>
            <a:r>
              <a:rPr lang="en-US" dirty="0" smtClean="0"/>
              <a:t>Category learning is equivalent to learning the joint distribution </a:t>
            </a:r>
          </a:p>
          <a:p>
            <a:r>
              <a:rPr lang="en-US" dirty="0" smtClean="0"/>
              <a:t>Learn this as a mixture model</a:t>
            </a:r>
          </a:p>
          <a:p>
            <a:endParaRPr lang="en-US" dirty="0"/>
          </a:p>
          <a:p>
            <a:r>
              <a:rPr lang="en-US" dirty="0" smtClean="0"/>
              <a:t>p(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N</a:t>
            </a:r>
            <a:r>
              <a:rPr lang="en-US" dirty="0" smtClean="0"/>
              <a:t>) is a distribution over all possible clusterings of the N items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48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http://blog.datumbox.com/the-dirichlet-process-the-chinese-restaurant-process-and-other-representations/</a:t>
            </a:r>
            <a:endParaRPr lang="en-GB" dirty="0"/>
          </a:p>
        </p:txBody>
      </p:sp>
      <p:pic>
        <p:nvPicPr>
          <p:cNvPr id="24578" name="Picture 2" descr="https://latex.codecogs.com/gif.latex?%5CLARGE%20p%28%7B%5Cbf%20x%7D_N%2C%20%7B%5Cbf%20c%7D_N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743200"/>
            <a:ext cx="1200150" cy="304800"/>
          </a:xfrm>
          <a:prstGeom prst="rect">
            <a:avLst/>
          </a:prstGeom>
          <a:noFill/>
        </p:spPr>
      </p:pic>
      <p:pic>
        <p:nvPicPr>
          <p:cNvPr id="24580" name="Picture 4" descr="https://latex.codecogs.com/gif.latex?%5CLARGE%20p%28%7B%5Cbf%20x%7D_N%2C%20%7B%5Cbf%20c%7D_N%29%20%3D%20%5Csum_%7B%7B%5Cbf%20z%7D_N%7D%20%7Bp%28%7B%5Cbf%20x%7D_N%2C%20%7B%5Cbf%20c%7D_N%7C%7B%5Cbf%20z%7D_N%29p%28%7B%5Cbf%20z%7D_N%29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724275"/>
            <a:ext cx="4400550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The Dirichlet </a:t>
            </a:r>
            <a:r>
              <a:rPr lang="en-US" altLang="en-US" dirty="0"/>
              <a:t>distribution	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altLang="en-US" sz="2800" dirty="0"/>
              <a:t>A </a:t>
            </a:r>
            <a:r>
              <a:rPr lang="en-US" altLang="en-US" sz="2800" i="1" dirty="0"/>
              <a:t>k</a:t>
            </a:r>
            <a:r>
              <a:rPr lang="en-US" altLang="en-US" sz="2800" dirty="0"/>
              <a:t>-dimensional Dirichlet random variable </a:t>
            </a:r>
            <a:r>
              <a:rPr lang="el-GR" altLang="en-US" sz="2800" dirty="0"/>
              <a:t>θ</a:t>
            </a:r>
            <a:r>
              <a:rPr lang="en-US" altLang="en-US" sz="2800" dirty="0"/>
              <a:t> can take values in the (k-1)-simplex, and has the following probability density on this simplex:</a:t>
            </a:r>
          </a:p>
          <a:p>
            <a:pPr algn="l" rtl="0">
              <a:buFont typeface="Wingdings" pitchFamily="2" charset="2"/>
              <a:buNone/>
            </a:pPr>
            <a:endParaRPr lang="en-US" altLang="en-US" sz="2800" dirty="0" smtClean="0"/>
          </a:p>
          <a:p>
            <a:pPr algn="l" rtl="0">
              <a:buFont typeface="Wingdings" pitchFamily="2" charset="2"/>
              <a:buNone/>
            </a:pPr>
            <a:endParaRPr lang="en-US" altLang="en-US" sz="2800" dirty="0"/>
          </a:p>
          <a:p>
            <a:pPr algn="l" rtl="0">
              <a:buFont typeface="Wingdings" pitchFamily="2" charset="2"/>
              <a:buNone/>
            </a:pPr>
            <a:endParaRPr lang="en-US" altLang="en-US" sz="2800" dirty="0" smtClean="0"/>
          </a:p>
          <a:p>
            <a:pPr algn="l" rtl="0">
              <a:buFont typeface="Wingdings" pitchFamily="2" charset="2"/>
              <a:buNone/>
            </a:pPr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Easier to understand</a:t>
            </a:r>
          </a:p>
          <a:p>
            <a:pPr lvl="1"/>
            <a:r>
              <a:rPr lang="en-US" altLang="en-US" sz="2400" dirty="0" smtClean="0"/>
              <a:t>Prior Dir(</a:t>
            </a:r>
            <a:r>
              <a:rPr lang="el-GR" altLang="en-US" sz="2400" dirty="0" smtClean="0"/>
              <a:t>α</a:t>
            </a:r>
            <a:r>
              <a:rPr lang="en-US" altLang="en-US" sz="2400" baseline="-25000" dirty="0" smtClean="0"/>
              <a:t>1,</a:t>
            </a:r>
            <a:r>
              <a:rPr lang="el-GR" altLang="en-US" sz="2400" dirty="0" smtClean="0"/>
              <a:t> α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Likelihood Multi(</a:t>
            </a:r>
            <a:r>
              <a:rPr lang="el-GR" altLang="en-US" sz="2400" dirty="0" smtClean="0"/>
              <a:t>θ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, </a:t>
            </a:r>
            <a:r>
              <a:rPr lang="el-GR" altLang="en-US" sz="2400" dirty="0" smtClean="0"/>
              <a:t>θ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Outcome  {n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n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}</a:t>
            </a:r>
          </a:p>
          <a:p>
            <a:pPr lvl="1"/>
            <a:r>
              <a:rPr lang="en-US" altLang="en-US" sz="2400" dirty="0" smtClean="0"/>
              <a:t>Posterior Dir(</a:t>
            </a:r>
            <a:r>
              <a:rPr lang="el-GR" altLang="en-US" sz="2400" dirty="0" smtClean="0"/>
              <a:t>α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+ 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</a:t>
            </a:r>
            <a:r>
              <a:rPr lang="el-GR" altLang="en-US" sz="2400" dirty="0" smtClean="0"/>
              <a:t> α</a:t>
            </a:r>
            <a:r>
              <a:rPr lang="en-US" altLang="en-US" sz="2400" baseline="-25000" dirty="0" smtClean="0"/>
              <a:t>2 </a:t>
            </a:r>
            <a:r>
              <a:rPr lang="en-US" altLang="en-US" sz="2400" dirty="0" smtClean="0"/>
              <a:t>+ n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r>
              <a:rPr lang="en-US" altLang="en-US" dirty="0" smtClean="0"/>
              <a:t>Ignoring the normalization constant, what is the Dirichlet probability of a multinomial sample [0.1, 0.5, 0.4] with parameter 10</a:t>
            </a:r>
          </a:p>
          <a:p>
            <a:pPr lvl="1"/>
            <a:r>
              <a:rPr lang="en-US" altLang="en-US" dirty="0" smtClean="0"/>
              <a:t>(0.1)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 (0.5)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 (0.4)</a:t>
            </a:r>
            <a:r>
              <a:rPr lang="en-US" altLang="en-US" baseline="30000" dirty="0" smtClean="0"/>
              <a:t>9 </a:t>
            </a:r>
            <a:r>
              <a:rPr lang="en-US" altLang="en-US" dirty="0" smtClean="0"/>
              <a:t> = 5e-16</a:t>
            </a:r>
          </a:p>
          <a:p>
            <a:r>
              <a:rPr lang="en-US" altLang="en-US" dirty="0" smtClean="0"/>
              <a:t>What would it be for parameter 0.2?</a:t>
            </a:r>
          </a:p>
          <a:p>
            <a:pPr lvl="1"/>
            <a:r>
              <a:rPr lang="en-US" altLang="en-US" dirty="0" smtClean="0"/>
              <a:t>22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lvl="1"/>
            <a:endParaRPr lang="el-GR" altLang="en-US" dirty="0"/>
          </a:p>
        </p:txBody>
      </p:sp>
      <p:graphicFrame>
        <p:nvGraphicFramePr>
          <p:cNvPr id="1484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078939639"/>
              </p:ext>
            </p:extLst>
          </p:nvPr>
        </p:nvGraphicFramePr>
        <p:xfrm>
          <a:off x="1581150" y="2438400"/>
          <a:ext cx="5981700" cy="1333500"/>
        </p:xfrm>
        <a:graphic>
          <a:graphicData uri="http://schemas.openxmlformats.org/presentationml/2006/ole">
            <p:oleObj spid="_x0000_s27650" name="Equation" r:id="rId4" imgW="1993680" imgH="4442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0251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Dirichlet distribution emits multinomial samples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1618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674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Dirichlet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distribution over probability measures</a:t>
            </a:r>
          </a:p>
          <a:p>
            <a:pPr lvl="1"/>
            <a:r>
              <a:rPr lang="en-US" dirty="0" smtClean="0"/>
              <a:t>A probability measure is a function that maps a probabilistic sample space to values in [0,1]</a:t>
            </a:r>
          </a:p>
          <a:p>
            <a:r>
              <a:rPr lang="en-US" dirty="0" smtClean="0"/>
              <a:t>G is a DP(</a:t>
            </a:r>
            <a:r>
              <a:rPr lang="el-GR" dirty="0" smtClean="0"/>
              <a:t>α</a:t>
            </a:r>
            <a:r>
              <a:rPr lang="en-US" dirty="0" smtClean="0"/>
              <a:t>, G</a:t>
            </a:r>
            <a:r>
              <a:rPr lang="en-US" baseline="-25000" dirty="0" smtClean="0"/>
              <a:t>0</a:t>
            </a:r>
            <a:r>
              <a:rPr lang="en-US" dirty="0" smtClean="0"/>
              <a:t>) distributed random probability measure if for any partition of the corresponding probability space </a:t>
            </a:r>
            <a:r>
              <a:rPr lang="el-GR" b="1" dirty="0" smtClean="0"/>
              <a:t>ϴ</a:t>
            </a:r>
            <a:r>
              <a:rPr lang="en-US" dirty="0" smtClean="0"/>
              <a:t> we have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2600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https://en.wikipedia.org/wiki/Probability_space</a:t>
            </a:r>
            <a:endParaRPr lang="en-GB" dirty="0"/>
          </a:p>
        </p:txBody>
      </p:sp>
      <p:pic>
        <p:nvPicPr>
          <p:cNvPr id="57346" name="Picture 2" descr="https://latex.codecogs.com/gif.latex?%5CLARGE%20G%28A_1%29%2C%5Ccdots%2CG%28A_n%29%20%5Csim%20%5Ctext%7BDirichlet%7D%28%5Calpha%20G_0%28A_1%29%2C%20%5Ccdots%2C%20%5Calpha%20G_0%28A_n%29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0"/>
            <a:ext cx="6791325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RMC prior is a Dirichlet process prior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prior reflects a generative process where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6496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http://blog.datumbox.com/wp-content/uploads/2014/05/chinese-restaurant-process-770x4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5410200" cy="30423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3087469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is the count of cluster assignments to that point. Compare with the GCM frequency prior.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variables as circles</a:t>
            </a:r>
          </a:p>
          <a:p>
            <a:r>
              <a:rPr lang="en-US" dirty="0" smtClean="0"/>
              <a:t>Parameters, fixed values as squares</a:t>
            </a:r>
          </a:p>
          <a:p>
            <a:r>
              <a:rPr lang="en-US" dirty="0" smtClean="0"/>
              <a:t>Repetitions of conditional probability structures as rectangular ‘plates’</a:t>
            </a:r>
          </a:p>
          <a:p>
            <a:r>
              <a:rPr lang="en-US" i="1" dirty="0" smtClean="0"/>
              <a:t>Switch </a:t>
            </a:r>
            <a:r>
              <a:rPr lang="en-US" dirty="0" smtClean="0"/>
              <a:t>conditioning as squiggles</a:t>
            </a:r>
          </a:p>
          <a:p>
            <a:r>
              <a:rPr lang="en-US" dirty="0" smtClean="0"/>
              <a:t>Random variables observed in practice are shaded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11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Categories of categorization models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Prototype models assume people store singular prototypes</a:t>
            </a:r>
          </a:p>
          <a:p>
            <a:r>
              <a:rPr lang="en-US" dirty="0" smtClean="0"/>
              <a:t>New stimuli are categorized based on distance from psychological distance from prototype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Exemplar models assume people store many examples</a:t>
            </a:r>
          </a:p>
          <a:p>
            <a:r>
              <a:rPr lang="en-US" dirty="0" smtClean="0"/>
              <a:t>New stimuli are categorized based on average distance from these exemplars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336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9342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0198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400800" y="586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010400" y="579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371600" y="58674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772400" y="57912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362200" y="5410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Prototype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5410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Exemplars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Dirichlet process mixture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48200" y="3505200"/>
            <a:ext cx="3733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239000" y="40386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GB" baseline="-25000" dirty="0"/>
          </a:p>
        </p:txBody>
      </p:sp>
      <p:sp>
        <p:nvSpPr>
          <p:cNvPr id="6" name="Oval 5"/>
          <p:cNvSpPr/>
          <p:nvPr/>
        </p:nvSpPr>
        <p:spPr>
          <a:xfrm>
            <a:off x="54102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40386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7" idx="2"/>
          </p:cNvCxnSpPr>
          <p:nvPr/>
        </p:nvCxnSpPr>
        <p:spPr>
          <a:xfrm>
            <a:off x="2209800" y="4419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3733800" y="2743200"/>
            <a:ext cx="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6" idx="2"/>
          </p:cNvCxnSpPr>
          <p:nvPr/>
        </p:nvCxnSpPr>
        <p:spPr>
          <a:xfrm>
            <a:off x="4191000" y="44196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5" idx="2"/>
          </p:cNvCxnSpPr>
          <p:nvPr/>
        </p:nvCxnSpPr>
        <p:spPr>
          <a:xfrm>
            <a:off x="6324600" y="4419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55626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is a Dirichlet distribution on possible partitions of the data</a:t>
            </a:r>
          </a:p>
          <a:p>
            <a:r>
              <a:rPr lang="el-GR" dirty="0" smtClean="0"/>
              <a:t>θ</a:t>
            </a:r>
            <a:r>
              <a:rPr lang="en-US" dirty="0" smtClean="0"/>
              <a:t> is a sample from this distribution, a partition of the data</a:t>
            </a:r>
          </a:p>
          <a:p>
            <a:r>
              <a:rPr lang="en-US" dirty="0" smtClean="0"/>
              <a:t>Learning the right parameter values ends up telling us which partitions are most likely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1752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0</a:t>
            </a:r>
            <a:r>
              <a:rPr lang="en-US" dirty="0" smtClean="0"/>
              <a:t> eventually stores the mean counts of cluster assignments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0  </a:t>
            </a:r>
            <a:r>
              <a:rPr lang="en-US" dirty="0" smtClean="0"/>
              <a:t>serves as an inverse variance parameter; high values mean more clusters for the same data</a:t>
            </a:r>
            <a:endParaRPr lang="en-GB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RMC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It’s a Dirichlet process mixture model that learns clusters in the data</a:t>
            </a:r>
          </a:p>
          <a:p>
            <a:r>
              <a:rPr lang="en-US" dirty="0" smtClean="0"/>
              <a:t>Each cluster is soft-assigned to any of the category labels through feedback</a:t>
            </a:r>
          </a:p>
          <a:p>
            <a:r>
              <a:rPr lang="en-US" dirty="0" smtClean="0"/>
              <a:t>How many clusters are learned across the entire dataset depends on the CRP prior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Same number of clusters across all categories</a:t>
            </a:r>
          </a:p>
          <a:p>
            <a:pPr lvl="1"/>
            <a:r>
              <a:rPr lang="en-US" dirty="0" smtClean="0"/>
              <a:t>Order in which data points enter the model doesn’t matter (exchangeability) 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RMC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explains how humans might succeed in learning category labels for datasets that are not linearly separable in feature space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95600" y="6096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95599" y="3733800"/>
            <a:ext cx="1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528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505200" y="556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2766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482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5-Point Star 16"/>
          <p:cNvSpPr/>
          <p:nvPr/>
        </p:nvSpPr>
        <p:spPr>
          <a:xfrm>
            <a:off x="4876800" y="37338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5-Point Star 17"/>
          <p:cNvSpPr/>
          <p:nvPr/>
        </p:nvSpPr>
        <p:spPr>
          <a:xfrm>
            <a:off x="5029200" y="3886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5-Point Star 18"/>
          <p:cNvSpPr/>
          <p:nvPr/>
        </p:nvSpPr>
        <p:spPr>
          <a:xfrm>
            <a:off x="5029200" y="41910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5-Point Star 19"/>
          <p:cNvSpPr/>
          <p:nvPr/>
        </p:nvSpPr>
        <p:spPr>
          <a:xfrm>
            <a:off x="4648200" y="38100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5-Point Star 20"/>
          <p:cNvSpPr/>
          <p:nvPr/>
        </p:nvSpPr>
        <p:spPr>
          <a:xfrm>
            <a:off x="3886200" y="55626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872733" y="47683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 dominance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0s dominance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 rot="2227672">
            <a:off x="4388358" y="3704960"/>
            <a:ext cx="1371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10000" y="5410200"/>
            <a:ext cx="3810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15000" y="4495800"/>
            <a:ext cx="762000" cy="457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95800" y="5257800"/>
            <a:ext cx="1981200" cy="533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29400" y="4876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 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HDP model of categorization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495800" y="3505200"/>
            <a:ext cx="3733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086600" y="40386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GB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52578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242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42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40386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17" idx="2"/>
          </p:cNvCxnSpPr>
          <p:nvPr/>
        </p:nvCxnSpPr>
        <p:spPr>
          <a:xfrm>
            <a:off x="2057400" y="4419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7" idx="0"/>
          </p:cNvCxnSpPr>
          <p:nvPr/>
        </p:nvCxnSpPr>
        <p:spPr>
          <a:xfrm>
            <a:off x="3581400" y="2743200"/>
            <a:ext cx="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16" idx="2"/>
          </p:cNvCxnSpPr>
          <p:nvPr/>
        </p:nvCxnSpPr>
        <p:spPr>
          <a:xfrm>
            <a:off x="4038600" y="44196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5" idx="2"/>
          </p:cNvCxnSpPr>
          <p:nvPr/>
        </p:nvCxnSpPr>
        <p:spPr>
          <a:xfrm>
            <a:off x="6172200" y="4419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HDP model of categorization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495800" y="3505200"/>
            <a:ext cx="3733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086600" y="40386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endParaRPr lang="en-GB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52578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err="1" smtClean="0">
                <a:solidFill>
                  <a:schemeClr val="tx1"/>
                </a:solidFill>
              </a:rPr>
              <a:t>ij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242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j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42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40386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17" idx="2"/>
          </p:cNvCxnSpPr>
          <p:nvPr/>
        </p:nvCxnSpPr>
        <p:spPr>
          <a:xfrm>
            <a:off x="2057400" y="4419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7" idx="0"/>
          </p:cNvCxnSpPr>
          <p:nvPr/>
        </p:nvCxnSpPr>
        <p:spPr>
          <a:xfrm>
            <a:off x="3581400" y="2743200"/>
            <a:ext cx="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16" idx="2"/>
          </p:cNvCxnSpPr>
          <p:nvPr/>
        </p:nvCxnSpPr>
        <p:spPr>
          <a:xfrm>
            <a:off x="4038600" y="44196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5" idx="2"/>
          </p:cNvCxnSpPr>
          <p:nvPr/>
        </p:nvCxnSpPr>
        <p:spPr>
          <a:xfrm>
            <a:off x="6172200" y="4419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0" y="3048000"/>
            <a:ext cx="60960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8305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HDP model of categorization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495800" y="3505200"/>
            <a:ext cx="3733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086600" y="40386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endParaRPr lang="en-GB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52578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baseline="-25000" dirty="0" err="1" smtClean="0">
                <a:solidFill>
                  <a:schemeClr val="tx1"/>
                </a:solidFill>
              </a:rPr>
              <a:t>ij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242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j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40386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17" idx="2"/>
          </p:cNvCxnSpPr>
          <p:nvPr/>
        </p:nvCxnSpPr>
        <p:spPr>
          <a:xfrm>
            <a:off x="2057400" y="4419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3581400" y="2743200"/>
            <a:ext cx="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16" idx="2"/>
          </p:cNvCxnSpPr>
          <p:nvPr/>
        </p:nvCxnSpPr>
        <p:spPr>
          <a:xfrm>
            <a:off x="4038600" y="44196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5" idx="2"/>
          </p:cNvCxnSpPr>
          <p:nvPr/>
        </p:nvCxnSpPr>
        <p:spPr>
          <a:xfrm>
            <a:off x="6172200" y="4419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0" y="3048000"/>
            <a:ext cx="60960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8305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3124200" y="19812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0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γ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530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6" idx="3"/>
            <a:endCxn id="25" idx="2"/>
          </p:cNvCxnSpPr>
          <p:nvPr/>
        </p:nvCxnSpPr>
        <p:spPr>
          <a:xfrm>
            <a:off x="2057400" y="23622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1"/>
            <a:endCxn id="25" idx="6"/>
          </p:cNvCxnSpPr>
          <p:nvPr/>
        </p:nvCxnSpPr>
        <p:spPr>
          <a:xfrm flipH="1">
            <a:off x="4038600" y="23622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2000" y="58674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is the number of category labels</a:t>
            </a:r>
          </a:p>
          <a:p>
            <a:r>
              <a:rPr lang="en-US" dirty="0" smtClean="0"/>
              <a:t>HDP learns clusters for each category label separately.</a:t>
            </a:r>
          </a:p>
          <a:p>
            <a:r>
              <a:rPr lang="en-US" dirty="0" smtClean="0"/>
              <a:t>Can have varying numbers of clusters for each category now. 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unifying view of categorization models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HDP framework successfully integrates most past accounts of feature-based categorization</a:t>
            </a:r>
            <a:endParaRPr lang="en-GB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809" y="3276600"/>
            <a:ext cx="751421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human categorization dynamics</a:t>
            </a:r>
            <a:endParaRPr lang="en-GB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1752600"/>
            <a:ext cx="32670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6300" y="1752600"/>
            <a:ext cx="33909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52600" y="1459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data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1459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HDP</a:t>
            </a:r>
            <a:r>
              <a:rPr lang="en-US" baseline="-25000" dirty="0" smtClean="0"/>
              <a:t>+,∞</a:t>
            </a:r>
            <a:endParaRPr lang="en-GB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6019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Insight: category-specific clustering seems to explain the data best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break order-independence assumptions in such models</a:t>
            </a:r>
          </a:p>
          <a:p>
            <a:pPr lvl="1"/>
            <a:r>
              <a:rPr lang="en-US" dirty="0" smtClean="0"/>
              <a:t>Human categorization is order dependent</a:t>
            </a:r>
          </a:p>
          <a:p>
            <a:r>
              <a:rPr lang="en-US" dirty="0" smtClean="0"/>
              <a:t>The actual calculations in these models are formidable</a:t>
            </a:r>
          </a:p>
          <a:p>
            <a:pPr lvl="1"/>
            <a:r>
              <a:rPr lang="en-US" dirty="0" smtClean="0"/>
              <a:t>What simplifications are humans using that let them do the same task using neuronal outputs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likelihood function is just similarity based</a:t>
            </a:r>
          </a:p>
          <a:p>
            <a:pPr lvl="1"/>
            <a:r>
              <a:rPr lang="en-US" dirty="0" smtClean="0"/>
              <a:t>Are similarity functions atomic entities in the brain, or are they subject to inferential binding like everything else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people do?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Let’s look at an experiment by Smith &amp; </a:t>
            </a:r>
            <a:r>
              <a:rPr lang="en-US" dirty="0" err="1" smtClean="0"/>
              <a:t>Minda</a:t>
            </a:r>
            <a:r>
              <a:rPr lang="en-US" dirty="0" smtClean="0"/>
              <a:t> (1998)</a:t>
            </a:r>
          </a:p>
          <a:p>
            <a:r>
              <a:rPr lang="en-US" dirty="0" smtClean="0"/>
              <a:t>Stimuli were 6 digit binary strings</a:t>
            </a:r>
          </a:p>
          <a:p>
            <a:r>
              <a:rPr lang="en-US" dirty="0" smtClean="0"/>
              <a:t>Category A</a:t>
            </a:r>
          </a:p>
          <a:p>
            <a:pPr lvl="1"/>
            <a:r>
              <a:rPr lang="en-US" dirty="0" smtClean="0"/>
              <a:t>000000, 100000, 010000, 001000, 000100, 000001, 111101</a:t>
            </a:r>
          </a:p>
          <a:p>
            <a:r>
              <a:rPr lang="en-US" dirty="0" smtClean="0"/>
              <a:t>Category B</a:t>
            </a:r>
          </a:p>
          <a:p>
            <a:pPr lvl="1"/>
            <a:r>
              <a:rPr lang="en-US" dirty="0" smtClean="0"/>
              <a:t>111111, 011111, 101111, 110111, 111011, 111101, 111110, 000100</a:t>
            </a:r>
          </a:p>
          <a:p>
            <a:r>
              <a:rPr lang="en-US" dirty="0" smtClean="0"/>
              <a:t>All 14 stimuli presented, randomly permuted, 40 times</a:t>
            </a:r>
          </a:p>
          <a:p>
            <a:r>
              <a:rPr lang="en-US" dirty="0" smtClean="0"/>
              <a:t>People asked to categorize into A and B, with feedback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a prototype model do?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743200" y="2057400"/>
            <a:ext cx="3171825" cy="3571875"/>
            <a:chOff x="2743200" y="2057400"/>
            <a:chExt cx="3171825" cy="3571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0400" y="2057400"/>
              <a:ext cx="2714625" cy="357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2203966" y="3511034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P(category A)</a:t>
              </a:r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4400" y="5943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get the oddball category members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an exemplar model do?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754868" y="2209800"/>
            <a:ext cx="3112532" cy="3609975"/>
            <a:chOff x="2754868" y="2209800"/>
            <a:chExt cx="3112532" cy="36099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0400" y="2209800"/>
              <a:ext cx="2667000" cy="3609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2177534" y="370153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p(category A)</a:t>
              </a:r>
              <a:endParaRPr lang="en-GB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19200" y="6019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learn across segments, because exemplars don’t change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people actually do?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133600"/>
            <a:ext cx="2667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16200000">
            <a:off x="2054483" y="3431918"/>
            <a:ext cx="14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p(category A)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9552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off as prototype models, but then self-correct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Can’t explain complex categorization</a:t>
            </a:r>
          </a:p>
          <a:p>
            <a:pPr lvl="1"/>
            <a:r>
              <a:rPr lang="en-US" dirty="0" smtClean="0"/>
              <a:t>Across linearly separable boundaries</a:t>
            </a:r>
          </a:p>
          <a:p>
            <a:r>
              <a:rPr lang="en-US" dirty="0" smtClean="0"/>
              <a:t>Can’t capture effect of category 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Can’t capture learning curves in categorization</a:t>
            </a:r>
          </a:p>
          <a:p>
            <a:r>
              <a:rPr lang="en-US" dirty="0" smtClean="0"/>
              <a:t>Can’t explain complex categorization</a:t>
            </a:r>
          </a:p>
          <a:p>
            <a:pPr lvl="1"/>
            <a:r>
              <a:rPr lang="en-US" dirty="0" smtClean="0"/>
              <a:t>Across linearly separable boundaries</a:t>
            </a:r>
          </a:p>
          <a:p>
            <a:pPr lvl="2"/>
            <a:r>
              <a:rPr lang="en-US" dirty="0" smtClean="0"/>
              <a:t>Without a lot of ad hoc assumptions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People behave as if they are storing prototypes sometimes</a:t>
            </a:r>
          </a:p>
          <a:p>
            <a:pPr lvl="1"/>
            <a:r>
              <a:rPr lang="en-US" dirty="0" smtClean="0"/>
              <a:t>Category judgments evolve over multiple presentations</a:t>
            </a:r>
          </a:p>
          <a:p>
            <a:pPr lvl="1"/>
            <a:r>
              <a:rPr lang="en-US" dirty="0" smtClean="0"/>
              <a:t>Sensible thing to do in situations where the category is not competing with others for membership</a:t>
            </a:r>
          </a:p>
          <a:p>
            <a:r>
              <a:rPr lang="en-US" dirty="0" smtClean="0"/>
              <a:t>People behave as if they are storing exemplars sometimes</a:t>
            </a:r>
          </a:p>
          <a:p>
            <a:pPr lvl="1"/>
            <a:r>
              <a:rPr lang="en-US" dirty="0" smtClean="0"/>
              <a:t>Probability matching behavior in describing category membership</a:t>
            </a:r>
          </a:p>
          <a:p>
            <a:pPr lvl="1"/>
            <a:r>
              <a:rPr lang="en-US" dirty="0" smtClean="0"/>
              <a:t>Sensible thing to do when discriminability at category boundaries becomes important</a:t>
            </a:r>
          </a:p>
          <a:p>
            <a:r>
              <a:rPr lang="en-US" dirty="0" smtClean="0"/>
              <a:t>Shouldn’t we have models that can do both?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Bayesian observer model of categorization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predict category label </a:t>
            </a:r>
            <a:r>
              <a:rPr lang="en-US" b="1" dirty="0" smtClean="0"/>
              <a:t>c</a:t>
            </a:r>
            <a:r>
              <a:rPr lang="en-US" dirty="0" smtClean="0"/>
              <a:t> of the </a:t>
            </a:r>
            <a:r>
              <a:rPr lang="en-US" b="1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object, given </a:t>
            </a:r>
          </a:p>
          <a:p>
            <a:pPr lvl="1"/>
            <a:r>
              <a:rPr lang="en-US" dirty="0" smtClean="0"/>
              <a:t>All objects seen before and</a:t>
            </a:r>
          </a:p>
          <a:p>
            <a:pPr lvl="1"/>
            <a:r>
              <a:rPr lang="en-US" dirty="0" smtClean="0"/>
              <a:t>Their category labels</a:t>
            </a:r>
          </a:p>
          <a:p>
            <a:r>
              <a:rPr lang="en-US" dirty="0" smtClean="0"/>
              <a:t>Sequential Bayesian update</a:t>
            </a:r>
            <a:endParaRPr lang="en-GB" dirty="0"/>
          </a:p>
        </p:txBody>
      </p:sp>
      <p:pic>
        <p:nvPicPr>
          <p:cNvPr id="4098" name="Picture 2" descr="https://latex.codecogs.com/gif.latex?%5CLARGE%20p%28c_N%20%3D%20j%7Cx_N%2C%20%7B%5Cbf%20x%7D_%7BN-1%7D%2C%20%7B%5Cbf%20c%7D_%7BN-1%7D%29%20%3D%20%5Cfrac%7Bp%28x_N%7Cc_N%20%3D%20j%2C%20%7B%5Cbf%20x%7D_%7BN-1%7D%2C%20%7B%5Cbf%20c%7D_%7BN-1%7D%29p%28c_N%3Dj%7C%7B%5Cbf%20c%7D_%7BN-1%7D%29%7D%7B%5Csum_c%20%7Bp%28x_N%7Cc_N%20%3D%20j%2C%20%7B%5Cbf%20x%7D_%7BN-1%7D%2C%20%7B%5Cbf%20c%7D_%7BN-1%7D%29p%28c_N%3Dj%7C%7B%5Cbf%20c%7D_%7BN-1%7D%29%7D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4419600"/>
            <a:ext cx="9058275" cy="723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5638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Assumption: only category labels influence the prior. Can you think of situations when this would be broken?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1103</Words>
  <Application>Microsoft Office PowerPoint</Application>
  <PresentationFormat>On-screen Show (4:3)</PresentationFormat>
  <Paragraphs>185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Rational models of categorization</vt:lpstr>
      <vt:lpstr>Categories of categorization models</vt:lpstr>
      <vt:lpstr>What do people do?</vt:lpstr>
      <vt:lpstr>What would a prototype model do?</vt:lpstr>
      <vt:lpstr>What would an exemplar model do?</vt:lpstr>
      <vt:lpstr>What do people actually do?</vt:lpstr>
      <vt:lpstr>Problems</vt:lpstr>
      <vt:lpstr>Reality</vt:lpstr>
      <vt:lpstr>A Bayesian observer model of categorization</vt:lpstr>
      <vt:lpstr>Connection with classic models</vt:lpstr>
      <vt:lpstr>A unifying view</vt:lpstr>
      <vt:lpstr>The clustering view of categorization</vt:lpstr>
      <vt:lpstr>How many clusters need we learn per category?</vt:lpstr>
      <vt:lpstr>RMC: big picture</vt:lpstr>
      <vt:lpstr>The Dirichlet distribution </vt:lpstr>
      <vt:lpstr>Dirichlet distribution emits multinomial samples</vt:lpstr>
      <vt:lpstr>Dirichlet process</vt:lpstr>
      <vt:lpstr>RMC prior is a Dirichlet process prior</vt:lpstr>
      <vt:lpstr>Plate notation</vt:lpstr>
      <vt:lpstr>Dirichlet process mixture model</vt:lpstr>
      <vt:lpstr>What does RMC do?</vt:lpstr>
      <vt:lpstr>The value of RMC</vt:lpstr>
      <vt:lpstr>HDP model of categorization</vt:lpstr>
      <vt:lpstr>HDP model of categorization</vt:lpstr>
      <vt:lpstr>HDP model of categorization</vt:lpstr>
      <vt:lpstr>A unifying view of categorization models</vt:lpstr>
      <vt:lpstr>Predicting human categorization dynamics</vt:lpstr>
      <vt:lpstr>Open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models of categorization</dc:title>
  <dc:creator>nisheeth</dc:creator>
  <cp:lastModifiedBy>nisheeth</cp:lastModifiedBy>
  <cp:revision>33</cp:revision>
  <dcterms:created xsi:type="dcterms:W3CDTF">2018-02-07T13:22:01Z</dcterms:created>
  <dcterms:modified xsi:type="dcterms:W3CDTF">2018-02-09T02:26:30Z</dcterms:modified>
</cp:coreProperties>
</file>