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83" r:id="rId4"/>
    <p:sldId id="284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9F33-E3DC-4343-9690-2D5CE6451906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ED171-E397-413E-ADEF-9207803F2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1A139-83BB-45F3-B1EB-AADAA50F8724}" type="slidenum">
              <a:rPr lang="en-US"/>
              <a:pPr/>
              <a:t>6</a:t>
            </a:fld>
            <a:endParaRPr lang="en-US"/>
          </a:p>
        </p:txBody>
      </p:sp>
      <p:sp>
        <p:nvSpPr>
          <p:cNvPr id="154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1F1C1-ADCC-4647-AF73-A318064E2FCD}" type="datetimeFigureOut">
              <a:rPr lang="en-GB" smtClean="0"/>
              <a:pPr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299D-22AB-4DC5-91EA-1F1E3A16A47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lsa.colorado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google.com/sets" TargetMode="External"/><Relationship Id="rId2" Type="http://schemas.openxmlformats.org/officeDocument/2006/relationships/hyperlink" Target="http://20q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Similarity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 </a:t>
            </a:r>
          </a:p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Feb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models in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possibilities:</a:t>
            </a:r>
          </a:p>
          <a:p>
            <a:pPr lvl="1"/>
            <a:r>
              <a:rPr lang="en-US" dirty="0" smtClean="0"/>
              <a:t>probability of generating the query text from a document language model</a:t>
            </a:r>
          </a:p>
          <a:p>
            <a:pPr lvl="1"/>
            <a:r>
              <a:rPr lang="en-US" dirty="0" smtClean="0"/>
              <a:t>probability of generating the document text from a query language model</a:t>
            </a:r>
          </a:p>
          <a:p>
            <a:pPr lvl="1"/>
            <a:r>
              <a:rPr lang="en-US" dirty="0" smtClean="0"/>
              <a:t>comparing the language models representing the query and document topics</a:t>
            </a:r>
          </a:p>
          <a:p>
            <a:r>
              <a:rPr lang="en-US" dirty="0" smtClean="0"/>
              <a:t>Commonly used in industry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99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Query-Likelihood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documents by the probability that the query could be generated by the document model (i.e. same topic)</a:t>
            </a:r>
          </a:p>
          <a:p>
            <a:r>
              <a:rPr lang="en-US" dirty="0" smtClean="0"/>
              <a:t>Given query, start with P(D|Q)</a:t>
            </a:r>
          </a:p>
          <a:p>
            <a:r>
              <a:rPr lang="en-US" dirty="0" smtClean="0"/>
              <a:t>Using Bayes’ Rule </a:t>
            </a:r>
          </a:p>
          <a:p>
            <a:endParaRPr lang="en-US" dirty="0" smtClean="0"/>
          </a:p>
          <a:p>
            <a:r>
              <a:rPr lang="en-US" dirty="0" smtClean="0"/>
              <a:t>Assuming prior is uniform, unigram model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33600" y="4343400"/>
            <a:ext cx="3728248" cy="4572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57400" y="5562600"/>
            <a:ext cx="403936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31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query constructions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362200" y="1447800"/>
            <a:ext cx="4267208" cy="480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95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Obvious estimate for unigram probabilities is </a:t>
            </a:r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i="1" dirty="0" smtClean="0"/>
              <a:t>Maximum likelihood estimate</a:t>
            </a:r>
          </a:p>
          <a:p>
            <a:pPr lvl="1"/>
            <a:r>
              <a:rPr lang="en-US" dirty="0" smtClean="0"/>
              <a:t>makes the observed value of </a:t>
            </a:r>
            <a:r>
              <a:rPr lang="en-US" i="1" dirty="0" err="1" smtClean="0"/>
              <a:t>f</a:t>
            </a:r>
            <a:r>
              <a:rPr lang="en-US" sz="1200" i="1" dirty="0" err="1" smtClean="0"/>
              <a:t>q</a:t>
            </a:r>
            <a:r>
              <a:rPr lang="en-US" sz="400" i="1" dirty="0" err="1" smtClean="0"/>
              <a:t>i</a:t>
            </a:r>
            <a:r>
              <a:rPr lang="en-US" sz="1200" i="1" dirty="0" err="1" smtClean="0"/>
              <a:t>;D</a:t>
            </a:r>
            <a:r>
              <a:rPr lang="en-US" sz="1200" i="1" dirty="0" smtClean="0"/>
              <a:t> </a:t>
            </a:r>
            <a:r>
              <a:rPr lang="en-US" dirty="0" smtClean="0"/>
              <a:t>most likely</a:t>
            </a:r>
          </a:p>
          <a:p>
            <a:r>
              <a:rPr lang="en-US" dirty="0" smtClean="0"/>
              <a:t>If query words are missing from document, score will be zero</a:t>
            </a:r>
          </a:p>
          <a:p>
            <a:pPr lvl="1"/>
            <a:r>
              <a:rPr lang="en-US" dirty="0" smtClean="0"/>
              <a:t>Missing 1 out of 4 query words same as missing 3 out of 4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819400" y="2133600"/>
            <a:ext cx="24405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7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 texts are a </a:t>
            </a:r>
            <a:r>
              <a:rPr lang="en-US" i="1" dirty="0" smtClean="0"/>
              <a:t>sample</a:t>
            </a:r>
            <a:r>
              <a:rPr lang="en-US" dirty="0" smtClean="0"/>
              <a:t> from the language model</a:t>
            </a:r>
          </a:p>
          <a:p>
            <a:pPr lvl="1"/>
            <a:r>
              <a:rPr lang="en-US" dirty="0" smtClean="0"/>
              <a:t>Missing words should not have zero probability of occurring</a:t>
            </a:r>
          </a:p>
          <a:p>
            <a:r>
              <a:rPr lang="en-US" i="1" dirty="0" smtClean="0"/>
              <a:t>Smoothing</a:t>
            </a:r>
            <a:r>
              <a:rPr lang="en-US" dirty="0" smtClean="0"/>
              <a:t> is a technique for estimating probabilities for missing (or unseen) words</a:t>
            </a:r>
          </a:p>
          <a:p>
            <a:pPr lvl="1"/>
            <a:r>
              <a:rPr lang="en-US" dirty="0" smtClean="0"/>
              <a:t>lower (or </a:t>
            </a:r>
            <a:r>
              <a:rPr lang="en-US" i="1" dirty="0" smtClean="0"/>
              <a:t>discount</a:t>
            </a:r>
            <a:r>
              <a:rPr lang="en-US" dirty="0" smtClean="0"/>
              <a:t>) the probability estimates for words that are seen in the document text</a:t>
            </a:r>
          </a:p>
          <a:p>
            <a:pPr lvl="1"/>
            <a:r>
              <a:rPr lang="en-US" dirty="0" smtClean="0"/>
              <a:t>assign that “left-over” probability to the estimates for the words that are not seen in the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78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Estimate for unseen words is </a:t>
            </a:r>
            <a:r>
              <a:rPr lang="el-GR" i="1" dirty="0" smtClean="0"/>
              <a:t>α</a:t>
            </a:r>
            <a:r>
              <a:rPr lang="en-US" i="1" baseline="-25000" dirty="0" smtClean="0"/>
              <a:t>D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|</a:t>
            </a:r>
            <a:r>
              <a:rPr lang="en-US" i="1" dirty="0" err="1" smtClean="0"/>
              <a:t>C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|</a:t>
            </a:r>
            <a:r>
              <a:rPr lang="en-US" i="1" dirty="0" err="1" smtClean="0"/>
              <a:t>C</a:t>
            </a:r>
            <a:r>
              <a:rPr lang="en-US" dirty="0" smtClean="0"/>
              <a:t>) is the probability for query word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in the </a:t>
            </a:r>
            <a:r>
              <a:rPr lang="en-US" i="1" dirty="0" smtClean="0"/>
              <a:t>collection</a:t>
            </a:r>
            <a:r>
              <a:rPr lang="en-US" dirty="0" smtClean="0"/>
              <a:t> language model for collection </a:t>
            </a:r>
            <a:r>
              <a:rPr lang="en-US" i="1" dirty="0" smtClean="0"/>
              <a:t>C </a:t>
            </a:r>
            <a:r>
              <a:rPr lang="en-US" dirty="0" smtClean="0"/>
              <a:t>(background probability)</a:t>
            </a:r>
          </a:p>
          <a:p>
            <a:pPr lvl="1"/>
            <a:r>
              <a:rPr lang="el-GR" i="1" dirty="0" smtClean="0"/>
              <a:t>α</a:t>
            </a:r>
            <a:r>
              <a:rPr lang="en-US" i="1" baseline="-25000" dirty="0" smtClean="0"/>
              <a:t>D</a:t>
            </a:r>
            <a:r>
              <a:rPr lang="en-US" dirty="0" smtClean="0"/>
              <a:t> is a parameter</a:t>
            </a:r>
          </a:p>
          <a:p>
            <a:r>
              <a:rPr lang="en-US" dirty="0" smtClean="0"/>
              <a:t>Estimate for words that occur is</a:t>
            </a:r>
          </a:p>
          <a:p>
            <a:pPr>
              <a:buNone/>
            </a:pPr>
            <a:r>
              <a:rPr lang="en-US" dirty="0" smtClean="0"/>
              <a:t>	      </a:t>
            </a:r>
            <a:r>
              <a:rPr lang="el-GR" dirty="0" smtClean="0"/>
              <a:t>(1 −</a:t>
            </a:r>
            <a:r>
              <a:rPr lang="el-GR" i="1" dirty="0" smtClean="0"/>
              <a:t> α</a:t>
            </a:r>
            <a:r>
              <a:rPr lang="en-US" i="1" baseline="-25000" dirty="0" smtClean="0"/>
              <a:t>D</a:t>
            </a:r>
            <a:r>
              <a:rPr lang="en-US" dirty="0" smtClean="0"/>
              <a:t>)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|</a:t>
            </a:r>
            <a:r>
              <a:rPr lang="en-US" i="1" dirty="0" err="1" smtClean="0"/>
              <a:t>D</a:t>
            </a:r>
            <a:r>
              <a:rPr lang="en-US" dirty="0" smtClean="0"/>
              <a:t>) + </a:t>
            </a:r>
            <a:r>
              <a:rPr lang="el-GR" i="1" dirty="0" smtClean="0"/>
              <a:t>α</a:t>
            </a:r>
            <a:r>
              <a:rPr lang="en-US" i="1" baseline="-25000" dirty="0" smtClean="0"/>
              <a:t>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|</a:t>
            </a:r>
            <a:r>
              <a:rPr lang="en-US" i="1" dirty="0" err="1" smtClean="0"/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 forms of estimation come from different </a:t>
            </a:r>
            <a:r>
              <a:rPr lang="el-GR" i="1" dirty="0" smtClean="0"/>
              <a:t>α</a:t>
            </a:r>
            <a:r>
              <a:rPr lang="en-US" i="1" baseline="-25000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03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Jelinek-Mercer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l-GR" i="1" dirty="0" smtClean="0"/>
              <a:t>α</a:t>
            </a:r>
            <a:r>
              <a:rPr lang="en-US" i="1" baseline="-25000" dirty="0" smtClean="0"/>
              <a:t>D </a:t>
            </a:r>
            <a:r>
              <a:rPr lang="en-US" dirty="0" smtClean="0"/>
              <a:t>is a constant, </a:t>
            </a:r>
            <a:r>
              <a:rPr lang="el-GR" dirty="0" smtClean="0"/>
              <a:t>λ</a:t>
            </a:r>
            <a:endParaRPr lang="en-US" dirty="0" smtClean="0"/>
          </a:p>
          <a:p>
            <a:r>
              <a:rPr lang="en-US" dirty="0" smtClean="0"/>
              <a:t>Gives estimate of</a:t>
            </a:r>
          </a:p>
          <a:p>
            <a:endParaRPr lang="en-US" dirty="0" smtClean="0"/>
          </a:p>
          <a:p>
            <a:r>
              <a:rPr lang="en-US" dirty="0" smtClean="0"/>
              <a:t>Ranking score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logs for convenience </a:t>
            </a:r>
          </a:p>
          <a:p>
            <a:pPr lvl="1"/>
            <a:r>
              <a:rPr lang="en-US" dirty="0" smtClean="0"/>
              <a:t>accuracy problems multiplying small numbers</a:t>
            </a:r>
          </a:p>
          <a:p>
            <a:endParaRPr lang="en-US" dirty="0" smtClean="0"/>
          </a:p>
          <a:p>
            <a:endParaRPr lang="el-GR" dirty="0" smtClean="0"/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2590800"/>
            <a:ext cx="4594626" cy="6096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752600" y="3860800"/>
            <a:ext cx="5297750" cy="5588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295400" y="5562600"/>
            <a:ext cx="603139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16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 smtClean="0"/>
              <a:t>α</a:t>
            </a:r>
            <a:r>
              <a:rPr lang="en-US" i="1" baseline="-25000" dirty="0" smtClean="0"/>
              <a:t>D </a:t>
            </a:r>
            <a:r>
              <a:rPr lang="en-US" dirty="0" smtClean="0"/>
              <a:t>depends on document length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Gives probability estimation of </a:t>
            </a:r>
          </a:p>
          <a:p>
            <a:endParaRPr lang="en-US" dirty="0" smtClean="0"/>
          </a:p>
          <a:p>
            <a:endParaRPr lang="en-US" sz="1200" dirty="0" smtClean="0"/>
          </a:p>
          <a:p>
            <a:r>
              <a:rPr lang="en-US" dirty="0" smtClean="0"/>
              <a:t>and document score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133600"/>
            <a:ext cx="1936958" cy="494493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362200" y="3581400"/>
            <a:ext cx="3265708" cy="7620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676400" y="5029200"/>
            <a:ext cx="5333991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61076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home question: what is </a:t>
            </a:r>
            <a:r>
              <a:rPr lang="en-US" dirty="0" err="1" smtClean="0"/>
              <a:t>Dirichlet</a:t>
            </a:r>
            <a:r>
              <a:rPr lang="en-US" dirty="0" smtClean="0"/>
              <a:t> about this smoothing method?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095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Likelihood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the term “president”</a:t>
            </a:r>
          </a:p>
          <a:p>
            <a:pPr lvl="1"/>
            <a:r>
              <a:rPr lang="en-US" i="1" dirty="0" err="1" smtClean="0"/>
              <a:t>f</a:t>
            </a:r>
            <a:r>
              <a:rPr lang="en-US" i="1" baseline="-25000" dirty="0" err="1" smtClean="0"/>
              <a:t>qi,D</a:t>
            </a:r>
            <a:r>
              <a:rPr lang="en-US" i="1" dirty="0" smtClean="0"/>
              <a:t> </a:t>
            </a:r>
            <a:r>
              <a:rPr lang="en-US" dirty="0" smtClean="0"/>
              <a:t>= 15,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qi</a:t>
            </a:r>
            <a:r>
              <a:rPr lang="en-US" i="1" baseline="-25000" dirty="0" smtClean="0"/>
              <a:t> </a:t>
            </a:r>
            <a:r>
              <a:rPr lang="en-US" dirty="0" smtClean="0"/>
              <a:t>= 160,000</a:t>
            </a:r>
          </a:p>
          <a:p>
            <a:r>
              <a:rPr lang="en-US" dirty="0" smtClean="0"/>
              <a:t>For the term “</a:t>
            </a:r>
            <a:r>
              <a:rPr lang="en-US" dirty="0" err="1" smtClean="0"/>
              <a:t>lincoln</a:t>
            </a:r>
            <a:r>
              <a:rPr lang="en-US" dirty="0" smtClean="0"/>
              <a:t>”</a:t>
            </a:r>
          </a:p>
          <a:p>
            <a:pPr lvl="1"/>
            <a:r>
              <a:rPr lang="en-US" i="1" dirty="0" err="1" smtClean="0"/>
              <a:t>f</a:t>
            </a:r>
            <a:r>
              <a:rPr lang="en-US" i="1" baseline="-25000" dirty="0" err="1" smtClean="0"/>
              <a:t>qi,D</a:t>
            </a:r>
            <a:r>
              <a:rPr lang="en-US" i="1" dirty="0" smtClean="0"/>
              <a:t> </a:t>
            </a:r>
            <a:r>
              <a:rPr lang="en-US" dirty="0" smtClean="0"/>
              <a:t>= 25,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qi</a:t>
            </a:r>
            <a:r>
              <a:rPr lang="en-US" i="1" dirty="0" smtClean="0"/>
              <a:t> </a:t>
            </a:r>
            <a:r>
              <a:rPr lang="en-US" dirty="0" smtClean="0"/>
              <a:t>= 2,400</a:t>
            </a:r>
            <a:endParaRPr lang="en-US" i="1" dirty="0" smtClean="0"/>
          </a:p>
          <a:p>
            <a:r>
              <a:rPr lang="en-US" dirty="0" smtClean="0"/>
              <a:t>document |d| is assumed to be 1,800 words long</a:t>
            </a:r>
          </a:p>
          <a:p>
            <a:r>
              <a:rPr lang="en-US" dirty="0" smtClean="0"/>
              <a:t>collection is assumed to be 10</a:t>
            </a:r>
            <a:r>
              <a:rPr lang="en-US" baseline="30000" dirty="0" smtClean="0"/>
              <a:t>9</a:t>
            </a:r>
            <a:r>
              <a:rPr lang="en-US" dirty="0" smtClean="0"/>
              <a:t> words long</a:t>
            </a:r>
          </a:p>
          <a:p>
            <a:pPr lvl="1"/>
            <a:r>
              <a:rPr lang="en-US" dirty="0" smtClean="0"/>
              <a:t>500,000 documents times an average of 2,000 words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2,000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xmlns="" val="41631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Likelihood Example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1905000"/>
            <a:ext cx="6651315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47244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Negative number because summing logs 	of small numbers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861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similarity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represented as points in some coordinate space</a:t>
            </a:r>
          </a:p>
          <a:p>
            <a:r>
              <a:rPr lang="en-US" dirty="0" smtClean="0"/>
              <a:t>Metric distances between points reflect observed similarities</a:t>
            </a:r>
          </a:p>
          <a:p>
            <a:r>
              <a:rPr lang="en-US" dirty="0" smtClean="0"/>
              <a:t>But what reason do we have to believe the similarity space is endowed with a metric distance?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" y="63362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https://pdfs.semanticscholar.org/9bc7/f2f2dd8ca2d5bdc03c82db264cbe0f2c0449.pdf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22860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48768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858000" y="25908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010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7912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239000" y="2743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3733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Far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Likelihood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057400" y="2286000"/>
            <a:ext cx="491726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66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Latent Semantic Analysis (LSA)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Latent Semantic Analysis (LSA; Landauer &amp; Dumais, 1997) is a theory of semantics in which meaning of words is learned from large text corpora (e.g., magazine articles, book chapters, newspaper articles)</a:t>
            </a:r>
          </a:p>
          <a:p>
            <a:endParaRPr lang="en-US"/>
          </a:p>
          <a:p>
            <a:r>
              <a:rPr lang="en-US"/>
              <a:t>Basic idea: words similar in meaning occur in similar verbal contexts. Example: “CAT” and “DOG” often co-occur together in same document.</a:t>
            </a:r>
          </a:p>
          <a:p>
            <a:endParaRPr lang="en-US"/>
          </a:p>
          <a:p>
            <a:r>
              <a:rPr lang="en-US"/>
              <a:t>Produces a feature-like representation for a word where similar words have similar representations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248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same principle informs word embeddings in modern NN models like word2vec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Latent Semantic Analysis (LSA)</a:t>
            </a:r>
          </a:p>
        </p:txBody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6482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Use large corpus of written text. For example, a selection of books that a typical person might read from childhood to college (approximately 93 million words) 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Count number of times words occur in documents. Create a matrix of counts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statistical methods (</a:t>
            </a:r>
            <a:r>
              <a:rPr lang="en-US" sz="2000" dirty="0" smtClean="0"/>
              <a:t>singular </a:t>
            </a:r>
            <a:r>
              <a:rPr lang="en-US" sz="2000" dirty="0"/>
              <a:t>value decomposition) to reduce the dimensionality of the matrix (from 50,000 to 300 dimensions) 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The resulting vectors (in a 300 dimensional space) are the semantic representations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539095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4038600"/>
            <a:ext cx="3276600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9096" name="AutoShape 24"/>
          <p:cNvSpPr>
            <a:spLocks noChangeArrowheads="1"/>
          </p:cNvSpPr>
          <p:nvPr/>
        </p:nvSpPr>
        <p:spPr bwMode="auto">
          <a:xfrm>
            <a:off x="7010400" y="3200400"/>
            <a:ext cx="7620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1539098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143000"/>
            <a:ext cx="3581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41148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Applications of LSA</a:t>
            </a:r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5791200" cy="4830763"/>
          </a:xfrm>
        </p:spPr>
        <p:txBody>
          <a:bodyPr/>
          <a:lstStyle/>
          <a:p>
            <a:r>
              <a:rPr lang="en-US" sz="2000"/>
              <a:t>Can pass various exams and tests (e.g. psychology exams and TOEFL tests)</a:t>
            </a:r>
          </a:p>
          <a:p>
            <a:endParaRPr lang="en-US" sz="2000"/>
          </a:p>
          <a:p>
            <a:r>
              <a:rPr lang="en-US" sz="2000"/>
              <a:t>Automatically grading essays.  </a:t>
            </a:r>
          </a:p>
          <a:p>
            <a:endParaRPr lang="en-US" sz="2000"/>
          </a:p>
          <a:p>
            <a:r>
              <a:rPr lang="en-US" sz="2000"/>
              <a:t>Explaining semantic similarity &amp; priming </a:t>
            </a:r>
          </a:p>
          <a:p>
            <a:endParaRPr lang="en-US" sz="2000"/>
          </a:p>
          <a:p>
            <a:r>
              <a:rPr lang="en-US" sz="2000"/>
              <a:t>Understanding metaphors </a:t>
            </a:r>
          </a:p>
          <a:p>
            <a:endParaRPr lang="en-US" sz="2000"/>
          </a:p>
          <a:p>
            <a:r>
              <a:rPr lang="en-US" sz="2000"/>
              <a:t>Text comprehension</a:t>
            </a:r>
          </a:p>
          <a:p>
            <a:endParaRPr lang="en-US" sz="2000"/>
          </a:p>
          <a:p>
            <a:r>
              <a:rPr lang="en-US" sz="2000"/>
              <a:t>For demos of Latent Semantic Analysis:</a:t>
            </a:r>
            <a:br>
              <a:rPr lang="en-US" sz="2000"/>
            </a:br>
            <a:r>
              <a:rPr lang="en-US" sz="2000">
                <a:hlinkClick r:id="rId2"/>
              </a:rPr>
              <a:t>http://lsa.colorado.edu/</a:t>
            </a:r>
            <a:endParaRPr lang="en-US" sz="2000"/>
          </a:p>
          <a:p>
            <a:endParaRPr lang="en-US" sz="2000"/>
          </a:p>
        </p:txBody>
      </p:sp>
      <p:pic>
        <p:nvPicPr>
          <p:cNvPr id="1540100" name="Picture 4" descr="fig1"/>
          <p:cNvPicPr>
            <a:picLocks noChangeAspect="1" noChangeArrowheads="1"/>
          </p:cNvPicPr>
          <p:nvPr/>
        </p:nvPicPr>
        <p:blipFill>
          <a:blip r:embed="rId3" cstate="print">
            <a:lum bright="-24000" contrast="48000"/>
          </a:blip>
          <a:srcRect l="20137" r="18387" b="16591"/>
          <a:stretch>
            <a:fillRect/>
          </a:stretch>
        </p:blipFill>
        <p:spPr bwMode="auto">
          <a:xfrm>
            <a:off x="6046788" y="73025"/>
            <a:ext cx="2868612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0101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2514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/>
              <a:t>Performance of LSA and students on a multiple-choice psychology exam.</a:t>
            </a:r>
          </a:p>
        </p:txBody>
      </p:sp>
      <p:pic>
        <p:nvPicPr>
          <p:cNvPr id="1540102" name="Picture 6" descr="fig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11" r="19197" b="18312"/>
          <a:stretch>
            <a:fillRect/>
          </a:stretch>
        </p:blipFill>
        <p:spPr bwMode="auto">
          <a:xfrm>
            <a:off x="5943600" y="3505200"/>
            <a:ext cx="3048000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5334000" y="6218238"/>
            <a:ext cx="3810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/>
              <a:t>Average agreement (correlation) between LSA and human expert scoring of essay exam questions in various domains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Other Applications of </a:t>
            </a:r>
            <a:br>
              <a:rPr lang="en-US"/>
            </a:br>
            <a:r>
              <a:rPr lang="en-US"/>
              <a:t>Concept Learning Research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20 Questions:</a:t>
            </a:r>
            <a:br>
              <a:rPr lang="en-US"/>
            </a:br>
            <a:r>
              <a:rPr lang="en-US">
                <a:hlinkClick r:id="rId2"/>
              </a:rPr>
              <a:t>http://20q.net/</a:t>
            </a:r>
            <a:endParaRPr lang="en-US"/>
          </a:p>
          <a:p>
            <a:endParaRPr lang="en-US"/>
          </a:p>
          <a:p>
            <a:r>
              <a:rPr lang="en-US"/>
              <a:t>Google Sets:</a:t>
            </a:r>
            <a:br>
              <a:rPr lang="en-US"/>
            </a:br>
            <a:r>
              <a:rPr lang="en-US">
                <a:hlinkClick r:id="rId3"/>
              </a:rPr>
              <a:t>http://labs.google.com/sets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Extension: Google Distance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350111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098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 correlation with human similarity ratings</a:t>
            </a:r>
            <a:endParaRPr lang="en-GB" dirty="0"/>
          </a:p>
        </p:txBody>
      </p:sp>
      <p:pic>
        <p:nvPicPr>
          <p:cNvPr id="17410" name="Picture 2" descr="D:\Dropbox\Research\Psychodynamics\Sandbox\GoogleSim\basic_cor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5689600" cy="4267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0400" y="5715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similarity ratings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75266" y="34729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Scaled NGD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operationalize creativity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32267"/>
            <a:ext cx="6629400" cy="509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89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measure metric?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Minimality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D(</a:t>
            </a:r>
            <a:r>
              <a:rPr lang="en-US" dirty="0" err="1" smtClean="0"/>
              <a:t>a,b</a:t>
            </a:r>
            <a:r>
              <a:rPr lang="en-US" dirty="0" smtClean="0"/>
              <a:t>) ≥ D(</a:t>
            </a:r>
            <a:r>
              <a:rPr lang="en-US" dirty="0" err="1" smtClean="0"/>
              <a:t>a,a</a:t>
            </a:r>
            <a:r>
              <a:rPr lang="en-US" dirty="0" smtClean="0"/>
              <a:t>) = 0</a:t>
            </a:r>
          </a:p>
          <a:p>
            <a:r>
              <a:rPr lang="en-US" dirty="0" smtClean="0"/>
              <a:t>Symmetry</a:t>
            </a:r>
          </a:p>
          <a:p>
            <a:pPr lvl="1"/>
            <a:r>
              <a:rPr lang="en-US" dirty="0" smtClean="0"/>
              <a:t>D(</a:t>
            </a:r>
            <a:r>
              <a:rPr lang="en-US" dirty="0" err="1" smtClean="0"/>
              <a:t>a,b</a:t>
            </a:r>
            <a:r>
              <a:rPr lang="en-US" dirty="0" smtClean="0"/>
              <a:t>) = D(</a:t>
            </a:r>
            <a:r>
              <a:rPr lang="en-US" dirty="0" err="1" smtClean="0"/>
              <a:t>b,a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Triangle inequality</a:t>
            </a:r>
          </a:p>
          <a:p>
            <a:pPr lvl="1"/>
            <a:r>
              <a:rPr lang="en-US" dirty="0" smtClean="0"/>
              <a:t>D(</a:t>
            </a:r>
            <a:r>
              <a:rPr lang="en-US" dirty="0" err="1" smtClean="0"/>
              <a:t>a,b</a:t>
            </a:r>
            <a:r>
              <a:rPr lang="en-US" dirty="0" smtClean="0"/>
              <a:t>) + D(</a:t>
            </a:r>
            <a:r>
              <a:rPr lang="en-US" dirty="0" err="1" smtClean="0"/>
              <a:t>b,c</a:t>
            </a:r>
            <a:r>
              <a:rPr lang="en-US" dirty="0" smtClean="0"/>
              <a:t>) ≥ D(</a:t>
            </a:r>
            <a:r>
              <a:rPr lang="en-US" dirty="0" err="1" smtClean="0"/>
              <a:t>c,a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 similarity judgments satisfy any of these properties?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Tversky’s set-theoretic similarity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Matching: s(</a:t>
            </a:r>
            <a:r>
              <a:rPr lang="en-US" dirty="0" err="1" smtClean="0"/>
              <a:t>a,b</a:t>
            </a:r>
            <a:r>
              <a:rPr lang="en-US" dirty="0" smtClean="0"/>
              <a:t>) = f(</a:t>
            </a:r>
            <a:r>
              <a:rPr lang="en-US" dirty="0" err="1" smtClean="0"/>
              <a:t>a∩b</a:t>
            </a:r>
            <a:r>
              <a:rPr lang="en-US" dirty="0" smtClean="0"/>
              <a:t>, a-b, b-a)</a:t>
            </a:r>
          </a:p>
          <a:p>
            <a:pPr lvl="1"/>
            <a:r>
              <a:rPr lang="en-US" dirty="0" smtClean="0"/>
              <a:t>Monotonicity: s(</a:t>
            </a:r>
            <a:r>
              <a:rPr lang="en-US" dirty="0" err="1" smtClean="0"/>
              <a:t>a,b</a:t>
            </a:r>
            <a:r>
              <a:rPr lang="en-US" dirty="0" smtClean="0"/>
              <a:t>) ≥ s(</a:t>
            </a:r>
            <a:r>
              <a:rPr lang="en-US" dirty="0" err="1" smtClean="0"/>
              <a:t>a,c</a:t>
            </a:r>
            <a:r>
              <a:rPr lang="en-US" dirty="0" smtClean="0"/>
              <a:t>) whenever </a:t>
            </a:r>
            <a:r>
              <a:rPr lang="en-US" dirty="0" err="1" smtClean="0"/>
              <a:t>a∩c</a:t>
            </a:r>
            <a:r>
              <a:rPr lang="en-US" dirty="0" smtClean="0"/>
              <a:t> is a subset of </a:t>
            </a:r>
            <a:r>
              <a:rPr lang="en-US" dirty="0" err="1" smtClean="0"/>
              <a:t>a∩b</a:t>
            </a:r>
            <a:r>
              <a:rPr lang="en-US" dirty="0" smtClean="0"/>
              <a:t>, a - b is a subset of a - c, and b </a:t>
            </a:r>
            <a:r>
              <a:rPr lang="en-US" dirty="0" smtClean="0"/>
              <a:t>-</a:t>
            </a:r>
            <a:r>
              <a:rPr lang="en-US" dirty="0" smtClean="0"/>
              <a:t> a is a subset of c –a</a:t>
            </a:r>
          </a:p>
          <a:p>
            <a:pPr lvl="1"/>
            <a:r>
              <a:rPr lang="en-US" dirty="0" smtClean="0"/>
              <a:t>Independence: the joint effect on similarity of any two feature components is unaffected by the impact of other components</a:t>
            </a:r>
          </a:p>
          <a:p>
            <a:r>
              <a:rPr lang="en-US" dirty="0" smtClean="0"/>
              <a:t>Satisfying model = add up matching features, subtract out distinct features</a:t>
            </a:r>
          </a:p>
          <a:p>
            <a:pPr lvl="1"/>
            <a:r>
              <a:rPr lang="en-US" dirty="0" smtClean="0"/>
              <a:t>Feature definition unspecified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GB" dirty="0"/>
              <a:t>What Gives Concepts Their Meaning?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alibri" pitchFamily="34" charset="0"/>
              </a:rPr>
              <a:t>Goldstone and Rogosky (2002)</a:t>
            </a:r>
          </a:p>
          <a:p>
            <a:pPr lvl="1"/>
            <a:r>
              <a:rPr lang="en-US" b="1" dirty="0">
                <a:latin typeface="Calibri" pitchFamily="34" charset="0"/>
              </a:rPr>
              <a:t>External grounding</a:t>
            </a:r>
            <a:r>
              <a:rPr lang="en-US" dirty="0">
                <a:latin typeface="Calibri" pitchFamily="34" charset="0"/>
              </a:rPr>
              <a:t>: a concept’s meaning comes from its connection to the external world</a:t>
            </a:r>
          </a:p>
          <a:p>
            <a:pPr lvl="1"/>
            <a:r>
              <a:rPr lang="en-US" b="1" dirty="0">
                <a:latin typeface="Calibri" pitchFamily="34" charset="0"/>
              </a:rPr>
              <a:t>Conceptual web</a:t>
            </a:r>
            <a:r>
              <a:rPr lang="en-US" dirty="0">
                <a:latin typeface="Calibri" pitchFamily="34" charset="0"/>
              </a:rPr>
              <a:t>: a concept’s meaning comes from its connections to other concepts in the same conceptual system</a:t>
            </a:r>
            <a:endParaRPr lang="en-GB" dirty="0">
              <a:latin typeface="Calibri" pitchFamily="34" charset="0"/>
            </a:endParaRPr>
          </a:p>
          <a:p>
            <a:endParaRPr lang="en-GB" dirty="0">
              <a:latin typeface="Calibri" pitchFamily="34" charset="0"/>
            </a:endParaRPr>
          </a:p>
          <a:p>
            <a:r>
              <a:rPr lang="en-GB" dirty="0">
                <a:latin typeface="Calibri" pitchFamily="34" charset="0"/>
              </a:rPr>
              <a:t>Examples of “conceptual web” approach: </a:t>
            </a:r>
          </a:p>
          <a:p>
            <a:pPr lvl="1"/>
            <a:r>
              <a:rPr lang="en-GB" dirty="0">
                <a:latin typeface="Calibri" pitchFamily="34" charset="0"/>
              </a:rPr>
              <a:t>Semantic Networks</a:t>
            </a:r>
          </a:p>
          <a:p>
            <a:pPr lvl="1"/>
            <a:r>
              <a:rPr lang="en-GB" dirty="0" smtClean="0">
                <a:latin typeface="Calibri" pitchFamily="34" charset="0"/>
              </a:rPr>
              <a:t>Probabilistic language models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219200"/>
            <a:ext cx="3810000" cy="5380038"/>
            <a:chOff x="3264" y="1248"/>
            <a:chExt cx="2290" cy="3059"/>
          </a:xfrm>
        </p:grpSpPr>
        <p:pic>
          <p:nvPicPr>
            <p:cNvPr id="1544196" name="Picture 4" descr="gebcro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64" y="1248"/>
              <a:ext cx="2290" cy="2976"/>
            </a:xfrm>
            <a:prstGeom prst="rect">
              <a:avLst/>
            </a:prstGeom>
            <a:noFill/>
          </p:spPr>
        </p:pic>
        <p:sp>
          <p:nvSpPr>
            <p:cNvPr id="1544197" name="Text Box 5"/>
            <p:cNvSpPr txBox="1">
              <a:spLocks noChangeArrowheads="1"/>
            </p:cNvSpPr>
            <p:nvPr/>
          </p:nvSpPr>
          <p:spPr bwMode="auto">
            <a:xfrm>
              <a:off x="4608" y="4185"/>
              <a:ext cx="91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800">
                  <a:latin typeface="Times New Roman" pitchFamily="18" charset="0"/>
                </a:rPr>
                <a:t>Hofstadter. Godel, Escher, Bach.</a:t>
              </a:r>
            </a:p>
          </p:txBody>
        </p:sp>
      </p:grpSp>
      <p:sp>
        <p:nvSpPr>
          <p:cNvPr id="1544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Networks </a:t>
            </a:r>
          </a:p>
        </p:txBody>
      </p:sp>
      <p:graphicFrame>
        <p:nvGraphicFramePr>
          <p:cNvPr id="1544199" name="Object 7"/>
          <p:cNvGraphicFramePr>
            <a:graphicFrameLocks noChangeAspect="1"/>
          </p:cNvGraphicFramePr>
          <p:nvPr>
            <p:ph idx="1"/>
          </p:nvPr>
        </p:nvGraphicFramePr>
        <p:xfrm>
          <a:off x="4648200" y="1752600"/>
          <a:ext cx="3494088" cy="4114800"/>
        </p:xfrm>
        <a:graphic>
          <a:graphicData uri="http://schemas.openxmlformats.org/presentationml/2006/ole">
            <p:oleObj spid="_x0000_s1026" r:id="rId5" imgW="2362200" imgH="27813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i="1" dirty="0" smtClean="0"/>
              <a:t>Unigram language model</a:t>
            </a:r>
          </a:p>
          <a:p>
            <a:pPr lvl="1"/>
            <a:r>
              <a:rPr lang="en-US" dirty="0" smtClean="0"/>
              <a:t>probability distribution over the words in a language</a:t>
            </a:r>
          </a:p>
          <a:p>
            <a:pPr lvl="1"/>
            <a:r>
              <a:rPr lang="en-US" dirty="0" smtClean="0"/>
              <a:t>generation of text consists of pulling words out of a “bucket” according to the probability distribution and replacing them</a:t>
            </a:r>
          </a:p>
          <a:p>
            <a:r>
              <a:rPr lang="en-US" dirty="0" smtClean="0"/>
              <a:t>N-gram language model</a:t>
            </a:r>
          </a:p>
          <a:p>
            <a:pPr lvl="1"/>
            <a:r>
              <a:rPr lang="en-US" dirty="0" smtClean="0"/>
              <a:t>some applications use bigram and trigram language models where probabilities depend on previous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66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topic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58618"/>
            <a:ext cx="8229600" cy="4409127"/>
          </a:xfrm>
        </p:spPr>
      </p:pic>
    </p:spTree>
    <p:extLst>
      <p:ext uri="{BB962C8B-B14F-4D97-AF65-F5344CB8AC3E}">
        <p14:creationId xmlns:p14="http://schemas.microsoft.com/office/powerpoint/2010/main" xmlns="" val="28046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topic</a:t>
            </a:r>
            <a:r>
              <a:rPr lang="en-US" dirty="0" smtClean="0"/>
              <a:t> in a document or query can be represented as a language model</a:t>
            </a:r>
          </a:p>
          <a:p>
            <a:pPr lvl="1"/>
            <a:r>
              <a:rPr lang="en-US" dirty="0" smtClean="0"/>
              <a:t>i.e., words that tend to occur often when discussing a topic will have high probabilities in the corresponding language model</a:t>
            </a:r>
          </a:p>
          <a:p>
            <a:pPr lvl="1"/>
            <a:r>
              <a:rPr lang="en-US" dirty="0" smtClean="0"/>
              <a:t>The basic assumption is that words cluster in semantic space</a:t>
            </a:r>
          </a:p>
          <a:p>
            <a:r>
              <a:rPr lang="en-US" i="1" dirty="0" smtClean="0"/>
              <a:t>Multinomial </a:t>
            </a:r>
            <a:r>
              <a:rPr lang="en-US" dirty="0" smtClean="0"/>
              <a:t>distribution over words</a:t>
            </a:r>
          </a:p>
          <a:p>
            <a:pPr lvl="1"/>
            <a:r>
              <a:rPr lang="en-US" dirty="0" smtClean="0"/>
              <a:t>text is modeled as a finite sequence of words, where there are</a:t>
            </a:r>
            <a:r>
              <a:rPr lang="en-US" i="1" dirty="0" smtClean="0"/>
              <a:t> t </a:t>
            </a:r>
            <a:r>
              <a:rPr lang="en-US" dirty="0" smtClean="0"/>
              <a:t>possible words at each point in the sequence</a:t>
            </a:r>
          </a:p>
          <a:p>
            <a:pPr lvl="1"/>
            <a:r>
              <a:rPr lang="en-US" dirty="0" smtClean="0"/>
              <a:t>commonly used, but not only possibility</a:t>
            </a:r>
          </a:p>
          <a:p>
            <a:pPr lvl="1"/>
            <a:r>
              <a:rPr lang="en-US" dirty="0" smtClean="0"/>
              <a:t>doesn’t model </a:t>
            </a:r>
            <a:r>
              <a:rPr lang="en-US" i="1" dirty="0" smtClean="0"/>
              <a:t>burstiness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21582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D|Q) \stackrel{rank}{=} P(Q|D)P(D)  template TPT1  env TPENV1  fore 0  back 16777215  eqnno 1"/>
  <p:tag name="FILENAME" val="TP_tmp"/>
  <p:tag name="ORIGWIDTH" val="114"/>
  <p:tag name="PICTUREFILESIZE" val="63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og P(Q|D) = \sum_{i=1}^{n} \log  \frac{f_{q_{i},D} + \mu \frac{c_{q_{i}}}{|C|}}{|D| + \mu}  template TPT1  env TPENV1  fore 0  back 16777215  eqnno 6"/>
  <p:tag name="FILENAME" val="TP_tmp"/>
  <p:tag name="ORIGWIDTH" val="147"/>
  <p:tag name="PICTUREFILESIZE" val="84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QL(Q,D) &amp; = &amp; \log \frac{15+ 2000\times (1.6\times10^{5}/10^{9})}{1800+2000}\\&#10;  &amp; &amp; + \log \frac{25+ 2000\times (2400/10^{9})}{1800+2000} \\&#10;  &amp; = &amp; \log (15.32/3800) + \log (25.005/3800) \\&#10;  &amp; = &amp; -5.51 + -5.02 = -10.53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329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\begin{tabular}{@{\hspace{0.5em}}c@{\hspace{0.5em}}|@{\hspace{0.5em}}c@{\hspace{0.5em}}|@{\hspace{1em}}c@{\hspace{1em}}}\hline&#10;       Frequency of  &amp; Frequency of  &amp; QL  \\ &#10;       ``president'' &amp; ``lincoln'' &amp; score \\ \hline&#10;        15 &amp; 25 &amp; -10.53 \\&#10;        15 &amp; 1 &amp; -13.75 \\&#10;        15 &amp; 0 &amp; -19.05 \\&#10;        1 &amp; 25 &amp; -12.99 \\&#10;        0 &amp; 25 &amp; -14.40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232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Q|D) = \prod_{i=1}^{n} P(q_{i}|D)  template TPT1  env TPENV1  fore 0  back 16777215  eqnno 2"/>
  <p:tag name="FILENAME" val="TP_tmp"/>
  <p:tag name="ORIGWIDTH" val="106"/>
  <p:tag name="PICTUREFILESIZE" val="48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bel_{not}(q) &amp; = &amp; 1 - p_1 \\&#10;bel_{or}(q) &amp; = &amp; 1 - \prod_{i}^{n} (1-p_i)\\&#10;bel_{and}(q) &amp; = &amp; \prod_{i}^{n} p_i\\&#10;%\end{eqnarray*}&#10;%\begin{eqnarray*}&#10;bel_{wand}(q) &amp; = &amp; \prod_{i}^{n} p_{i}^{wt_i} \\&#10;bel_{max}(q) &amp; = &amp; max\{p_1,p_2, \ldots, p_n\} \\&#10;bel_{sum}(q) &amp; = &amp; \frac{\sum_{i}^{n} p_i}{n}\\&#10;bel_{wsum}(q) &amp; = &amp; \frac{\sum_{i}^{n}wt_i p_i}{\sum_{i}^{n} wt_i}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405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q_{i}|D) = \frac{f_{q_{i},D}}{|D|}  template TPT1  env TPENV1  fore 0  back 16777215  eqnno 3"/>
  <p:tag name="FILENAME" val="TP_tmp"/>
  <p:tag name="ORIGWIDTH" val="68"/>
  <p:tag name="PICTUREFILESIZE" val="33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q_{i}|D) = (1-\lambda) \frac{f_{q_{i},D}}{|D|} + \lambda \frac{c_{q_{i}}}{|C|}  template TPT1  env TPENV1  fore 0  back 16777215  eqnno 1"/>
  <p:tag name="FILENAME" val="TP_tmp"/>
  <p:tag name="ORIGWIDTH" val="128"/>
  <p:tag name="PICTUREFILESIZE" val="64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Q|D) = \prod_{i=1}^{n} ((1-\lambda) \frac{f_{q_{i},D}}{|D|} + \lambda \frac{c_{q_{i}}}{|C|})  template TPT1  env TPENV1  fore 0  back 16777215  eqnno 2"/>
  <p:tag name="FILENAME" val="TP_tmp"/>
  <p:tag name="ORIGWIDTH" val="161"/>
  <p:tag name="PICTUREFILESIZE" val="77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og P(Q|D) = \sum_{i=1}^{n} \log ((1-\lambda) \frac{f_{q_{i},D}}{|D|} + \lambda \frac{c_{q_{i}}}{|C|})  template TPT1  env TPENV1  fore 0  back 16777215  eqnno 3"/>
  <p:tag name="FILENAME" val="TP_tmp"/>
  <p:tag name="ORIGWIDTH" val="192"/>
  <p:tag name="PICTUREFILESIZE" val="967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_{D} = \frac{\mu}{|D|+ \mu}  template TPT1  env TPENV1  fore 0  back 16777215  eqnno 4"/>
  <p:tag name="FILENAME" val="TP_tmp"/>
  <p:tag name="ORIGWIDTH" val="51"/>
  <p:tag name="PICTUREFILESIZE" val="17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q_{i}|D) = \frac{f_{q_{i},D} + \mu \frac{c_{q_{i}}}{|C|}}{|D| + \mu}  template TPT1  env TPENV1  fore 0  back 16777215  eqnno 5"/>
  <p:tag name="FILENAME" val="TP_tmp"/>
  <p:tag name="ORIGWIDTH" val="90"/>
  <p:tag name="PICTUREFILESIZE" val="50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1026</Words>
  <Application>Microsoft Office PowerPoint</Application>
  <PresentationFormat>On-screen Show (4:3)</PresentationFormat>
  <Paragraphs>156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Microsoft Office Word 97 - 2003 Document</vt:lpstr>
      <vt:lpstr>Semantic Similarity</vt:lpstr>
      <vt:lpstr>The similarity function</vt:lpstr>
      <vt:lpstr>What makes a measure metric?</vt:lpstr>
      <vt:lpstr>Tversky’s set-theoretic similarity</vt:lpstr>
      <vt:lpstr>What Gives Concepts Their Meaning?</vt:lpstr>
      <vt:lpstr>Semantic Networks </vt:lpstr>
      <vt:lpstr>Language Model</vt:lpstr>
      <vt:lpstr>Sample topic</vt:lpstr>
      <vt:lpstr>Language Model</vt:lpstr>
      <vt:lpstr>Language models in information retrieval</vt:lpstr>
      <vt:lpstr>Query-Likelihood Model</vt:lpstr>
      <vt:lpstr>Other query constructions</vt:lpstr>
      <vt:lpstr>Estimating Probabilities</vt:lpstr>
      <vt:lpstr>Smoothing</vt:lpstr>
      <vt:lpstr>Estimating Probabilities</vt:lpstr>
      <vt:lpstr>Jelinek-Mercer Smoothing</vt:lpstr>
      <vt:lpstr>Dirichlet Smoothing</vt:lpstr>
      <vt:lpstr>Query Likelihood Example</vt:lpstr>
      <vt:lpstr>Query Likelihood Example</vt:lpstr>
      <vt:lpstr>Query Likelihood Example</vt:lpstr>
      <vt:lpstr>Latent Semantic Analysis (LSA)</vt:lpstr>
      <vt:lpstr>Latent Semantic Analysis (LSA)</vt:lpstr>
      <vt:lpstr>Applications of LSA</vt:lpstr>
      <vt:lpstr>Other Applications of  Concept Learning Research</vt:lpstr>
      <vt:lpstr>Extension: Google Distance</vt:lpstr>
      <vt:lpstr>Strong correlation with human similarity ratings</vt:lpstr>
      <vt:lpstr>Can operationalize creativity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Similarity</dc:title>
  <dc:creator>nisheeth</dc:creator>
  <cp:lastModifiedBy>nisheeth</cp:lastModifiedBy>
  <cp:revision>13</cp:revision>
  <dcterms:created xsi:type="dcterms:W3CDTF">2018-02-02T07:07:52Z</dcterms:created>
  <dcterms:modified xsi:type="dcterms:W3CDTF">2018-02-13T02:26:45Z</dcterms:modified>
</cp:coreProperties>
</file>