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tags/tag7.xml" ContentType="application/vnd.openxmlformats-officedocument.presentationml.tags+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9" r:id="rId3"/>
    <p:sldId id="262" r:id="rId4"/>
    <p:sldId id="264" r:id="rId5"/>
    <p:sldId id="291" r:id="rId6"/>
    <p:sldId id="265" r:id="rId7"/>
    <p:sldId id="267" r:id="rId8"/>
    <p:sldId id="268" r:id="rId9"/>
    <p:sldId id="269" r:id="rId10"/>
    <p:sldId id="271" r:id="rId11"/>
    <p:sldId id="272" r:id="rId12"/>
    <p:sldId id="273" r:id="rId13"/>
    <p:sldId id="274" r:id="rId14"/>
    <p:sldId id="292" r:id="rId15"/>
    <p:sldId id="293" r:id="rId16"/>
    <p:sldId id="294" r:id="rId17"/>
    <p:sldId id="285" r:id="rId18"/>
    <p:sldId id="286" r:id="rId19"/>
    <p:sldId id="288" r:id="rId20"/>
    <p:sldId id="290" r:id="rId21"/>
    <p:sldId id="289" r:id="rId22"/>
    <p:sldId id="295" r:id="rId23"/>
    <p:sldId id="296" r:id="rId24"/>
    <p:sldId id="297" r:id="rId25"/>
    <p:sldId id="298" r:id="rId26"/>
    <p:sldId id="299" r:id="rId27"/>
    <p:sldId id="301" r:id="rId28"/>
    <p:sldId id="302" r:id="rId29"/>
    <p:sldId id="303" r:id="rId30"/>
    <p:sldId id="300"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437" autoAdjust="0"/>
  </p:normalViewPr>
  <p:slideViewPr>
    <p:cSldViewPr>
      <p:cViewPr varScale="1">
        <p:scale>
          <a:sx n="100" d="100"/>
          <a:sy n="100" d="100"/>
        </p:scale>
        <p:origin x="-194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769F33-E3DC-4343-9690-2D5CE6451906}" type="datetimeFigureOut">
              <a:rPr lang="en-GB" smtClean="0"/>
              <a:pPr/>
              <a:t>14/02/2018</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EED171-E397-413E-ADEF-9207803F2578}"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B1A139-83BB-45F3-B1EB-AADAA50F8724}" type="slidenum">
              <a:rPr lang="en-US"/>
              <a:pPr/>
              <a:t>2</a:t>
            </a:fld>
            <a:endParaRPr lang="en-US"/>
          </a:p>
        </p:txBody>
      </p:sp>
      <p:sp>
        <p:nvSpPr>
          <p:cNvPr id="1545218" name="Rectangle 2"/>
          <p:cNvSpPr>
            <a:spLocks noGrp="1" noRot="1" noChangeAspect="1" noChangeArrowheads="1" noTextEdit="1"/>
          </p:cNvSpPr>
          <p:nvPr>
            <p:ph type="sldImg"/>
          </p:nvPr>
        </p:nvSpPr>
        <p:spPr>
          <a:ln/>
        </p:spPr>
      </p:sp>
      <p:sp>
        <p:nvSpPr>
          <p:cNvPr id="1545219" name="Rectangle 3"/>
          <p:cNvSpPr>
            <a:spLocks noGrp="1" noChangeArrowheads="1"/>
          </p:cNvSpPr>
          <p:nvPr>
            <p:ph type="body" idx="1"/>
          </p:nvPr>
        </p:nvSpPr>
        <p:spPr>
          <a:xfrm>
            <a:off x="913805" y="4343704"/>
            <a:ext cx="5030391" cy="4113892"/>
          </a:xfrm>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p:spPr>
        <p:txBody>
          <a:bodyPr wrap="none" lIns="82058" tIns="41029" rIns="82058" bIns="41029" anchor="ctr"/>
          <a:lstStyle/>
          <a:p>
            <a:endParaRPr lang="en-GB"/>
          </a:p>
        </p:txBody>
      </p:sp>
      <p:sp>
        <p:nvSpPr>
          <p:cNvPr id="4098" name="Text Box 2"/>
          <p:cNvSpPr txBox="1">
            <a:spLocks noGrp="1" noChangeArrowheads="1"/>
          </p:cNvSpPr>
          <p:nvPr>
            <p:ph type="body"/>
          </p:nvPr>
        </p:nvSpPr>
        <p:spPr bwMode="auto">
          <a:xfrm>
            <a:off x="1046350" y="4352637"/>
            <a:ext cx="4770904" cy="3478068"/>
          </a:xfrm>
          <a:prstGeom prst="rect">
            <a:avLst/>
          </a:prstGeom>
          <a:noFill/>
          <a:ln>
            <a:round/>
            <a:headEnd/>
            <a:tailEnd/>
          </a:ln>
        </p:spPr>
        <p:txBody>
          <a:bodyPr lIns="0" tIns="0" rIns="0" bIns="0"/>
          <a:lstStyle/>
          <a:p>
            <a:pPr marL="76930" indent="-76930">
              <a:lnSpc>
                <a:spcPct val="93000"/>
              </a:lnSpc>
              <a:spcBef>
                <a:spcPct val="0"/>
              </a:spcBef>
              <a:buSzPct val="45000"/>
              <a:tabLst>
                <a:tab pos="649628" algn="l"/>
                <a:tab pos="1299256" algn="l"/>
                <a:tab pos="1948884" algn="l"/>
                <a:tab pos="2598511" algn="l"/>
                <a:tab pos="3248139" algn="l"/>
                <a:tab pos="3897767" algn="l"/>
                <a:tab pos="4547395" algn="l"/>
              </a:tabLst>
            </a:pPr>
            <a:r>
              <a:rPr lang="en-GB" dirty="0">
                <a:latin typeface="Arial" charset="0"/>
                <a:ea typeface="msgothic" charset="0"/>
                <a:cs typeface="msgothic" charset="0"/>
              </a:rPr>
              <a:t>Finding structure in data. (A) Standard structure learning algorithms search for representations of a single form that is fixed in advance. Shown here are methods that discover six different kinds of structures given a matrix of binary features. (B) A hierarchical model that discovers the form F and the structure S that best account for the data D. The model searches for the form and structure that jointly maximize P(S, F|D) ∝ P(D|S)P(S|F)P(F).</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p:spPr>
        <p:txBody>
          <a:bodyPr wrap="none" lIns="82058" tIns="41029" rIns="82058" bIns="41029" anchor="ctr"/>
          <a:lstStyle/>
          <a:p>
            <a:endParaRPr lang="en-GB"/>
          </a:p>
        </p:txBody>
      </p:sp>
      <p:sp>
        <p:nvSpPr>
          <p:cNvPr id="4098" name="Text Box 2"/>
          <p:cNvSpPr txBox="1">
            <a:spLocks noGrp="1" noChangeArrowheads="1"/>
          </p:cNvSpPr>
          <p:nvPr>
            <p:ph type="body"/>
          </p:nvPr>
        </p:nvSpPr>
        <p:spPr bwMode="auto">
          <a:xfrm>
            <a:off x="1046350" y="4352637"/>
            <a:ext cx="4770904" cy="3478068"/>
          </a:xfrm>
          <a:prstGeom prst="rect">
            <a:avLst/>
          </a:prstGeom>
          <a:noFill/>
          <a:ln>
            <a:round/>
            <a:headEnd/>
            <a:tailEnd/>
          </a:ln>
        </p:spPr>
        <p:txBody>
          <a:bodyPr lIns="0" tIns="0" rIns="0" bIns="0"/>
          <a:lstStyle/>
          <a:p>
            <a:pPr marL="76930" indent="-76930">
              <a:lnSpc>
                <a:spcPct val="93000"/>
              </a:lnSpc>
              <a:spcBef>
                <a:spcPct val="0"/>
              </a:spcBef>
              <a:buSzPct val="45000"/>
              <a:tabLst>
                <a:tab pos="649628" algn="l"/>
                <a:tab pos="1299256" algn="l"/>
                <a:tab pos="1948884" algn="l"/>
                <a:tab pos="2598511" algn="l"/>
                <a:tab pos="3248139" algn="l"/>
                <a:tab pos="3897767" algn="l"/>
                <a:tab pos="4547395" algn="l"/>
              </a:tabLst>
            </a:pPr>
            <a:r>
              <a:rPr lang="en-GB" dirty="0">
                <a:latin typeface="Arial" charset="0"/>
                <a:ea typeface="msgothic" charset="0"/>
                <a:cs typeface="msgothic" charset="0"/>
              </a:rPr>
              <a:t>A hypothesis space of structural forms. (A) Eight structural forms and the generative processes that produce them. Open nodes represent clusters of objects: A hierarchy has objects located internally, but a tree may only have objects at its leaves. The first six processes are node-replacement graph grammars. Each grammar uses a single production, and each production specifies how to replace a parent node with two child nodes. The seed for each grammar is a graph with a single node (in the case of the ring, this node has a self-link). (B–D) Growing chains, orders, and trees. At each step in each derivation, the parent and child nodes are shown in gray. The graph generated at each step is often rearranged before the next step. In B, for instance, the right side of the first step and the left side of the second step are identical graphs. The red arrows in each production represent all edges that enter or leave a parent node. When applying the order production, all nodes that previously sent a link to the parent node now send links to both children.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p:spPr>
        <p:txBody>
          <a:bodyPr wrap="none" lIns="82058" tIns="41029" rIns="82058" bIns="41029" anchor="ctr"/>
          <a:lstStyle/>
          <a:p>
            <a:endParaRPr lang="en-GB"/>
          </a:p>
        </p:txBody>
      </p:sp>
      <p:sp>
        <p:nvSpPr>
          <p:cNvPr id="4098" name="Text Box 2"/>
          <p:cNvSpPr txBox="1">
            <a:spLocks noChangeArrowheads="1"/>
          </p:cNvSpPr>
          <p:nvPr>
            <p:ph type="body"/>
          </p:nvPr>
        </p:nvSpPr>
        <p:spPr bwMode="auto">
          <a:xfrm>
            <a:off x="1046350" y="4352637"/>
            <a:ext cx="4770904" cy="3478068"/>
          </a:xfrm>
          <a:prstGeom prst="rect">
            <a:avLst/>
          </a:prstGeom>
          <a:noFill/>
          <a:ln>
            <a:round/>
            <a:headEnd/>
            <a:tailEnd/>
          </a:ln>
        </p:spPr>
        <p:txBody>
          <a:bodyPr lIns="0" tIns="0" rIns="0" bIns="0"/>
          <a:lstStyle/>
          <a:p>
            <a:pPr marL="76930" indent="-76930">
              <a:lnSpc>
                <a:spcPct val="93000"/>
              </a:lnSpc>
              <a:spcBef>
                <a:spcPct val="0"/>
              </a:spcBef>
              <a:buSzPct val="45000"/>
              <a:tabLst>
                <a:tab pos="649628" algn="l"/>
                <a:tab pos="1299256" algn="l"/>
                <a:tab pos="1948884" algn="l"/>
                <a:tab pos="2598511" algn="l"/>
                <a:tab pos="3248139" algn="l"/>
                <a:tab pos="3897767" algn="l"/>
                <a:tab pos="4547395" algn="l"/>
              </a:tabLst>
            </a:pPr>
            <a:r>
              <a:rPr lang="en-GB" dirty="0">
                <a:latin typeface="Arial" charset="0"/>
                <a:ea typeface="msgothic" charset="0"/>
                <a:cs typeface="msgothic" charset="0"/>
              </a:rPr>
              <a:t>Structures learned from biological features (A), Supreme Court votes (B), judgments of the similarity between pure </a:t>
            </a:r>
            <a:r>
              <a:rPr lang="en-GB" dirty="0" err="1">
                <a:latin typeface="Arial" charset="0"/>
                <a:ea typeface="msgothic" charset="0"/>
                <a:cs typeface="msgothic" charset="0"/>
              </a:rPr>
              <a:t>color</a:t>
            </a:r>
            <a:r>
              <a:rPr lang="en-GB" dirty="0">
                <a:latin typeface="Arial" charset="0"/>
                <a:ea typeface="msgothic" charset="0"/>
                <a:cs typeface="msgothic" charset="0"/>
              </a:rPr>
              <a:t> wavelengths (C), Euclidean distances between faces represented as pixel vectors (D), and distances between world cities (E). For A–C, the edge lengths represent maximum a </a:t>
            </a:r>
            <a:r>
              <a:rPr lang="en-GB" dirty="0" err="1">
                <a:latin typeface="Arial" charset="0"/>
                <a:ea typeface="msgothic" charset="0"/>
                <a:cs typeface="msgothic" charset="0"/>
              </a:rPr>
              <a:t>posteriori</a:t>
            </a:r>
            <a:r>
              <a:rPr lang="en-GB" dirty="0">
                <a:latin typeface="Arial" charset="0"/>
                <a:ea typeface="msgothic" charset="0"/>
                <a:cs typeface="msgothic" charset="0"/>
              </a:rPr>
              <a:t> edge lengths under our generative model.</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p:spPr>
        <p:txBody>
          <a:bodyPr wrap="none" lIns="82058" tIns="41029" rIns="82058" bIns="41029" anchor="ctr"/>
          <a:lstStyle/>
          <a:p>
            <a:endParaRPr lang="en-GB"/>
          </a:p>
        </p:txBody>
      </p:sp>
      <p:sp>
        <p:nvSpPr>
          <p:cNvPr id="4098" name="Text Box 2"/>
          <p:cNvSpPr txBox="1">
            <a:spLocks noChangeArrowheads="1"/>
          </p:cNvSpPr>
          <p:nvPr>
            <p:ph type="body"/>
          </p:nvPr>
        </p:nvSpPr>
        <p:spPr bwMode="auto">
          <a:xfrm>
            <a:off x="1046350" y="4352637"/>
            <a:ext cx="4770904" cy="3478068"/>
          </a:xfrm>
          <a:prstGeom prst="rect">
            <a:avLst/>
          </a:prstGeom>
          <a:noFill/>
          <a:ln>
            <a:round/>
            <a:headEnd/>
            <a:tailEnd/>
          </a:ln>
        </p:spPr>
        <p:txBody>
          <a:bodyPr lIns="0" tIns="0" rIns="0" bIns="0"/>
          <a:lstStyle/>
          <a:p>
            <a:pPr marL="76930" indent="-76930">
              <a:lnSpc>
                <a:spcPct val="93000"/>
              </a:lnSpc>
              <a:spcBef>
                <a:spcPct val="0"/>
              </a:spcBef>
              <a:buSzPct val="45000"/>
              <a:tabLst>
                <a:tab pos="649628" algn="l"/>
                <a:tab pos="1299256" algn="l"/>
                <a:tab pos="1948884" algn="l"/>
                <a:tab pos="2598511" algn="l"/>
                <a:tab pos="3248139" algn="l"/>
                <a:tab pos="3897767" algn="l"/>
                <a:tab pos="4547395" algn="l"/>
              </a:tabLst>
            </a:pPr>
            <a:r>
              <a:rPr lang="en-GB" dirty="0">
                <a:latin typeface="Arial" charset="0"/>
                <a:ea typeface="msgothic" charset="0"/>
                <a:cs typeface="msgothic" charset="0"/>
              </a:rPr>
              <a:t>Structures learned from relational data (Upper) and the raw data organized according to these structures (Lower). (A) Dominance relationships among a troop of sooty </a:t>
            </a:r>
            <a:r>
              <a:rPr lang="en-GB" dirty="0" err="1">
                <a:latin typeface="Arial" charset="0"/>
                <a:ea typeface="msgothic" charset="0"/>
                <a:cs typeface="msgothic" charset="0"/>
              </a:rPr>
              <a:t>mangabeys</a:t>
            </a:r>
            <a:r>
              <a:rPr lang="en-GB" dirty="0">
                <a:latin typeface="Arial" charset="0"/>
                <a:ea typeface="msgothic" charset="0"/>
                <a:cs typeface="msgothic" charset="0"/>
              </a:rPr>
              <a:t>. The sorted data matrix has most of its entries above the diagonal, indicating that animals tend to dominate only the animals below them in the order. (B) A hierarchy representing interactions between members of the Bush administration. (C) Social cliques representing friendship relations between prisoners. The sorted matrix has most of its entries along the diagonal, indicating that prisoners tend only to be friends with prisoners in the same cluster. (D) The Kula ring representing </a:t>
            </a:r>
            <a:r>
              <a:rPr lang="en-GB" dirty="0" err="1">
                <a:latin typeface="Arial" charset="0"/>
                <a:ea typeface="msgothic" charset="0"/>
                <a:cs typeface="msgothic" charset="0"/>
              </a:rPr>
              <a:t>armshell</a:t>
            </a:r>
            <a:r>
              <a:rPr lang="en-GB" dirty="0">
                <a:latin typeface="Arial" charset="0"/>
                <a:ea typeface="msgothic" charset="0"/>
                <a:cs typeface="msgothic" charset="0"/>
              </a:rPr>
              <a:t> trade between New Guinea communities. The relative positions of the communities correspond approximately to their geographic locations.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p:spPr>
        <p:txBody>
          <a:bodyPr wrap="none" lIns="82058" tIns="41029" rIns="82058" bIns="41029" anchor="ctr"/>
          <a:lstStyle/>
          <a:p>
            <a:endParaRPr lang="en-GB"/>
          </a:p>
        </p:txBody>
      </p:sp>
      <p:sp>
        <p:nvSpPr>
          <p:cNvPr id="4098" name="Text Box 2"/>
          <p:cNvSpPr txBox="1">
            <a:spLocks noChangeArrowheads="1"/>
          </p:cNvSpPr>
          <p:nvPr>
            <p:ph type="body"/>
          </p:nvPr>
        </p:nvSpPr>
        <p:spPr bwMode="auto">
          <a:xfrm>
            <a:off x="1046350" y="4352637"/>
            <a:ext cx="4770904" cy="3478068"/>
          </a:xfrm>
          <a:prstGeom prst="rect">
            <a:avLst/>
          </a:prstGeom>
          <a:noFill/>
          <a:ln>
            <a:round/>
            <a:headEnd/>
            <a:tailEnd/>
          </a:ln>
        </p:spPr>
        <p:txBody>
          <a:bodyPr lIns="0" tIns="0" rIns="0" bIns="0"/>
          <a:lstStyle/>
          <a:p>
            <a:pPr marL="76930" indent="-76930">
              <a:lnSpc>
                <a:spcPct val="93000"/>
              </a:lnSpc>
              <a:spcBef>
                <a:spcPct val="0"/>
              </a:spcBef>
              <a:buSzPct val="45000"/>
              <a:tabLst>
                <a:tab pos="649628" algn="l"/>
                <a:tab pos="1299256" algn="l"/>
                <a:tab pos="1948884" algn="l"/>
                <a:tab pos="2598511" algn="l"/>
                <a:tab pos="3248139" algn="l"/>
                <a:tab pos="3897767" algn="l"/>
                <a:tab pos="4547395" algn="l"/>
              </a:tabLst>
            </a:pPr>
            <a:r>
              <a:rPr lang="en-GB" dirty="0">
                <a:latin typeface="Arial" charset="0"/>
                <a:ea typeface="msgothic" charset="0"/>
                <a:cs typeface="msgothic" charset="0"/>
              </a:rPr>
              <a:t>Developmental changes as more data are observed for a fixed set of objects. After observing only five features of each animal species, the model chooses a partition, or a set of clusters. As the number of observed features grows from 5 to 20, the model makes a qualitative shift between a partition and a tree. As the number of features grows even further, the tree becomes increasingly complex, with </a:t>
            </a:r>
            <a:r>
              <a:rPr lang="en-GB" dirty="0" err="1">
                <a:latin typeface="Arial" charset="0"/>
                <a:ea typeface="msgothic" charset="0"/>
                <a:cs typeface="msgothic" charset="0"/>
              </a:rPr>
              <a:t>subtrees</a:t>
            </a:r>
            <a:r>
              <a:rPr lang="en-GB" dirty="0">
                <a:latin typeface="Arial" charset="0"/>
                <a:ea typeface="msgothic" charset="0"/>
                <a:cs typeface="msgothic" charset="0"/>
              </a:rPr>
              <a:t> that correspond more closely to adult taxonomic intuitions: For instance, the canines (dog, wolf) split off from the other carnivorous land mammals; the songbirds (robin, finch), flying birds (robin, finch, eagle), and walking birds (chicken, ostrich) form distinct subcategories; and the flying insects (butterfly, bee) and walking insects (ant, cockroach) form distinct subcategories. More information about these simulations can be found in SI Appendix.</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BBD1F1C1-ADCC-4647-AF73-A318064E2FCD}" type="datetimeFigureOut">
              <a:rPr lang="en-GB" smtClean="0"/>
              <a:pPr/>
              <a:t>14/02/2018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94299D-22AB-4DC5-91EA-1F1E3A16A477}"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BD1F1C1-ADCC-4647-AF73-A318064E2FCD}" type="datetimeFigureOut">
              <a:rPr lang="en-GB" smtClean="0"/>
              <a:pPr/>
              <a:t>14/02/2018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94299D-22AB-4DC5-91EA-1F1E3A16A477}"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BD1F1C1-ADCC-4647-AF73-A318064E2FCD}" type="datetimeFigureOut">
              <a:rPr lang="en-GB" smtClean="0"/>
              <a:pPr/>
              <a:t>14/02/2018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94299D-22AB-4DC5-91EA-1F1E3A16A477}"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BD1F1C1-ADCC-4647-AF73-A318064E2FCD}" type="datetimeFigureOut">
              <a:rPr lang="en-GB" smtClean="0"/>
              <a:pPr/>
              <a:t>14/02/2018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94299D-22AB-4DC5-91EA-1F1E3A16A477}"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D1F1C1-ADCC-4647-AF73-A318064E2FCD}" type="datetimeFigureOut">
              <a:rPr lang="en-GB" smtClean="0"/>
              <a:pPr/>
              <a:t>14/02/2018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94299D-22AB-4DC5-91EA-1F1E3A16A477}"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BBD1F1C1-ADCC-4647-AF73-A318064E2FCD}" type="datetimeFigureOut">
              <a:rPr lang="en-GB" smtClean="0"/>
              <a:pPr/>
              <a:t>14/02/2018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294299D-22AB-4DC5-91EA-1F1E3A16A477}"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BBD1F1C1-ADCC-4647-AF73-A318064E2FCD}" type="datetimeFigureOut">
              <a:rPr lang="en-GB" smtClean="0"/>
              <a:pPr/>
              <a:t>14/02/2018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294299D-22AB-4DC5-91EA-1F1E3A16A477}"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BD1F1C1-ADCC-4647-AF73-A318064E2FCD}" type="datetimeFigureOut">
              <a:rPr lang="en-GB" smtClean="0"/>
              <a:pPr/>
              <a:t>14/02/2018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294299D-22AB-4DC5-91EA-1F1E3A16A477}"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D1F1C1-ADCC-4647-AF73-A318064E2FCD}" type="datetimeFigureOut">
              <a:rPr lang="en-GB" smtClean="0"/>
              <a:pPr/>
              <a:t>14/02/2018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294299D-22AB-4DC5-91EA-1F1E3A16A477}"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D1F1C1-ADCC-4647-AF73-A318064E2FCD}" type="datetimeFigureOut">
              <a:rPr lang="en-GB" smtClean="0"/>
              <a:pPr/>
              <a:t>14/02/2018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294299D-22AB-4DC5-91EA-1F1E3A16A477}"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D1F1C1-ADCC-4647-AF73-A318064E2FCD}" type="datetimeFigureOut">
              <a:rPr lang="en-GB" smtClean="0"/>
              <a:pPr/>
              <a:t>14/02/2018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294299D-22AB-4DC5-91EA-1F1E3A16A477}"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D1F1C1-ADCC-4647-AF73-A318064E2FCD}" type="datetimeFigureOut">
              <a:rPr lang="en-GB" smtClean="0"/>
              <a:pPr/>
              <a:t>14/02/2018</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94299D-22AB-4DC5-91EA-1F1E3A16A477}"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8.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1.jpeg"/></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2.jpeg"/></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Learning concepts</a:t>
            </a:r>
            <a:endParaRPr lang="en-GB" dirty="0"/>
          </a:p>
        </p:txBody>
      </p:sp>
      <p:sp>
        <p:nvSpPr>
          <p:cNvPr id="3" name="Subtitle 2"/>
          <p:cNvSpPr>
            <a:spLocks noGrp="1"/>
          </p:cNvSpPr>
          <p:nvPr>
            <p:ph type="subTitle" idx="1"/>
          </p:nvPr>
        </p:nvSpPr>
        <p:spPr/>
        <p:txBody>
          <a:bodyPr/>
          <a:lstStyle/>
          <a:p>
            <a:r>
              <a:rPr lang="en-US" dirty="0" smtClean="0"/>
              <a:t>Nisheeth </a:t>
            </a:r>
          </a:p>
          <a:p>
            <a:r>
              <a:rPr lang="en-US" dirty="0" smtClean="0"/>
              <a:t>13</a:t>
            </a:r>
            <a:r>
              <a:rPr lang="en-US" baseline="30000" dirty="0" smtClean="0"/>
              <a:t>th</a:t>
            </a:r>
            <a:r>
              <a:rPr lang="en-US" dirty="0" smtClean="0"/>
              <a:t> Feb 2018</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Dirichlet</a:t>
            </a:r>
            <a:r>
              <a:rPr lang="en-US" dirty="0" smtClean="0"/>
              <a:t> Smoothing</a:t>
            </a:r>
            <a:endParaRPr lang="en-US" dirty="0"/>
          </a:p>
        </p:txBody>
      </p:sp>
      <p:sp>
        <p:nvSpPr>
          <p:cNvPr id="3" name="Content Placeholder 2"/>
          <p:cNvSpPr>
            <a:spLocks noGrp="1"/>
          </p:cNvSpPr>
          <p:nvPr>
            <p:ph idx="1"/>
          </p:nvPr>
        </p:nvSpPr>
        <p:spPr/>
        <p:txBody>
          <a:bodyPr/>
          <a:lstStyle/>
          <a:p>
            <a:r>
              <a:rPr lang="el-GR" i="1" dirty="0" smtClean="0"/>
              <a:t>α</a:t>
            </a:r>
            <a:r>
              <a:rPr lang="en-US" i="1" baseline="-25000" dirty="0" smtClean="0"/>
              <a:t>D </a:t>
            </a:r>
            <a:r>
              <a:rPr lang="en-US" dirty="0" smtClean="0"/>
              <a:t>depends on document length</a:t>
            </a:r>
          </a:p>
          <a:p>
            <a:pPr>
              <a:buNone/>
            </a:pPr>
            <a:endParaRPr lang="en-US" dirty="0" smtClean="0"/>
          </a:p>
          <a:p>
            <a:pPr>
              <a:buNone/>
            </a:pPr>
            <a:endParaRPr lang="en-US" sz="1000" dirty="0" smtClean="0"/>
          </a:p>
          <a:p>
            <a:r>
              <a:rPr lang="en-US" dirty="0" smtClean="0"/>
              <a:t>Gives probability estimation of </a:t>
            </a:r>
          </a:p>
          <a:p>
            <a:endParaRPr lang="en-US" dirty="0" smtClean="0"/>
          </a:p>
          <a:p>
            <a:endParaRPr lang="en-US" sz="1200" dirty="0" smtClean="0"/>
          </a:p>
          <a:p>
            <a:r>
              <a:rPr lang="en-US" dirty="0" smtClean="0"/>
              <a:t>and document score</a:t>
            </a:r>
            <a:endParaRPr lang="en-US" dirty="0"/>
          </a:p>
        </p:txBody>
      </p:sp>
      <p:pic>
        <p:nvPicPr>
          <p:cNvPr id="4" name="Picture 3" descr="TP_tmp.png"/>
          <p:cNvPicPr>
            <a:picLocks noChangeAspect="1"/>
          </p:cNvPicPr>
          <p:nvPr>
            <p:custDataLst>
              <p:tags r:id="rId1"/>
            </p:custDataLst>
          </p:nvPr>
        </p:nvPicPr>
        <p:blipFill>
          <a:blip r:embed="rId5" cstate="print"/>
          <a:stretch>
            <a:fillRect/>
          </a:stretch>
        </p:blipFill>
        <p:spPr>
          <a:xfrm>
            <a:off x="2819400" y="2133600"/>
            <a:ext cx="1936958" cy="494493"/>
          </a:xfrm>
          <a:prstGeom prst="rect">
            <a:avLst/>
          </a:prstGeom>
        </p:spPr>
      </p:pic>
      <p:pic>
        <p:nvPicPr>
          <p:cNvPr id="5" name="Picture 4" descr="TP_tmp.png"/>
          <p:cNvPicPr>
            <a:picLocks noChangeAspect="1"/>
          </p:cNvPicPr>
          <p:nvPr>
            <p:custDataLst>
              <p:tags r:id="rId2"/>
            </p:custDataLst>
          </p:nvPr>
        </p:nvPicPr>
        <p:blipFill>
          <a:blip r:embed="rId6" cstate="print"/>
          <a:stretch>
            <a:fillRect/>
          </a:stretch>
        </p:blipFill>
        <p:spPr>
          <a:xfrm>
            <a:off x="2362200" y="3581400"/>
            <a:ext cx="3265708" cy="762000"/>
          </a:xfrm>
          <a:prstGeom prst="rect">
            <a:avLst/>
          </a:prstGeom>
        </p:spPr>
      </p:pic>
      <p:pic>
        <p:nvPicPr>
          <p:cNvPr id="6" name="Picture 5" descr="TP_tmp.png"/>
          <p:cNvPicPr>
            <a:picLocks noChangeAspect="1"/>
          </p:cNvPicPr>
          <p:nvPr>
            <p:custDataLst>
              <p:tags r:id="rId3"/>
            </p:custDataLst>
          </p:nvPr>
        </p:nvPicPr>
        <p:blipFill>
          <a:blip r:embed="rId7" cstate="print"/>
          <a:stretch>
            <a:fillRect/>
          </a:stretch>
        </p:blipFill>
        <p:spPr>
          <a:xfrm>
            <a:off x="1676400" y="5029200"/>
            <a:ext cx="5333991" cy="762000"/>
          </a:xfrm>
          <a:prstGeom prst="rect">
            <a:avLst/>
          </a:prstGeom>
        </p:spPr>
      </p:pic>
      <p:sp>
        <p:nvSpPr>
          <p:cNvPr id="7" name="TextBox 6"/>
          <p:cNvSpPr txBox="1"/>
          <p:nvPr/>
        </p:nvSpPr>
        <p:spPr>
          <a:xfrm>
            <a:off x="533400" y="6107668"/>
            <a:ext cx="7620000" cy="369332"/>
          </a:xfrm>
          <a:prstGeom prst="rect">
            <a:avLst/>
          </a:prstGeom>
          <a:noFill/>
        </p:spPr>
        <p:txBody>
          <a:bodyPr wrap="square" rtlCol="0">
            <a:spAutoFit/>
          </a:bodyPr>
          <a:lstStyle/>
          <a:p>
            <a:r>
              <a:rPr lang="en-US" dirty="0" smtClean="0"/>
              <a:t>Take home question: what is </a:t>
            </a:r>
            <a:r>
              <a:rPr lang="en-US" dirty="0" err="1" smtClean="0"/>
              <a:t>Dirichlet</a:t>
            </a:r>
            <a:r>
              <a:rPr lang="en-US" dirty="0" smtClean="0"/>
              <a:t> about this smoothing method?</a:t>
            </a:r>
            <a:endParaRPr lang="en-GB" dirty="0"/>
          </a:p>
        </p:txBody>
      </p:sp>
    </p:spTree>
    <p:extLst>
      <p:ext uri="{BB962C8B-B14F-4D97-AF65-F5344CB8AC3E}">
        <p14:creationId xmlns:p14="http://schemas.microsoft.com/office/powerpoint/2010/main" xmlns="" val="28095161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Likelihood Example</a:t>
            </a:r>
            <a:endParaRPr lang="en-US" dirty="0"/>
          </a:p>
        </p:txBody>
      </p:sp>
      <p:sp>
        <p:nvSpPr>
          <p:cNvPr id="3" name="Content Placeholder 2"/>
          <p:cNvSpPr>
            <a:spLocks noGrp="1"/>
          </p:cNvSpPr>
          <p:nvPr>
            <p:ph idx="1"/>
          </p:nvPr>
        </p:nvSpPr>
        <p:spPr>
          <a:xfrm>
            <a:off x="457200" y="1600200"/>
            <a:ext cx="8229600" cy="4800600"/>
          </a:xfrm>
        </p:spPr>
        <p:txBody>
          <a:bodyPr>
            <a:normAutofit fontScale="92500"/>
          </a:bodyPr>
          <a:lstStyle/>
          <a:p>
            <a:r>
              <a:rPr lang="en-US" dirty="0" smtClean="0"/>
              <a:t>For the term “president”</a:t>
            </a:r>
          </a:p>
          <a:p>
            <a:pPr lvl="1"/>
            <a:r>
              <a:rPr lang="en-US" i="1" dirty="0" err="1" smtClean="0"/>
              <a:t>f</a:t>
            </a:r>
            <a:r>
              <a:rPr lang="en-US" i="1" baseline="-25000" dirty="0" err="1" smtClean="0"/>
              <a:t>qi,D</a:t>
            </a:r>
            <a:r>
              <a:rPr lang="en-US" i="1" dirty="0" smtClean="0"/>
              <a:t> </a:t>
            </a:r>
            <a:r>
              <a:rPr lang="en-US" dirty="0" smtClean="0"/>
              <a:t>= 15, </a:t>
            </a:r>
            <a:r>
              <a:rPr lang="en-US" i="1" dirty="0" err="1" smtClean="0"/>
              <a:t>c</a:t>
            </a:r>
            <a:r>
              <a:rPr lang="en-US" i="1" baseline="-25000" dirty="0" err="1" smtClean="0"/>
              <a:t>qi</a:t>
            </a:r>
            <a:r>
              <a:rPr lang="en-US" i="1" baseline="-25000" dirty="0" smtClean="0"/>
              <a:t> </a:t>
            </a:r>
            <a:r>
              <a:rPr lang="en-US" dirty="0" smtClean="0"/>
              <a:t>= 160,000</a:t>
            </a:r>
          </a:p>
          <a:p>
            <a:r>
              <a:rPr lang="en-US" dirty="0" smtClean="0"/>
              <a:t>For the term “</a:t>
            </a:r>
            <a:r>
              <a:rPr lang="en-US" dirty="0" err="1" smtClean="0"/>
              <a:t>lincoln</a:t>
            </a:r>
            <a:r>
              <a:rPr lang="en-US" dirty="0" smtClean="0"/>
              <a:t>”</a:t>
            </a:r>
          </a:p>
          <a:p>
            <a:pPr lvl="1"/>
            <a:r>
              <a:rPr lang="en-US" i="1" dirty="0" err="1" smtClean="0"/>
              <a:t>f</a:t>
            </a:r>
            <a:r>
              <a:rPr lang="en-US" i="1" baseline="-25000" dirty="0" err="1" smtClean="0"/>
              <a:t>qi,D</a:t>
            </a:r>
            <a:r>
              <a:rPr lang="en-US" i="1" dirty="0" smtClean="0"/>
              <a:t> </a:t>
            </a:r>
            <a:r>
              <a:rPr lang="en-US" dirty="0" smtClean="0"/>
              <a:t>= 25, </a:t>
            </a:r>
            <a:r>
              <a:rPr lang="en-US" i="1" dirty="0" err="1" smtClean="0"/>
              <a:t>c</a:t>
            </a:r>
            <a:r>
              <a:rPr lang="en-US" i="1" baseline="-25000" dirty="0" err="1" smtClean="0"/>
              <a:t>qi</a:t>
            </a:r>
            <a:r>
              <a:rPr lang="en-US" i="1" dirty="0" smtClean="0"/>
              <a:t> </a:t>
            </a:r>
            <a:r>
              <a:rPr lang="en-US" dirty="0" smtClean="0"/>
              <a:t>= 2,400</a:t>
            </a:r>
            <a:endParaRPr lang="en-US" i="1" dirty="0" smtClean="0"/>
          </a:p>
          <a:p>
            <a:r>
              <a:rPr lang="en-US" dirty="0" smtClean="0"/>
              <a:t>document |d| is assumed to be 1,800 words long</a:t>
            </a:r>
          </a:p>
          <a:p>
            <a:r>
              <a:rPr lang="en-US" dirty="0" smtClean="0"/>
              <a:t>collection is assumed to be 10</a:t>
            </a:r>
            <a:r>
              <a:rPr lang="en-US" baseline="30000" dirty="0" smtClean="0"/>
              <a:t>9</a:t>
            </a:r>
            <a:r>
              <a:rPr lang="en-US" dirty="0" smtClean="0"/>
              <a:t> words long</a:t>
            </a:r>
          </a:p>
          <a:p>
            <a:pPr lvl="1"/>
            <a:r>
              <a:rPr lang="en-US" dirty="0" smtClean="0"/>
              <a:t>500,000 documents times an average of 2,000 words</a:t>
            </a:r>
          </a:p>
          <a:p>
            <a:r>
              <a:rPr lang="el-GR" dirty="0" smtClean="0"/>
              <a:t>μ</a:t>
            </a:r>
            <a:r>
              <a:rPr lang="en-US" dirty="0" smtClean="0"/>
              <a:t> = 2,000</a:t>
            </a:r>
            <a:endParaRPr lang="el-GR" dirty="0" smtClean="0"/>
          </a:p>
        </p:txBody>
      </p:sp>
    </p:spTree>
    <p:extLst>
      <p:ext uri="{BB962C8B-B14F-4D97-AF65-F5344CB8AC3E}">
        <p14:creationId xmlns:p14="http://schemas.microsoft.com/office/powerpoint/2010/main" xmlns="" val="41631907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Likelihood Example</a:t>
            </a:r>
            <a:endParaRPr lang="en-US" dirty="0"/>
          </a:p>
        </p:txBody>
      </p:sp>
      <p:pic>
        <p:nvPicPr>
          <p:cNvPr id="3" name="Picture 2" descr="TP_tmp.png"/>
          <p:cNvPicPr>
            <a:picLocks noChangeAspect="1"/>
          </p:cNvPicPr>
          <p:nvPr>
            <p:custDataLst>
              <p:tags r:id="rId1"/>
            </p:custDataLst>
          </p:nvPr>
        </p:nvPicPr>
        <p:blipFill>
          <a:blip r:embed="rId3" cstate="print"/>
          <a:stretch>
            <a:fillRect/>
          </a:stretch>
        </p:blipFill>
        <p:spPr>
          <a:xfrm>
            <a:off x="1219200" y="1905000"/>
            <a:ext cx="6651315" cy="2286000"/>
          </a:xfrm>
          <a:prstGeom prst="rect">
            <a:avLst/>
          </a:prstGeom>
        </p:spPr>
      </p:pic>
      <p:sp>
        <p:nvSpPr>
          <p:cNvPr id="5" name="TextBox 4"/>
          <p:cNvSpPr txBox="1"/>
          <p:nvPr/>
        </p:nvSpPr>
        <p:spPr>
          <a:xfrm>
            <a:off x="1066800" y="4724400"/>
            <a:ext cx="6858000" cy="954107"/>
          </a:xfrm>
          <a:prstGeom prst="rect">
            <a:avLst/>
          </a:prstGeom>
          <a:noFill/>
        </p:spPr>
        <p:txBody>
          <a:bodyPr wrap="square" rtlCol="0">
            <a:spAutoFit/>
          </a:bodyPr>
          <a:lstStyle/>
          <a:p>
            <a:pPr lvl="1">
              <a:buFont typeface="Arial" pitchFamily="34" charset="0"/>
              <a:buChar char="•"/>
            </a:pPr>
            <a:r>
              <a:rPr lang="en-US" sz="2800" dirty="0" smtClean="0"/>
              <a:t>  Negative number because summing logs 	of small numbers</a:t>
            </a:r>
            <a:endParaRPr lang="en-US" sz="2800" dirty="0"/>
          </a:p>
        </p:txBody>
      </p:sp>
    </p:spTree>
    <p:extLst>
      <p:ext uri="{BB962C8B-B14F-4D97-AF65-F5344CB8AC3E}">
        <p14:creationId xmlns:p14="http://schemas.microsoft.com/office/powerpoint/2010/main" xmlns="" val="37861502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Likelihood Example</a:t>
            </a:r>
            <a:endParaRPr lang="en-US" dirty="0"/>
          </a:p>
        </p:txBody>
      </p:sp>
      <p:pic>
        <p:nvPicPr>
          <p:cNvPr id="4" name="Picture 3" descr="TP_tmp.png"/>
          <p:cNvPicPr>
            <a:picLocks noChangeAspect="1"/>
          </p:cNvPicPr>
          <p:nvPr>
            <p:custDataLst>
              <p:tags r:id="rId1"/>
            </p:custDataLst>
          </p:nvPr>
        </p:nvPicPr>
        <p:blipFill>
          <a:blip r:embed="rId3" cstate="print"/>
          <a:stretch>
            <a:fillRect/>
          </a:stretch>
        </p:blipFill>
        <p:spPr>
          <a:xfrm>
            <a:off x="2057400" y="2286000"/>
            <a:ext cx="4917267" cy="2362200"/>
          </a:xfrm>
          <a:prstGeom prst="rect">
            <a:avLst/>
          </a:prstGeom>
        </p:spPr>
      </p:pic>
    </p:spTree>
    <p:extLst>
      <p:ext uri="{BB962C8B-B14F-4D97-AF65-F5344CB8AC3E}">
        <p14:creationId xmlns:p14="http://schemas.microsoft.com/office/powerpoint/2010/main" xmlns="" val="6666927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Extension: Google Distance</a:t>
            </a:r>
            <a:endParaRPr lang="en-US" dirty="0"/>
          </a:p>
        </p:txBody>
      </p:sp>
      <p:pic>
        <p:nvPicPr>
          <p:cNvPr id="1433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1000" y="1828800"/>
            <a:ext cx="8350111" cy="390048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5098810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Strong correlation with human similarity ratings</a:t>
            </a:r>
            <a:endParaRPr lang="en-GB" dirty="0"/>
          </a:p>
        </p:txBody>
      </p:sp>
      <p:pic>
        <p:nvPicPr>
          <p:cNvPr id="17410" name="Picture 2" descr="D:\Dropbox\Research\Psychodynamics\Sandbox\GoogleSim\basic_corr.png"/>
          <p:cNvPicPr>
            <a:picLocks noChangeAspect="1" noChangeArrowheads="1"/>
          </p:cNvPicPr>
          <p:nvPr/>
        </p:nvPicPr>
        <p:blipFill>
          <a:blip r:embed="rId2" cstate="print"/>
          <a:srcRect/>
          <a:stretch>
            <a:fillRect/>
          </a:stretch>
        </p:blipFill>
        <p:spPr bwMode="auto">
          <a:xfrm>
            <a:off x="1524000" y="1676400"/>
            <a:ext cx="5689600" cy="4267200"/>
          </a:xfrm>
          <a:prstGeom prst="rect">
            <a:avLst/>
          </a:prstGeom>
          <a:noFill/>
        </p:spPr>
      </p:pic>
      <p:sp>
        <p:nvSpPr>
          <p:cNvPr id="5" name="TextBox 4"/>
          <p:cNvSpPr txBox="1"/>
          <p:nvPr/>
        </p:nvSpPr>
        <p:spPr>
          <a:xfrm>
            <a:off x="3200400" y="5715000"/>
            <a:ext cx="2819400" cy="369332"/>
          </a:xfrm>
          <a:prstGeom prst="rect">
            <a:avLst/>
          </a:prstGeom>
          <a:noFill/>
        </p:spPr>
        <p:txBody>
          <a:bodyPr wrap="square" rtlCol="0">
            <a:spAutoFit/>
          </a:bodyPr>
          <a:lstStyle/>
          <a:p>
            <a:r>
              <a:rPr lang="en-US" dirty="0" smtClean="0"/>
              <a:t>Human similarity ratings</a:t>
            </a:r>
            <a:endParaRPr lang="en-GB" dirty="0"/>
          </a:p>
        </p:txBody>
      </p:sp>
      <p:sp>
        <p:nvSpPr>
          <p:cNvPr id="6" name="TextBox 5"/>
          <p:cNvSpPr txBox="1"/>
          <p:nvPr/>
        </p:nvSpPr>
        <p:spPr>
          <a:xfrm rot="16200000">
            <a:off x="1175266" y="3472934"/>
            <a:ext cx="1371600" cy="369332"/>
          </a:xfrm>
          <a:prstGeom prst="rect">
            <a:avLst/>
          </a:prstGeom>
          <a:noFill/>
        </p:spPr>
        <p:txBody>
          <a:bodyPr wrap="square" rtlCol="0">
            <a:spAutoFit/>
          </a:bodyPr>
          <a:lstStyle/>
          <a:p>
            <a:r>
              <a:rPr lang="en-US" dirty="0" smtClean="0"/>
              <a:t>Scaled NGD</a:t>
            </a:r>
            <a:endParaRPr lang="en-GB"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operationalize creativity</a:t>
            </a:r>
            <a:endParaRPr lang="en-US" dirty="0"/>
          </a:p>
        </p:txBody>
      </p:sp>
      <p:pic>
        <p:nvPicPr>
          <p:cNvPr id="1331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95400" y="1371600"/>
            <a:ext cx="6629400" cy="509713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TextBox 3"/>
          <p:cNvSpPr txBox="1"/>
          <p:nvPr/>
        </p:nvSpPr>
        <p:spPr>
          <a:xfrm>
            <a:off x="838200" y="6477000"/>
            <a:ext cx="7315200" cy="381000"/>
          </a:xfrm>
          <a:prstGeom prst="rect">
            <a:avLst/>
          </a:prstGeom>
          <a:noFill/>
        </p:spPr>
        <p:txBody>
          <a:bodyPr wrap="square" rtlCol="0">
            <a:spAutoFit/>
          </a:bodyPr>
          <a:lstStyle/>
          <a:p>
            <a:r>
              <a:rPr lang="en-GB" dirty="0" smtClean="0"/>
              <a:t>http://www.pnas.org/content/early/2017/07/18/1700811114</a:t>
            </a:r>
            <a:endParaRPr lang="en-GB" dirty="0"/>
          </a:p>
        </p:txBody>
      </p:sp>
    </p:spTree>
    <p:extLst>
      <p:ext uri="{BB962C8B-B14F-4D97-AF65-F5344CB8AC3E}">
        <p14:creationId xmlns:p14="http://schemas.microsoft.com/office/powerpoint/2010/main" xmlns="" val="18289297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Learning the form of concepts</a:t>
            </a:r>
            <a:endParaRPr lang="en-GB"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The discovery of form</a:t>
            </a:r>
            <a:endParaRPr lang="en-GB" dirty="0"/>
          </a:p>
        </p:txBody>
      </p:sp>
      <p:sp>
        <p:nvSpPr>
          <p:cNvPr id="8" name="Content Placeholder 7"/>
          <p:cNvSpPr>
            <a:spLocks noGrp="1"/>
          </p:cNvSpPr>
          <p:nvPr>
            <p:ph sz="half" idx="2"/>
          </p:nvPr>
        </p:nvSpPr>
        <p:spPr/>
        <p:txBody>
          <a:bodyPr>
            <a:normAutofit lnSpcReduction="10000"/>
          </a:bodyPr>
          <a:lstStyle/>
          <a:p>
            <a:r>
              <a:rPr lang="en-US" dirty="0" smtClean="0"/>
              <a:t>The ball is big and blue</a:t>
            </a:r>
          </a:p>
          <a:p>
            <a:pPr lvl="1"/>
            <a:r>
              <a:rPr lang="en-US" dirty="0" smtClean="0"/>
              <a:t>The blue is big and ball?</a:t>
            </a:r>
          </a:p>
          <a:p>
            <a:r>
              <a:rPr lang="en-US" dirty="0" smtClean="0"/>
              <a:t>The sun brings the morning</a:t>
            </a:r>
          </a:p>
          <a:p>
            <a:pPr lvl="1"/>
            <a:r>
              <a:rPr lang="en-US" dirty="0" smtClean="0"/>
              <a:t>The morning brings the sun</a:t>
            </a:r>
          </a:p>
          <a:p>
            <a:r>
              <a:rPr lang="en-US" dirty="0" smtClean="0"/>
              <a:t>Concepts aren’t just labels</a:t>
            </a:r>
          </a:p>
          <a:p>
            <a:pPr lvl="1"/>
            <a:r>
              <a:rPr lang="en-US" dirty="0" smtClean="0"/>
              <a:t>There are underlying structures that govern their usage</a:t>
            </a:r>
          </a:p>
        </p:txBody>
      </p:sp>
      <p:grpSp>
        <p:nvGrpSpPr>
          <p:cNvPr id="9" name="Group 3"/>
          <p:cNvGrpSpPr>
            <a:grpSpLocks/>
          </p:cNvGrpSpPr>
          <p:nvPr/>
        </p:nvGrpSpPr>
        <p:grpSpPr bwMode="auto">
          <a:xfrm>
            <a:off x="685800" y="1676400"/>
            <a:ext cx="3352800" cy="4770438"/>
            <a:chOff x="3264" y="1248"/>
            <a:chExt cx="2290" cy="3059"/>
          </a:xfrm>
        </p:grpSpPr>
        <p:pic>
          <p:nvPicPr>
            <p:cNvPr id="10" name="Picture 4" descr="gebcrop"/>
            <p:cNvPicPr>
              <a:picLocks noChangeAspect="1" noChangeArrowheads="1"/>
            </p:cNvPicPr>
            <p:nvPr/>
          </p:nvPicPr>
          <p:blipFill>
            <a:blip r:embed="rId2" cstate="print"/>
            <a:srcRect/>
            <a:stretch>
              <a:fillRect/>
            </a:stretch>
          </p:blipFill>
          <p:spPr bwMode="auto">
            <a:xfrm>
              <a:off x="3264" y="1248"/>
              <a:ext cx="2290" cy="2976"/>
            </a:xfrm>
            <a:prstGeom prst="rect">
              <a:avLst/>
            </a:prstGeom>
            <a:noFill/>
          </p:spPr>
        </p:pic>
        <p:sp>
          <p:nvSpPr>
            <p:cNvPr id="11" name="Text Box 5"/>
            <p:cNvSpPr txBox="1">
              <a:spLocks noChangeArrowheads="1"/>
            </p:cNvSpPr>
            <p:nvPr/>
          </p:nvSpPr>
          <p:spPr bwMode="auto">
            <a:xfrm>
              <a:off x="4608" y="4185"/>
              <a:ext cx="914" cy="122"/>
            </a:xfrm>
            <a:prstGeom prst="rect">
              <a:avLst/>
            </a:prstGeom>
            <a:noFill/>
            <a:ln w="9525">
              <a:noFill/>
              <a:miter lim="800000"/>
              <a:headEnd/>
              <a:tailEnd/>
            </a:ln>
            <a:effectLst/>
          </p:spPr>
          <p:txBody>
            <a:bodyPr wrap="none">
              <a:spAutoFit/>
            </a:bodyPr>
            <a:lstStyle/>
            <a:p>
              <a:pPr eaLnBrk="0" hangingPunct="0"/>
              <a:r>
                <a:rPr lang="en-US" sz="800">
                  <a:latin typeface="Times New Roman" pitchFamily="18" charset="0"/>
                </a:rPr>
                <a:t>Hofstadter. Godel, Escher, Bach.</a:t>
              </a: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325440" y="381640"/>
            <a:ext cx="8493120" cy="414764"/>
          </a:xfrm>
          <a:prstGeom prst="rect">
            <a:avLst/>
          </a:prstGeom>
          <a:noFill/>
          <a:ln w="9525">
            <a:noFill/>
            <a:round/>
            <a:headEnd/>
            <a:tailEnd/>
          </a:ln>
          <a:effectLst/>
        </p:spPr>
        <p:txBody>
          <a:bodyPr lIns="0" tIns="0" rIns="0" bIns="0"/>
          <a:lstStyle/>
          <a:p>
            <a:pPr algn="ct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500" b="1" dirty="0">
                <a:solidFill>
                  <a:srgbClr val="000000"/>
                </a:solidFill>
                <a:latin typeface="Arial" charset="0"/>
                <a:ea typeface="msgothic" charset="0"/>
                <a:cs typeface="msgothic" charset="0"/>
              </a:rPr>
              <a:t>Finding structure in data. </a:t>
            </a:r>
          </a:p>
        </p:txBody>
      </p:sp>
      <p:pic>
        <p:nvPicPr>
          <p:cNvPr id="3074" name="Picture 2"/>
          <p:cNvPicPr>
            <a:picLocks noChangeAspect="1" noChangeArrowheads="1"/>
          </p:cNvPicPr>
          <p:nvPr/>
        </p:nvPicPr>
        <p:blipFill>
          <a:blip r:embed="rId3" cstate="print"/>
          <a:srcRect/>
          <a:stretch>
            <a:fillRect/>
          </a:stretch>
        </p:blipFill>
        <p:spPr bwMode="auto">
          <a:xfrm>
            <a:off x="6717600" y="6002550"/>
            <a:ext cx="1991520" cy="633667"/>
          </a:xfrm>
          <a:prstGeom prst="rect">
            <a:avLst/>
          </a:prstGeom>
          <a:noFill/>
          <a:ln w="9525">
            <a:noFill/>
            <a:round/>
            <a:headEnd/>
            <a:tailEnd/>
          </a:ln>
          <a:effectLst/>
        </p:spPr>
      </p:pic>
      <p:pic>
        <p:nvPicPr>
          <p:cNvPr id="3075" name="Picture 3"/>
          <p:cNvPicPr>
            <a:picLocks noChangeAspect="1" noChangeArrowheads="1"/>
          </p:cNvPicPr>
          <p:nvPr/>
        </p:nvPicPr>
        <p:blipFill>
          <a:blip r:embed="rId4" cstate="print"/>
          <a:srcRect/>
          <a:stretch>
            <a:fillRect/>
          </a:stretch>
        </p:blipFill>
        <p:spPr bwMode="auto">
          <a:xfrm>
            <a:off x="671040" y="1303337"/>
            <a:ext cx="7804800" cy="4244125"/>
          </a:xfrm>
          <a:prstGeom prst="rect">
            <a:avLst/>
          </a:prstGeom>
          <a:noFill/>
          <a:ln w="9525">
            <a:noFill/>
            <a:round/>
            <a:headEnd/>
            <a:tailEnd/>
          </a:ln>
          <a:effectLst/>
        </p:spPr>
      </p:pic>
      <p:sp>
        <p:nvSpPr>
          <p:cNvPr id="3076" name="Text Box 4"/>
          <p:cNvSpPr txBox="1">
            <a:spLocks noChangeArrowheads="1"/>
          </p:cNvSpPr>
          <p:nvPr/>
        </p:nvSpPr>
        <p:spPr bwMode="auto">
          <a:xfrm>
            <a:off x="671040" y="5972307"/>
            <a:ext cx="3918240" cy="309632"/>
          </a:xfrm>
          <a:prstGeom prst="rect">
            <a:avLst/>
          </a:prstGeom>
          <a:noFill/>
          <a:ln w="9525">
            <a:noFill/>
            <a:round/>
            <a:headEnd/>
            <a:tailEnd/>
          </a:ln>
          <a:effectLst/>
        </p:spPr>
        <p:txBody>
          <a:bodyPr lIns="0" tIns="0" rIns="0" bIns="0"/>
          <a:lstStyle/>
          <a:p>
            <a:pPr>
              <a:tabLst>
                <a:tab pos="656650" algn="l"/>
                <a:tab pos="1313299" algn="l"/>
                <a:tab pos="1969949" algn="l"/>
                <a:tab pos="2626599" algn="l"/>
                <a:tab pos="3283248" algn="l"/>
              </a:tabLst>
            </a:pPr>
            <a:r>
              <a:rPr lang="en-GB" sz="1100" b="1" dirty="0">
                <a:solidFill>
                  <a:srgbClr val="000000"/>
                </a:solidFill>
                <a:latin typeface="Arial" charset="0"/>
                <a:ea typeface="msgothic" charset="0"/>
                <a:cs typeface="msgothic" charset="0"/>
              </a:rPr>
              <a:t>Charles Kemp, and Joshua B. </a:t>
            </a:r>
            <a:r>
              <a:rPr lang="en-GB" sz="1100" b="1" dirty="0" err="1">
                <a:solidFill>
                  <a:srgbClr val="000000"/>
                </a:solidFill>
                <a:latin typeface="Arial" charset="0"/>
                <a:ea typeface="msgothic" charset="0"/>
                <a:cs typeface="msgothic" charset="0"/>
              </a:rPr>
              <a:t>Tenenbaum</a:t>
            </a:r>
            <a:r>
              <a:rPr lang="en-GB" sz="1100" b="1" dirty="0">
                <a:solidFill>
                  <a:srgbClr val="000000"/>
                </a:solidFill>
                <a:latin typeface="Arial" charset="0"/>
                <a:ea typeface="msgothic" charset="0"/>
                <a:cs typeface="msgothic" charset="0"/>
              </a:rPr>
              <a:t> PNAS 2008;105:31:10687-10692</a:t>
            </a:r>
          </a:p>
        </p:txBody>
      </p:sp>
      <p:sp>
        <p:nvSpPr>
          <p:cNvPr id="3077" name="Text Box 5"/>
          <p:cNvSpPr txBox="1">
            <a:spLocks noChangeArrowheads="1"/>
          </p:cNvSpPr>
          <p:nvPr/>
        </p:nvSpPr>
        <p:spPr bwMode="auto">
          <a:xfrm>
            <a:off x="97920" y="6613175"/>
            <a:ext cx="4930560" cy="3470764"/>
          </a:xfrm>
          <a:prstGeom prst="rect">
            <a:avLst/>
          </a:prstGeom>
          <a:noFill/>
          <a:ln w="9525">
            <a:noFill/>
            <a:round/>
            <a:headEnd/>
            <a:tailEnd/>
          </a:ln>
          <a:effectLst/>
        </p:spPr>
        <p:txBody>
          <a:bodyPr lIns="0" tIns="0" rIns="0" bIns="0"/>
          <a:lstStyle/>
          <a:p>
            <a:pPr marL="77761" indent="-77761">
              <a:tabLst>
                <a:tab pos="656650" algn="l"/>
                <a:tab pos="1313299" algn="l"/>
                <a:tab pos="1969949" algn="l"/>
                <a:tab pos="2626599" algn="l"/>
                <a:tab pos="3283248" algn="l"/>
                <a:tab pos="3939898" algn="l"/>
                <a:tab pos="4596548" algn="l"/>
              </a:tabLst>
            </a:pPr>
            <a:r>
              <a:rPr lang="en-GB" sz="900" dirty="0">
                <a:solidFill>
                  <a:srgbClr val="000000"/>
                </a:solidFill>
                <a:latin typeface="Arial" charset="0"/>
                <a:ea typeface="msgothic" charset="0"/>
                <a:cs typeface="msgothic" charset="0"/>
              </a:rPr>
              <a:t>©2008 by National Academy of Sciences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304800" y="1219200"/>
            <a:ext cx="3810000" cy="5380038"/>
            <a:chOff x="3264" y="1248"/>
            <a:chExt cx="2290" cy="3059"/>
          </a:xfrm>
        </p:grpSpPr>
        <p:pic>
          <p:nvPicPr>
            <p:cNvPr id="1544196" name="Picture 4" descr="gebcrop"/>
            <p:cNvPicPr>
              <a:picLocks noChangeAspect="1" noChangeArrowheads="1"/>
            </p:cNvPicPr>
            <p:nvPr/>
          </p:nvPicPr>
          <p:blipFill>
            <a:blip r:embed="rId4" cstate="print"/>
            <a:srcRect/>
            <a:stretch>
              <a:fillRect/>
            </a:stretch>
          </p:blipFill>
          <p:spPr bwMode="auto">
            <a:xfrm>
              <a:off x="3264" y="1248"/>
              <a:ext cx="2290" cy="2976"/>
            </a:xfrm>
            <a:prstGeom prst="rect">
              <a:avLst/>
            </a:prstGeom>
            <a:noFill/>
          </p:spPr>
        </p:pic>
        <p:sp>
          <p:nvSpPr>
            <p:cNvPr id="1544197" name="Text Box 5"/>
            <p:cNvSpPr txBox="1">
              <a:spLocks noChangeArrowheads="1"/>
            </p:cNvSpPr>
            <p:nvPr/>
          </p:nvSpPr>
          <p:spPr bwMode="auto">
            <a:xfrm>
              <a:off x="4608" y="4185"/>
              <a:ext cx="914" cy="122"/>
            </a:xfrm>
            <a:prstGeom prst="rect">
              <a:avLst/>
            </a:prstGeom>
            <a:noFill/>
            <a:ln w="9525">
              <a:noFill/>
              <a:miter lim="800000"/>
              <a:headEnd/>
              <a:tailEnd/>
            </a:ln>
            <a:effectLst/>
          </p:spPr>
          <p:txBody>
            <a:bodyPr wrap="none">
              <a:spAutoFit/>
            </a:bodyPr>
            <a:lstStyle/>
            <a:p>
              <a:pPr eaLnBrk="0" hangingPunct="0"/>
              <a:r>
                <a:rPr lang="en-US" sz="800">
                  <a:latin typeface="Times New Roman" pitchFamily="18" charset="0"/>
                </a:rPr>
                <a:t>Hofstadter. Godel, Escher, Bach.</a:t>
              </a:r>
            </a:p>
          </p:txBody>
        </p:sp>
      </p:grpSp>
      <p:sp>
        <p:nvSpPr>
          <p:cNvPr id="1544198" name="Rectangle 6"/>
          <p:cNvSpPr>
            <a:spLocks noGrp="1" noChangeArrowheads="1"/>
          </p:cNvSpPr>
          <p:nvPr>
            <p:ph type="title"/>
          </p:nvPr>
        </p:nvSpPr>
        <p:spPr/>
        <p:txBody>
          <a:bodyPr/>
          <a:lstStyle/>
          <a:p>
            <a:r>
              <a:rPr lang="en-US"/>
              <a:t>Semantic Networks </a:t>
            </a:r>
          </a:p>
        </p:txBody>
      </p:sp>
      <p:graphicFrame>
        <p:nvGraphicFramePr>
          <p:cNvPr id="1544199" name="Object 7"/>
          <p:cNvGraphicFramePr>
            <a:graphicFrameLocks noChangeAspect="1"/>
          </p:cNvGraphicFramePr>
          <p:nvPr>
            <p:ph idx="1"/>
          </p:nvPr>
        </p:nvGraphicFramePr>
        <p:xfrm>
          <a:off x="4648200" y="1752600"/>
          <a:ext cx="3494088" cy="4114800"/>
        </p:xfrm>
        <a:graphic>
          <a:graphicData uri="http://schemas.openxmlformats.org/presentationml/2006/ole">
            <p:oleObj spid="_x0000_s1026" r:id="rId5" imgW="2362200" imgH="2781300" progId="Word.Document.8">
              <p:embed/>
            </p:oleObj>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 observer model of form discovery</a:t>
            </a:r>
            <a:endParaRPr lang="en-GB" dirty="0"/>
          </a:p>
        </p:txBody>
      </p:sp>
      <p:sp>
        <p:nvSpPr>
          <p:cNvPr id="3" name="Content Placeholder 2"/>
          <p:cNvSpPr>
            <a:spLocks noGrp="1"/>
          </p:cNvSpPr>
          <p:nvPr>
            <p:ph sz="half" idx="1"/>
          </p:nvPr>
        </p:nvSpPr>
        <p:spPr/>
        <p:txBody>
          <a:bodyPr>
            <a:normAutofit fontScale="85000" lnSpcReduction="10000"/>
          </a:bodyPr>
          <a:lstStyle/>
          <a:p>
            <a:r>
              <a:rPr lang="en-US" b="1" dirty="0" smtClean="0"/>
              <a:t>Forms </a:t>
            </a:r>
            <a:r>
              <a:rPr lang="en-US" dirty="0" smtClean="0"/>
              <a:t>are distinct arrangement patterns of entities</a:t>
            </a:r>
          </a:p>
          <a:p>
            <a:r>
              <a:rPr lang="en-US" b="1" dirty="0" smtClean="0"/>
              <a:t>Structures </a:t>
            </a:r>
            <a:r>
              <a:rPr lang="en-US" dirty="0" smtClean="0"/>
              <a:t>are instantiations of specific forms that represent the organization of specific </a:t>
            </a:r>
            <a:r>
              <a:rPr lang="en-US" dirty="0" smtClean="0"/>
              <a:t>concepts</a:t>
            </a:r>
          </a:p>
          <a:p>
            <a:pPr lvl="1"/>
            <a:r>
              <a:rPr lang="en-US" dirty="0" smtClean="0"/>
              <a:t>Each node in a structure is a cluster of objects</a:t>
            </a:r>
            <a:endParaRPr lang="en-US" dirty="0" smtClean="0"/>
          </a:p>
          <a:p>
            <a:r>
              <a:rPr lang="en-US" b="1" dirty="0" smtClean="0"/>
              <a:t>Data </a:t>
            </a:r>
            <a:r>
              <a:rPr lang="en-US" dirty="0" smtClean="0"/>
              <a:t>are similarity ratings, relational observations etc. </a:t>
            </a:r>
            <a:r>
              <a:rPr lang="en-US" dirty="0" smtClean="0"/>
              <a:t>stored as a feature matrix </a:t>
            </a:r>
            <a:endParaRPr lang="en-US" dirty="0" smtClean="0"/>
          </a:p>
        </p:txBody>
      </p:sp>
      <p:sp>
        <p:nvSpPr>
          <p:cNvPr id="5" name="TextBox 4"/>
          <p:cNvSpPr txBox="1"/>
          <p:nvPr/>
        </p:nvSpPr>
        <p:spPr>
          <a:xfrm>
            <a:off x="6477000" y="1752600"/>
            <a:ext cx="762000" cy="369332"/>
          </a:xfrm>
          <a:prstGeom prst="rect">
            <a:avLst/>
          </a:prstGeom>
          <a:noFill/>
        </p:spPr>
        <p:txBody>
          <a:bodyPr wrap="square" rtlCol="0">
            <a:spAutoFit/>
          </a:bodyPr>
          <a:lstStyle/>
          <a:p>
            <a:r>
              <a:rPr lang="en-US" dirty="0" smtClean="0"/>
              <a:t>Form</a:t>
            </a:r>
            <a:endParaRPr lang="en-GB" dirty="0"/>
          </a:p>
        </p:txBody>
      </p:sp>
      <p:sp>
        <p:nvSpPr>
          <p:cNvPr id="6" name="TextBox 5"/>
          <p:cNvSpPr txBox="1"/>
          <p:nvPr/>
        </p:nvSpPr>
        <p:spPr>
          <a:xfrm>
            <a:off x="6324600" y="3364468"/>
            <a:ext cx="1143000" cy="369332"/>
          </a:xfrm>
          <a:prstGeom prst="rect">
            <a:avLst/>
          </a:prstGeom>
          <a:noFill/>
        </p:spPr>
        <p:txBody>
          <a:bodyPr wrap="square" rtlCol="0">
            <a:spAutoFit/>
          </a:bodyPr>
          <a:lstStyle/>
          <a:p>
            <a:r>
              <a:rPr lang="en-US" dirty="0" smtClean="0"/>
              <a:t>Structure</a:t>
            </a:r>
            <a:endParaRPr lang="en-GB" dirty="0"/>
          </a:p>
        </p:txBody>
      </p:sp>
      <p:sp>
        <p:nvSpPr>
          <p:cNvPr id="7" name="TextBox 6"/>
          <p:cNvSpPr txBox="1"/>
          <p:nvPr/>
        </p:nvSpPr>
        <p:spPr>
          <a:xfrm>
            <a:off x="6477000" y="5257800"/>
            <a:ext cx="685800" cy="381000"/>
          </a:xfrm>
          <a:prstGeom prst="rect">
            <a:avLst/>
          </a:prstGeom>
          <a:noFill/>
        </p:spPr>
        <p:txBody>
          <a:bodyPr wrap="square" rtlCol="0">
            <a:spAutoFit/>
          </a:bodyPr>
          <a:lstStyle/>
          <a:p>
            <a:r>
              <a:rPr lang="en-US" dirty="0" smtClean="0"/>
              <a:t>Data</a:t>
            </a:r>
            <a:endParaRPr lang="en-GB" dirty="0"/>
          </a:p>
        </p:txBody>
      </p:sp>
      <p:cxnSp>
        <p:nvCxnSpPr>
          <p:cNvPr id="9" name="Straight Arrow Connector 8"/>
          <p:cNvCxnSpPr/>
          <p:nvPr/>
        </p:nvCxnSpPr>
        <p:spPr>
          <a:xfrm>
            <a:off x="6781800" y="2209800"/>
            <a:ext cx="0" cy="1066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781800" y="3733800"/>
            <a:ext cx="0" cy="13716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325440" y="381640"/>
            <a:ext cx="8493120" cy="414764"/>
          </a:xfrm>
          <a:prstGeom prst="rect">
            <a:avLst/>
          </a:prstGeom>
          <a:noFill/>
          <a:ln w="9525">
            <a:noFill/>
            <a:round/>
            <a:headEnd/>
            <a:tailEnd/>
          </a:ln>
          <a:effectLst/>
        </p:spPr>
        <p:txBody>
          <a:bodyPr lIns="0" tIns="0" rIns="0" bIns="0"/>
          <a:lstStyle/>
          <a:p>
            <a:pPr algn="ct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500" b="1" dirty="0">
                <a:solidFill>
                  <a:srgbClr val="000000"/>
                </a:solidFill>
                <a:latin typeface="Arial" charset="0"/>
                <a:ea typeface="msgothic" charset="0"/>
                <a:cs typeface="msgothic" charset="0"/>
              </a:rPr>
              <a:t>A hypothesis space of structural forms. </a:t>
            </a:r>
          </a:p>
        </p:txBody>
      </p:sp>
      <p:pic>
        <p:nvPicPr>
          <p:cNvPr id="3074" name="Picture 2"/>
          <p:cNvPicPr>
            <a:picLocks noChangeAspect="1" noChangeArrowheads="1"/>
          </p:cNvPicPr>
          <p:nvPr/>
        </p:nvPicPr>
        <p:blipFill>
          <a:blip r:embed="rId3" cstate="print"/>
          <a:srcRect/>
          <a:stretch>
            <a:fillRect/>
          </a:stretch>
        </p:blipFill>
        <p:spPr bwMode="auto">
          <a:xfrm>
            <a:off x="6717600" y="6002550"/>
            <a:ext cx="1991520" cy="633667"/>
          </a:xfrm>
          <a:prstGeom prst="rect">
            <a:avLst/>
          </a:prstGeom>
          <a:noFill/>
          <a:ln w="9525">
            <a:noFill/>
            <a:round/>
            <a:headEnd/>
            <a:tailEnd/>
          </a:ln>
          <a:effectLst/>
        </p:spPr>
      </p:pic>
      <p:pic>
        <p:nvPicPr>
          <p:cNvPr id="3075" name="Picture 3"/>
          <p:cNvPicPr>
            <a:picLocks noChangeAspect="1" noChangeArrowheads="1"/>
          </p:cNvPicPr>
          <p:nvPr/>
        </p:nvPicPr>
        <p:blipFill>
          <a:blip r:embed="rId4" cstate="print"/>
          <a:srcRect/>
          <a:stretch>
            <a:fillRect/>
          </a:stretch>
        </p:blipFill>
        <p:spPr bwMode="auto">
          <a:xfrm>
            <a:off x="2106720" y="979303"/>
            <a:ext cx="4936320" cy="4893634"/>
          </a:xfrm>
          <a:prstGeom prst="rect">
            <a:avLst/>
          </a:prstGeom>
          <a:noFill/>
          <a:ln w="9525">
            <a:noFill/>
            <a:round/>
            <a:headEnd/>
            <a:tailEnd/>
          </a:ln>
          <a:effectLst/>
        </p:spPr>
      </p:pic>
      <p:sp>
        <p:nvSpPr>
          <p:cNvPr id="3076" name="Text Box 4"/>
          <p:cNvSpPr txBox="1">
            <a:spLocks noChangeArrowheads="1"/>
          </p:cNvSpPr>
          <p:nvPr/>
        </p:nvSpPr>
        <p:spPr bwMode="auto">
          <a:xfrm>
            <a:off x="2106721" y="5972307"/>
            <a:ext cx="3918240" cy="309632"/>
          </a:xfrm>
          <a:prstGeom prst="rect">
            <a:avLst/>
          </a:prstGeom>
          <a:noFill/>
          <a:ln w="9525">
            <a:noFill/>
            <a:round/>
            <a:headEnd/>
            <a:tailEnd/>
          </a:ln>
          <a:effectLst/>
        </p:spPr>
        <p:txBody>
          <a:bodyPr lIns="0" tIns="0" rIns="0" bIns="0"/>
          <a:lstStyle/>
          <a:p>
            <a:pPr>
              <a:tabLst>
                <a:tab pos="656650" algn="l"/>
                <a:tab pos="1313299" algn="l"/>
                <a:tab pos="1969949" algn="l"/>
                <a:tab pos="2626599" algn="l"/>
                <a:tab pos="3283248" algn="l"/>
              </a:tabLst>
            </a:pPr>
            <a:r>
              <a:rPr lang="en-GB" sz="1100" b="1" dirty="0">
                <a:solidFill>
                  <a:srgbClr val="000000"/>
                </a:solidFill>
                <a:latin typeface="Arial" charset="0"/>
                <a:ea typeface="msgothic" charset="0"/>
                <a:cs typeface="msgothic" charset="0"/>
              </a:rPr>
              <a:t>Charles Kemp, and Joshua B. </a:t>
            </a:r>
            <a:r>
              <a:rPr lang="en-GB" sz="1100" b="1" dirty="0" err="1">
                <a:solidFill>
                  <a:srgbClr val="000000"/>
                </a:solidFill>
                <a:latin typeface="Arial" charset="0"/>
                <a:ea typeface="msgothic" charset="0"/>
                <a:cs typeface="msgothic" charset="0"/>
              </a:rPr>
              <a:t>Tenenbaum</a:t>
            </a:r>
            <a:r>
              <a:rPr lang="en-GB" sz="1100" b="1" dirty="0">
                <a:solidFill>
                  <a:srgbClr val="000000"/>
                </a:solidFill>
                <a:latin typeface="Arial" charset="0"/>
                <a:ea typeface="msgothic" charset="0"/>
                <a:cs typeface="msgothic" charset="0"/>
              </a:rPr>
              <a:t> PNAS 2008;105:31:10687-10692</a:t>
            </a:r>
          </a:p>
        </p:txBody>
      </p:sp>
      <p:sp>
        <p:nvSpPr>
          <p:cNvPr id="3077" name="Text Box 5"/>
          <p:cNvSpPr txBox="1">
            <a:spLocks noChangeArrowheads="1"/>
          </p:cNvSpPr>
          <p:nvPr/>
        </p:nvSpPr>
        <p:spPr bwMode="auto">
          <a:xfrm>
            <a:off x="97920" y="6613175"/>
            <a:ext cx="4930560" cy="3470764"/>
          </a:xfrm>
          <a:prstGeom prst="rect">
            <a:avLst/>
          </a:prstGeom>
          <a:noFill/>
          <a:ln w="9525">
            <a:noFill/>
            <a:round/>
            <a:headEnd/>
            <a:tailEnd/>
          </a:ln>
          <a:effectLst/>
        </p:spPr>
        <p:txBody>
          <a:bodyPr lIns="0" tIns="0" rIns="0" bIns="0"/>
          <a:lstStyle/>
          <a:p>
            <a:pPr marL="77761" indent="-77761">
              <a:tabLst>
                <a:tab pos="656650" algn="l"/>
                <a:tab pos="1313299" algn="l"/>
                <a:tab pos="1969949" algn="l"/>
                <a:tab pos="2626599" algn="l"/>
                <a:tab pos="3283248" algn="l"/>
                <a:tab pos="3939898" algn="l"/>
                <a:tab pos="4596548" algn="l"/>
              </a:tabLst>
            </a:pPr>
            <a:r>
              <a:rPr lang="en-GB" sz="900" dirty="0">
                <a:solidFill>
                  <a:srgbClr val="000000"/>
                </a:solidFill>
                <a:latin typeface="Arial" charset="0"/>
                <a:ea typeface="msgothic" charset="0"/>
                <a:cs typeface="msgothic" charset="0"/>
              </a:rPr>
              <a:t>©2008 by National Academy of Sciences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Computational model</a:t>
            </a:r>
            <a:endParaRPr lang="en-GB" dirty="0"/>
          </a:p>
        </p:txBody>
      </p:sp>
      <p:sp>
        <p:nvSpPr>
          <p:cNvPr id="3" name="Content Placeholder 2"/>
          <p:cNvSpPr>
            <a:spLocks noGrp="1"/>
          </p:cNvSpPr>
          <p:nvPr>
            <p:ph idx="1"/>
          </p:nvPr>
        </p:nvSpPr>
        <p:spPr/>
        <p:txBody>
          <a:bodyPr>
            <a:normAutofit fontScale="85000" lnSpcReduction="10000"/>
          </a:bodyPr>
          <a:lstStyle/>
          <a:p>
            <a:r>
              <a:rPr lang="en-US" dirty="0" smtClean="0"/>
              <a:t>Bayesian observer model</a:t>
            </a:r>
          </a:p>
          <a:p>
            <a:endParaRPr lang="en-US" dirty="0" smtClean="0"/>
          </a:p>
          <a:p>
            <a:r>
              <a:rPr lang="en-US" dirty="0" smtClean="0"/>
              <a:t>p(f) is a uniform prior over all candidate forms</a:t>
            </a:r>
          </a:p>
          <a:p>
            <a:r>
              <a:rPr lang="en-US" dirty="0" smtClean="0"/>
              <a:t>p(</a:t>
            </a:r>
            <a:r>
              <a:rPr lang="en-US" dirty="0" err="1" smtClean="0"/>
              <a:t>s|f</a:t>
            </a:r>
            <a:r>
              <a:rPr lang="en-US" dirty="0" smtClean="0"/>
              <a:t>) is the likelihood of a particular structure being generated from a form</a:t>
            </a:r>
          </a:p>
          <a:p>
            <a:pPr lvl="1"/>
            <a:r>
              <a:rPr lang="en-US" dirty="0" smtClean="0"/>
              <a:t>Prefers fewer node graphs</a:t>
            </a:r>
          </a:p>
          <a:p>
            <a:pPr lvl="1"/>
            <a:r>
              <a:rPr lang="en-US" dirty="0" smtClean="0"/>
              <a:t>Has to respect graph-theoretic compatibility with the generating form</a:t>
            </a:r>
          </a:p>
          <a:p>
            <a:r>
              <a:rPr lang="en-US" dirty="0" smtClean="0"/>
              <a:t>p</a:t>
            </a:r>
            <a:r>
              <a:rPr lang="en-US" dirty="0" smtClean="0"/>
              <a:t>(</a:t>
            </a:r>
            <a:r>
              <a:rPr lang="en-US" dirty="0" err="1" smtClean="0"/>
              <a:t>d|s</a:t>
            </a:r>
            <a:r>
              <a:rPr lang="en-US" dirty="0" smtClean="0"/>
              <a:t>) is the likelihood of the observed feature matrix </a:t>
            </a:r>
          </a:p>
          <a:p>
            <a:pPr lvl="1"/>
            <a:r>
              <a:rPr lang="en-US" dirty="0" smtClean="0"/>
              <a:t>This is high when objects close in a structure have similar feature values</a:t>
            </a:r>
            <a:endParaRPr lang="en-US" dirty="0" smtClean="0"/>
          </a:p>
        </p:txBody>
      </p:sp>
      <p:sp>
        <p:nvSpPr>
          <p:cNvPr id="4" name="TextBox 3"/>
          <p:cNvSpPr txBox="1"/>
          <p:nvPr/>
        </p:nvSpPr>
        <p:spPr>
          <a:xfrm>
            <a:off x="2209800" y="2057400"/>
            <a:ext cx="3733800" cy="461665"/>
          </a:xfrm>
          <a:prstGeom prst="rect">
            <a:avLst/>
          </a:prstGeom>
          <a:noFill/>
        </p:spPr>
        <p:txBody>
          <a:bodyPr wrap="square" rtlCol="0">
            <a:spAutoFit/>
          </a:bodyPr>
          <a:lstStyle/>
          <a:p>
            <a:r>
              <a:rPr lang="en-US" sz="2400" dirty="0" smtClean="0"/>
              <a:t>p(</a:t>
            </a:r>
            <a:r>
              <a:rPr lang="en-US" sz="2400" dirty="0" err="1" smtClean="0"/>
              <a:t>s,f|d</a:t>
            </a:r>
            <a:r>
              <a:rPr lang="en-US" sz="2400" dirty="0" smtClean="0"/>
              <a:t>)  </a:t>
            </a:r>
            <a:r>
              <a:rPr lang="el-GR" sz="2400" dirty="0" smtClean="0"/>
              <a:t>α</a:t>
            </a:r>
            <a:r>
              <a:rPr lang="en-US" sz="2400" dirty="0" smtClean="0"/>
              <a:t>  p(</a:t>
            </a:r>
            <a:r>
              <a:rPr lang="en-US" sz="2400" dirty="0" err="1" smtClean="0"/>
              <a:t>d|s</a:t>
            </a:r>
            <a:r>
              <a:rPr lang="en-US" sz="2400" dirty="0" smtClean="0"/>
              <a:t>)p(</a:t>
            </a:r>
            <a:r>
              <a:rPr lang="en-US" sz="2400" dirty="0" err="1" smtClean="0"/>
              <a:t>s|f</a:t>
            </a:r>
            <a:r>
              <a:rPr lang="en-US" sz="2400" dirty="0" smtClean="0"/>
              <a:t>)p(f)</a:t>
            </a:r>
            <a:endParaRPr lang="en-GB"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structure likelihood</a:t>
            </a:r>
            <a:endParaRPr lang="en-GB" dirty="0"/>
          </a:p>
        </p:txBody>
      </p:sp>
      <p:sp>
        <p:nvSpPr>
          <p:cNvPr id="3" name="Content Placeholder 2"/>
          <p:cNvSpPr>
            <a:spLocks noGrp="1"/>
          </p:cNvSpPr>
          <p:nvPr>
            <p:ph idx="1"/>
          </p:nvPr>
        </p:nvSpPr>
        <p:spPr/>
        <p:txBody>
          <a:bodyPr/>
          <a:lstStyle/>
          <a:p>
            <a:r>
              <a:rPr lang="en-US" dirty="0" smtClean="0"/>
              <a:t>Remember: structures are graphs with object clusters as nodes</a:t>
            </a:r>
            <a:endParaRPr lang="en-GB" dirty="0"/>
          </a:p>
        </p:txBody>
      </p:sp>
      <p:pic>
        <p:nvPicPr>
          <p:cNvPr id="20482" name="Picture 2"/>
          <p:cNvPicPr>
            <a:picLocks noChangeAspect="1" noChangeArrowheads="1"/>
          </p:cNvPicPr>
          <p:nvPr/>
        </p:nvPicPr>
        <p:blipFill>
          <a:blip r:embed="rId2" cstate="print"/>
          <a:srcRect/>
          <a:stretch>
            <a:fillRect/>
          </a:stretch>
        </p:blipFill>
        <p:spPr bwMode="auto">
          <a:xfrm>
            <a:off x="1371600" y="2590800"/>
            <a:ext cx="5876925" cy="990600"/>
          </a:xfrm>
          <a:prstGeom prst="rect">
            <a:avLst/>
          </a:prstGeom>
          <a:noFill/>
          <a:ln w="9525">
            <a:noFill/>
            <a:miter lim="800000"/>
            <a:headEnd/>
            <a:tailEnd/>
          </a:ln>
        </p:spPr>
      </p:pic>
      <p:pic>
        <p:nvPicPr>
          <p:cNvPr id="20483" name="Picture 3"/>
          <p:cNvPicPr>
            <a:picLocks noChangeAspect="1" noChangeArrowheads="1"/>
          </p:cNvPicPr>
          <p:nvPr/>
        </p:nvPicPr>
        <p:blipFill>
          <a:blip r:embed="rId3" cstate="print"/>
          <a:srcRect/>
          <a:stretch>
            <a:fillRect/>
          </a:stretch>
        </p:blipFill>
        <p:spPr bwMode="auto">
          <a:xfrm>
            <a:off x="609600" y="3505200"/>
            <a:ext cx="7848600" cy="2800350"/>
          </a:xfrm>
          <a:prstGeom prst="rect">
            <a:avLst/>
          </a:prstGeom>
          <a:noFill/>
          <a:ln w="9525">
            <a:noFill/>
            <a:miter lim="800000"/>
            <a:headEnd/>
            <a:tailEnd/>
          </a:ln>
        </p:spPr>
      </p:pic>
      <p:sp>
        <p:nvSpPr>
          <p:cNvPr id="6" name="TextBox 5"/>
          <p:cNvSpPr txBox="1"/>
          <p:nvPr/>
        </p:nvSpPr>
        <p:spPr>
          <a:xfrm>
            <a:off x="685800" y="6096000"/>
            <a:ext cx="2133600" cy="646331"/>
          </a:xfrm>
          <a:prstGeom prst="rect">
            <a:avLst/>
          </a:prstGeom>
          <a:noFill/>
        </p:spPr>
        <p:txBody>
          <a:bodyPr wrap="square" rtlCol="0">
            <a:spAutoFit/>
          </a:bodyPr>
          <a:lstStyle/>
          <a:p>
            <a:r>
              <a:rPr lang="en-US" dirty="0" smtClean="0"/>
              <a:t>Not compatible with a grid form</a:t>
            </a:r>
            <a:endParaRPr lang="en-GB" dirty="0"/>
          </a:p>
        </p:txBody>
      </p:sp>
      <p:sp>
        <p:nvSpPr>
          <p:cNvPr id="7" name="TextBox 6"/>
          <p:cNvSpPr txBox="1"/>
          <p:nvPr/>
        </p:nvSpPr>
        <p:spPr>
          <a:xfrm>
            <a:off x="3505200" y="6059269"/>
            <a:ext cx="1981200" cy="646331"/>
          </a:xfrm>
          <a:prstGeom prst="rect">
            <a:avLst/>
          </a:prstGeom>
          <a:noFill/>
        </p:spPr>
        <p:txBody>
          <a:bodyPr wrap="square" rtlCol="0">
            <a:spAutoFit/>
          </a:bodyPr>
          <a:lstStyle/>
          <a:p>
            <a:r>
              <a:rPr lang="en-US" dirty="0" smtClean="0"/>
              <a:t>Compatible with a grid form</a:t>
            </a:r>
            <a:endParaRPr lang="en-GB" dirty="0"/>
          </a:p>
        </p:txBody>
      </p:sp>
      <p:sp>
        <p:nvSpPr>
          <p:cNvPr id="8" name="TextBox 7"/>
          <p:cNvSpPr txBox="1"/>
          <p:nvPr/>
        </p:nvSpPr>
        <p:spPr>
          <a:xfrm>
            <a:off x="5867400" y="6248400"/>
            <a:ext cx="3124200" cy="369332"/>
          </a:xfrm>
          <a:prstGeom prst="rect">
            <a:avLst/>
          </a:prstGeom>
          <a:noFill/>
        </p:spPr>
        <p:txBody>
          <a:bodyPr wrap="square" rtlCol="0">
            <a:spAutoFit/>
          </a:bodyPr>
          <a:lstStyle/>
          <a:p>
            <a:r>
              <a:rPr lang="en-US" dirty="0" smtClean="0"/>
              <a:t>Corresponding object graph</a:t>
            </a:r>
            <a:endParaRPr lang="en-GB"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data likelihood</a:t>
            </a:r>
            <a:endParaRPr lang="en-GB" dirty="0"/>
          </a:p>
        </p:txBody>
      </p:sp>
      <p:sp>
        <p:nvSpPr>
          <p:cNvPr id="3" name="Content Placeholder 2"/>
          <p:cNvSpPr>
            <a:spLocks noGrp="1"/>
          </p:cNvSpPr>
          <p:nvPr>
            <p:ph idx="1"/>
          </p:nvPr>
        </p:nvSpPr>
        <p:spPr/>
        <p:txBody>
          <a:bodyPr/>
          <a:lstStyle/>
          <a:p>
            <a:r>
              <a:rPr lang="en-US" dirty="0" smtClean="0"/>
              <a:t>Has to be high when nearby objects in the object graph have similar features</a:t>
            </a:r>
          </a:p>
          <a:p>
            <a:r>
              <a:rPr lang="en-US" dirty="0" smtClean="0"/>
              <a:t>Model this probabilistically by assuming features are sampled conditionally independently from a Gaussian distribution over the graph</a:t>
            </a:r>
            <a:endParaRPr lang="en-GB" dirty="0"/>
          </a:p>
        </p:txBody>
      </p:sp>
      <p:pic>
        <p:nvPicPr>
          <p:cNvPr id="21506" name="Picture 2"/>
          <p:cNvPicPr>
            <a:picLocks noChangeAspect="1" noChangeArrowheads="1"/>
          </p:cNvPicPr>
          <p:nvPr/>
        </p:nvPicPr>
        <p:blipFill>
          <a:blip r:embed="rId2" cstate="print"/>
          <a:srcRect/>
          <a:stretch>
            <a:fillRect/>
          </a:stretch>
        </p:blipFill>
        <p:spPr bwMode="auto">
          <a:xfrm>
            <a:off x="1828800" y="4724400"/>
            <a:ext cx="4914900" cy="914400"/>
          </a:xfrm>
          <a:prstGeom prst="rect">
            <a:avLst/>
          </a:prstGeom>
          <a:noFill/>
          <a:ln w="9525">
            <a:noFill/>
            <a:miter lim="800000"/>
            <a:headEnd/>
            <a:tailEnd/>
          </a:ln>
        </p:spPr>
      </p:pic>
      <p:sp>
        <p:nvSpPr>
          <p:cNvPr id="5" name="TextBox 4"/>
          <p:cNvSpPr txBox="1"/>
          <p:nvPr/>
        </p:nvSpPr>
        <p:spPr>
          <a:xfrm>
            <a:off x="990600" y="5802868"/>
            <a:ext cx="5791200" cy="369332"/>
          </a:xfrm>
          <a:prstGeom prst="rect">
            <a:avLst/>
          </a:prstGeom>
          <a:noFill/>
        </p:spPr>
        <p:txBody>
          <a:bodyPr wrap="square" rtlCol="0">
            <a:spAutoFit/>
          </a:bodyPr>
          <a:lstStyle/>
          <a:p>
            <a:r>
              <a:rPr lang="en-US" dirty="0" smtClean="0"/>
              <a:t>Where w are inverse edge lengths</a:t>
            </a:r>
            <a:endParaRPr lang="en-GB"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a:t>
            </a:r>
            <a:endParaRPr lang="en-GB" dirty="0"/>
          </a:p>
        </p:txBody>
      </p:sp>
      <p:sp>
        <p:nvSpPr>
          <p:cNvPr id="3" name="Content Placeholder 2"/>
          <p:cNvSpPr>
            <a:spLocks noGrp="1"/>
          </p:cNvSpPr>
          <p:nvPr>
            <p:ph idx="1"/>
          </p:nvPr>
        </p:nvSpPr>
        <p:spPr/>
        <p:txBody>
          <a:bodyPr>
            <a:normAutofit lnSpcReduction="10000"/>
          </a:bodyPr>
          <a:lstStyle/>
          <a:p>
            <a:r>
              <a:rPr lang="en-US" dirty="0" smtClean="0"/>
              <a:t>Separate greedy search for each candidate form</a:t>
            </a:r>
          </a:p>
          <a:p>
            <a:r>
              <a:rPr lang="en-US" dirty="0" smtClean="0"/>
              <a:t>Initialization </a:t>
            </a:r>
            <a:r>
              <a:rPr lang="en-US" dirty="0" smtClean="0">
                <a:sym typeface="Wingdings" pitchFamily="2" charset="2"/>
              </a:rPr>
              <a:t> all objects in one cluster</a:t>
            </a:r>
          </a:p>
          <a:p>
            <a:r>
              <a:rPr lang="en-US" dirty="0" smtClean="0">
                <a:sym typeface="Wingdings" pitchFamily="2" charset="2"/>
              </a:rPr>
              <a:t>Each time step 	</a:t>
            </a:r>
          </a:p>
          <a:p>
            <a:pPr lvl="1"/>
            <a:r>
              <a:rPr lang="en-US" dirty="0" smtClean="0">
                <a:sym typeface="Wingdings" pitchFamily="2" charset="2"/>
              </a:rPr>
              <a:t>split cluster using production rule for the current form; do this for subsets of active clusters</a:t>
            </a:r>
          </a:p>
          <a:p>
            <a:pPr lvl="1"/>
            <a:r>
              <a:rPr lang="en-US" dirty="0" smtClean="0">
                <a:sym typeface="Wingdings" pitchFamily="2" charset="2"/>
              </a:rPr>
              <a:t>Evaluate p(</a:t>
            </a:r>
            <a:r>
              <a:rPr lang="en-US" dirty="0" err="1" smtClean="0">
                <a:sym typeface="Wingdings" pitchFamily="2" charset="2"/>
              </a:rPr>
              <a:t>f,s|d</a:t>
            </a:r>
            <a:r>
              <a:rPr lang="en-US" dirty="0" smtClean="0">
                <a:sym typeface="Wingdings" pitchFamily="2" charset="2"/>
              </a:rPr>
              <a:t>) using these new proposals</a:t>
            </a:r>
          </a:p>
          <a:p>
            <a:r>
              <a:rPr lang="en-US" dirty="0" smtClean="0">
                <a:sym typeface="Wingdings" pitchFamily="2" charset="2"/>
              </a:rPr>
              <a:t>Search concludes when the posterior probability can no longer be improved</a:t>
            </a:r>
          </a:p>
          <a:p>
            <a:endParaRPr lang="en-GB"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cstate="print"/>
          <a:srcRect/>
          <a:stretch>
            <a:fillRect/>
          </a:stretch>
        </p:blipFill>
        <p:spPr bwMode="auto">
          <a:xfrm>
            <a:off x="304800" y="381000"/>
            <a:ext cx="8376318" cy="588645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325440" y="381641"/>
            <a:ext cx="8493120" cy="614944"/>
          </a:xfrm>
          <a:prstGeom prst="rect">
            <a:avLst/>
          </a:prstGeom>
          <a:noFill/>
          <a:ln w="9525">
            <a:noFill/>
            <a:round/>
            <a:headEnd/>
            <a:tailEnd/>
          </a:ln>
          <a:effectLst/>
        </p:spPr>
        <p:txBody>
          <a:bodyPr lIns="0" tIns="0" rIns="0" bIns="0"/>
          <a:lstStyle/>
          <a:p>
            <a:pPr algn="ct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500" b="1" dirty="0">
                <a:solidFill>
                  <a:srgbClr val="000000"/>
                </a:solidFill>
                <a:latin typeface="Arial" charset="0"/>
                <a:ea typeface="msgothic" charset="0"/>
                <a:cs typeface="msgothic" charset="0"/>
              </a:rPr>
              <a:t>Structures learned from biological features (A), Supreme Court votes (B), judgments of the similarity between pure </a:t>
            </a:r>
            <a:r>
              <a:rPr lang="en-GB" sz="1500" b="1" dirty="0" err="1">
                <a:solidFill>
                  <a:srgbClr val="000000"/>
                </a:solidFill>
                <a:latin typeface="Arial" charset="0"/>
                <a:ea typeface="msgothic" charset="0"/>
                <a:cs typeface="msgothic" charset="0"/>
              </a:rPr>
              <a:t>color</a:t>
            </a:r>
            <a:r>
              <a:rPr lang="en-GB" sz="1500" b="1" dirty="0">
                <a:solidFill>
                  <a:srgbClr val="000000"/>
                </a:solidFill>
                <a:latin typeface="Arial" charset="0"/>
                <a:ea typeface="msgothic" charset="0"/>
                <a:cs typeface="msgothic" charset="0"/>
              </a:rPr>
              <a:t> wavelengths (C), Euclidean distances between faces represented as pixel vectors (D), and distances between world cities (E). </a:t>
            </a:r>
          </a:p>
        </p:txBody>
      </p:sp>
      <p:pic>
        <p:nvPicPr>
          <p:cNvPr id="3074" name="Picture 2"/>
          <p:cNvPicPr>
            <a:picLocks noChangeAspect="1" noChangeArrowheads="1"/>
          </p:cNvPicPr>
          <p:nvPr/>
        </p:nvPicPr>
        <p:blipFill>
          <a:blip r:embed="rId3" cstate="print"/>
          <a:srcRect/>
          <a:stretch>
            <a:fillRect/>
          </a:stretch>
        </p:blipFill>
        <p:spPr bwMode="auto">
          <a:xfrm>
            <a:off x="6717600" y="6002550"/>
            <a:ext cx="1991520" cy="633667"/>
          </a:xfrm>
          <a:prstGeom prst="rect">
            <a:avLst/>
          </a:prstGeom>
          <a:noFill/>
          <a:ln w="9525">
            <a:noFill/>
            <a:round/>
            <a:headEnd/>
            <a:tailEnd/>
          </a:ln>
          <a:effectLst/>
        </p:spPr>
      </p:pic>
      <p:pic>
        <p:nvPicPr>
          <p:cNvPr id="3075" name="Picture 3"/>
          <p:cNvPicPr>
            <a:picLocks noChangeAspect="1" noChangeArrowheads="1"/>
          </p:cNvPicPr>
          <p:nvPr/>
        </p:nvPicPr>
        <p:blipFill>
          <a:blip r:embed="rId4" cstate="print"/>
          <a:srcRect/>
          <a:stretch>
            <a:fillRect/>
          </a:stretch>
        </p:blipFill>
        <p:spPr bwMode="auto">
          <a:xfrm>
            <a:off x="1722240" y="979303"/>
            <a:ext cx="5705280" cy="4893634"/>
          </a:xfrm>
          <a:prstGeom prst="rect">
            <a:avLst/>
          </a:prstGeom>
          <a:noFill/>
          <a:ln w="9525">
            <a:noFill/>
            <a:round/>
            <a:headEnd/>
            <a:tailEnd/>
          </a:ln>
          <a:effectLst/>
        </p:spPr>
      </p:pic>
      <p:sp>
        <p:nvSpPr>
          <p:cNvPr id="3076" name="Text Box 4"/>
          <p:cNvSpPr txBox="1">
            <a:spLocks noChangeArrowheads="1"/>
          </p:cNvSpPr>
          <p:nvPr/>
        </p:nvSpPr>
        <p:spPr bwMode="auto">
          <a:xfrm>
            <a:off x="1722240" y="5972307"/>
            <a:ext cx="3918240" cy="309632"/>
          </a:xfrm>
          <a:prstGeom prst="rect">
            <a:avLst/>
          </a:prstGeom>
          <a:noFill/>
          <a:ln w="9525">
            <a:noFill/>
            <a:round/>
            <a:headEnd/>
            <a:tailEnd/>
          </a:ln>
          <a:effectLst/>
        </p:spPr>
        <p:txBody>
          <a:bodyPr lIns="0" tIns="0" rIns="0" bIns="0"/>
          <a:lstStyle/>
          <a:p>
            <a:pPr>
              <a:tabLst>
                <a:tab pos="656650" algn="l"/>
                <a:tab pos="1313299" algn="l"/>
                <a:tab pos="1969949" algn="l"/>
                <a:tab pos="2626599" algn="l"/>
                <a:tab pos="3283248" algn="l"/>
              </a:tabLst>
            </a:pPr>
            <a:r>
              <a:rPr lang="en-GB" sz="1100" b="1" dirty="0">
                <a:solidFill>
                  <a:srgbClr val="000000"/>
                </a:solidFill>
                <a:latin typeface="Arial" charset="0"/>
                <a:ea typeface="msgothic" charset="0"/>
                <a:cs typeface="msgothic" charset="0"/>
              </a:rPr>
              <a:t>Charles Kemp, and Joshua B. </a:t>
            </a:r>
            <a:r>
              <a:rPr lang="en-GB" sz="1100" b="1" dirty="0" err="1">
                <a:solidFill>
                  <a:srgbClr val="000000"/>
                </a:solidFill>
                <a:latin typeface="Arial" charset="0"/>
                <a:ea typeface="msgothic" charset="0"/>
                <a:cs typeface="msgothic" charset="0"/>
              </a:rPr>
              <a:t>Tenenbaum</a:t>
            </a:r>
            <a:r>
              <a:rPr lang="en-GB" sz="1100" b="1" dirty="0">
                <a:solidFill>
                  <a:srgbClr val="000000"/>
                </a:solidFill>
                <a:latin typeface="Arial" charset="0"/>
                <a:ea typeface="msgothic" charset="0"/>
                <a:cs typeface="msgothic" charset="0"/>
              </a:rPr>
              <a:t> PNAS 2008;105:31:10687-10692</a:t>
            </a:r>
          </a:p>
        </p:txBody>
      </p:sp>
      <p:sp>
        <p:nvSpPr>
          <p:cNvPr id="3077" name="Text Box 5"/>
          <p:cNvSpPr txBox="1">
            <a:spLocks noChangeArrowheads="1"/>
          </p:cNvSpPr>
          <p:nvPr/>
        </p:nvSpPr>
        <p:spPr bwMode="auto">
          <a:xfrm>
            <a:off x="97920" y="6613175"/>
            <a:ext cx="4930560" cy="3470764"/>
          </a:xfrm>
          <a:prstGeom prst="rect">
            <a:avLst/>
          </a:prstGeom>
          <a:noFill/>
          <a:ln w="9525">
            <a:noFill/>
            <a:round/>
            <a:headEnd/>
            <a:tailEnd/>
          </a:ln>
          <a:effectLst/>
        </p:spPr>
        <p:txBody>
          <a:bodyPr lIns="0" tIns="0" rIns="0" bIns="0"/>
          <a:lstStyle/>
          <a:p>
            <a:pPr marL="77761" indent="-77761">
              <a:tabLst>
                <a:tab pos="656650" algn="l"/>
                <a:tab pos="1313299" algn="l"/>
                <a:tab pos="1969949" algn="l"/>
                <a:tab pos="2626599" algn="l"/>
                <a:tab pos="3283248" algn="l"/>
                <a:tab pos="3939898" algn="l"/>
                <a:tab pos="4596548" algn="l"/>
              </a:tabLst>
            </a:pPr>
            <a:r>
              <a:rPr lang="en-GB" sz="900" dirty="0">
                <a:solidFill>
                  <a:srgbClr val="000000"/>
                </a:solidFill>
                <a:latin typeface="Arial" charset="0"/>
                <a:ea typeface="msgothic" charset="0"/>
                <a:cs typeface="msgothic" charset="0"/>
              </a:rPr>
              <a:t>©2008 by National Academy of Sciences</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325440" y="381640"/>
            <a:ext cx="8493120" cy="414764"/>
          </a:xfrm>
          <a:prstGeom prst="rect">
            <a:avLst/>
          </a:prstGeom>
          <a:noFill/>
          <a:ln w="9525">
            <a:noFill/>
            <a:round/>
            <a:headEnd/>
            <a:tailEnd/>
          </a:ln>
          <a:effectLst/>
        </p:spPr>
        <p:txBody>
          <a:bodyPr lIns="0" tIns="0" rIns="0" bIns="0"/>
          <a:lstStyle/>
          <a:p>
            <a:pPr algn="ct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500" b="1" dirty="0">
                <a:solidFill>
                  <a:srgbClr val="000000"/>
                </a:solidFill>
                <a:latin typeface="Arial" charset="0"/>
                <a:ea typeface="msgothic" charset="0"/>
                <a:cs typeface="msgothic" charset="0"/>
              </a:rPr>
              <a:t>Structures learned from relational data (Upper) and the raw data organized according to these structures (Lower). </a:t>
            </a:r>
          </a:p>
        </p:txBody>
      </p:sp>
      <p:pic>
        <p:nvPicPr>
          <p:cNvPr id="3074" name="Picture 2"/>
          <p:cNvPicPr>
            <a:picLocks noChangeAspect="1" noChangeArrowheads="1"/>
          </p:cNvPicPr>
          <p:nvPr/>
        </p:nvPicPr>
        <p:blipFill>
          <a:blip r:embed="rId3" cstate="print"/>
          <a:srcRect/>
          <a:stretch>
            <a:fillRect/>
          </a:stretch>
        </p:blipFill>
        <p:spPr bwMode="auto">
          <a:xfrm>
            <a:off x="6717600" y="6002550"/>
            <a:ext cx="1991520" cy="633667"/>
          </a:xfrm>
          <a:prstGeom prst="rect">
            <a:avLst/>
          </a:prstGeom>
          <a:noFill/>
          <a:ln w="9525">
            <a:noFill/>
            <a:round/>
            <a:headEnd/>
            <a:tailEnd/>
          </a:ln>
          <a:effectLst/>
        </p:spPr>
      </p:pic>
      <p:pic>
        <p:nvPicPr>
          <p:cNvPr id="3075" name="Picture 3"/>
          <p:cNvPicPr>
            <a:picLocks noChangeAspect="1" noChangeArrowheads="1"/>
          </p:cNvPicPr>
          <p:nvPr/>
        </p:nvPicPr>
        <p:blipFill>
          <a:blip r:embed="rId4" cstate="print"/>
          <a:srcRect/>
          <a:stretch>
            <a:fillRect/>
          </a:stretch>
        </p:blipFill>
        <p:spPr bwMode="auto">
          <a:xfrm>
            <a:off x="671040" y="1624491"/>
            <a:ext cx="7804800" cy="3603258"/>
          </a:xfrm>
          <a:prstGeom prst="rect">
            <a:avLst/>
          </a:prstGeom>
          <a:noFill/>
          <a:ln w="9525">
            <a:noFill/>
            <a:round/>
            <a:headEnd/>
            <a:tailEnd/>
          </a:ln>
          <a:effectLst/>
        </p:spPr>
      </p:pic>
      <p:sp>
        <p:nvSpPr>
          <p:cNvPr id="3076" name="Text Box 4"/>
          <p:cNvSpPr txBox="1">
            <a:spLocks noChangeArrowheads="1"/>
          </p:cNvSpPr>
          <p:nvPr/>
        </p:nvSpPr>
        <p:spPr bwMode="auto">
          <a:xfrm>
            <a:off x="671040" y="5972307"/>
            <a:ext cx="3918240" cy="309632"/>
          </a:xfrm>
          <a:prstGeom prst="rect">
            <a:avLst/>
          </a:prstGeom>
          <a:noFill/>
          <a:ln w="9525">
            <a:noFill/>
            <a:round/>
            <a:headEnd/>
            <a:tailEnd/>
          </a:ln>
          <a:effectLst/>
        </p:spPr>
        <p:txBody>
          <a:bodyPr lIns="0" tIns="0" rIns="0" bIns="0"/>
          <a:lstStyle/>
          <a:p>
            <a:pPr>
              <a:tabLst>
                <a:tab pos="656650" algn="l"/>
                <a:tab pos="1313299" algn="l"/>
                <a:tab pos="1969949" algn="l"/>
                <a:tab pos="2626599" algn="l"/>
                <a:tab pos="3283248" algn="l"/>
              </a:tabLst>
            </a:pPr>
            <a:r>
              <a:rPr lang="en-GB" sz="1100" b="1" dirty="0">
                <a:solidFill>
                  <a:srgbClr val="000000"/>
                </a:solidFill>
                <a:latin typeface="Arial" charset="0"/>
                <a:ea typeface="msgothic" charset="0"/>
                <a:cs typeface="msgothic" charset="0"/>
              </a:rPr>
              <a:t>Charles Kemp, and Joshua B. </a:t>
            </a:r>
            <a:r>
              <a:rPr lang="en-GB" sz="1100" b="1" dirty="0" err="1">
                <a:solidFill>
                  <a:srgbClr val="000000"/>
                </a:solidFill>
                <a:latin typeface="Arial" charset="0"/>
                <a:ea typeface="msgothic" charset="0"/>
                <a:cs typeface="msgothic" charset="0"/>
              </a:rPr>
              <a:t>Tenenbaum</a:t>
            </a:r>
            <a:r>
              <a:rPr lang="en-GB" sz="1100" b="1" dirty="0">
                <a:solidFill>
                  <a:srgbClr val="000000"/>
                </a:solidFill>
                <a:latin typeface="Arial" charset="0"/>
                <a:ea typeface="msgothic" charset="0"/>
                <a:cs typeface="msgothic" charset="0"/>
              </a:rPr>
              <a:t> PNAS 2008;105:31:10687-10692</a:t>
            </a:r>
          </a:p>
        </p:txBody>
      </p:sp>
      <p:sp>
        <p:nvSpPr>
          <p:cNvPr id="3077" name="Text Box 5"/>
          <p:cNvSpPr txBox="1">
            <a:spLocks noChangeArrowheads="1"/>
          </p:cNvSpPr>
          <p:nvPr/>
        </p:nvSpPr>
        <p:spPr bwMode="auto">
          <a:xfrm>
            <a:off x="97920" y="6613175"/>
            <a:ext cx="4930560" cy="3470764"/>
          </a:xfrm>
          <a:prstGeom prst="rect">
            <a:avLst/>
          </a:prstGeom>
          <a:noFill/>
          <a:ln w="9525">
            <a:noFill/>
            <a:round/>
            <a:headEnd/>
            <a:tailEnd/>
          </a:ln>
          <a:effectLst/>
        </p:spPr>
        <p:txBody>
          <a:bodyPr lIns="0" tIns="0" rIns="0" bIns="0"/>
          <a:lstStyle/>
          <a:p>
            <a:pPr marL="77761" indent="-77761">
              <a:tabLst>
                <a:tab pos="656650" algn="l"/>
                <a:tab pos="1313299" algn="l"/>
                <a:tab pos="1969949" algn="l"/>
                <a:tab pos="2626599" algn="l"/>
                <a:tab pos="3283248" algn="l"/>
                <a:tab pos="3939898" algn="l"/>
                <a:tab pos="4596548" algn="l"/>
              </a:tabLst>
            </a:pPr>
            <a:r>
              <a:rPr lang="en-GB" sz="900" dirty="0">
                <a:solidFill>
                  <a:srgbClr val="000000"/>
                </a:solidFill>
                <a:latin typeface="Arial" charset="0"/>
                <a:ea typeface="msgothic" charset="0"/>
                <a:cs typeface="msgothic" charset="0"/>
              </a:rPr>
              <a:t>©2008 by National Academy of Sciences</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325440" y="381640"/>
            <a:ext cx="8493120" cy="414764"/>
          </a:xfrm>
          <a:prstGeom prst="rect">
            <a:avLst/>
          </a:prstGeom>
          <a:noFill/>
          <a:ln w="9525">
            <a:noFill/>
            <a:round/>
            <a:headEnd/>
            <a:tailEnd/>
          </a:ln>
          <a:effectLst/>
        </p:spPr>
        <p:txBody>
          <a:bodyPr lIns="0" tIns="0" rIns="0" bIns="0"/>
          <a:lstStyle/>
          <a:p>
            <a:pPr algn="ct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500" b="1" dirty="0">
                <a:solidFill>
                  <a:srgbClr val="000000"/>
                </a:solidFill>
                <a:latin typeface="Arial" charset="0"/>
                <a:ea typeface="msgothic" charset="0"/>
                <a:cs typeface="msgothic" charset="0"/>
              </a:rPr>
              <a:t>Developmental changes as more data are observed for a fixed set of objects. </a:t>
            </a:r>
          </a:p>
        </p:txBody>
      </p:sp>
      <p:pic>
        <p:nvPicPr>
          <p:cNvPr id="3074" name="Picture 2"/>
          <p:cNvPicPr>
            <a:picLocks noChangeAspect="1" noChangeArrowheads="1"/>
          </p:cNvPicPr>
          <p:nvPr/>
        </p:nvPicPr>
        <p:blipFill>
          <a:blip r:embed="rId3" cstate="print"/>
          <a:srcRect/>
          <a:stretch>
            <a:fillRect/>
          </a:stretch>
        </p:blipFill>
        <p:spPr bwMode="auto">
          <a:xfrm>
            <a:off x="6717600" y="6002550"/>
            <a:ext cx="1991520" cy="633667"/>
          </a:xfrm>
          <a:prstGeom prst="rect">
            <a:avLst/>
          </a:prstGeom>
          <a:noFill/>
          <a:ln w="9525">
            <a:noFill/>
            <a:round/>
            <a:headEnd/>
            <a:tailEnd/>
          </a:ln>
          <a:effectLst/>
        </p:spPr>
      </p:pic>
      <p:pic>
        <p:nvPicPr>
          <p:cNvPr id="3075" name="Picture 3"/>
          <p:cNvPicPr>
            <a:picLocks noChangeAspect="1" noChangeArrowheads="1"/>
          </p:cNvPicPr>
          <p:nvPr/>
        </p:nvPicPr>
        <p:blipFill>
          <a:blip r:embed="rId4" cstate="print"/>
          <a:srcRect/>
          <a:stretch>
            <a:fillRect/>
          </a:stretch>
        </p:blipFill>
        <p:spPr bwMode="auto">
          <a:xfrm>
            <a:off x="3093120" y="979303"/>
            <a:ext cx="2962080" cy="4893634"/>
          </a:xfrm>
          <a:prstGeom prst="rect">
            <a:avLst/>
          </a:prstGeom>
          <a:noFill/>
          <a:ln w="9525">
            <a:noFill/>
            <a:round/>
            <a:headEnd/>
            <a:tailEnd/>
          </a:ln>
          <a:effectLst/>
        </p:spPr>
      </p:pic>
      <p:sp>
        <p:nvSpPr>
          <p:cNvPr id="3076" name="Text Box 4"/>
          <p:cNvSpPr txBox="1">
            <a:spLocks noChangeArrowheads="1"/>
          </p:cNvSpPr>
          <p:nvPr/>
        </p:nvSpPr>
        <p:spPr bwMode="auto">
          <a:xfrm>
            <a:off x="3093120" y="5972307"/>
            <a:ext cx="3918240" cy="309632"/>
          </a:xfrm>
          <a:prstGeom prst="rect">
            <a:avLst/>
          </a:prstGeom>
          <a:noFill/>
          <a:ln w="9525">
            <a:noFill/>
            <a:round/>
            <a:headEnd/>
            <a:tailEnd/>
          </a:ln>
          <a:effectLst/>
        </p:spPr>
        <p:txBody>
          <a:bodyPr lIns="0" tIns="0" rIns="0" bIns="0"/>
          <a:lstStyle/>
          <a:p>
            <a:pPr>
              <a:tabLst>
                <a:tab pos="656650" algn="l"/>
                <a:tab pos="1313299" algn="l"/>
                <a:tab pos="1969949" algn="l"/>
                <a:tab pos="2626599" algn="l"/>
                <a:tab pos="3283248" algn="l"/>
              </a:tabLst>
            </a:pPr>
            <a:r>
              <a:rPr lang="en-GB" sz="1100" b="1" dirty="0">
                <a:solidFill>
                  <a:srgbClr val="000000"/>
                </a:solidFill>
                <a:latin typeface="Arial" charset="0"/>
                <a:ea typeface="msgothic" charset="0"/>
                <a:cs typeface="msgothic" charset="0"/>
              </a:rPr>
              <a:t>Charles Kemp, and Joshua B. </a:t>
            </a:r>
            <a:r>
              <a:rPr lang="en-GB" sz="1100" b="1" dirty="0" err="1">
                <a:solidFill>
                  <a:srgbClr val="000000"/>
                </a:solidFill>
                <a:latin typeface="Arial" charset="0"/>
                <a:ea typeface="msgothic" charset="0"/>
                <a:cs typeface="msgothic" charset="0"/>
              </a:rPr>
              <a:t>Tenenbaum</a:t>
            </a:r>
            <a:r>
              <a:rPr lang="en-GB" sz="1100" b="1" dirty="0">
                <a:solidFill>
                  <a:srgbClr val="000000"/>
                </a:solidFill>
                <a:latin typeface="Arial" charset="0"/>
                <a:ea typeface="msgothic" charset="0"/>
                <a:cs typeface="msgothic" charset="0"/>
              </a:rPr>
              <a:t> PNAS 2008;105:31:10687-10692</a:t>
            </a:r>
          </a:p>
        </p:txBody>
      </p:sp>
      <p:sp>
        <p:nvSpPr>
          <p:cNvPr id="3077" name="Text Box 5"/>
          <p:cNvSpPr txBox="1">
            <a:spLocks noChangeArrowheads="1"/>
          </p:cNvSpPr>
          <p:nvPr/>
        </p:nvSpPr>
        <p:spPr bwMode="auto">
          <a:xfrm>
            <a:off x="97920" y="6613175"/>
            <a:ext cx="4930560" cy="3470764"/>
          </a:xfrm>
          <a:prstGeom prst="rect">
            <a:avLst/>
          </a:prstGeom>
          <a:noFill/>
          <a:ln w="9525">
            <a:noFill/>
            <a:round/>
            <a:headEnd/>
            <a:tailEnd/>
          </a:ln>
          <a:effectLst/>
        </p:spPr>
        <p:txBody>
          <a:bodyPr lIns="0" tIns="0" rIns="0" bIns="0"/>
          <a:lstStyle/>
          <a:p>
            <a:pPr marL="77761" indent="-77761">
              <a:tabLst>
                <a:tab pos="656650" algn="l"/>
                <a:tab pos="1313299" algn="l"/>
                <a:tab pos="1969949" algn="l"/>
                <a:tab pos="2626599" algn="l"/>
                <a:tab pos="3283248" algn="l"/>
                <a:tab pos="3939898" algn="l"/>
                <a:tab pos="4596548" algn="l"/>
              </a:tabLst>
            </a:pPr>
            <a:r>
              <a:rPr lang="en-GB" sz="900" dirty="0">
                <a:solidFill>
                  <a:srgbClr val="000000"/>
                </a:solidFill>
                <a:latin typeface="Arial" charset="0"/>
                <a:ea typeface="msgothic" charset="0"/>
                <a:cs typeface="msgothic" charset="0"/>
              </a:rPr>
              <a:t>©2008 by National Academy of Sciences</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Model</a:t>
            </a:r>
            <a:endParaRPr lang="en-US" dirty="0"/>
          </a:p>
        </p:txBody>
      </p:sp>
      <p:sp>
        <p:nvSpPr>
          <p:cNvPr id="3" name="Content Placeholder 2"/>
          <p:cNvSpPr>
            <a:spLocks noGrp="1"/>
          </p:cNvSpPr>
          <p:nvPr>
            <p:ph idx="1"/>
          </p:nvPr>
        </p:nvSpPr>
        <p:spPr>
          <a:xfrm>
            <a:off x="457200" y="1447800"/>
            <a:ext cx="8229600" cy="5181600"/>
          </a:xfrm>
        </p:spPr>
        <p:txBody>
          <a:bodyPr>
            <a:normAutofit fontScale="92500" lnSpcReduction="20000"/>
          </a:bodyPr>
          <a:lstStyle/>
          <a:p>
            <a:r>
              <a:rPr lang="en-US" dirty="0" smtClean="0"/>
              <a:t>A </a:t>
            </a:r>
            <a:r>
              <a:rPr lang="en-US" i="1" dirty="0" smtClean="0"/>
              <a:t>topic</a:t>
            </a:r>
            <a:r>
              <a:rPr lang="en-US" dirty="0" smtClean="0"/>
              <a:t> in a document or query can be represented as a language model</a:t>
            </a:r>
          </a:p>
          <a:p>
            <a:pPr lvl="1"/>
            <a:r>
              <a:rPr lang="en-US" dirty="0" smtClean="0"/>
              <a:t>i.e., words that tend to occur often when discussing a topic will have high probabilities in the corresponding language model</a:t>
            </a:r>
          </a:p>
          <a:p>
            <a:pPr lvl="1"/>
            <a:r>
              <a:rPr lang="en-US" dirty="0" smtClean="0"/>
              <a:t>The basic assumption is that words cluster in semantic space</a:t>
            </a:r>
          </a:p>
          <a:p>
            <a:r>
              <a:rPr lang="en-US" i="1" dirty="0" smtClean="0"/>
              <a:t>Multinomial </a:t>
            </a:r>
            <a:r>
              <a:rPr lang="en-US" dirty="0" smtClean="0"/>
              <a:t>distribution over words</a:t>
            </a:r>
          </a:p>
          <a:p>
            <a:pPr lvl="1"/>
            <a:r>
              <a:rPr lang="en-US" dirty="0" smtClean="0"/>
              <a:t>text is modeled as a finite sequence of words, where there are</a:t>
            </a:r>
            <a:r>
              <a:rPr lang="en-US" i="1" dirty="0" smtClean="0"/>
              <a:t> t </a:t>
            </a:r>
            <a:r>
              <a:rPr lang="en-US" dirty="0" smtClean="0"/>
              <a:t>possible words at each point in the sequence</a:t>
            </a:r>
          </a:p>
          <a:p>
            <a:pPr lvl="1"/>
            <a:r>
              <a:rPr lang="en-US" dirty="0" smtClean="0"/>
              <a:t>commonly used, but not only possibility</a:t>
            </a:r>
          </a:p>
          <a:p>
            <a:pPr lvl="1"/>
            <a:r>
              <a:rPr lang="en-US" dirty="0" smtClean="0"/>
              <a:t>doesn’t model </a:t>
            </a:r>
            <a:r>
              <a:rPr lang="en-US" i="1" dirty="0" smtClean="0"/>
              <a:t>burstiness</a:t>
            </a:r>
            <a:endParaRPr lang="en-US" i="1" dirty="0"/>
          </a:p>
        </p:txBody>
      </p:sp>
    </p:spTree>
    <p:extLst>
      <p:ext uri="{BB962C8B-B14F-4D97-AF65-F5344CB8AC3E}">
        <p14:creationId xmlns:p14="http://schemas.microsoft.com/office/powerpoint/2010/main" xmlns="" val="21582015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GB" dirty="0"/>
          </a:p>
        </p:txBody>
      </p:sp>
      <p:sp>
        <p:nvSpPr>
          <p:cNvPr id="3" name="Content Placeholder 2"/>
          <p:cNvSpPr>
            <a:spLocks noGrp="1"/>
          </p:cNvSpPr>
          <p:nvPr>
            <p:ph idx="1"/>
          </p:nvPr>
        </p:nvSpPr>
        <p:spPr/>
        <p:txBody>
          <a:bodyPr>
            <a:normAutofit fontScale="92500" lnSpcReduction="10000"/>
          </a:bodyPr>
          <a:lstStyle/>
          <a:p>
            <a:r>
              <a:rPr lang="en-US" dirty="0" smtClean="0"/>
              <a:t>A Bayesian observer model combined with simple graph grammars can learn conceptual networks from similarity and relational data</a:t>
            </a:r>
          </a:p>
          <a:p>
            <a:r>
              <a:rPr lang="en-US" dirty="0" smtClean="0"/>
              <a:t>Model is computationally simple, but algorithmically mysterious</a:t>
            </a:r>
          </a:p>
          <a:p>
            <a:r>
              <a:rPr lang="en-US" dirty="0" smtClean="0"/>
              <a:t>Is there an actual graph meta-grammar that is invariant across people?</a:t>
            </a:r>
          </a:p>
          <a:p>
            <a:pPr lvl="1"/>
            <a:r>
              <a:rPr lang="en-US" dirty="0" smtClean="0"/>
              <a:t>This would be a big discovery</a:t>
            </a:r>
          </a:p>
          <a:p>
            <a:r>
              <a:rPr lang="en-US" dirty="0" smtClean="0"/>
              <a:t>How might the actual optimization be taking place in organisms?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Language models in information retrieval</a:t>
            </a:r>
            <a:endParaRPr lang="en-US" dirty="0"/>
          </a:p>
        </p:txBody>
      </p:sp>
      <p:sp>
        <p:nvSpPr>
          <p:cNvPr id="3" name="Content Placeholder 2"/>
          <p:cNvSpPr>
            <a:spLocks noGrp="1"/>
          </p:cNvSpPr>
          <p:nvPr>
            <p:ph idx="1"/>
          </p:nvPr>
        </p:nvSpPr>
        <p:spPr/>
        <p:txBody>
          <a:bodyPr/>
          <a:lstStyle/>
          <a:p>
            <a:r>
              <a:rPr lang="en-US" dirty="0" smtClean="0"/>
              <a:t>3 possibilities:</a:t>
            </a:r>
          </a:p>
          <a:p>
            <a:pPr lvl="1"/>
            <a:r>
              <a:rPr lang="en-US" dirty="0" smtClean="0"/>
              <a:t>probability of generating the query text from a document language model</a:t>
            </a:r>
          </a:p>
          <a:p>
            <a:pPr lvl="1"/>
            <a:r>
              <a:rPr lang="en-US" dirty="0" smtClean="0"/>
              <a:t>probability of generating the document text from a query language model</a:t>
            </a:r>
          </a:p>
          <a:p>
            <a:pPr lvl="1"/>
            <a:r>
              <a:rPr lang="en-US" dirty="0" smtClean="0"/>
              <a:t>comparing the language models representing the query and document topics</a:t>
            </a:r>
          </a:p>
          <a:p>
            <a:r>
              <a:rPr lang="en-US" dirty="0" smtClean="0"/>
              <a:t>Commonly used in industry applications</a:t>
            </a:r>
            <a:endParaRPr lang="en-US" dirty="0"/>
          </a:p>
        </p:txBody>
      </p:sp>
    </p:spTree>
    <p:extLst>
      <p:ext uri="{BB962C8B-B14F-4D97-AF65-F5344CB8AC3E}">
        <p14:creationId xmlns:p14="http://schemas.microsoft.com/office/powerpoint/2010/main" xmlns="" val="39599687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Implicit psychological premise</a:t>
            </a:r>
            <a:endParaRPr lang="en-GB" dirty="0"/>
          </a:p>
        </p:txBody>
      </p:sp>
      <p:sp>
        <p:nvSpPr>
          <p:cNvPr id="4" name="Oval 3"/>
          <p:cNvSpPr/>
          <p:nvPr/>
        </p:nvSpPr>
        <p:spPr>
          <a:xfrm>
            <a:off x="609600" y="3505200"/>
            <a:ext cx="19050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Query</a:t>
            </a:r>
            <a:endParaRPr lang="en-GB" dirty="0"/>
          </a:p>
        </p:txBody>
      </p:sp>
      <p:sp>
        <p:nvSpPr>
          <p:cNvPr id="5" name="Oval 4"/>
          <p:cNvSpPr/>
          <p:nvPr/>
        </p:nvSpPr>
        <p:spPr>
          <a:xfrm>
            <a:off x="6553200" y="4648200"/>
            <a:ext cx="19050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Document</a:t>
            </a:r>
            <a:endParaRPr lang="en-GB" dirty="0"/>
          </a:p>
        </p:txBody>
      </p:sp>
      <p:sp>
        <p:nvSpPr>
          <p:cNvPr id="6" name="Oval 5"/>
          <p:cNvSpPr/>
          <p:nvPr/>
        </p:nvSpPr>
        <p:spPr>
          <a:xfrm>
            <a:off x="6553200" y="3886200"/>
            <a:ext cx="19050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Document</a:t>
            </a:r>
            <a:endParaRPr lang="en-GB" dirty="0"/>
          </a:p>
        </p:txBody>
      </p:sp>
      <p:sp>
        <p:nvSpPr>
          <p:cNvPr id="7" name="Oval 6"/>
          <p:cNvSpPr/>
          <p:nvPr/>
        </p:nvSpPr>
        <p:spPr>
          <a:xfrm>
            <a:off x="6553200" y="3124200"/>
            <a:ext cx="19050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Document</a:t>
            </a:r>
            <a:endParaRPr lang="en-GB" dirty="0"/>
          </a:p>
        </p:txBody>
      </p:sp>
      <p:sp>
        <p:nvSpPr>
          <p:cNvPr id="8" name="Oval 7"/>
          <p:cNvSpPr/>
          <p:nvPr/>
        </p:nvSpPr>
        <p:spPr>
          <a:xfrm>
            <a:off x="6553200" y="2362200"/>
            <a:ext cx="19050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Document</a:t>
            </a:r>
            <a:endParaRPr lang="en-GB" dirty="0"/>
          </a:p>
        </p:txBody>
      </p:sp>
      <p:grpSp>
        <p:nvGrpSpPr>
          <p:cNvPr id="10" name="Group 3"/>
          <p:cNvGrpSpPr>
            <a:grpSpLocks/>
          </p:cNvGrpSpPr>
          <p:nvPr/>
        </p:nvGrpSpPr>
        <p:grpSpPr bwMode="auto">
          <a:xfrm>
            <a:off x="2971800" y="2133600"/>
            <a:ext cx="2971800" cy="3733800"/>
            <a:chOff x="3264" y="1248"/>
            <a:chExt cx="2290" cy="3059"/>
          </a:xfrm>
        </p:grpSpPr>
        <p:pic>
          <p:nvPicPr>
            <p:cNvPr id="11" name="Picture 4" descr="gebcrop"/>
            <p:cNvPicPr>
              <a:picLocks noChangeAspect="1" noChangeArrowheads="1"/>
            </p:cNvPicPr>
            <p:nvPr/>
          </p:nvPicPr>
          <p:blipFill>
            <a:blip r:embed="rId2" cstate="print"/>
            <a:srcRect/>
            <a:stretch>
              <a:fillRect/>
            </a:stretch>
          </p:blipFill>
          <p:spPr bwMode="auto">
            <a:xfrm>
              <a:off x="3264" y="1248"/>
              <a:ext cx="2290" cy="2976"/>
            </a:xfrm>
            <a:prstGeom prst="rect">
              <a:avLst/>
            </a:prstGeom>
            <a:noFill/>
          </p:spPr>
        </p:pic>
        <p:sp>
          <p:nvSpPr>
            <p:cNvPr id="12" name="Text Box 5"/>
            <p:cNvSpPr txBox="1">
              <a:spLocks noChangeArrowheads="1"/>
            </p:cNvSpPr>
            <p:nvPr/>
          </p:nvSpPr>
          <p:spPr bwMode="auto">
            <a:xfrm>
              <a:off x="4608" y="4185"/>
              <a:ext cx="914" cy="122"/>
            </a:xfrm>
            <a:prstGeom prst="rect">
              <a:avLst/>
            </a:prstGeom>
            <a:noFill/>
            <a:ln w="9525">
              <a:noFill/>
              <a:miter lim="800000"/>
              <a:headEnd/>
              <a:tailEnd/>
            </a:ln>
            <a:effectLst/>
          </p:spPr>
          <p:txBody>
            <a:bodyPr wrap="none">
              <a:spAutoFit/>
            </a:bodyPr>
            <a:lstStyle/>
            <a:p>
              <a:pPr eaLnBrk="0" hangingPunct="0"/>
              <a:r>
                <a:rPr lang="en-US" sz="800">
                  <a:latin typeface="Times New Roman" pitchFamily="18" charset="0"/>
                </a:rPr>
                <a:t>Hofstadter. Godel, Escher, Bach.</a:t>
              </a:r>
            </a:p>
          </p:txBody>
        </p:sp>
      </p:grpSp>
      <p:cxnSp>
        <p:nvCxnSpPr>
          <p:cNvPr id="14" name="Straight Arrow Connector 13"/>
          <p:cNvCxnSpPr>
            <a:stCxn id="8" idx="2"/>
          </p:cNvCxnSpPr>
          <p:nvPr/>
        </p:nvCxnSpPr>
        <p:spPr>
          <a:xfrm flipH="1">
            <a:off x="4800600" y="2667000"/>
            <a:ext cx="1752600" cy="5334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2"/>
          </p:cNvCxnSpPr>
          <p:nvPr/>
        </p:nvCxnSpPr>
        <p:spPr>
          <a:xfrm flipH="1">
            <a:off x="4343400" y="3429000"/>
            <a:ext cx="2209800" cy="3810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2"/>
          </p:cNvCxnSpPr>
          <p:nvPr/>
        </p:nvCxnSpPr>
        <p:spPr>
          <a:xfrm flipH="1">
            <a:off x="4191000" y="4191000"/>
            <a:ext cx="236220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5" idx="2"/>
          </p:cNvCxnSpPr>
          <p:nvPr/>
        </p:nvCxnSpPr>
        <p:spPr>
          <a:xfrm flipH="1" flipV="1">
            <a:off x="4419600" y="2743200"/>
            <a:ext cx="2133600" cy="22098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4" idx="6"/>
          </p:cNvCxnSpPr>
          <p:nvPr/>
        </p:nvCxnSpPr>
        <p:spPr>
          <a:xfrm flipV="1">
            <a:off x="2514600" y="3429000"/>
            <a:ext cx="1905000" cy="3810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04800" y="5983069"/>
            <a:ext cx="8305800" cy="646331"/>
          </a:xfrm>
          <a:prstGeom prst="rect">
            <a:avLst/>
          </a:prstGeom>
          <a:noFill/>
        </p:spPr>
        <p:txBody>
          <a:bodyPr wrap="square" rtlCol="0">
            <a:spAutoFit/>
          </a:bodyPr>
          <a:lstStyle/>
          <a:p>
            <a:r>
              <a:rPr lang="en-US" dirty="0" smtClean="0"/>
              <a:t>Rank documents by the closeness of the topics they represent in semantic space to the topic represented by the search query</a:t>
            </a:r>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Query-Likelihood Model</a:t>
            </a:r>
            <a:endParaRPr lang="en-US" dirty="0"/>
          </a:p>
        </p:txBody>
      </p:sp>
      <p:sp>
        <p:nvSpPr>
          <p:cNvPr id="3" name="Content Placeholder 2"/>
          <p:cNvSpPr>
            <a:spLocks noGrp="1"/>
          </p:cNvSpPr>
          <p:nvPr>
            <p:ph idx="1"/>
          </p:nvPr>
        </p:nvSpPr>
        <p:spPr/>
        <p:txBody>
          <a:bodyPr/>
          <a:lstStyle/>
          <a:p>
            <a:r>
              <a:rPr lang="en-US" dirty="0" smtClean="0"/>
              <a:t>Rank documents by the probability that the query could be generated by the document model (i.e. same topic)</a:t>
            </a:r>
          </a:p>
          <a:p>
            <a:r>
              <a:rPr lang="en-US" dirty="0" smtClean="0"/>
              <a:t>Given query, start with P(D|Q)</a:t>
            </a:r>
          </a:p>
          <a:p>
            <a:r>
              <a:rPr lang="en-US" dirty="0" smtClean="0"/>
              <a:t>Using Bayes’ Rule </a:t>
            </a:r>
          </a:p>
          <a:p>
            <a:endParaRPr lang="en-US" dirty="0" smtClean="0"/>
          </a:p>
          <a:p>
            <a:r>
              <a:rPr lang="en-US" dirty="0" smtClean="0"/>
              <a:t>Assuming prior is uniform, unigram model</a:t>
            </a:r>
            <a:endParaRPr lang="en-US" dirty="0"/>
          </a:p>
        </p:txBody>
      </p:sp>
      <p:pic>
        <p:nvPicPr>
          <p:cNvPr id="5" name="Picture 4" descr="TP_tmp.png"/>
          <p:cNvPicPr>
            <a:picLocks noChangeAspect="1"/>
          </p:cNvPicPr>
          <p:nvPr>
            <p:custDataLst>
              <p:tags r:id="rId1"/>
            </p:custDataLst>
          </p:nvPr>
        </p:nvPicPr>
        <p:blipFill>
          <a:blip r:embed="rId4" cstate="print"/>
          <a:stretch>
            <a:fillRect/>
          </a:stretch>
        </p:blipFill>
        <p:spPr>
          <a:xfrm>
            <a:off x="2133600" y="4343400"/>
            <a:ext cx="3728248" cy="457200"/>
          </a:xfrm>
          <a:prstGeom prst="rect">
            <a:avLst/>
          </a:prstGeom>
        </p:spPr>
      </p:pic>
      <p:pic>
        <p:nvPicPr>
          <p:cNvPr id="7" name="Picture 6" descr="TP_tmp.png"/>
          <p:cNvPicPr>
            <a:picLocks noChangeAspect="1"/>
          </p:cNvPicPr>
          <p:nvPr>
            <p:custDataLst>
              <p:tags r:id="rId2"/>
            </p:custDataLst>
          </p:nvPr>
        </p:nvPicPr>
        <p:blipFill>
          <a:blip r:embed="rId5" cstate="print"/>
          <a:stretch>
            <a:fillRect/>
          </a:stretch>
        </p:blipFill>
        <p:spPr>
          <a:xfrm>
            <a:off x="2057400" y="5562600"/>
            <a:ext cx="4039369" cy="457200"/>
          </a:xfrm>
          <a:prstGeom prst="rect">
            <a:avLst/>
          </a:prstGeom>
        </p:spPr>
      </p:pic>
    </p:spTree>
    <p:extLst>
      <p:ext uri="{BB962C8B-B14F-4D97-AF65-F5344CB8AC3E}">
        <p14:creationId xmlns:p14="http://schemas.microsoft.com/office/powerpoint/2010/main" xmlns="" val="39031323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Estimating Probabilities</a:t>
            </a:r>
            <a:endParaRPr lang="en-US" dirty="0"/>
          </a:p>
        </p:txBody>
      </p:sp>
      <p:sp>
        <p:nvSpPr>
          <p:cNvPr id="3" name="Content Placeholder 2"/>
          <p:cNvSpPr>
            <a:spLocks noGrp="1"/>
          </p:cNvSpPr>
          <p:nvPr>
            <p:ph idx="1"/>
          </p:nvPr>
        </p:nvSpPr>
        <p:spPr>
          <a:xfrm>
            <a:off x="533400" y="1447800"/>
            <a:ext cx="8229600" cy="5105400"/>
          </a:xfrm>
        </p:spPr>
        <p:txBody>
          <a:bodyPr>
            <a:normAutofit/>
          </a:bodyPr>
          <a:lstStyle/>
          <a:p>
            <a:r>
              <a:rPr lang="en-US" dirty="0" smtClean="0"/>
              <a:t>Obvious estimate for unigram probabilities is </a:t>
            </a:r>
          </a:p>
          <a:p>
            <a:endParaRPr lang="en-US" dirty="0" smtClean="0"/>
          </a:p>
          <a:p>
            <a:endParaRPr lang="en-US" sz="1600" dirty="0" smtClean="0"/>
          </a:p>
          <a:p>
            <a:r>
              <a:rPr lang="en-US" i="1" dirty="0" smtClean="0"/>
              <a:t>Maximum likelihood estimate</a:t>
            </a:r>
          </a:p>
          <a:p>
            <a:pPr lvl="1"/>
            <a:r>
              <a:rPr lang="en-US" dirty="0" smtClean="0"/>
              <a:t>makes the observed value of </a:t>
            </a:r>
            <a:r>
              <a:rPr lang="en-US" i="1" dirty="0" err="1" smtClean="0"/>
              <a:t>f</a:t>
            </a:r>
            <a:r>
              <a:rPr lang="en-US" sz="1200" i="1" dirty="0" err="1" smtClean="0"/>
              <a:t>q</a:t>
            </a:r>
            <a:r>
              <a:rPr lang="en-US" sz="400" i="1" dirty="0" err="1" smtClean="0"/>
              <a:t>i</a:t>
            </a:r>
            <a:r>
              <a:rPr lang="en-US" sz="1200" i="1" dirty="0" err="1" smtClean="0"/>
              <a:t>;D</a:t>
            </a:r>
            <a:r>
              <a:rPr lang="en-US" sz="1200" i="1" dirty="0" smtClean="0"/>
              <a:t> </a:t>
            </a:r>
            <a:r>
              <a:rPr lang="en-US" dirty="0" smtClean="0"/>
              <a:t>most likely</a:t>
            </a:r>
          </a:p>
          <a:p>
            <a:r>
              <a:rPr lang="en-US" dirty="0" smtClean="0"/>
              <a:t>If query words are missing from document, score will be zero</a:t>
            </a:r>
          </a:p>
          <a:p>
            <a:pPr lvl="1"/>
            <a:r>
              <a:rPr lang="en-US" dirty="0" smtClean="0"/>
              <a:t>Missing 1 out of 4 query words same as missing 3 out of 4</a:t>
            </a:r>
          </a:p>
        </p:txBody>
      </p:sp>
      <p:pic>
        <p:nvPicPr>
          <p:cNvPr id="5" name="Picture 4" descr="TP_tmp.png"/>
          <p:cNvPicPr>
            <a:picLocks noChangeAspect="1"/>
          </p:cNvPicPr>
          <p:nvPr>
            <p:custDataLst>
              <p:tags r:id="rId1"/>
            </p:custDataLst>
          </p:nvPr>
        </p:nvPicPr>
        <p:blipFill>
          <a:blip r:embed="rId3" cstate="print"/>
          <a:stretch>
            <a:fillRect/>
          </a:stretch>
        </p:blipFill>
        <p:spPr>
          <a:xfrm>
            <a:off x="2819400" y="2133600"/>
            <a:ext cx="2440558" cy="609600"/>
          </a:xfrm>
          <a:prstGeom prst="rect">
            <a:avLst/>
          </a:prstGeom>
        </p:spPr>
      </p:pic>
    </p:spTree>
    <p:extLst>
      <p:ext uri="{BB962C8B-B14F-4D97-AF65-F5344CB8AC3E}">
        <p14:creationId xmlns:p14="http://schemas.microsoft.com/office/powerpoint/2010/main" xmlns="" val="1657989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Smoothing</a:t>
            </a:r>
            <a:endParaRPr lang="en-US" dirty="0"/>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Document texts are a </a:t>
            </a:r>
            <a:r>
              <a:rPr lang="en-US" i="1" dirty="0" smtClean="0"/>
              <a:t>sample</a:t>
            </a:r>
            <a:r>
              <a:rPr lang="en-US" dirty="0" smtClean="0"/>
              <a:t> from the language model</a:t>
            </a:r>
          </a:p>
          <a:p>
            <a:pPr lvl="1"/>
            <a:r>
              <a:rPr lang="en-US" dirty="0" smtClean="0"/>
              <a:t>Missing words should not have zero probability of occurring</a:t>
            </a:r>
          </a:p>
          <a:p>
            <a:r>
              <a:rPr lang="en-US" i="1" dirty="0" smtClean="0"/>
              <a:t>Smoothing</a:t>
            </a:r>
            <a:r>
              <a:rPr lang="en-US" dirty="0" smtClean="0"/>
              <a:t> is a technique for estimating probabilities for missing (or unseen) words</a:t>
            </a:r>
          </a:p>
          <a:p>
            <a:pPr lvl="1"/>
            <a:r>
              <a:rPr lang="en-US" dirty="0" smtClean="0"/>
              <a:t>lower (or </a:t>
            </a:r>
            <a:r>
              <a:rPr lang="en-US" i="1" dirty="0" smtClean="0"/>
              <a:t>discount</a:t>
            </a:r>
            <a:r>
              <a:rPr lang="en-US" dirty="0" smtClean="0"/>
              <a:t>) the probability estimates for words that are seen in the document text</a:t>
            </a:r>
          </a:p>
          <a:p>
            <a:pPr lvl="1"/>
            <a:r>
              <a:rPr lang="en-US" dirty="0" smtClean="0"/>
              <a:t>assign that “left-over” probability to the estimates for the words that are not seen in the text</a:t>
            </a:r>
          </a:p>
          <a:p>
            <a:endParaRPr lang="en-US" dirty="0"/>
          </a:p>
        </p:txBody>
      </p:sp>
    </p:spTree>
    <p:extLst>
      <p:ext uri="{BB962C8B-B14F-4D97-AF65-F5344CB8AC3E}">
        <p14:creationId xmlns:p14="http://schemas.microsoft.com/office/powerpoint/2010/main" xmlns="" val="31978017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Estimating Probabilities</a:t>
            </a:r>
            <a:endParaRPr lang="en-US" dirty="0"/>
          </a:p>
        </p:txBody>
      </p:sp>
      <p:sp>
        <p:nvSpPr>
          <p:cNvPr id="3" name="Content Placeholder 2"/>
          <p:cNvSpPr>
            <a:spLocks noGrp="1"/>
          </p:cNvSpPr>
          <p:nvPr>
            <p:ph idx="1"/>
          </p:nvPr>
        </p:nvSpPr>
        <p:spPr/>
        <p:txBody>
          <a:bodyPr>
            <a:normAutofit lnSpcReduction="10000"/>
          </a:bodyPr>
          <a:lstStyle/>
          <a:p>
            <a:r>
              <a:rPr lang="en-US" dirty="0" smtClean="0"/>
              <a:t>Estimate for unseen words is </a:t>
            </a:r>
            <a:r>
              <a:rPr lang="el-GR" i="1" dirty="0" smtClean="0"/>
              <a:t>α</a:t>
            </a:r>
            <a:r>
              <a:rPr lang="en-US" i="1" baseline="-25000" dirty="0" smtClean="0"/>
              <a:t>D</a:t>
            </a:r>
            <a:r>
              <a:rPr lang="en-US" i="1" dirty="0" smtClean="0"/>
              <a:t>P</a:t>
            </a:r>
            <a:r>
              <a:rPr lang="en-US" dirty="0" smtClean="0"/>
              <a:t>(</a:t>
            </a:r>
            <a:r>
              <a:rPr lang="en-US" i="1" dirty="0" err="1" smtClean="0"/>
              <a:t>q</a:t>
            </a:r>
            <a:r>
              <a:rPr lang="en-US" i="1" baseline="-25000" dirty="0" err="1" smtClean="0"/>
              <a:t>i</a:t>
            </a:r>
            <a:r>
              <a:rPr lang="en-US" dirty="0" err="1" smtClean="0"/>
              <a:t>|</a:t>
            </a:r>
            <a:r>
              <a:rPr lang="en-US" i="1" dirty="0" err="1" smtClean="0"/>
              <a:t>C</a:t>
            </a:r>
            <a:r>
              <a:rPr lang="en-US" dirty="0" smtClean="0"/>
              <a:t>)</a:t>
            </a:r>
          </a:p>
          <a:p>
            <a:pPr lvl="1"/>
            <a:r>
              <a:rPr lang="en-US" i="1" dirty="0" smtClean="0"/>
              <a:t>P</a:t>
            </a:r>
            <a:r>
              <a:rPr lang="en-US" dirty="0" smtClean="0"/>
              <a:t>(</a:t>
            </a:r>
            <a:r>
              <a:rPr lang="en-US" i="1" dirty="0" err="1" smtClean="0"/>
              <a:t>q</a:t>
            </a:r>
            <a:r>
              <a:rPr lang="en-US" i="1" baseline="-25000" dirty="0" err="1" smtClean="0"/>
              <a:t>i</a:t>
            </a:r>
            <a:r>
              <a:rPr lang="en-US" dirty="0" err="1" smtClean="0"/>
              <a:t>|</a:t>
            </a:r>
            <a:r>
              <a:rPr lang="en-US" i="1" dirty="0" err="1" smtClean="0"/>
              <a:t>C</a:t>
            </a:r>
            <a:r>
              <a:rPr lang="en-US" dirty="0" smtClean="0"/>
              <a:t>) is the probability for query word </a:t>
            </a:r>
            <a:r>
              <a:rPr lang="en-US" i="1" dirty="0" err="1" smtClean="0"/>
              <a:t>i</a:t>
            </a:r>
            <a:r>
              <a:rPr lang="en-US" i="1" dirty="0" smtClean="0"/>
              <a:t> </a:t>
            </a:r>
            <a:r>
              <a:rPr lang="en-US" dirty="0" smtClean="0"/>
              <a:t>in the </a:t>
            </a:r>
            <a:r>
              <a:rPr lang="en-US" i="1" dirty="0" smtClean="0"/>
              <a:t>collection</a:t>
            </a:r>
            <a:r>
              <a:rPr lang="en-US" dirty="0" smtClean="0"/>
              <a:t> language model for collection </a:t>
            </a:r>
            <a:r>
              <a:rPr lang="en-US" i="1" dirty="0" smtClean="0"/>
              <a:t>C </a:t>
            </a:r>
            <a:r>
              <a:rPr lang="en-US" dirty="0" smtClean="0"/>
              <a:t>(background probability)</a:t>
            </a:r>
          </a:p>
          <a:p>
            <a:pPr lvl="1"/>
            <a:r>
              <a:rPr lang="el-GR" i="1" dirty="0" smtClean="0"/>
              <a:t>α</a:t>
            </a:r>
            <a:r>
              <a:rPr lang="en-US" i="1" baseline="-25000" dirty="0" smtClean="0"/>
              <a:t>D</a:t>
            </a:r>
            <a:r>
              <a:rPr lang="en-US" dirty="0" smtClean="0"/>
              <a:t> is a parameter</a:t>
            </a:r>
          </a:p>
          <a:p>
            <a:r>
              <a:rPr lang="en-US" dirty="0" smtClean="0"/>
              <a:t>Estimate for words that occur is</a:t>
            </a:r>
          </a:p>
          <a:p>
            <a:pPr>
              <a:buNone/>
            </a:pPr>
            <a:r>
              <a:rPr lang="en-US" dirty="0" smtClean="0"/>
              <a:t>	      </a:t>
            </a:r>
            <a:r>
              <a:rPr lang="el-GR" dirty="0" smtClean="0"/>
              <a:t>(1 −</a:t>
            </a:r>
            <a:r>
              <a:rPr lang="el-GR" i="1" dirty="0" smtClean="0"/>
              <a:t> α</a:t>
            </a:r>
            <a:r>
              <a:rPr lang="en-US" i="1" baseline="-25000" dirty="0" smtClean="0"/>
              <a:t>D</a:t>
            </a:r>
            <a:r>
              <a:rPr lang="en-US" dirty="0" smtClean="0"/>
              <a:t>)</a:t>
            </a:r>
            <a:r>
              <a:rPr lang="en-US" i="1" dirty="0" smtClean="0"/>
              <a:t> P</a:t>
            </a:r>
            <a:r>
              <a:rPr lang="en-US" dirty="0" smtClean="0"/>
              <a:t>(</a:t>
            </a:r>
            <a:r>
              <a:rPr lang="en-US" i="1" dirty="0" err="1" smtClean="0"/>
              <a:t>q</a:t>
            </a:r>
            <a:r>
              <a:rPr lang="en-US" i="1" baseline="-25000" dirty="0" err="1" smtClean="0"/>
              <a:t>i</a:t>
            </a:r>
            <a:r>
              <a:rPr lang="en-US" dirty="0" err="1" smtClean="0"/>
              <a:t>|</a:t>
            </a:r>
            <a:r>
              <a:rPr lang="en-US" i="1" dirty="0" err="1" smtClean="0"/>
              <a:t>D</a:t>
            </a:r>
            <a:r>
              <a:rPr lang="en-US" dirty="0" smtClean="0"/>
              <a:t>) + </a:t>
            </a:r>
            <a:r>
              <a:rPr lang="el-GR" i="1" dirty="0" smtClean="0"/>
              <a:t>α</a:t>
            </a:r>
            <a:r>
              <a:rPr lang="en-US" i="1" baseline="-25000" dirty="0" smtClean="0"/>
              <a:t>D </a:t>
            </a:r>
            <a:r>
              <a:rPr lang="en-US" i="1" dirty="0" smtClean="0"/>
              <a:t>P</a:t>
            </a:r>
            <a:r>
              <a:rPr lang="en-US" dirty="0" smtClean="0"/>
              <a:t>(</a:t>
            </a:r>
            <a:r>
              <a:rPr lang="en-US" i="1" dirty="0" err="1" smtClean="0"/>
              <a:t>q</a:t>
            </a:r>
            <a:r>
              <a:rPr lang="en-US" i="1" baseline="-25000" dirty="0" err="1" smtClean="0"/>
              <a:t>i</a:t>
            </a:r>
            <a:r>
              <a:rPr lang="en-US" dirty="0" err="1" smtClean="0"/>
              <a:t>|</a:t>
            </a:r>
            <a:r>
              <a:rPr lang="en-US" i="1" dirty="0" err="1" smtClean="0"/>
              <a:t>C</a:t>
            </a:r>
            <a:r>
              <a:rPr lang="en-US" dirty="0" smtClean="0"/>
              <a:t>)</a:t>
            </a:r>
          </a:p>
          <a:p>
            <a:r>
              <a:rPr lang="en-US" dirty="0" smtClean="0"/>
              <a:t>Different forms of estimation come from different </a:t>
            </a:r>
            <a:r>
              <a:rPr lang="el-GR" i="1" dirty="0" smtClean="0"/>
              <a:t>α</a:t>
            </a:r>
            <a:r>
              <a:rPr lang="en-US" i="1" baseline="-25000" dirty="0" smtClean="0"/>
              <a:t>D</a:t>
            </a:r>
            <a:endParaRPr lang="en-US" dirty="0"/>
          </a:p>
        </p:txBody>
      </p:sp>
    </p:spTree>
    <p:extLst>
      <p:ext uri="{BB962C8B-B14F-4D97-AF65-F5344CB8AC3E}">
        <p14:creationId xmlns:p14="http://schemas.microsoft.com/office/powerpoint/2010/main" xmlns="" val="79031601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EXPOINT" val="template"/>
  <p:tag name="SOURCE" val="TPT1  equation p(D|Q) \stackrel{rank}{=} P(Q|D)P(D)  template TPT1  env TPENV1  fore 0  back 16777215  eqnno 1"/>
  <p:tag name="FILENAME" val="TP_tmp"/>
  <p:tag name="ORIGWIDTH" val="114"/>
  <p:tag name="PICTUREFILESIZE" val="6336"/>
</p:tagLst>
</file>

<file path=ppt/tags/tag2.xml><?xml version="1.0" encoding="utf-8"?>
<p:tagLst xmlns:a="http://schemas.openxmlformats.org/drawingml/2006/main" xmlns:r="http://schemas.openxmlformats.org/officeDocument/2006/relationships" xmlns:p="http://schemas.openxmlformats.org/presentationml/2006/main">
  <p:tag name="TEXPOINT" val="template"/>
  <p:tag name="SOURCE" val="TPT1  equation P(Q|D) = \prod_{i=1}^{n} P(q_{i}|D)  template TPT1  env TPENV1  fore 0  back 16777215  eqnno 2"/>
  <p:tag name="FILENAME" val="TP_tmp"/>
  <p:tag name="ORIGWIDTH" val="106"/>
  <p:tag name="PICTUREFILESIZE" val="4870"/>
</p:tagLst>
</file>

<file path=ppt/tags/tag3.xml><?xml version="1.0" encoding="utf-8"?>
<p:tagLst xmlns:a="http://schemas.openxmlformats.org/drawingml/2006/main" xmlns:r="http://schemas.openxmlformats.org/officeDocument/2006/relationships" xmlns:p="http://schemas.openxmlformats.org/presentationml/2006/main">
  <p:tag name="TEXPOINT" val="template"/>
  <p:tag name="SOURCE" val="TPT1  equation P(q_{i}|D) = \frac{f_{q_{i},D}}{|D|}  template TPT1  env TPENV1  fore 0  back 16777215  eqnno 3"/>
  <p:tag name="FILENAME" val="TP_tmp"/>
  <p:tag name="ORIGWIDTH" val="68"/>
  <p:tag name="PICTUREFILESIZE" val="3329"/>
</p:tagLst>
</file>

<file path=ppt/tags/tag4.xml><?xml version="1.0" encoding="utf-8"?>
<p:tagLst xmlns:a="http://schemas.openxmlformats.org/drawingml/2006/main" xmlns:r="http://schemas.openxmlformats.org/officeDocument/2006/relationships" xmlns:p="http://schemas.openxmlformats.org/presentationml/2006/main">
  <p:tag name="TEXPOINT" val="template"/>
  <p:tag name="SOURCE" val="TPT1  equation \alpha_{D} = \frac{\mu}{|D|+ \mu}  template TPT1  env TPENV1  fore 0  back 16777215  eqnno 4"/>
  <p:tag name="FILENAME" val="TP_tmp"/>
  <p:tag name="ORIGWIDTH" val="51"/>
  <p:tag name="PICTUREFILESIZE" val="1763"/>
</p:tagLst>
</file>

<file path=ppt/tags/tag5.xml><?xml version="1.0" encoding="utf-8"?>
<p:tagLst xmlns:a="http://schemas.openxmlformats.org/drawingml/2006/main" xmlns:r="http://schemas.openxmlformats.org/officeDocument/2006/relationships" xmlns:p="http://schemas.openxmlformats.org/presentationml/2006/main">
  <p:tag name="TEXPOINT" val="template"/>
  <p:tag name="SOURCE" val="TPT1  equation p(q_{i}|D) = \frac{f_{q_{i},D} + \mu \frac{c_{q_{i}}}{|C|}}{|D| + \mu}  template TPT1  env TPENV1  fore 0  back 16777215  eqnno 5"/>
  <p:tag name="FILENAME" val="TP_tmp"/>
  <p:tag name="ORIGWIDTH" val="90"/>
  <p:tag name="PICTUREFILESIZE" val="5064"/>
</p:tagLst>
</file>

<file path=ppt/tags/tag6.xml><?xml version="1.0" encoding="utf-8"?>
<p:tagLst xmlns:a="http://schemas.openxmlformats.org/drawingml/2006/main" xmlns:r="http://schemas.openxmlformats.org/officeDocument/2006/relationships" xmlns:p="http://schemas.openxmlformats.org/presentationml/2006/main">
  <p:tag name="TEXPOINT" val="template"/>
  <p:tag name="SOURCE" val="TPT1  equation \log P(Q|D) = \sum_{i=1}^{n} \log  \frac{f_{q_{i},D} + \mu \frac{c_{q_{i}}}{|C|}}{|D| + \mu}  template TPT1  env TPENV1  fore 0  back 16777215  eqnno 6"/>
  <p:tag name="FILENAME" val="TP_tmp"/>
  <p:tag name="ORIGWIDTH" val="147"/>
  <p:tag name="PICTUREFILESIZE" val="8410"/>
</p:tagLst>
</file>

<file path=ppt/tags/tag7.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eqnarray*}&#10;QL(Q,D) &amp; = &amp; \log \frac{15+ 2000\times (1.6\times10^{5}/10^{9})}{1800+2000}\\&#10;  &amp; &amp; + \log \frac{25+ 2000\times (2400/10^{9})}{1800+2000} \\&#10;  &amp; = &amp; \log (15.32/3800) + \log (25.005/3800) \\&#10;  &amp; = &amp; -5.51 + -5.02 = -10.53&#10;\end{eqnarray*}&#10;\end{document}&#10;"/>
  <p:tag name="FILENAME" val="TP_tmp"/>
  <p:tag name="FORMAT" val="pngmono"/>
  <p:tag name="RES" val="1200"/>
  <p:tag name="BLEND" val="0"/>
  <p:tag name="TRANSPARENT" val="0"/>
  <p:tag name="TBUG" val="0"/>
  <p:tag name="ALLOWFS" val="0"/>
  <p:tag name="ORIGWIDTH" val="224"/>
  <p:tag name="PICTUREFILESIZE" val="32981"/>
</p:tagLst>
</file>

<file path=ppt/tags/tag8.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   \begin{tabular}{@{\hspace{0.5em}}c@{\hspace{0.5em}}|@{\hspace{0.5em}}c@{\hspace{0.5em}}|@{\hspace{1em}}c@{\hspace{1em}}}\hline&#10;       Frequency of  &amp; Frequency of  &amp; QL  \\ &#10;       ``president'' &amp; ``lincoln'' &amp; score \\ \hline&#10;        15 &amp; 25 &amp; -10.53 \\&#10;        15 &amp; 1 &amp; -13.75 \\&#10;        15 &amp; 0 &amp; -19.05 \\&#10;        1 &amp; 25 &amp; -12.99 \\&#10;        0 &amp; 25 &amp; -14.40&#10;       \\ \hline&#10;    \end{tabular}&#10;\end{document}&#10;"/>
  <p:tag name="FILENAME" val="TP_tmp"/>
  <p:tag name="FORMAT" val="pngmono"/>
  <p:tag name="RES" val="1200"/>
  <p:tag name="BLEND" val="0"/>
  <p:tag name="TRANSPARENT" val="0"/>
  <p:tag name="TBUG" val="0"/>
  <p:tag name="ALLOWFS" val="0"/>
  <p:tag name="ORIGWIDTH" val="179"/>
  <p:tag name="PICTUREFILESIZE" val="2329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273</TotalTime>
  <Words>1651</Words>
  <Application>Microsoft Office PowerPoint</Application>
  <PresentationFormat>On-screen Show (4:3)</PresentationFormat>
  <Paragraphs>151</Paragraphs>
  <Slides>30</Slides>
  <Notes>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2" baseType="lpstr">
      <vt:lpstr>Office Theme</vt:lpstr>
      <vt:lpstr>Microsoft Office Word 97 - 2003 Document</vt:lpstr>
      <vt:lpstr>Learning concepts</vt:lpstr>
      <vt:lpstr>Semantic Networks </vt:lpstr>
      <vt:lpstr>Language Model</vt:lpstr>
      <vt:lpstr>Language models in information retrieval</vt:lpstr>
      <vt:lpstr>Implicit psychological premise</vt:lpstr>
      <vt:lpstr>Query-Likelihood Model</vt:lpstr>
      <vt:lpstr>Estimating Probabilities</vt:lpstr>
      <vt:lpstr>Smoothing</vt:lpstr>
      <vt:lpstr>Estimating Probabilities</vt:lpstr>
      <vt:lpstr>Dirichlet Smoothing</vt:lpstr>
      <vt:lpstr>Query Likelihood Example</vt:lpstr>
      <vt:lpstr>Query Likelihood Example</vt:lpstr>
      <vt:lpstr>Query Likelihood Example</vt:lpstr>
      <vt:lpstr>Extension: Google Distance</vt:lpstr>
      <vt:lpstr>Strong correlation with human similarity ratings</vt:lpstr>
      <vt:lpstr>Can operationalize creativity</vt:lpstr>
      <vt:lpstr>Learning the form of concepts</vt:lpstr>
      <vt:lpstr>The discovery of form</vt:lpstr>
      <vt:lpstr>Slide 19</vt:lpstr>
      <vt:lpstr>An observer model of form discovery</vt:lpstr>
      <vt:lpstr>Slide 21</vt:lpstr>
      <vt:lpstr>Computational model</vt:lpstr>
      <vt:lpstr>The structure likelihood</vt:lpstr>
      <vt:lpstr>The data likelihood</vt:lpstr>
      <vt:lpstr>Optimization</vt:lpstr>
      <vt:lpstr>Slide 26</vt:lpstr>
      <vt:lpstr>Slide 27</vt:lpstr>
      <vt:lpstr>Slide 28</vt:lpstr>
      <vt:lpstr>Slide 29</vt:lpstr>
      <vt:lpstr>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Semantic Similarity</dc:title>
  <dc:creator>nisheeth</dc:creator>
  <cp:lastModifiedBy>nisheeth</cp:lastModifiedBy>
  <cp:revision>31</cp:revision>
  <dcterms:created xsi:type="dcterms:W3CDTF">2018-02-02T07:07:52Z</dcterms:created>
  <dcterms:modified xsi:type="dcterms:W3CDTF">2018-02-14T17:13:47Z</dcterms:modified>
</cp:coreProperties>
</file>