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331" r:id="rId6"/>
    <p:sldId id="260" r:id="rId7"/>
    <p:sldId id="261" r:id="rId8"/>
    <p:sldId id="268" r:id="rId9"/>
    <p:sldId id="269" r:id="rId10"/>
    <p:sldId id="270" r:id="rId11"/>
    <p:sldId id="271" r:id="rId12"/>
    <p:sldId id="272" r:id="rId13"/>
    <p:sldId id="274" r:id="rId14"/>
    <p:sldId id="275" r:id="rId15"/>
    <p:sldId id="279" r:id="rId16"/>
    <p:sldId id="280" r:id="rId17"/>
    <p:sldId id="281" r:id="rId18"/>
    <p:sldId id="282" r:id="rId19"/>
    <p:sldId id="283" r:id="rId20"/>
    <p:sldId id="329" r:id="rId21"/>
    <p:sldId id="284" r:id="rId22"/>
    <p:sldId id="285" r:id="rId23"/>
    <p:sldId id="286" r:id="rId24"/>
    <p:sldId id="287" r:id="rId25"/>
    <p:sldId id="288" r:id="rId26"/>
    <p:sldId id="289" r:id="rId27"/>
    <p:sldId id="320" r:id="rId28"/>
    <p:sldId id="317" r:id="rId29"/>
    <p:sldId id="318" r:id="rId30"/>
    <p:sldId id="31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FD63E4-4E4A-43A0-8A94-66C81F7A8D5A}" type="datetimeFigureOut">
              <a:rPr lang="en-GB" smtClean="0"/>
              <a:pPr/>
              <a:t>08/03/2018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26A6C2-C255-4EFD-B083-4DD1AC1D618E}"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6AEC2-024A-40B3-9C02-06E5676C150D}" type="slidenum">
              <a:rPr lang="en-US"/>
              <a:pPr/>
              <a:t>12</a:t>
            </a:fld>
            <a:endParaRPr lang="en-US"/>
          </a:p>
        </p:txBody>
      </p:sp>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8B108D-1E37-4479-928A-7745884FB209}" type="slidenum">
              <a:rPr lang="en-US"/>
              <a:pPr/>
              <a:t>22</a:t>
            </a:fld>
            <a:endParaRPr lang="en-US"/>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A9FAA0-1C11-4CE6-9704-10C2F694AFEA}" type="slidenum">
              <a:rPr lang="en-US"/>
              <a:pPr/>
              <a:t>23</a:t>
            </a:fld>
            <a:endParaRPr lang="en-US"/>
          </a:p>
        </p:txBody>
      </p:sp>
      <p:sp>
        <p:nvSpPr>
          <p:cNvPr id="306178" name="Rectangle 2"/>
          <p:cNvSpPr>
            <a:spLocks noGrp="1" noRot="1" noChangeAspect="1" noChangeArrowheads="1" noTextEdit="1"/>
          </p:cNvSpPr>
          <p:nvPr>
            <p:ph type="sldImg"/>
          </p:nvPr>
        </p:nvSpPr>
        <p:spPr>
          <a:ln/>
        </p:spPr>
      </p:sp>
      <p:sp>
        <p:nvSpPr>
          <p:cNvPr id="306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2927CC-2B0C-4316-951F-95378F508DA4}" type="slidenum">
              <a:rPr lang="en-US"/>
              <a:pPr/>
              <a:t>24</a:t>
            </a:fld>
            <a:endParaRPr lang="en-US"/>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9DB9CB-57FC-4825-AF84-9A02F9D0A5E3}" type="slidenum">
              <a:rPr lang="en-US"/>
              <a:pPr/>
              <a:t>25</a:t>
            </a:fld>
            <a:endParaRPr lang="en-US"/>
          </a:p>
        </p:txBody>
      </p:sp>
      <p:sp>
        <p:nvSpPr>
          <p:cNvPr id="308226" name="Rectangle 2"/>
          <p:cNvSpPr>
            <a:spLocks noGrp="1" noRot="1" noChangeAspect="1" noChangeArrowheads="1" noTextEdit="1"/>
          </p:cNvSpPr>
          <p:nvPr>
            <p:ph type="sldImg"/>
          </p:nvPr>
        </p:nvSpPr>
        <p:spPr>
          <a:ln/>
        </p:spPr>
      </p:sp>
      <p:sp>
        <p:nvSpPr>
          <p:cNvPr id="308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19BA25-605B-49DC-ABA0-F91BF84E0BEC}" type="slidenum">
              <a:rPr lang="en-US"/>
              <a:pPr/>
              <a:t>26</a:t>
            </a:fld>
            <a:endParaRPr lang="en-US"/>
          </a:p>
        </p:txBody>
      </p:sp>
      <p:sp>
        <p:nvSpPr>
          <p:cNvPr id="309250" name="Rectangle 2"/>
          <p:cNvSpPr>
            <a:spLocks noGrp="1" noRot="1" noChangeAspect="1" noChangeArrowheads="1" noTextEdit="1"/>
          </p:cNvSpPr>
          <p:nvPr>
            <p:ph type="sldImg"/>
          </p:nvPr>
        </p:nvSpPr>
        <p:spPr>
          <a:ln/>
        </p:spPr>
      </p:sp>
      <p:sp>
        <p:nvSpPr>
          <p:cNvPr id="309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89D15E-7368-4169-95DC-7BE38420FBF3}" type="slidenum">
              <a:rPr lang="en-US"/>
              <a:pPr/>
              <a:t>27</a:t>
            </a:fld>
            <a:endParaRPr lang="en-US"/>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9FCE25-E5D5-4F4A-A3B4-40E38F0A51A5}" type="slidenum">
              <a:rPr lang="en-US"/>
              <a:pPr/>
              <a:t>13</a:t>
            </a:fld>
            <a:endParaRPr lang="en-US"/>
          </a:p>
        </p:txBody>
      </p:sp>
      <p:sp>
        <p:nvSpPr>
          <p:cNvPr id="293890" name="Rectangle 2"/>
          <p:cNvSpPr>
            <a:spLocks noGrp="1" noRot="1" noChangeAspect="1" noChangeArrowheads="1" noTextEdit="1"/>
          </p:cNvSpPr>
          <p:nvPr>
            <p:ph type="sldImg"/>
          </p:nvPr>
        </p:nvSpPr>
        <p:spPr>
          <a:ln/>
        </p:spPr>
      </p:sp>
      <p:sp>
        <p:nvSpPr>
          <p:cNvPr id="293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2EDBA8-D06A-4A35-9AEF-405D0A3DCE29}" type="slidenum">
              <a:rPr lang="en-US"/>
              <a:pPr/>
              <a:t>14</a:t>
            </a:fld>
            <a:endParaRPr lang="en-US"/>
          </a:p>
        </p:txBody>
      </p:sp>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61BD4-8A86-45FE-AFE2-E50DBB7BC13C}" type="slidenum">
              <a:rPr lang="en-US"/>
              <a:pPr/>
              <a:t>15</a:t>
            </a:fld>
            <a:endParaRPr lang="en-US"/>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637A31-5F5E-4F0A-BE87-9F1EEE39E818}" type="slidenum">
              <a:rPr lang="en-US"/>
              <a:pPr/>
              <a:t>16</a:t>
            </a:fld>
            <a:endParaRPr lang="en-US"/>
          </a:p>
        </p:txBody>
      </p:sp>
      <p:sp>
        <p:nvSpPr>
          <p:cNvPr id="300034" name="Rectangle 2"/>
          <p:cNvSpPr>
            <a:spLocks noGrp="1" noRot="1" noChangeAspect="1" noChangeArrowheads="1" noTextEdit="1"/>
          </p:cNvSpPr>
          <p:nvPr>
            <p:ph type="sldImg"/>
          </p:nvPr>
        </p:nvSpPr>
        <p:spPr>
          <a:ln/>
        </p:spPr>
      </p:sp>
      <p:sp>
        <p:nvSpPr>
          <p:cNvPr id="300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A2D820-9651-4228-A05A-D27CDE61E919}" type="slidenum">
              <a:rPr lang="en-US"/>
              <a:pPr/>
              <a:t>17</a:t>
            </a:fld>
            <a:endParaRPr lang="en-US"/>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563E76-B5AF-4581-A6D2-C92BBACBDDC0}" type="slidenum">
              <a:rPr lang="en-US"/>
              <a:pPr/>
              <a:t>18</a:t>
            </a:fld>
            <a:endParaRPr lang="en-US"/>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EF6751-DA0E-477F-85B0-889352D5AE43}" type="slidenum">
              <a:rPr lang="en-US"/>
              <a:pPr/>
              <a:t>19</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A7EA10-75B2-4F33-83EB-BD78629A1038}" type="slidenum">
              <a:rPr lang="en-US"/>
              <a:pPr/>
              <a:t>21</a:t>
            </a:fld>
            <a:endParaRPr lang="en-US"/>
          </a:p>
        </p:txBody>
      </p:sp>
      <p:sp>
        <p:nvSpPr>
          <p:cNvPr id="304130" name="Rectangle 2"/>
          <p:cNvSpPr>
            <a:spLocks noGrp="1" noRot="1" noChangeAspect="1" noChangeArrowheads="1" noTextEdit="1"/>
          </p:cNvSpPr>
          <p:nvPr>
            <p:ph type="sldImg"/>
          </p:nvPr>
        </p:nvSpPr>
        <p:spPr>
          <a:ln/>
        </p:spPr>
      </p:sp>
      <p:sp>
        <p:nvSpPr>
          <p:cNvPr id="30413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B3ECC2E-C8AF-45F3-BCF5-30D3E83B4680}" type="datetimeFigureOut">
              <a:rPr lang="en-GB" smtClean="0"/>
              <a:pPr/>
              <a:t>08/03/2018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E1CBCE-5303-4857-B50D-4AD0F379CAEC}"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B3ECC2E-C8AF-45F3-BCF5-30D3E83B4680}" type="datetimeFigureOut">
              <a:rPr lang="en-GB" smtClean="0"/>
              <a:pPr/>
              <a:t>08/03/2018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E1CBCE-5303-4857-B50D-4AD0F379CAEC}"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B3ECC2E-C8AF-45F3-BCF5-30D3E83B4680}" type="datetimeFigureOut">
              <a:rPr lang="en-GB" smtClean="0"/>
              <a:pPr/>
              <a:t>08/03/2018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E1CBCE-5303-4857-B50D-4AD0F379CAEC}"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B3ECC2E-C8AF-45F3-BCF5-30D3E83B4680}" type="datetimeFigureOut">
              <a:rPr lang="en-GB" smtClean="0"/>
              <a:pPr/>
              <a:t>08/03/2018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E1CBCE-5303-4857-B50D-4AD0F379CAEC}"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3ECC2E-C8AF-45F3-BCF5-30D3E83B4680}" type="datetimeFigureOut">
              <a:rPr lang="en-GB" smtClean="0"/>
              <a:pPr/>
              <a:t>08/03/2018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E1CBCE-5303-4857-B50D-4AD0F379CAEC}"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B3ECC2E-C8AF-45F3-BCF5-30D3E83B4680}" type="datetimeFigureOut">
              <a:rPr lang="en-GB" smtClean="0"/>
              <a:pPr/>
              <a:t>08/03/2018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E1CBCE-5303-4857-B50D-4AD0F379CAEC}"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B3ECC2E-C8AF-45F3-BCF5-30D3E83B4680}" type="datetimeFigureOut">
              <a:rPr lang="en-GB" smtClean="0"/>
              <a:pPr/>
              <a:t>08/03/2018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E1CBCE-5303-4857-B50D-4AD0F379CAEC}"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B3ECC2E-C8AF-45F3-BCF5-30D3E83B4680}" type="datetimeFigureOut">
              <a:rPr lang="en-GB" smtClean="0"/>
              <a:pPr/>
              <a:t>08/03/2018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E1CBCE-5303-4857-B50D-4AD0F379CAEC}"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3ECC2E-C8AF-45F3-BCF5-30D3E83B4680}" type="datetimeFigureOut">
              <a:rPr lang="en-GB" smtClean="0"/>
              <a:pPr/>
              <a:t>08/03/2018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E1CBCE-5303-4857-B50D-4AD0F379CAEC}"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3ECC2E-C8AF-45F3-BCF5-30D3E83B4680}" type="datetimeFigureOut">
              <a:rPr lang="en-GB" smtClean="0"/>
              <a:pPr/>
              <a:t>08/03/2018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E1CBCE-5303-4857-B50D-4AD0F379CAEC}"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3ECC2E-C8AF-45F3-BCF5-30D3E83B4680}" type="datetimeFigureOut">
              <a:rPr lang="en-GB" smtClean="0"/>
              <a:pPr/>
              <a:t>08/03/2018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E1CBCE-5303-4857-B50D-4AD0F379CAEC}"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3ECC2E-C8AF-45F3-BCF5-30D3E83B4680}" type="datetimeFigureOut">
              <a:rPr lang="en-GB" smtClean="0"/>
              <a:pPr/>
              <a:t>08/03/2018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E1CBCE-5303-4857-B50D-4AD0F379CAEC}"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Memory</a:t>
            </a:r>
            <a:endParaRPr lang="en-GB" dirty="0"/>
          </a:p>
        </p:txBody>
      </p:sp>
      <p:sp>
        <p:nvSpPr>
          <p:cNvPr id="3" name="Subtitle 2"/>
          <p:cNvSpPr>
            <a:spLocks noGrp="1"/>
          </p:cNvSpPr>
          <p:nvPr>
            <p:ph type="subTitle" idx="1"/>
          </p:nvPr>
        </p:nvSpPr>
        <p:spPr/>
        <p:txBody>
          <a:bodyPr/>
          <a:lstStyle/>
          <a:p>
            <a:r>
              <a:rPr lang="en-US" dirty="0" smtClean="0"/>
              <a:t>Nisheeth</a:t>
            </a:r>
          </a:p>
          <a:p>
            <a:r>
              <a:rPr lang="en-US" dirty="0" smtClean="0"/>
              <a:t>6</a:t>
            </a:r>
            <a:r>
              <a:rPr lang="en-US" baseline="30000" dirty="0" smtClean="0"/>
              <a:t>th</a:t>
            </a:r>
            <a:r>
              <a:rPr lang="en-US" dirty="0" smtClean="0"/>
              <a:t> March 2018</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p:txBody>
          <a:bodyPr/>
          <a:lstStyle/>
          <a:p>
            <a:r>
              <a:rPr lang="en-US" dirty="0"/>
              <a:t>Other </a:t>
            </a:r>
            <a:r>
              <a:rPr lang="en-US" dirty="0" smtClean="0"/>
              <a:t>observations</a:t>
            </a:r>
            <a:endParaRPr lang="en-US" dirty="0"/>
          </a:p>
        </p:txBody>
      </p:sp>
      <p:sp>
        <p:nvSpPr>
          <p:cNvPr id="5126" name="Rectangle 6"/>
          <p:cNvSpPr>
            <a:spLocks noGrp="1" noChangeArrowheads="1"/>
          </p:cNvSpPr>
          <p:nvPr>
            <p:ph type="body" sz="half" idx="2"/>
          </p:nvPr>
        </p:nvSpPr>
        <p:spPr>
          <a:xfrm>
            <a:off x="5410200" y="1600200"/>
            <a:ext cx="3276600" cy="4525963"/>
          </a:xfrm>
        </p:spPr>
        <p:txBody>
          <a:bodyPr/>
          <a:lstStyle/>
          <a:p>
            <a:r>
              <a:rPr lang="en-US"/>
              <a:t>There should be more rehearsal for early items</a:t>
            </a:r>
          </a:p>
          <a:p>
            <a:endParaRPr lang="en-US"/>
          </a:p>
          <a:p>
            <a:r>
              <a:rPr lang="en-US"/>
              <a:t>Have subjects rehearse overtly</a:t>
            </a:r>
          </a:p>
        </p:txBody>
      </p:sp>
      <p:pic>
        <p:nvPicPr>
          <p:cNvPr id="5127" name="Picture 7"/>
          <p:cNvPicPr>
            <a:picLocks noChangeAspect="1" noChangeArrowheads="1"/>
          </p:cNvPicPr>
          <p:nvPr/>
        </p:nvPicPr>
        <p:blipFill>
          <a:blip r:embed="rId2" cstate="print">
            <a:lum contrast="6000"/>
          </a:blip>
          <a:srcRect/>
          <a:stretch>
            <a:fillRect/>
          </a:stretch>
        </p:blipFill>
        <p:spPr bwMode="auto">
          <a:xfrm>
            <a:off x="0" y="1447800"/>
            <a:ext cx="5391150" cy="4762500"/>
          </a:xfrm>
          <a:prstGeom prst="rect">
            <a:avLst/>
          </a:prstGeom>
          <a:noFill/>
          <a:ln w="9525">
            <a:noFill/>
            <a:miter lim="800000"/>
            <a:headEnd/>
            <a:tailEnd/>
          </a:ln>
          <a:effectLst/>
        </p:spPr>
      </p:pic>
      <p:sp>
        <p:nvSpPr>
          <p:cNvPr id="5128" name="Text Box 8"/>
          <p:cNvSpPr txBox="1">
            <a:spLocks noChangeArrowheads="1"/>
          </p:cNvSpPr>
          <p:nvPr/>
        </p:nvSpPr>
        <p:spPr bwMode="auto">
          <a:xfrm>
            <a:off x="2667000" y="6324600"/>
            <a:ext cx="2000250" cy="274638"/>
          </a:xfrm>
          <a:prstGeom prst="rect">
            <a:avLst/>
          </a:prstGeom>
          <a:noFill/>
          <a:ln w="9525">
            <a:noFill/>
            <a:miter lim="800000"/>
            <a:headEnd/>
            <a:tailEnd/>
          </a:ln>
          <a:effectLst/>
        </p:spPr>
        <p:txBody>
          <a:bodyPr wrap="none">
            <a:spAutoFit/>
          </a:bodyPr>
          <a:lstStyle/>
          <a:p>
            <a:r>
              <a:rPr lang="en-US" sz="1200"/>
              <a:t>(Rundus &amp; Atkinson, 1970)</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p:txBody>
          <a:bodyPr/>
          <a:lstStyle/>
          <a:p>
            <a:r>
              <a:rPr lang="en-US" dirty="0"/>
              <a:t>Other </a:t>
            </a:r>
            <a:r>
              <a:rPr lang="en-US" dirty="0" smtClean="0"/>
              <a:t>observations</a:t>
            </a:r>
            <a:endParaRPr lang="en-US" dirty="0"/>
          </a:p>
        </p:txBody>
      </p:sp>
      <p:sp>
        <p:nvSpPr>
          <p:cNvPr id="6150" name="Rectangle 6"/>
          <p:cNvSpPr>
            <a:spLocks noGrp="1" noChangeArrowheads="1"/>
          </p:cNvSpPr>
          <p:nvPr>
            <p:ph type="body" sz="half" idx="2"/>
          </p:nvPr>
        </p:nvSpPr>
        <p:spPr>
          <a:xfrm>
            <a:off x="5105400" y="1600200"/>
            <a:ext cx="3581400" cy="4525963"/>
          </a:xfrm>
        </p:spPr>
        <p:txBody>
          <a:bodyPr/>
          <a:lstStyle/>
          <a:p>
            <a:r>
              <a:rPr lang="en-US" sz="2400" dirty="0"/>
              <a:t>Recency effect should disappear with delay.</a:t>
            </a:r>
          </a:p>
          <a:p>
            <a:endParaRPr lang="en-US" sz="2400" dirty="0"/>
          </a:p>
          <a:p>
            <a:r>
              <a:rPr lang="en-US" sz="2400" dirty="0"/>
              <a:t>During delay, contents of STS should be lost</a:t>
            </a:r>
          </a:p>
        </p:txBody>
      </p:sp>
      <p:pic>
        <p:nvPicPr>
          <p:cNvPr id="6151" name="Picture 7"/>
          <p:cNvPicPr>
            <a:picLocks noChangeAspect="1" noChangeArrowheads="1"/>
          </p:cNvPicPr>
          <p:nvPr/>
        </p:nvPicPr>
        <p:blipFill>
          <a:blip r:embed="rId2" cstate="print">
            <a:lum contrast="6000"/>
          </a:blip>
          <a:srcRect/>
          <a:stretch>
            <a:fillRect/>
          </a:stretch>
        </p:blipFill>
        <p:spPr bwMode="auto">
          <a:xfrm>
            <a:off x="0" y="1524000"/>
            <a:ext cx="4953000" cy="4200525"/>
          </a:xfrm>
          <a:prstGeom prst="rect">
            <a:avLst/>
          </a:prstGeom>
          <a:noFill/>
          <a:ln w="9525">
            <a:noFill/>
            <a:miter lim="800000"/>
            <a:headEnd/>
            <a:tailEnd/>
          </a:ln>
          <a:effectLst/>
        </p:spPr>
      </p:pic>
      <p:sp>
        <p:nvSpPr>
          <p:cNvPr id="6152" name="Text Box 8"/>
          <p:cNvSpPr txBox="1">
            <a:spLocks noChangeArrowheads="1"/>
          </p:cNvSpPr>
          <p:nvPr/>
        </p:nvSpPr>
        <p:spPr bwMode="auto">
          <a:xfrm>
            <a:off x="1905000" y="6400800"/>
            <a:ext cx="1857375" cy="274638"/>
          </a:xfrm>
          <a:prstGeom prst="rect">
            <a:avLst/>
          </a:prstGeom>
          <a:noFill/>
          <a:ln w="9525">
            <a:noFill/>
            <a:miter lim="800000"/>
            <a:headEnd/>
            <a:tailEnd/>
          </a:ln>
          <a:effectLst/>
        </p:spPr>
        <p:txBody>
          <a:bodyPr wrap="none">
            <a:spAutoFit/>
          </a:bodyPr>
          <a:lstStyle/>
          <a:p>
            <a:r>
              <a:rPr lang="en-US" sz="1200"/>
              <a:t>(Glanzer &amp; Cunitz, 1966)</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dirty="0"/>
              <a:t>The </a:t>
            </a:r>
            <a:r>
              <a:rPr lang="en-US" dirty="0" smtClean="0"/>
              <a:t>modal model’s components</a:t>
            </a:r>
            <a:endParaRPr lang="en-US" dirty="0"/>
          </a:p>
        </p:txBody>
      </p:sp>
      <p:sp>
        <p:nvSpPr>
          <p:cNvPr id="231427" name="Rectangle 3"/>
          <p:cNvSpPr>
            <a:spLocks noGrp="1" noChangeArrowheads="1"/>
          </p:cNvSpPr>
          <p:nvPr>
            <p:ph type="body" idx="1"/>
          </p:nvPr>
        </p:nvSpPr>
        <p:spPr/>
        <p:txBody>
          <a:bodyPr/>
          <a:lstStyle/>
          <a:p>
            <a:r>
              <a:rPr lang="en-US" dirty="0" smtClean="0"/>
              <a:t>Views </a:t>
            </a:r>
            <a:r>
              <a:rPr lang="en-US" dirty="0"/>
              <a:t>memory as composed of three relatively distinct stages </a:t>
            </a:r>
          </a:p>
        </p:txBody>
      </p:sp>
      <p:sp>
        <p:nvSpPr>
          <p:cNvPr id="231428" name="AutoShape 4"/>
          <p:cNvSpPr>
            <a:spLocks noChangeArrowheads="1"/>
          </p:cNvSpPr>
          <p:nvPr/>
        </p:nvSpPr>
        <p:spPr bwMode="auto">
          <a:xfrm>
            <a:off x="228600" y="2743200"/>
            <a:ext cx="2590800" cy="1752600"/>
          </a:xfrm>
          <a:prstGeom prst="pentagon">
            <a:avLst/>
          </a:prstGeom>
          <a:gradFill rotWithShape="1">
            <a:gsLst>
              <a:gs pos="0">
                <a:schemeClr val="accent1">
                  <a:gamma/>
                  <a:tint val="20392"/>
                  <a:invGamma/>
                </a:schemeClr>
              </a:gs>
              <a:gs pos="100000">
                <a:schemeClr val="accent1"/>
              </a:gs>
            </a:gsLst>
            <a:path path="shape">
              <a:fillToRect l="50000" t="50000" r="50000" b="50000"/>
            </a:path>
          </a:gradFill>
          <a:ln w="9525">
            <a:noFill/>
            <a:miter lim="800000"/>
            <a:headEnd/>
            <a:tailEnd/>
          </a:ln>
          <a:effectLst>
            <a:prstShdw prst="shdw12">
              <a:schemeClr val="bg2">
                <a:alpha val="50000"/>
              </a:schemeClr>
            </a:prstShdw>
          </a:effectLst>
        </p:spPr>
        <p:txBody>
          <a:bodyPr wrap="none" bIns="228600" anchor="ctr"/>
          <a:lstStyle/>
          <a:p>
            <a:pPr algn="ctr"/>
            <a:r>
              <a:rPr lang="en-US" sz="2800" b="1" dirty="0">
                <a:solidFill>
                  <a:schemeClr val="tx2"/>
                </a:solidFill>
              </a:rPr>
              <a:t>Sensory</a:t>
            </a:r>
          </a:p>
        </p:txBody>
      </p:sp>
      <p:sp>
        <p:nvSpPr>
          <p:cNvPr id="231429" name="AutoShape 5"/>
          <p:cNvSpPr>
            <a:spLocks noChangeArrowheads="1"/>
          </p:cNvSpPr>
          <p:nvPr/>
        </p:nvSpPr>
        <p:spPr bwMode="auto">
          <a:xfrm>
            <a:off x="2971800" y="3429000"/>
            <a:ext cx="2590800" cy="1752600"/>
          </a:xfrm>
          <a:prstGeom prst="pentagon">
            <a:avLst/>
          </a:prstGeom>
          <a:gradFill rotWithShape="1">
            <a:gsLst>
              <a:gs pos="0">
                <a:schemeClr val="hlink">
                  <a:gamma/>
                  <a:tint val="20392"/>
                  <a:invGamma/>
                </a:schemeClr>
              </a:gs>
              <a:gs pos="100000">
                <a:schemeClr val="hlink"/>
              </a:gs>
            </a:gsLst>
            <a:path path="shape">
              <a:fillToRect l="50000" t="50000" r="50000" b="50000"/>
            </a:path>
          </a:gradFill>
          <a:ln w="9525">
            <a:noFill/>
            <a:miter lim="800000"/>
            <a:headEnd/>
            <a:tailEnd/>
          </a:ln>
          <a:effectLst>
            <a:prstShdw prst="shdw12">
              <a:schemeClr val="bg2">
                <a:alpha val="50000"/>
              </a:schemeClr>
            </a:prstShdw>
          </a:effectLst>
        </p:spPr>
        <p:txBody>
          <a:bodyPr wrap="none" bIns="228600" anchor="ctr"/>
          <a:lstStyle/>
          <a:p>
            <a:pPr algn="ctr"/>
            <a:r>
              <a:rPr lang="en-US" sz="2800" b="1">
                <a:solidFill>
                  <a:schemeClr val="tx2"/>
                </a:solidFill>
              </a:rPr>
              <a:t>Short-Term</a:t>
            </a:r>
          </a:p>
        </p:txBody>
      </p:sp>
      <p:sp>
        <p:nvSpPr>
          <p:cNvPr id="231430" name="AutoShape 6"/>
          <p:cNvSpPr>
            <a:spLocks noChangeArrowheads="1"/>
          </p:cNvSpPr>
          <p:nvPr/>
        </p:nvSpPr>
        <p:spPr bwMode="auto">
          <a:xfrm>
            <a:off x="5638800" y="4648200"/>
            <a:ext cx="2590800" cy="1752600"/>
          </a:xfrm>
          <a:prstGeom prst="pentagon">
            <a:avLst/>
          </a:prstGeom>
          <a:gradFill rotWithShape="1">
            <a:gsLst>
              <a:gs pos="0">
                <a:schemeClr val="accent2">
                  <a:gamma/>
                  <a:tint val="20392"/>
                  <a:invGamma/>
                </a:schemeClr>
              </a:gs>
              <a:gs pos="100000">
                <a:schemeClr val="accent2"/>
              </a:gs>
            </a:gsLst>
            <a:path path="shape">
              <a:fillToRect l="50000" t="50000" r="50000" b="50000"/>
            </a:path>
          </a:gradFill>
          <a:ln w="9525">
            <a:noFill/>
            <a:miter lim="800000"/>
            <a:headEnd/>
            <a:tailEnd/>
          </a:ln>
          <a:effectLst>
            <a:prstShdw prst="shdw12">
              <a:schemeClr val="bg2">
                <a:alpha val="50000"/>
              </a:schemeClr>
            </a:prstShdw>
          </a:effectLst>
        </p:spPr>
        <p:txBody>
          <a:bodyPr wrap="none" bIns="228600" anchor="ctr"/>
          <a:lstStyle/>
          <a:p>
            <a:pPr algn="ctr"/>
            <a:r>
              <a:rPr lang="en-US" sz="2800" b="1">
                <a:solidFill>
                  <a:schemeClr val="tx2"/>
                </a:solidFill>
              </a:rPr>
              <a:t>Long-Term</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a:t>Sensory Memory</a:t>
            </a:r>
          </a:p>
        </p:txBody>
      </p:sp>
      <p:sp>
        <p:nvSpPr>
          <p:cNvPr id="223235" name="Rectangle 3"/>
          <p:cNvSpPr>
            <a:spLocks noGrp="1" noChangeArrowheads="1"/>
          </p:cNvSpPr>
          <p:nvPr>
            <p:ph type="body" idx="1"/>
          </p:nvPr>
        </p:nvSpPr>
        <p:spPr>
          <a:xfrm>
            <a:off x="609600" y="2176463"/>
            <a:ext cx="8001000" cy="3538537"/>
          </a:xfrm>
        </p:spPr>
        <p:txBody>
          <a:bodyPr/>
          <a:lstStyle/>
          <a:p>
            <a:r>
              <a:rPr lang="en-US"/>
              <a:t>Consists of a set of five registers (temporary storage places, one from each sense) for incoming sensory information from the physical environment until we attend to it, interpret it, and it proceeds to the next stage of memory (short-term memory)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a:t>Iconic Memory</a:t>
            </a:r>
          </a:p>
        </p:txBody>
      </p:sp>
      <p:sp>
        <p:nvSpPr>
          <p:cNvPr id="232451" name="Rectangle 3"/>
          <p:cNvSpPr>
            <a:spLocks noGrp="1" noChangeArrowheads="1"/>
          </p:cNvSpPr>
          <p:nvPr>
            <p:ph type="body" idx="1"/>
          </p:nvPr>
        </p:nvSpPr>
        <p:spPr>
          <a:xfrm>
            <a:off x="1676400" y="1719263"/>
            <a:ext cx="7162800" cy="1557337"/>
          </a:xfrm>
        </p:spPr>
        <p:txBody>
          <a:bodyPr>
            <a:normAutofit lnSpcReduction="10000"/>
          </a:bodyPr>
          <a:lstStyle/>
          <a:p>
            <a:r>
              <a:rPr lang="en-US"/>
              <a:t>Is an exact copy of visual information </a:t>
            </a:r>
          </a:p>
          <a:p>
            <a:pPr lvl="1"/>
            <a:r>
              <a:rPr lang="en-US"/>
              <a:t>Less than a second in duration</a:t>
            </a:r>
          </a:p>
          <a:p>
            <a:pPr lvl="1"/>
            <a:r>
              <a:rPr lang="en-US"/>
              <a:t>Very large capacity</a:t>
            </a:r>
          </a:p>
        </p:txBody>
      </p:sp>
      <p:pic>
        <p:nvPicPr>
          <p:cNvPr id="232452" name="Picture 4" descr="movie projector"/>
          <p:cNvPicPr>
            <a:picLocks noChangeAspect="1" noChangeArrowheads="1"/>
          </p:cNvPicPr>
          <p:nvPr/>
        </p:nvPicPr>
        <p:blipFill>
          <a:blip r:embed="rId3" cstate="print"/>
          <a:srcRect/>
          <a:stretch>
            <a:fillRect/>
          </a:stretch>
        </p:blipFill>
        <p:spPr bwMode="auto">
          <a:xfrm>
            <a:off x="609600" y="3429000"/>
            <a:ext cx="1885950" cy="2857500"/>
          </a:xfrm>
          <a:prstGeom prst="rect">
            <a:avLst/>
          </a:prstGeom>
          <a:noFill/>
        </p:spPr>
      </p:pic>
      <p:sp>
        <p:nvSpPr>
          <p:cNvPr id="232453" name="Rectangle 5"/>
          <p:cNvSpPr>
            <a:spLocks noChangeArrowheads="1"/>
          </p:cNvSpPr>
          <p:nvPr/>
        </p:nvSpPr>
        <p:spPr bwMode="auto">
          <a:xfrm>
            <a:off x="2895600" y="3352800"/>
            <a:ext cx="5943600" cy="3200400"/>
          </a:xfrm>
          <a:prstGeom prst="rect">
            <a:avLst/>
          </a:prstGeom>
          <a:noFill/>
          <a:ln w="9525">
            <a:noFill/>
            <a:miter lim="800000"/>
            <a:headEnd/>
            <a:tailEnd/>
          </a:ln>
          <a:effectLst/>
        </p:spPr>
        <p:txBody>
          <a:bodyPr/>
          <a:lstStyle/>
          <a:p>
            <a:pPr marL="342900" indent="-342900">
              <a:spcBef>
                <a:spcPct val="20000"/>
              </a:spcBef>
              <a:buClr>
                <a:schemeClr val="tx2"/>
              </a:buClr>
              <a:buSzPct val="70000"/>
              <a:buFont typeface="Wingdings" pitchFamily="2" charset="2"/>
              <a:buChar char="l"/>
            </a:pPr>
            <a:r>
              <a:rPr lang="en-US" sz="3000"/>
              <a:t>Consider the example of a cartoon movie, which is nothing more than a series of still drawings flashed in rapid succession</a:t>
            </a:r>
          </a:p>
          <a:p>
            <a:pPr marL="692150" lvl="1" indent="-347663">
              <a:spcBef>
                <a:spcPct val="20000"/>
              </a:spcBef>
              <a:buClr>
                <a:schemeClr val="accent2"/>
              </a:buClr>
              <a:buSzPct val="70000"/>
              <a:buFont typeface="Wingdings" pitchFamily="2" charset="2"/>
              <a:buChar char="l"/>
            </a:pPr>
            <a:r>
              <a:rPr lang="en-US" sz="2600"/>
              <a:t>Iconic memory allows us to perceive motion in the drawings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a:t>Testing Iconic Memory</a:t>
            </a:r>
          </a:p>
        </p:txBody>
      </p:sp>
      <p:sp>
        <p:nvSpPr>
          <p:cNvPr id="234499" name="Rectangle 3"/>
          <p:cNvSpPr>
            <a:spLocks noGrp="1" noChangeArrowheads="1"/>
          </p:cNvSpPr>
          <p:nvPr>
            <p:ph type="body" idx="1"/>
          </p:nvPr>
        </p:nvSpPr>
        <p:spPr/>
        <p:txBody>
          <a:bodyPr/>
          <a:lstStyle/>
          <a:p>
            <a:r>
              <a:rPr lang="en-US" b="1">
                <a:solidFill>
                  <a:schemeClr val="accent1"/>
                </a:solidFill>
              </a:rPr>
              <a:t>Sperling’s full- and partial-report procedures</a:t>
            </a:r>
            <a:r>
              <a:rPr lang="en-US"/>
              <a:t> present participants with a different 3 x 3 matrix of unrelated consonants (a total of 9) for 50 ms across numerous experimental trials </a:t>
            </a:r>
          </a:p>
          <a:p>
            <a:r>
              <a:rPr lang="en-US"/>
              <a:t>Here is an example:</a:t>
            </a:r>
            <a:br>
              <a:rPr lang="en-US"/>
            </a:br>
            <a:endParaRPr lang="en-US"/>
          </a:p>
        </p:txBody>
      </p:sp>
      <p:sp>
        <p:nvSpPr>
          <p:cNvPr id="234500" name="Text Box 4"/>
          <p:cNvSpPr txBox="1">
            <a:spLocks noChangeArrowheads="1"/>
          </p:cNvSpPr>
          <p:nvPr/>
        </p:nvSpPr>
        <p:spPr bwMode="auto">
          <a:xfrm>
            <a:off x="5029200" y="4191000"/>
            <a:ext cx="2757488" cy="2136775"/>
          </a:xfrm>
          <a:prstGeom prst="rect">
            <a:avLst/>
          </a:prstGeom>
          <a:solidFill>
            <a:schemeClr val="folHlink"/>
          </a:solidFill>
          <a:ln w="9525">
            <a:noFill/>
            <a:miter lim="800000"/>
            <a:headEnd/>
            <a:tailEnd/>
          </a:ln>
          <a:effectLst>
            <a:outerShdw dist="107763" dir="2700000" algn="ctr" rotWithShape="0">
              <a:schemeClr val="bg2"/>
            </a:outerShdw>
          </a:effectLst>
        </p:spPr>
        <p:txBody>
          <a:bodyPr lIns="274320" rIns="274320"/>
          <a:lstStyle/>
          <a:p>
            <a:pPr>
              <a:lnSpc>
                <a:spcPct val="150000"/>
              </a:lnSpc>
            </a:pPr>
            <a:r>
              <a:rPr lang="en-US" sz="2800" b="1"/>
              <a:t>L	Z	Q</a:t>
            </a:r>
          </a:p>
          <a:p>
            <a:pPr>
              <a:lnSpc>
                <a:spcPct val="150000"/>
              </a:lnSpc>
            </a:pPr>
            <a:r>
              <a:rPr lang="en-US" sz="2800" b="1"/>
              <a:t>R	B	P</a:t>
            </a:r>
          </a:p>
          <a:p>
            <a:pPr>
              <a:lnSpc>
                <a:spcPct val="150000"/>
              </a:lnSpc>
            </a:pPr>
            <a:r>
              <a:rPr lang="en-US" sz="2800" b="1"/>
              <a:t>S	K	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a:t>Testing Iconic Memory</a:t>
            </a:r>
          </a:p>
        </p:txBody>
      </p:sp>
      <p:sp>
        <p:nvSpPr>
          <p:cNvPr id="235523" name="Rectangle 3"/>
          <p:cNvSpPr>
            <a:spLocks noGrp="1" noChangeArrowheads="1"/>
          </p:cNvSpPr>
          <p:nvPr>
            <p:ph type="body" idx="1"/>
          </p:nvPr>
        </p:nvSpPr>
        <p:spPr>
          <a:xfrm>
            <a:off x="457200" y="1719263"/>
            <a:ext cx="8229600" cy="5138737"/>
          </a:xfrm>
        </p:spPr>
        <p:txBody>
          <a:bodyPr/>
          <a:lstStyle/>
          <a:p>
            <a:r>
              <a:rPr lang="en-US"/>
              <a:t>In the </a:t>
            </a:r>
            <a:r>
              <a:rPr lang="en-US" b="1">
                <a:solidFill>
                  <a:schemeClr val="hlink"/>
                </a:solidFill>
              </a:rPr>
              <a:t>full-report procedure</a:t>
            </a:r>
            <a:r>
              <a:rPr lang="en-US" b="1"/>
              <a:t> </a:t>
            </a:r>
            <a:r>
              <a:rPr lang="en-US"/>
              <a:t>participants had to report the entire matrix</a:t>
            </a:r>
          </a:p>
          <a:p>
            <a:pPr lvl="1"/>
            <a:r>
              <a:rPr lang="en-US"/>
              <a:t>Participants said they sensed the entire matrix but that it had faded from memory before they could report all 9 letters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en-US"/>
              <a:t>Testing Iconic Memory</a:t>
            </a:r>
          </a:p>
        </p:txBody>
      </p:sp>
      <p:sp>
        <p:nvSpPr>
          <p:cNvPr id="285699" name="Rectangle 3"/>
          <p:cNvSpPr>
            <a:spLocks noGrp="1" noChangeArrowheads="1"/>
          </p:cNvSpPr>
          <p:nvPr>
            <p:ph type="body" idx="1"/>
          </p:nvPr>
        </p:nvSpPr>
        <p:spPr>
          <a:xfrm>
            <a:off x="457200" y="1719263"/>
            <a:ext cx="6629400" cy="5138737"/>
          </a:xfrm>
        </p:spPr>
        <p:txBody>
          <a:bodyPr/>
          <a:lstStyle/>
          <a:p>
            <a:r>
              <a:rPr lang="en-US" sz="2800"/>
              <a:t>In the </a:t>
            </a:r>
            <a:r>
              <a:rPr lang="en-US" sz="2800" b="1">
                <a:solidFill>
                  <a:schemeClr val="hlink"/>
                </a:solidFill>
              </a:rPr>
              <a:t>partial-report procedure</a:t>
            </a:r>
            <a:r>
              <a:rPr lang="en-US" sz="2800"/>
              <a:t>, the participants had to report only one row of the matrix, a row indicated by an auditory cue on each trial</a:t>
            </a:r>
          </a:p>
          <a:p>
            <a:pPr lvl="1"/>
            <a:r>
              <a:rPr lang="en-US" sz="2400"/>
              <a:t>When the auditory cue was given immediately after the brief presentation of the letter matrix, participants recalled the indicated row 100% of the time</a:t>
            </a:r>
          </a:p>
          <a:p>
            <a:pPr lvl="1"/>
            <a:r>
              <a:rPr lang="en-US" sz="2400"/>
              <a:t>When there was a one second delay between presentation of the matrix and the auditory cue, participants’ recall of </a:t>
            </a:r>
            <a:br>
              <a:rPr lang="en-US" sz="2400"/>
            </a:br>
            <a:r>
              <a:rPr lang="en-US" sz="2400"/>
              <a:t>the cued row worsened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a:t>Short-Term Memory</a:t>
            </a:r>
          </a:p>
        </p:txBody>
      </p:sp>
      <p:sp>
        <p:nvSpPr>
          <p:cNvPr id="224259" name="Rectangle 3"/>
          <p:cNvSpPr>
            <a:spLocks noGrp="1" noChangeArrowheads="1"/>
          </p:cNvSpPr>
          <p:nvPr>
            <p:ph type="body" idx="1"/>
          </p:nvPr>
        </p:nvSpPr>
        <p:spPr>
          <a:xfrm>
            <a:off x="457200" y="1600200"/>
            <a:ext cx="8382000" cy="2014538"/>
          </a:xfrm>
        </p:spPr>
        <p:txBody>
          <a:bodyPr/>
          <a:lstStyle/>
          <a:p>
            <a:pPr>
              <a:spcBef>
                <a:spcPct val="40000"/>
              </a:spcBef>
            </a:pPr>
            <a:r>
              <a:rPr lang="en-US" sz="2600"/>
              <a:t>Is the memory stage in which the recognized informa-tion from sensory memory enters consciousness</a:t>
            </a:r>
          </a:p>
          <a:p>
            <a:pPr marL="804863" lvl="1">
              <a:spcBef>
                <a:spcPct val="40000"/>
              </a:spcBef>
            </a:pPr>
            <a:r>
              <a:rPr lang="en-US" sz="2200"/>
              <a:t>It is where you are doing your present </a:t>
            </a:r>
            <a:r>
              <a:rPr lang="en-US" sz="2200" b="1">
                <a:solidFill>
                  <a:schemeClr val="accent2"/>
                </a:solidFill>
              </a:rPr>
              <a:t>conscious cognitive processing</a:t>
            </a:r>
          </a:p>
        </p:txBody>
      </p:sp>
      <p:sp>
        <p:nvSpPr>
          <p:cNvPr id="224261" name="Rectangle 5"/>
          <p:cNvSpPr>
            <a:spLocks noChangeArrowheads="1"/>
          </p:cNvSpPr>
          <p:nvPr/>
        </p:nvSpPr>
        <p:spPr bwMode="auto">
          <a:xfrm>
            <a:off x="609600" y="3386138"/>
            <a:ext cx="8077200" cy="3352800"/>
          </a:xfrm>
          <a:prstGeom prst="rect">
            <a:avLst/>
          </a:prstGeom>
          <a:noFill/>
          <a:ln w="9525">
            <a:noFill/>
            <a:miter lim="800000"/>
            <a:headEnd/>
            <a:tailEnd/>
          </a:ln>
          <a:effectLst/>
        </p:spPr>
        <p:txBody>
          <a:bodyPr/>
          <a:lstStyle/>
          <a:p>
            <a:pPr marL="342900" indent="-342900">
              <a:spcBef>
                <a:spcPct val="40000"/>
              </a:spcBef>
              <a:buClr>
                <a:schemeClr val="tx2"/>
              </a:buClr>
              <a:buSzPct val="70000"/>
              <a:buFont typeface="Wingdings" pitchFamily="2" charset="2"/>
              <a:buChar char="l"/>
            </a:pPr>
            <a:r>
              <a:rPr lang="en-US" sz="2600" dirty="0"/>
              <a:t>Serves as a </a:t>
            </a:r>
            <a:r>
              <a:rPr lang="en-US" sz="2600" b="1" dirty="0">
                <a:solidFill>
                  <a:schemeClr val="accent1"/>
                </a:solidFill>
              </a:rPr>
              <a:t>place to rehearse information</a:t>
            </a:r>
            <a:r>
              <a:rPr lang="en-US" sz="2600" dirty="0"/>
              <a:t> so it can be transferred to long-term memory and as a place to bring information from long-term memory when asked to recall it</a:t>
            </a:r>
          </a:p>
          <a:p>
            <a:pPr marL="692150" lvl="1" indent="-347663">
              <a:spcBef>
                <a:spcPct val="40000"/>
              </a:spcBef>
              <a:buClr>
                <a:schemeClr val="accent2"/>
              </a:buClr>
              <a:buSzPct val="70000"/>
              <a:buFont typeface="Wingdings" pitchFamily="2" charset="2"/>
              <a:buChar char="l"/>
            </a:pPr>
            <a:r>
              <a:rPr lang="en-US" sz="2200" dirty="0"/>
              <a:t>Must concentrate on information in short-term memory or it will be </a:t>
            </a:r>
            <a:r>
              <a:rPr lang="en-US" sz="2200" b="1" dirty="0">
                <a:solidFill>
                  <a:schemeClr val="accent2"/>
                </a:solidFill>
              </a:rPr>
              <a:t>lost in 30 seconds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sz="3600"/>
              <a:t>Capacity of Short-Term Memory</a:t>
            </a:r>
          </a:p>
        </p:txBody>
      </p:sp>
      <p:sp>
        <p:nvSpPr>
          <p:cNvPr id="236547" name="Rectangle 3"/>
          <p:cNvSpPr>
            <a:spLocks noGrp="1" noChangeArrowheads="1"/>
          </p:cNvSpPr>
          <p:nvPr>
            <p:ph type="body" idx="1"/>
          </p:nvPr>
        </p:nvSpPr>
        <p:spPr>
          <a:xfrm>
            <a:off x="457200" y="1719263"/>
            <a:ext cx="8229600" cy="5138737"/>
          </a:xfrm>
        </p:spPr>
        <p:txBody>
          <a:bodyPr/>
          <a:lstStyle/>
          <a:p>
            <a:pPr>
              <a:lnSpc>
                <a:spcPct val="95000"/>
              </a:lnSpc>
            </a:pPr>
            <a:r>
              <a:rPr lang="en-US" sz="2400" dirty="0"/>
              <a:t>The </a:t>
            </a:r>
            <a:r>
              <a:rPr lang="en-US" sz="2400" b="1" dirty="0">
                <a:solidFill>
                  <a:schemeClr val="accent1"/>
                </a:solidFill>
              </a:rPr>
              <a:t>memory span</a:t>
            </a:r>
            <a:r>
              <a:rPr lang="en-US" sz="2400" b="1" dirty="0"/>
              <a:t> </a:t>
            </a:r>
            <a:r>
              <a:rPr lang="en-US" sz="2400" dirty="0"/>
              <a:t>task tests for the capacity of short-term memory by giving a series of items one at a time</a:t>
            </a:r>
          </a:p>
          <a:p>
            <a:pPr lvl="1">
              <a:lnSpc>
                <a:spcPct val="95000"/>
              </a:lnSpc>
            </a:pPr>
            <a:r>
              <a:rPr lang="en-US" sz="2000" dirty="0"/>
              <a:t>The person has to remember the items in the order in which they were presented</a:t>
            </a:r>
          </a:p>
          <a:p>
            <a:pPr>
              <a:lnSpc>
                <a:spcPct val="95000"/>
              </a:lnSpc>
            </a:pPr>
            <a:r>
              <a:rPr lang="en-US" sz="2400" dirty="0"/>
              <a:t>Memory span is the average number of items you can remember across a series of memory span trials</a:t>
            </a:r>
          </a:p>
          <a:p>
            <a:pPr lvl="1">
              <a:lnSpc>
                <a:spcPct val="95000"/>
              </a:lnSpc>
            </a:pPr>
            <a:r>
              <a:rPr lang="en-US" sz="2000" dirty="0"/>
              <a:t>Humans have a memory span of </a:t>
            </a:r>
            <a:br>
              <a:rPr lang="en-US" sz="2000" dirty="0"/>
            </a:br>
            <a:r>
              <a:rPr lang="en-US" sz="2000" b="1" dirty="0">
                <a:solidFill>
                  <a:schemeClr val="accent2"/>
                </a:solidFill>
              </a:rPr>
              <a:t>7+/- 2 (5 to 9)</a:t>
            </a:r>
            <a:r>
              <a:rPr lang="en-US" sz="2000" dirty="0"/>
              <a:t> chunks of information</a:t>
            </a:r>
          </a:p>
          <a:p>
            <a:pPr>
              <a:lnSpc>
                <a:spcPct val="95000"/>
              </a:lnSpc>
            </a:pPr>
            <a:r>
              <a:rPr lang="en-US" sz="2400" dirty="0"/>
              <a:t>A </a:t>
            </a:r>
            <a:r>
              <a:rPr lang="en-US" sz="2400" b="1" dirty="0">
                <a:solidFill>
                  <a:schemeClr val="accent1"/>
                </a:solidFill>
              </a:rPr>
              <a:t>chunk</a:t>
            </a:r>
            <a:r>
              <a:rPr lang="en-US" sz="2400" b="1" dirty="0"/>
              <a:t> </a:t>
            </a:r>
            <a:r>
              <a:rPr lang="en-US" sz="2400" dirty="0"/>
              <a:t>is a meaningful </a:t>
            </a:r>
            <a:r>
              <a:rPr lang="en-US" sz="2400" dirty="0" smtClean="0"/>
              <a:t>unit </a:t>
            </a:r>
            <a:r>
              <a:rPr lang="en-US" sz="2400" dirty="0"/>
              <a:t>of information</a:t>
            </a:r>
          </a:p>
          <a:p>
            <a:pPr lvl="1">
              <a:lnSpc>
                <a:spcPct val="95000"/>
              </a:lnSpc>
            </a:pPr>
            <a:r>
              <a:rPr lang="en-US" sz="2000" dirty="0"/>
              <a:t>Experts in a given domain tend </a:t>
            </a:r>
            <a:r>
              <a:rPr lang="en-US" sz="2000" dirty="0" smtClean="0"/>
              <a:t>to </a:t>
            </a:r>
            <a:r>
              <a:rPr lang="en-US" sz="2000" dirty="0"/>
              <a:t>have larger chunks for </a:t>
            </a:r>
            <a:br>
              <a:rPr lang="en-US" sz="2000" dirty="0"/>
            </a:br>
            <a:r>
              <a:rPr lang="en-US" sz="2000" dirty="0"/>
              <a:t>information in their area of </a:t>
            </a:r>
            <a:r>
              <a:rPr lang="en-US" sz="2000" dirty="0" smtClean="0"/>
              <a:t>expertise </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trajectory</a:t>
            </a:r>
            <a:endParaRPr lang="en-GB" dirty="0"/>
          </a:p>
        </p:txBody>
      </p:sp>
      <p:sp>
        <p:nvSpPr>
          <p:cNvPr id="4" name="Oval 3"/>
          <p:cNvSpPr/>
          <p:nvPr/>
        </p:nvSpPr>
        <p:spPr>
          <a:xfrm>
            <a:off x="228600" y="1371600"/>
            <a:ext cx="1905000" cy="4572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Foundations</a:t>
            </a:r>
            <a:endParaRPr lang="en-GB" dirty="0"/>
          </a:p>
        </p:txBody>
      </p:sp>
      <p:sp>
        <p:nvSpPr>
          <p:cNvPr id="5" name="Oval 4"/>
          <p:cNvSpPr/>
          <p:nvPr/>
        </p:nvSpPr>
        <p:spPr>
          <a:xfrm>
            <a:off x="1828800" y="2286000"/>
            <a:ext cx="1905000" cy="4572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Perception</a:t>
            </a:r>
            <a:endParaRPr lang="en-GB" dirty="0"/>
          </a:p>
        </p:txBody>
      </p:sp>
      <p:sp>
        <p:nvSpPr>
          <p:cNvPr id="6" name="Oval 5"/>
          <p:cNvSpPr/>
          <p:nvPr/>
        </p:nvSpPr>
        <p:spPr>
          <a:xfrm>
            <a:off x="3505200" y="3200400"/>
            <a:ext cx="2286000" cy="4572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Categorization</a:t>
            </a:r>
            <a:endParaRPr lang="en-GB" dirty="0"/>
          </a:p>
        </p:txBody>
      </p:sp>
      <p:sp>
        <p:nvSpPr>
          <p:cNvPr id="7" name="Oval 6"/>
          <p:cNvSpPr/>
          <p:nvPr/>
        </p:nvSpPr>
        <p:spPr>
          <a:xfrm>
            <a:off x="6096000" y="4114800"/>
            <a:ext cx="1905000" cy="4572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Memory</a:t>
            </a:r>
            <a:endParaRPr lang="en-GB" dirty="0"/>
          </a:p>
        </p:txBody>
      </p:sp>
      <p:sp>
        <p:nvSpPr>
          <p:cNvPr id="8" name="Oval 7"/>
          <p:cNvSpPr/>
          <p:nvPr/>
        </p:nvSpPr>
        <p:spPr>
          <a:xfrm>
            <a:off x="4191000" y="5105400"/>
            <a:ext cx="1905000" cy="4572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Behavior</a:t>
            </a:r>
            <a:endParaRPr lang="en-GB" dirty="0"/>
          </a:p>
        </p:txBody>
      </p:sp>
      <p:sp>
        <p:nvSpPr>
          <p:cNvPr id="9" name="Oval 8"/>
          <p:cNvSpPr/>
          <p:nvPr/>
        </p:nvSpPr>
        <p:spPr>
          <a:xfrm>
            <a:off x="2133600" y="6096000"/>
            <a:ext cx="1905000" cy="4572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Motor</a:t>
            </a:r>
            <a:endParaRPr lang="en-GB" dirty="0"/>
          </a:p>
        </p:txBody>
      </p:sp>
      <p:sp>
        <p:nvSpPr>
          <p:cNvPr id="10" name="Oval 9"/>
          <p:cNvSpPr/>
          <p:nvPr/>
        </p:nvSpPr>
        <p:spPr>
          <a:xfrm>
            <a:off x="4343400" y="6096000"/>
            <a:ext cx="1905000" cy="4572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Mental</a:t>
            </a:r>
            <a:endParaRPr lang="en-GB" dirty="0"/>
          </a:p>
        </p:txBody>
      </p:sp>
      <p:sp>
        <p:nvSpPr>
          <p:cNvPr id="11" name="Oval 10"/>
          <p:cNvSpPr/>
          <p:nvPr/>
        </p:nvSpPr>
        <p:spPr>
          <a:xfrm>
            <a:off x="6629400" y="6096000"/>
            <a:ext cx="1905000" cy="4572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Speech</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down)">
                                      <p:cBhvr>
                                        <p:cTn id="7" dur="500"/>
                                        <p:tgtEl>
                                          <p:spTgt spid="5">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down)">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down)">
                                      <p:cBhvr>
                                        <p:cTn id="15" dur="500"/>
                                        <p:tgtEl>
                                          <p:spTgt spid="6">
                                            <p:bg/>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down)">
                                      <p:cBhvr>
                                        <p:cTn id="18" dur="500"/>
                                        <p:tgtEl>
                                          <p:spTgt spid="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7">
                                            <p:bg/>
                                          </p:spTgt>
                                        </p:tgtEl>
                                        <p:attrNameLst>
                                          <p:attrName>style.visibility</p:attrName>
                                        </p:attrNameLst>
                                      </p:cBhvr>
                                      <p:to>
                                        <p:strVal val="visible"/>
                                      </p:to>
                                    </p:set>
                                    <p:animEffect transition="in" filter="wipe(down)">
                                      <p:cBhvr>
                                        <p:cTn id="23" dur="500"/>
                                        <p:tgtEl>
                                          <p:spTgt spid="7">
                                            <p:bg/>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down)">
                                      <p:cBhvr>
                                        <p:cTn id="26" dur="500"/>
                                        <p:tgtEl>
                                          <p:spTgt spid="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8">
                                            <p:bg/>
                                          </p:spTgt>
                                        </p:tgtEl>
                                        <p:attrNameLst>
                                          <p:attrName>style.visibility</p:attrName>
                                        </p:attrNameLst>
                                      </p:cBhvr>
                                      <p:to>
                                        <p:strVal val="visible"/>
                                      </p:to>
                                    </p:set>
                                    <p:animEffect transition="in" filter="wipe(down)">
                                      <p:cBhvr>
                                        <p:cTn id="31" dur="500"/>
                                        <p:tgtEl>
                                          <p:spTgt spid="8">
                                            <p:bg/>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8">
                                            <p:txEl>
                                              <p:pRg st="0" end="0"/>
                                            </p:txEl>
                                          </p:spTgt>
                                        </p:tgtEl>
                                        <p:attrNameLst>
                                          <p:attrName>style.visibility</p:attrName>
                                        </p:attrNameLst>
                                      </p:cBhvr>
                                      <p:to>
                                        <p:strVal val="visible"/>
                                      </p:to>
                                    </p:set>
                                    <p:animEffect transition="in" filter="wipe(down)">
                                      <p:cBhvr>
                                        <p:cTn id="34" dur="500"/>
                                        <p:tgtEl>
                                          <p:spTgt spid="8">
                                            <p:txEl>
                                              <p:pRg st="0" end="0"/>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9">
                                            <p:bg/>
                                          </p:spTgt>
                                        </p:tgtEl>
                                        <p:attrNameLst>
                                          <p:attrName>style.visibility</p:attrName>
                                        </p:attrNameLst>
                                      </p:cBhvr>
                                      <p:to>
                                        <p:strVal val="visible"/>
                                      </p:to>
                                    </p:set>
                                    <p:animEffect transition="in" filter="wipe(down)">
                                      <p:cBhvr>
                                        <p:cTn id="37" dur="500"/>
                                        <p:tgtEl>
                                          <p:spTgt spid="9">
                                            <p:bg/>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9">
                                            <p:txEl>
                                              <p:pRg st="0" end="0"/>
                                            </p:txEl>
                                          </p:spTgt>
                                        </p:tgtEl>
                                        <p:attrNameLst>
                                          <p:attrName>style.visibility</p:attrName>
                                        </p:attrNameLst>
                                      </p:cBhvr>
                                      <p:to>
                                        <p:strVal val="visible"/>
                                      </p:to>
                                    </p:set>
                                    <p:animEffect transition="in" filter="wipe(down)">
                                      <p:cBhvr>
                                        <p:cTn id="40" dur="500"/>
                                        <p:tgtEl>
                                          <p:spTgt spid="9">
                                            <p:txEl>
                                              <p:pRg st="0" end="0"/>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0">
                                            <p:bg/>
                                          </p:spTgt>
                                        </p:tgtEl>
                                        <p:attrNameLst>
                                          <p:attrName>style.visibility</p:attrName>
                                        </p:attrNameLst>
                                      </p:cBhvr>
                                      <p:to>
                                        <p:strVal val="visible"/>
                                      </p:to>
                                    </p:set>
                                    <p:animEffect transition="in" filter="wipe(down)">
                                      <p:cBhvr>
                                        <p:cTn id="43" dur="500"/>
                                        <p:tgtEl>
                                          <p:spTgt spid="10">
                                            <p:bg/>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0">
                                            <p:txEl>
                                              <p:pRg st="0" end="0"/>
                                            </p:txEl>
                                          </p:spTgt>
                                        </p:tgtEl>
                                        <p:attrNameLst>
                                          <p:attrName>style.visibility</p:attrName>
                                        </p:attrNameLst>
                                      </p:cBhvr>
                                      <p:to>
                                        <p:strVal val="visible"/>
                                      </p:to>
                                    </p:set>
                                    <p:animEffect transition="in" filter="wipe(down)">
                                      <p:cBhvr>
                                        <p:cTn id="46" dur="500"/>
                                        <p:tgtEl>
                                          <p:spTgt spid="10">
                                            <p:txEl>
                                              <p:pRg st="0" end="0"/>
                                            </p:txEl>
                                          </p:spTgt>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1">
                                            <p:bg/>
                                          </p:spTgt>
                                        </p:tgtEl>
                                        <p:attrNameLst>
                                          <p:attrName>style.visibility</p:attrName>
                                        </p:attrNameLst>
                                      </p:cBhvr>
                                      <p:to>
                                        <p:strVal val="visible"/>
                                      </p:to>
                                    </p:set>
                                    <p:animEffect transition="in" filter="wipe(down)">
                                      <p:cBhvr>
                                        <p:cTn id="49" dur="500"/>
                                        <p:tgtEl>
                                          <p:spTgt spid="11">
                                            <p:bg/>
                                          </p:spTgt>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1">
                                            <p:txEl>
                                              <p:pRg st="0" end="0"/>
                                            </p:txEl>
                                          </p:spTgt>
                                        </p:tgtEl>
                                        <p:attrNameLst>
                                          <p:attrName>style.visibility</p:attrName>
                                        </p:attrNameLst>
                                      </p:cBhvr>
                                      <p:to>
                                        <p:strVal val="visible"/>
                                      </p:to>
                                    </p:set>
                                    <p:animEffect transition="in" filter="wipe(down)">
                                      <p:cBhvr>
                                        <p:cTn id="52"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P spid="6" grpId="0" build="allAtOnce" animBg="1"/>
      <p:bldP spid="7" grpId="0" build="allAtOnce" animBg="1"/>
      <p:bldP spid="8" grpId="0" build="allAtOnce" animBg="1"/>
      <p:bldP spid="9" grpId="0" build="allAtOnce" animBg="1"/>
      <p:bldP spid="10" grpId="0" build="allAtOnce" animBg="1"/>
      <p:bldP spid="11" grpId="0" build="allAtOnce"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z="3200" dirty="0" smtClean="0"/>
              <a:t>Chunks in short-term memory</a:t>
            </a:r>
            <a:endParaRPr lang="en-US" sz="3200" dirty="0"/>
          </a:p>
        </p:txBody>
      </p:sp>
      <p:sp>
        <p:nvSpPr>
          <p:cNvPr id="48131" name="Rectangle 3"/>
          <p:cNvSpPr>
            <a:spLocks noChangeArrowheads="1"/>
          </p:cNvSpPr>
          <p:nvPr/>
        </p:nvSpPr>
        <p:spPr bwMode="auto">
          <a:xfrm>
            <a:off x="1676400" y="1757363"/>
            <a:ext cx="5334000" cy="2409825"/>
          </a:xfrm>
          <a:prstGeom prst="rect">
            <a:avLst/>
          </a:prstGeom>
          <a:noFill/>
          <a:ln w="9525">
            <a:noFill/>
            <a:miter lim="800000"/>
            <a:headEnd/>
            <a:tailEnd/>
          </a:ln>
          <a:effectLst/>
        </p:spPr>
        <p:txBody>
          <a:bodyPr anchor="ctr">
            <a:spAutoFit/>
          </a:bodyPr>
          <a:lstStyle/>
          <a:p>
            <a:pPr algn="ctr"/>
            <a:r>
              <a:rPr lang="en-US" sz="3800" b="1"/>
              <a:t>BZTK</a:t>
            </a:r>
            <a:endParaRPr lang="en-US" sz="3800"/>
          </a:p>
          <a:p>
            <a:pPr algn="ctr"/>
            <a:r>
              <a:rPr lang="en-US" sz="3800" b="1"/>
              <a:t>DJRNQP</a:t>
            </a:r>
            <a:endParaRPr lang="en-US" sz="3800"/>
          </a:p>
          <a:p>
            <a:pPr algn="ctr"/>
            <a:r>
              <a:rPr lang="pl-PL" sz="3800" b="1"/>
              <a:t>MTXHVLFCSR</a:t>
            </a:r>
            <a:endParaRPr lang="en-US" sz="3800"/>
          </a:p>
          <a:p>
            <a:pPr algn="ctr"/>
            <a:r>
              <a:rPr lang="pl-PL" sz="3800" b="1"/>
              <a:t>FROGBATPIGDUCK</a:t>
            </a:r>
          </a:p>
        </p:txBody>
      </p:sp>
      <p:sp>
        <p:nvSpPr>
          <p:cNvPr id="48132" name="Rectangle 4"/>
          <p:cNvSpPr>
            <a:spLocks noChangeArrowheads="1"/>
          </p:cNvSpPr>
          <p:nvPr/>
        </p:nvSpPr>
        <p:spPr bwMode="auto">
          <a:xfrm>
            <a:off x="1752600" y="1752600"/>
            <a:ext cx="5410200" cy="609600"/>
          </a:xfrm>
          <a:prstGeom prst="rect">
            <a:avLst/>
          </a:prstGeom>
          <a:solidFill>
            <a:schemeClr val="bg1"/>
          </a:solidFill>
          <a:ln w="9525">
            <a:noFill/>
            <a:miter lim="800000"/>
            <a:headEnd/>
            <a:tailEnd/>
          </a:ln>
          <a:effectLst/>
        </p:spPr>
        <p:txBody>
          <a:bodyPr wrap="none" anchor="ctr"/>
          <a:lstStyle/>
          <a:p>
            <a:endParaRPr lang="en-GB"/>
          </a:p>
        </p:txBody>
      </p:sp>
      <p:sp>
        <p:nvSpPr>
          <p:cNvPr id="48133" name="Rectangle 5"/>
          <p:cNvSpPr>
            <a:spLocks noChangeArrowheads="1"/>
          </p:cNvSpPr>
          <p:nvPr/>
        </p:nvSpPr>
        <p:spPr bwMode="auto">
          <a:xfrm>
            <a:off x="1752600" y="2362200"/>
            <a:ext cx="5410200" cy="609600"/>
          </a:xfrm>
          <a:prstGeom prst="rect">
            <a:avLst/>
          </a:prstGeom>
          <a:solidFill>
            <a:schemeClr val="bg1"/>
          </a:solidFill>
          <a:ln w="9525">
            <a:noFill/>
            <a:miter lim="800000"/>
            <a:headEnd/>
            <a:tailEnd/>
          </a:ln>
          <a:effectLst/>
        </p:spPr>
        <p:txBody>
          <a:bodyPr wrap="none" anchor="ctr"/>
          <a:lstStyle/>
          <a:p>
            <a:endParaRPr lang="en-GB"/>
          </a:p>
        </p:txBody>
      </p:sp>
      <p:sp>
        <p:nvSpPr>
          <p:cNvPr id="48134" name="Rectangle 6"/>
          <p:cNvSpPr>
            <a:spLocks noChangeArrowheads="1"/>
          </p:cNvSpPr>
          <p:nvPr/>
        </p:nvSpPr>
        <p:spPr bwMode="auto">
          <a:xfrm>
            <a:off x="1752600" y="2971800"/>
            <a:ext cx="5410200" cy="609600"/>
          </a:xfrm>
          <a:prstGeom prst="rect">
            <a:avLst/>
          </a:prstGeom>
          <a:solidFill>
            <a:schemeClr val="bg1"/>
          </a:solidFill>
          <a:ln w="9525">
            <a:noFill/>
            <a:miter lim="800000"/>
            <a:headEnd/>
            <a:tailEnd/>
          </a:ln>
          <a:effectLst/>
        </p:spPr>
        <p:txBody>
          <a:bodyPr wrap="none" anchor="ctr"/>
          <a:lstStyle/>
          <a:p>
            <a:endParaRPr lang="en-GB"/>
          </a:p>
        </p:txBody>
      </p:sp>
      <p:sp>
        <p:nvSpPr>
          <p:cNvPr id="48135" name="Rectangle 7"/>
          <p:cNvSpPr>
            <a:spLocks noChangeArrowheads="1"/>
          </p:cNvSpPr>
          <p:nvPr/>
        </p:nvSpPr>
        <p:spPr bwMode="auto">
          <a:xfrm>
            <a:off x="1752600" y="3581400"/>
            <a:ext cx="5410200" cy="609600"/>
          </a:xfrm>
          <a:prstGeom prst="rect">
            <a:avLst/>
          </a:prstGeom>
          <a:solidFill>
            <a:schemeClr val="bg1"/>
          </a:solidFill>
          <a:ln w="9525">
            <a:noFill/>
            <a:miter lim="800000"/>
            <a:headEnd/>
            <a:tailEnd/>
          </a:ln>
          <a:effectLst/>
        </p:spPr>
        <p:txBody>
          <a:bodyPr wrap="none" anchor="ctr"/>
          <a:lstStyle/>
          <a:p>
            <a:endParaRPr lang="en-GB"/>
          </a:p>
        </p:txBody>
      </p:sp>
      <p:sp>
        <p:nvSpPr>
          <p:cNvPr id="48136" name="Rectangle 8"/>
          <p:cNvSpPr>
            <a:spLocks noChangeArrowheads="1"/>
          </p:cNvSpPr>
          <p:nvPr/>
        </p:nvSpPr>
        <p:spPr bwMode="auto">
          <a:xfrm>
            <a:off x="1752600" y="1752600"/>
            <a:ext cx="5410200" cy="609600"/>
          </a:xfrm>
          <a:prstGeom prst="rect">
            <a:avLst/>
          </a:prstGeom>
          <a:solidFill>
            <a:schemeClr val="bg1"/>
          </a:solidFill>
          <a:ln w="9525">
            <a:noFill/>
            <a:miter lim="800000"/>
            <a:headEnd/>
            <a:tailEnd/>
          </a:ln>
          <a:effectLst/>
        </p:spPr>
        <p:txBody>
          <a:bodyPr wrap="none" anchor="ctr"/>
          <a:lstStyle/>
          <a:p>
            <a:endParaRPr lang="en-GB"/>
          </a:p>
        </p:txBody>
      </p:sp>
      <p:sp>
        <p:nvSpPr>
          <p:cNvPr id="48137" name="Rectangle 9"/>
          <p:cNvSpPr>
            <a:spLocks noChangeArrowheads="1"/>
          </p:cNvSpPr>
          <p:nvPr/>
        </p:nvSpPr>
        <p:spPr bwMode="auto">
          <a:xfrm>
            <a:off x="1752600" y="2362200"/>
            <a:ext cx="5410200" cy="609600"/>
          </a:xfrm>
          <a:prstGeom prst="rect">
            <a:avLst/>
          </a:prstGeom>
          <a:solidFill>
            <a:schemeClr val="bg1"/>
          </a:solidFill>
          <a:ln w="9525">
            <a:noFill/>
            <a:miter lim="800000"/>
            <a:headEnd/>
            <a:tailEnd/>
          </a:ln>
          <a:effectLst/>
        </p:spPr>
        <p:txBody>
          <a:bodyPr wrap="none" anchor="ctr"/>
          <a:lstStyle/>
          <a:p>
            <a:endParaRPr lang="en-GB"/>
          </a:p>
        </p:txBody>
      </p:sp>
      <p:sp>
        <p:nvSpPr>
          <p:cNvPr id="48138" name="Rectangle 10"/>
          <p:cNvSpPr>
            <a:spLocks noChangeArrowheads="1"/>
          </p:cNvSpPr>
          <p:nvPr/>
        </p:nvSpPr>
        <p:spPr bwMode="auto">
          <a:xfrm>
            <a:off x="1752600" y="2971800"/>
            <a:ext cx="5410200" cy="609600"/>
          </a:xfrm>
          <a:prstGeom prst="rect">
            <a:avLst/>
          </a:prstGeom>
          <a:solidFill>
            <a:schemeClr val="bg1"/>
          </a:solidFill>
          <a:ln w="9525">
            <a:noFill/>
            <a:miter lim="800000"/>
            <a:headEnd/>
            <a:tailEnd/>
          </a:ln>
          <a:effectLst/>
        </p:spPr>
        <p:txBody>
          <a:bodyPr wrap="none" anchor="ctr"/>
          <a:lstStyle/>
          <a:p>
            <a:endParaRPr lang="en-GB"/>
          </a:p>
        </p:txBody>
      </p:sp>
      <p:sp>
        <p:nvSpPr>
          <p:cNvPr id="48139" name="Rectangle 11"/>
          <p:cNvSpPr>
            <a:spLocks noChangeArrowheads="1"/>
          </p:cNvSpPr>
          <p:nvPr/>
        </p:nvSpPr>
        <p:spPr bwMode="auto">
          <a:xfrm>
            <a:off x="1752600" y="3581400"/>
            <a:ext cx="5410200" cy="609600"/>
          </a:xfrm>
          <a:prstGeom prst="rect">
            <a:avLst/>
          </a:prstGeom>
          <a:solidFill>
            <a:schemeClr val="bg1"/>
          </a:solidFill>
          <a:ln w="9525">
            <a:noFill/>
            <a:miter lim="800000"/>
            <a:headEnd/>
            <a:tailEnd/>
          </a:ln>
          <a:effectLst/>
        </p:spPr>
        <p:txBody>
          <a:bodyPr wrap="none" anchor="ct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813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4813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4813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1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4813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8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animBg="1"/>
      <p:bldP spid="48133" grpId="0" animBg="1"/>
      <p:bldP spid="48134" grpId="0" animBg="1"/>
      <p:bldP spid="48135" grpId="0" animBg="1"/>
      <p:bldP spid="48136" grpId="0" animBg="1"/>
      <p:bldP spid="48137" grpId="0" animBg="1"/>
      <p:bldP spid="48138" grpId="0" animBg="1"/>
      <p:bldP spid="4813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sz="3600"/>
              <a:t>Duration of Short-Term Memory</a:t>
            </a:r>
          </a:p>
        </p:txBody>
      </p:sp>
      <p:sp>
        <p:nvSpPr>
          <p:cNvPr id="237571" name="Rectangle 3"/>
          <p:cNvSpPr>
            <a:spLocks noGrp="1" noChangeArrowheads="1"/>
          </p:cNvSpPr>
          <p:nvPr>
            <p:ph type="body" idx="1"/>
          </p:nvPr>
        </p:nvSpPr>
        <p:spPr>
          <a:xfrm>
            <a:off x="457200" y="1719263"/>
            <a:ext cx="8534400" cy="5138737"/>
          </a:xfrm>
        </p:spPr>
        <p:txBody>
          <a:bodyPr/>
          <a:lstStyle/>
          <a:p>
            <a:r>
              <a:rPr lang="en-US" sz="2800" dirty="0"/>
              <a:t>Measured using </a:t>
            </a:r>
            <a:r>
              <a:rPr lang="en-US" sz="2800" dirty="0" smtClean="0"/>
              <a:t>distractor and span tasks, e.g. </a:t>
            </a:r>
          </a:p>
          <a:p>
            <a:pPr lvl="1"/>
            <a:r>
              <a:rPr lang="en-US" sz="2400" dirty="0" smtClean="0"/>
              <a:t>people </a:t>
            </a:r>
            <a:r>
              <a:rPr lang="en-US" sz="2400" dirty="0"/>
              <a:t>are given a small amount of information (e.g., three unrelated consonants such as CWZ)</a:t>
            </a:r>
          </a:p>
          <a:p>
            <a:pPr lvl="1"/>
            <a:r>
              <a:rPr lang="en-US" sz="2400" dirty="0" smtClean="0"/>
              <a:t>immediately </a:t>
            </a:r>
            <a:r>
              <a:rPr lang="en-US" sz="2400" dirty="0"/>
              <a:t>distracted from concentrating on the information for a brief time period (by counting backwards aloud by 3’s</a:t>
            </a:r>
            <a:r>
              <a:rPr lang="en-US" sz="2400" dirty="0" smtClean="0"/>
              <a:t>)</a:t>
            </a:r>
          </a:p>
          <a:p>
            <a:pPr lvl="1"/>
            <a:r>
              <a:rPr lang="en-US" sz="2400" dirty="0" smtClean="0"/>
              <a:t>asked </a:t>
            </a:r>
            <a:r>
              <a:rPr lang="en-US" sz="2400" dirty="0"/>
              <a:t>to recall the information</a:t>
            </a:r>
          </a:p>
          <a:p>
            <a:r>
              <a:rPr lang="en-US" sz="2800" dirty="0"/>
              <a:t>To keep information in short-term memory, we use </a:t>
            </a:r>
            <a:r>
              <a:rPr lang="en-US" sz="2800" b="1" dirty="0">
                <a:solidFill>
                  <a:schemeClr val="hlink"/>
                </a:solidFill>
              </a:rPr>
              <a:t>maintenance rehearsal</a:t>
            </a:r>
            <a:r>
              <a:rPr lang="en-US" sz="2800" dirty="0"/>
              <a:t> (i.e., repeating information in short-term memory to keep in from fading from short-term memory)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normAutofit fontScale="90000"/>
          </a:bodyPr>
          <a:lstStyle/>
          <a:p>
            <a:r>
              <a:rPr lang="en-US" dirty="0"/>
              <a:t>Results for the Short-Term Memory Distractor Task</a:t>
            </a:r>
          </a:p>
        </p:txBody>
      </p:sp>
      <p:pic>
        <p:nvPicPr>
          <p:cNvPr id="272388" name="Picture 4" descr="fig_5"/>
          <p:cNvPicPr>
            <a:picLocks noChangeAspect="1" noChangeArrowheads="1"/>
          </p:cNvPicPr>
          <p:nvPr/>
        </p:nvPicPr>
        <p:blipFill>
          <a:blip r:embed="rId3" cstate="print"/>
          <a:srcRect/>
          <a:stretch>
            <a:fillRect/>
          </a:stretch>
        </p:blipFill>
        <p:spPr bwMode="auto">
          <a:xfrm>
            <a:off x="1600200" y="1676400"/>
            <a:ext cx="4822825" cy="50292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a:t>Long-Term Memory</a:t>
            </a:r>
          </a:p>
        </p:txBody>
      </p:sp>
      <p:sp>
        <p:nvSpPr>
          <p:cNvPr id="225283" name="Rectangle 3"/>
          <p:cNvSpPr>
            <a:spLocks noGrp="1" noChangeArrowheads="1"/>
          </p:cNvSpPr>
          <p:nvPr>
            <p:ph type="body" idx="1"/>
          </p:nvPr>
        </p:nvSpPr>
        <p:spPr>
          <a:xfrm>
            <a:off x="4191000" y="2176463"/>
            <a:ext cx="4648200" cy="3157537"/>
          </a:xfrm>
        </p:spPr>
        <p:txBody>
          <a:bodyPr/>
          <a:lstStyle/>
          <a:p>
            <a:pPr>
              <a:buFont typeface="Wingdings" pitchFamily="2" charset="2"/>
              <a:buNone/>
            </a:pPr>
            <a:r>
              <a:rPr lang="en-US" sz="3200"/>
              <a:t>	Allows storage of information for a long period of time (perhaps permanently) and its capacity is essentially unlimited </a:t>
            </a:r>
          </a:p>
        </p:txBody>
      </p:sp>
      <p:pic>
        <p:nvPicPr>
          <p:cNvPr id="225285" name="Picture 5" descr="Antique filing cabinet 2"/>
          <p:cNvPicPr>
            <a:picLocks noChangeAspect="1" noChangeArrowheads="1"/>
          </p:cNvPicPr>
          <p:nvPr/>
        </p:nvPicPr>
        <p:blipFill>
          <a:blip r:embed="rId3" cstate="print"/>
          <a:srcRect/>
          <a:stretch>
            <a:fillRect/>
          </a:stretch>
        </p:blipFill>
        <p:spPr bwMode="auto">
          <a:xfrm>
            <a:off x="695325" y="1905000"/>
            <a:ext cx="3190875" cy="44196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a:t>Types of Long-Term Memory</a:t>
            </a:r>
          </a:p>
        </p:txBody>
      </p:sp>
      <p:sp>
        <p:nvSpPr>
          <p:cNvPr id="238595" name="Rectangle 3"/>
          <p:cNvSpPr>
            <a:spLocks noGrp="1" noChangeArrowheads="1"/>
          </p:cNvSpPr>
          <p:nvPr>
            <p:ph type="body" idx="1"/>
          </p:nvPr>
        </p:nvSpPr>
        <p:spPr>
          <a:xfrm>
            <a:off x="609600" y="2024063"/>
            <a:ext cx="8305800" cy="3995737"/>
          </a:xfrm>
        </p:spPr>
        <p:txBody>
          <a:bodyPr/>
          <a:lstStyle/>
          <a:p>
            <a:r>
              <a:rPr lang="en-US" sz="2800" b="1">
                <a:solidFill>
                  <a:schemeClr val="accent1"/>
                </a:solidFill>
              </a:rPr>
              <a:t>Explicit memory</a:t>
            </a:r>
            <a:r>
              <a:rPr lang="en-US" sz="2800" b="1"/>
              <a:t> </a:t>
            </a:r>
            <a:r>
              <a:rPr lang="en-US" sz="2800"/>
              <a:t>(also called declarative memory) is long-term memory for factual knowledge and personal experiences and requires conscious recall</a:t>
            </a:r>
          </a:p>
          <a:p>
            <a:r>
              <a:rPr lang="en-US" sz="2800"/>
              <a:t>Two types of explicit memories:</a:t>
            </a:r>
          </a:p>
          <a:p>
            <a:pPr lvl="1"/>
            <a:r>
              <a:rPr lang="en-US" sz="2500" b="1">
                <a:solidFill>
                  <a:schemeClr val="accent2"/>
                </a:solidFill>
              </a:rPr>
              <a:t>Semantic memories</a:t>
            </a:r>
            <a:r>
              <a:rPr lang="en-US" sz="2500" b="1"/>
              <a:t> </a:t>
            </a:r>
            <a:r>
              <a:rPr lang="en-US" sz="2500"/>
              <a:t>are memories for factual knowledge that is true of everyone (e.g., the current President of the United States)</a:t>
            </a:r>
          </a:p>
          <a:p>
            <a:pPr lvl="1"/>
            <a:r>
              <a:rPr lang="en-US" sz="2500" b="1">
                <a:solidFill>
                  <a:schemeClr val="accent2"/>
                </a:solidFill>
              </a:rPr>
              <a:t>Episodic memories</a:t>
            </a:r>
            <a:r>
              <a:rPr lang="en-US" sz="2500"/>
              <a:t> are memories for personal life experiences (e.g., your senior prom night)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a:t>Types of Long-Term Memory</a:t>
            </a:r>
          </a:p>
        </p:txBody>
      </p:sp>
      <p:sp>
        <p:nvSpPr>
          <p:cNvPr id="239619" name="Rectangle 3"/>
          <p:cNvSpPr>
            <a:spLocks noGrp="1" noChangeArrowheads="1"/>
          </p:cNvSpPr>
          <p:nvPr>
            <p:ph type="body" idx="1"/>
          </p:nvPr>
        </p:nvSpPr>
        <p:spPr>
          <a:xfrm>
            <a:off x="457200" y="1719263"/>
            <a:ext cx="8229600" cy="5138737"/>
          </a:xfrm>
        </p:spPr>
        <p:txBody>
          <a:bodyPr/>
          <a:lstStyle/>
          <a:p>
            <a:pPr>
              <a:lnSpc>
                <a:spcPct val="95000"/>
              </a:lnSpc>
            </a:pPr>
            <a:r>
              <a:rPr lang="en-US" sz="2400" b="1" dirty="0">
                <a:solidFill>
                  <a:schemeClr val="accent1"/>
                </a:solidFill>
              </a:rPr>
              <a:t>Implicit memory</a:t>
            </a:r>
            <a:r>
              <a:rPr lang="en-US" sz="2400" b="1" dirty="0"/>
              <a:t> </a:t>
            </a:r>
            <a:r>
              <a:rPr lang="en-US" sz="2400" dirty="0"/>
              <a:t>(also called non-declarative memory) is long-term memory that influences our behavior, but does not require conscious awareness or declarative statements (e.g., for most adults, driving a car; walking)</a:t>
            </a:r>
          </a:p>
          <a:p>
            <a:pPr>
              <a:lnSpc>
                <a:spcPct val="95000"/>
              </a:lnSpc>
            </a:pPr>
            <a:r>
              <a:rPr lang="en-US" sz="2400" dirty="0"/>
              <a:t>Some implicit memories are </a:t>
            </a:r>
            <a:r>
              <a:rPr lang="en-US" sz="2400" b="1" dirty="0">
                <a:solidFill>
                  <a:schemeClr val="hlink"/>
                </a:solidFill>
              </a:rPr>
              <a:t>procedural memories</a:t>
            </a:r>
            <a:r>
              <a:rPr lang="en-US" sz="2400" b="1" dirty="0"/>
              <a:t> </a:t>
            </a:r>
            <a:r>
              <a:rPr lang="en-US" sz="2400" dirty="0"/>
              <a:t>because they have a physical procedural aspect to them</a:t>
            </a:r>
          </a:p>
          <a:p>
            <a:pPr marL="2743200" lvl="1">
              <a:lnSpc>
                <a:spcPct val="95000"/>
              </a:lnSpc>
            </a:pPr>
            <a:r>
              <a:rPr lang="en-US" sz="2000" dirty="0"/>
              <a:t>For a tennis </a:t>
            </a:r>
            <a:r>
              <a:rPr lang="en-US" sz="2000" dirty="0" smtClean="0"/>
              <a:t>expert </a:t>
            </a:r>
            <a:r>
              <a:rPr lang="en-US" sz="2000" dirty="0"/>
              <a:t>the movements to play the game are implicit, procedural memories, whereas for the average person, such movements require conscious recall, and are more semantic memories</a:t>
            </a:r>
          </a:p>
          <a:p>
            <a:pPr marL="2743200" lvl="1">
              <a:lnSpc>
                <a:spcPct val="95000"/>
              </a:lnSpc>
            </a:pPr>
            <a:r>
              <a:rPr lang="en-US" sz="2000" dirty="0"/>
              <a:t>Other implicit memories have become automatic responses to certain </a:t>
            </a:r>
            <a:r>
              <a:rPr lang="en-US" sz="2000" dirty="0" smtClean="0"/>
              <a:t>stimuli</a:t>
            </a:r>
            <a:endParaRPr lang="en-US" sz="2000" dirty="0"/>
          </a:p>
        </p:txBody>
      </p:sp>
      <p:pic>
        <p:nvPicPr>
          <p:cNvPr id="239620" name="Picture 4" descr="tennis medal 5"/>
          <p:cNvPicPr>
            <a:picLocks noChangeAspect="1" noChangeArrowheads="1"/>
          </p:cNvPicPr>
          <p:nvPr/>
        </p:nvPicPr>
        <p:blipFill>
          <a:blip r:embed="rId3" cstate="print"/>
          <a:srcRect/>
          <a:stretch>
            <a:fillRect/>
          </a:stretch>
        </p:blipFill>
        <p:spPr bwMode="auto">
          <a:xfrm>
            <a:off x="519113" y="4267200"/>
            <a:ext cx="2071687" cy="22860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6" name="Rectangle 4"/>
          <p:cNvSpPr>
            <a:spLocks noGrp="1" noChangeArrowheads="1"/>
          </p:cNvSpPr>
          <p:nvPr>
            <p:ph type="title"/>
          </p:nvPr>
        </p:nvSpPr>
        <p:spPr/>
        <p:txBody>
          <a:bodyPr/>
          <a:lstStyle/>
          <a:p>
            <a:r>
              <a:rPr lang="en-US"/>
              <a:t>Types of Long-Term Memory</a:t>
            </a:r>
          </a:p>
        </p:txBody>
      </p:sp>
      <p:pic>
        <p:nvPicPr>
          <p:cNvPr id="274437" name="Picture 5" descr="fig_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81000" y="1905000"/>
            <a:ext cx="8458200" cy="47244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en-US" dirty="0"/>
              <a:t>The </a:t>
            </a:r>
            <a:r>
              <a:rPr lang="en-US" dirty="0" smtClean="0"/>
              <a:t>modal model</a:t>
            </a:r>
            <a:endParaRPr lang="en-US" dirty="0"/>
          </a:p>
        </p:txBody>
      </p:sp>
      <p:pic>
        <p:nvPicPr>
          <p:cNvPr id="265222" name="Picture 6" descr="Griggs2e_fig"/>
          <p:cNvPicPr>
            <a:picLocks noChangeAspect="1" noChangeArrowheads="1"/>
          </p:cNvPicPr>
          <p:nvPr/>
        </p:nvPicPr>
        <p:blipFill>
          <a:blip r:embed="rId3" cstate="print"/>
          <a:srcRect/>
          <a:stretch>
            <a:fillRect/>
          </a:stretch>
        </p:blipFill>
        <p:spPr bwMode="auto">
          <a:xfrm>
            <a:off x="228600" y="2438400"/>
            <a:ext cx="8763000" cy="2778125"/>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title"/>
          </p:nvPr>
        </p:nvSpPr>
        <p:spPr>
          <a:xfrm>
            <a:off x="457200" y="0"/>
            <a:ext cx="8229600" cy="1143000"/>
          </a:xfrm>
        </p:spPr>
        <p:txBody>
          <a:bodyPr/>
          <a:lstStyle/>
          <a:p>
            <a:r>
              <a:rPr lang="en-US" sz="3200"/>
              <a:t>Problems with Modal model (1)</a:t>
            </a:r>
          </a:p>
        </p:txBody>
      </p:sp>
      <p:sp>
        <p:nvSpPr>
          <p:cNvPr id="7174" name="Rectangle 6"/>
          <p:cNvSpPr>
            <a:spLocks noGrp="1" noChangeArrowheads="1"/>
          </p:cNvSpPr>
          <p:nvPr>
            <p:ph type="body" sz="half" idx="2"/>
          </p:nvPr>
        </p:nvSpPr>
        <p:spPr/>
        <p:txBody>
          <a:bodyPr/>
          <a:lstStyle/>
          <a:p>
            <a:r>
              <a:rPr lang="en-US" sz="2400" dirty="0"/>
              <a:t>The recency effect re-appears with distractor activity after </a:t>
            </a:r>
            <a:r>
              <a:rPr lang="en-US" sz="2400" i="1" dirty="0"/>
              <a:t>every</a:t>
            </a:r>
            <a:r>
              <a:rPr lang="en-US" sz="2400" dirty="0"/>
              <a:t> list item, including the last </a:t>
            </a:r>
            <a:r>
              <a:rPr lang="en-US" sz="2400" dirty="0" smtClean="0"/>
              <a:t>item</a:t>
            </a:r>
          </a:p>
          <a:p>
            <a:r>
              <a:rPr lang="en-US" sz="2400" dirty="0" smtClean="0"/>
              <a:t>Addressed by the temporal context model (</a:t>
            </a:r>
            <a:r>
              <a:rPr lang="en-US" sz="2400" dirty="0" err="1" smtClean="0"/>
              <a:t>Sederberg</a:t>
            </a:r>
            <a:r>
              <a:rPr lang="en-US" sz="2400" dirty="0" smtClean="0"/>
              <a:t> &amp; </a:t>
            </a:r>
            <a:r>
              <a:rPr lang="en-US" sz="2400" dirty="0" err="1" smtClean="0"/>
              <a:t>Kahana</a:t>
            </a:r>
            <a:r>
              <a:rPr lang="en-US" sz="2400" dirty="0" smtClean="0"/>
              <a:t>, 2008)</a:t>
            </a:r>
          </a:p>
          <a:p>
            <a:pPr lvl="1"/>
            <a:r>
              <a:rPr lang="en-US" sz="2000" dirty="0" smtClean="0"/>
              <a:t>We’ll talk about this later</a:t>
            </a:r>
            <a:endParaRPr lang="en-US" sz="2000" dirty="0"/>
          </a:p>
        </p:txBody>
      </p:sp>
      <p:pic>
        <p:nvPicPr>
          <p:cNvPr id="7175" name="Picture 7"/>
          <p:cNvPicPr>
            <a:picLocks noChangeAspect="1" noChangeArrowheads="1"/>
          </p:cNvPicPr>
          <p:nvPr/>
        </p:nvPicPr>
        <p:blipFill>
          <a:blip r:embed="rId2" cstate="print">
            <a:lum contrast="6000"/>
          </a:blip>
          <a:srcRect/>
          <a:stretch>
            <a:fillRect/>
          </a:stretch>
        </p:blipFill>
        <p:spPr bwMode="auto">
          <a:xfrm>
            <a:off x="381000" y="1447800"/>
            <a:ext cx="3952875" cy="3924300"/>
          </a:xfrm>
          <a:prstGeom prst="rect">
            <a:avLst/>
          </a:prstGeom>
          <a:noFill/>
          <a:ln w="9525">
            <a:noFill/>
            <a:miter lim="800000"/>
            <a:headEnd/>
            <a:tailEnd/>
          </a:ln>
          <a:effectLst/>
        </p:spPr>
      </p:pic>
      <p:sp>
        <p:nvSpPr>
          <p:cNvPr id="7176" name="Text Box 8"/>
          <p:cNvSpPr txBox="1">
            <a:spLocks noChangeArrowheads="1"/>
          </p:cNvSpPr>
          <p:nvPr/>
        </p:nvSpPr>
        <p:spPr bwMode="auto">
          <a:xfrm>
            <a:off x="1295400" y="5516562"/>
            <a:ext cx="2441575" cy="274638"/>
          </a:xfrm>
          <a:prstGeom prst="rect">
            <a:avLst/>
          </a:prstGeom>
          <a:noFill/>
          <a:ln w="9525">
            <a:noFill/>
            <a:miter lim="800000"/>
            <a:headEnd/>
            <a:tailEnd/>
          </a:ln>
          <a:effectLst/>
        </p:spPr>
        <p:txBody>
          <a:bodyPr wrap="none">
            <a:spAutoFit/>
          </a:bodyPr>
          <a:lstStyle/>
          <a:p>
            <a:r>
              <a:rPr lang="en-US" sz="1200" dirty="0"/>
              <a:t>(Watkins, Neath &amp; </a:t>
            </a:r>
            <a:r>
              <a:rPr lang="en-US" sz="1200" dirty="0" err="1"/>
              <a:t>Sechler</a:t>
            </a:r>
            <a:r>
              <a:rPr lang="en-US" sz="1200" dirty="0"/>
              <a:t>, 1989)</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p:cNvSpPr>
            <a:spLocks noGrp="1" noChangeArrowheads="1"/>
          </p:cNvSpPr>
          <p:nvPr>
            <p:ph type="body" sz="half" idx="2"/>
          </p:nvPr>
        </p:nvSpPr>
        <p:spPr/>
        <p:txBody>
          <a:bodyPr/>
          <a:lstStyle/>
          <a:p>
            <a:r>
              <a:rPr lang="en-US" sz="2400" dirty="0"/>
              <a:t>Long-term “recency” effects can occur even after weeks – STS contents should be lost by then</a:t>
            </a:r>
          </a:p>
          <a:p>
            <a:endParaRPr lang="en-US" sz="2400" dirty="0"/>
          </a:p>
          <a:p>
            <a:r>
              <a:rPr lang="en-US" sz="2400" dirty="0"/>
              <a:t>Size of recency effect depends on the relative duration of retention interval (RI) to </a:t>
            </a:r>
            <a:r>
              <a:rPr lang="en-US" sz="2400" dirty="0" err="1"/>
              <a:t>interitem</a:t>
            </a:r>
            <a:r>
              <a:rPr lang="en-US" sz="2400" dirty="0"/>
              <a:t> presentation interval (IPI)</a:t>
            </a:r>
          </a:p>
        </p:txBody>
      </p:sp>
      <p:pic>
        <p:nvPicPr>
          <p:cNvPr id="8199" name="Picture 7"/>
          <p:cNvPicPr>
            <a:picLocks noChangeAspect="1" noChangeArrowheads="1"/>
          </p:cNvPicPr>
          <p:nvPr/>
        </p:nvPicPr>
        <p:blipFill>
          <a:blip r:embed="rId2" cstate="print">
            <a:lum contrast="6000"/>
          </a:blip>
          <a:srcRect/>
          <a:stretch>
            <a:fillRect/>
          </a:stretch>
        </p:blipFill>
        <p:spPr bwMode="auto">
          <a:xfrm>
            <a:off x="228600" y="1676400"/>
            <a:ext cx="4791075" cy="3952875"/>
          </a:xfrm>
          <a:prstGeom prst="rect">
            <a:avLst/>
          </a:prstGeom>
          <a:noFill/>
          <a:ln w="9525">
            <a:noFill/>
            <a:miter lim="800000"/>
            <a:headEnd/>
            <a:tailEnd/>
          </a:ln>
          <a:effectLst/>
        </p:spPr>
      </p:pic>
      <p:sp>
        <p:nvSpPr>
          <p:cNvPr id="8201" name="Rectangle 9"/>
          <p:cNvSpPr>
            <a:spLocks noGrp="1" noChangeArrowheads="1"/>
          </p:cNvSpPr>
          <p:nvPr>
            <p:ph type="title"/>
          </p:nvPr>
        </p:nvSpPr>
        <p:spPr>
          <a:xfrm>
            <a:off x="457200" y="0"/>
            <a:ext cx="8229600" cy="1143000"/>
          </a:xfrm>
          <a:noFill/>
          <a:ln/>
        </p:spPr>
        <p:txBody>
          <a:bodyPr/>
          <a:lstStyle/>
          <a:p>
            <a:r>
              <a:rPr lang="en-US" sz="3200"/>
              <a:t>Problems with Modal model (2)</a:t>
            </a:r>
          </a:p>
        </p:txBody>
      </p:sp>
      <p:sp>
        <p:nvSpPr>
          <p:cNvPr id="8202" name="Text Box 10"/>
          <p:cNvSpPr txBox="1">
            <a:spLocks noChangeArrowheads="1"/>
          </p:cNvSpPr>
          <p:nvPr/>
        </p:nvSpPr>
        <p:spPr bwMode="auto">
          <a:xfrm>
            <a:off x="1143000" y="5867400"/>
            <a:ext cx="2678113" cy="274638"/>
          </a:xfrm>
          <a:prstGeom prst="rect">
            <a:avLst/>
          </a:prstGeom>
          <a:noFill/>
          <a:ln w="9525">
            <a:noFill/>
            <a:miter lim="800000"/>
            <a:headEnd/>
            <a:tailEnd/>
          </a:ln>
          <a:effectLst/>
        </p:spPr>
        <p:txBody>
          <a:bodyPr wrap="none">
            <a:spAutoFit/>
          </a:bodyPr>
          <a:lstStyle/>
          <a:p>
            <a:r>
              <a:rPr lang="en-US" sz="1200" dirty="0"/>
              <a:t>(</a:t>
            </a:r>
            <a:r>
              <a:rPr lang="en-US" sz="1200" dirty="0" err="1"/>
              <a:t>Nairne</a:t>
            </a:r>
            <a:r>
              <a:rPr lang="en-US" sz="1200" dirty="0"/>
              <a:t>, Neath, Serra, &amp; </a:t>
            </a:r>
            <a:r>
              <a:rPr lang="en-US" sz="1200" dirty="0" err="1"/>
              <a:t>Byun</a:t>
            </a:r>
            <a:r>
              <a:rPr lang="en-US" sz="1200" dirty="0"/>
              <a:t>, 1997)</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mean by memory?</a:t>
            </a:r>
            <a:endParaRPr lang="en-GB" dirty="0"/>
          </a:p>
        </p:txBody>
      </p:sp>
      <p:pic>
        <p:nvPicPr>
          <p:cNvPr id="1026" name="Picture 2" descr="https://upload.wikimedia.org/wikipedia/commons/5/58/Memory.gif"/>
          <p:cNvPicPr>
            <a:picLocks noChangeAspect="1" noChangeArrowheads="1"/>
          </p:cNvPicPr>
          <p:nvPr/>
        </p:nvPicPr>
        <p:blipFill>
          <a:blip r:embed="rId2" cstate="print"/>
          <a:srcRect/>
          <a:stretch>
            <a:fillRect/>
          </a:stretch>
        </p:blipFill>
        <p:spPr bwMode="auto">
          <a:xfrm>
            <a:off x="152400" y="1647825"/>
            <a:ext cx="8895138" cy="4829175"/>
          </a:xfrm>
          <a:prstGeom prst="rect">
            <a:avLst/>
          </a:prstGeom>
          <a:noFill/>
        </p:spPr>
      </p:pic>
      <p:sp>
        <p:nvSpPr>
          <p:cNvPr id="6" name="Oval 5"/>
          <p:cNvSpPr/>
          <p:nvPr/>
        </p:nvSpPr>
        <p:spPr>
          <a:xfrm>
            <a:off x="1981200" y="3048000"/>
            <a:ext cx="1143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152400" y="6336268"/>
            <a:ext cx="5181600" cy="369332"/>
          </a:xfrm>
          <a:prstGeom prst="rect">
            <a:avLst/>
          </a:prstGeom>
          <a:noFill/>
        </p:spPr>
        <p:txBody>
          <a:bodyPr wrap="square" rtlCol="0">
            <a:spAutoFit/>
          </a:bodyPr>
          <a:lstStyle/>
          <a:p>
            <a:r>
              <a:rPr lang="en-US" dirty="0" smtClean="0"/>
              <a:t>This module focuses on explicit memory</a:t>
            </a:r>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sz="half" idx="2"/>
          </p:nvPr>
        </p:nvSpPr>
        <p:spPr/>
        <p:txBody>
          <a:bodyPr/>
          <a:lstStyle/>
          <a:p>
            <a:r>
              <a:rPr lang="en-US" sz="2400"/>
              <a:t>STS “knows” the identity of items coming from the sensory register</a:t>
            </a:r>
          </a:p>
          <a:p>
            <a:endParaRPr lang="en-US" sz="2400"/>
          </a:p>
          <a:p>
            <a:r>
              <a:rPr lang="en-US" sz="2400"/>
              <a:t>How does it know?</a:t>
            </a:r>
          </a:p>
          <a:p>
            <a:endParaRPr lang="en-US" sz="2400"/>
          </a:p>
          <a:p>
            <a:r>
              <a:rPr lang="en-US" sz="2400"/>
              <a:t>The sensory register has to make to make contact with LTS </a:t>
            </a:r>
            <a:r>
              <a:rPr lang="en-US" sz="2400">
                <a:sym typeface="Wingdings" pitchFamily="2" charset="2"/>
              </a:rPr>
              <a:t> model loses appealing simplicity</a:t>
            </a:r>
            <a:endParaRPr lang="en-US" sz="2400"/>
          </a:p>
        </p:txBody>
      </p:sp>
      <p:sp>
        <p:nvSpPr>
          <p:cNvPr id="34820" name="Rectangle 4"/>
          <p:cNvSpPr>
            <a:spLocks noGrp="1" noChangeArrowheads="1"/>
          </p:cNvSpPr>
          <p:nvPr>
            <p:ph type="title"/>
          </p:nvPr>
        </p:nvSpPr>
        <p:spPr>
          <a:xfrm>
            <a:off x="457200" y="0"/>
            <a:ext cx="8229600" cy="1143000"/>
          </a:xfrm>
          <a:noFill/>
          <a:ln/>
        </p:spPr>
        <p:txBody>
          <a:bodyPr/>
          <a:lstStyle/>
          <a:p>
            <a:r>
              <a:rPr lang="en-US" sz="3200"/>
              <a:t>Problems with Modal model (3)</a:t>
            </a:r>
          </a:p>
        </p:txBody>
      </p:sp>
      <p:pic>
        <p:nvPicPr>
          <p:cNvPr id="34822" name="Picture 6"/>
          <p:cNvPicPr>
            <a:picLocks noChangeAspect="1" noChangeArrowheads="1"/>
          </p:cNvPicPr>
          <p:nvPr/>
        </p:nvPicPr>
        <p:blipFill>
          <a:blip r:embed="rId2" cstate="print">
            <a:lum contrast="6000"/>
          </a:blip>
          <a:srcRect/>
          <a:stretch>
            <a:fillRect/>
          </a:stretch>
        </p:blipFill>
        <p:spPr bwMode="auto">
          <a:xfrm>
            <a:off x="152400" y="1371600"/>
            <a:ext cx="4267200" cy="4154488"/>
          </a:xfrm>
          <a:prstGeom prst="rect">
            <a:avLst/>
          </a:prstGeom>
          <a:noFill/>
          <a:ln w="9525">
            <a:noFill/>
            <a:miter lim="800000"/>
            <a:headEnd/>
            <a:tailEnd/>
          </a:ln>
          <a:effectLst/>
        </p:spPr>
      </p:pic>
      <p:sp>
        <p:nvSpPr>
          <p:cNvPr id="34823" name="Freeform 7"/>
          <p:cNvSpPr>
            <a:spLocks/>
          </p:cNvSpPr>
          <p:nvPr/>
        </p:nvSpPr>
        <p:spPr bwMode="auto">
          <a:xfrm>
            <a:off x="3733800" y="2667000"/>
            <a:ext cx="838200" cy="2514600"/>
          </a:xfrm>
          <a:custGeom>
            <a:avLst/>
            <a:gdLst/>
            <a:ahLst/>
            <a:cxnLst>
              <a:cxn ang="0">
                <a:pos x="0" y="0"/>
              </a:cxn>
              <a:cxn ang="0">
                <a:pos x="528" y="768"/>
              </a:cxn>
              <a:cxn ang="0">
                <a:pos x="0" y="1584"/>
              </a:cxn>
            </a:cxnLst>
            <a:rect l="0" t="0" r="r" b="b"/>
            <a:pathLst>
              <a:path w="528" h="1584">
                <a:moveTo>
                  <a:pt x="0" y="0"/>
                </a:moveTo>
                <a:cubicBezTo>
                  <a:pt x="264" y="252"/>
                  <a:pt x="528" y="504"/>
                  <a:pt x="528" y="768"/>
                </a:cubicBezTo>
                <a:cubicBezTo>
                  <a:pt x="528" y="1032"/>
                  <a:pt x="264" y="1308"/>
                  <a:pt x="0" y="1584"/>
                </a:cubicBezTo>
              </a:path>
            </a:pathLst>
          </a:custGeom>
          <a:noFill/>
          <a:ln w="38100" cmpd="sng">
            <a:solidFill>
              <a:srgbClr val="FF0000"/>
            </a:solidFill>
            <a:round/>
            <a:headEnd type="triangle" w="med" len="med"/>
            <a:tailEnd type="triangle" w="med" len="med"/>
          </a:ln>
          <a:effectLst/>
        </p:spPr>
        <p:txBody>
          <a:bodyPr/>
          <a:lstStyle/>
          <a:p>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Explicit memory</a:t>
            </a:r>
            <a:endParaRPr lang="en-GB" dirty="0"/>
          </a:p>
        </p:txBody>
      </p:sp>
      <p:graphicFrame>
        <p:nvGraphicFramePr>
          <p:cNvPr id="6" name="Content Placeholder 5"/>
          <p:cNvGraphicFramePr>
            <a:graphicFrameLocks noGrp="1"/>
          </p:cNvGraphicFramePr>
          <p:nvPr>
            <p:ph idx="1"/>
          </p:nvPr>
        </p:nvGraphicFramePr>
        <p:xfrm>
          <a:off x="2819400" y="1752600"/>
          <a:ext cx="3429000" cy="3708400"/>
        </p:xfrm>
        <a:graphic>
          <a:graphicData uri="http://schemas.openxmlformats.org/drawingml/2006/table">
            <a:tbl>
              <a:tblPr firstRow="1" bandRow="1">
                <a:tableStyleId>{5940675A-B579-460E-94D1-54222C63F5DA}</a:tableStyleId>
              </a:tblPr>
              <a:tblGrid>
                <a:gridCol w="1676400"/>
                <a:gridCol w="1752600"/>
              </a:tblGrid>
              <a:tr h="370840">
                <a:tc>
                  <a:txBody>
                    <a:bodyPr/>
                    <a:lstStyle/>
                    <a:p>
                      <a:r>
                        <a:rPr lang="en-US" dirty="0" smtClean="0"/>
                        <a:t>Table</a:t>
                      </a:r>
                      <a:endParaRPr lang="en-GB" dirty="0"/>
                    </a:p>
                  </a:txBody>
                  <a:tcPr/>
                </a:tc>
                <a:tc>
                  <a:txBody>
                    <a:bodyPr/>
                    <a:lstStyle/>
                    <a:p>
                      <a:r>
                        <a:rPr lang="en-US" dirty="0" smtClean="0"/>
                        <a:t>Kitten</a:t>
                      </a:r>
                      <a:endParaRPr lang="en-GB" dirty="0"/>
                    </a:p>
                  </a:txBody>
                  <a:tcPr/>
                </a:tc>
              </a:tr>
              <a:tr h="370840">
                <a:tc>
                  <a:txBody>
                    <a:bodyPr/>
                    <a:lstStyle/>
                    <a:p>
                      <a:r>
                        <a:rPr lang="en-US" dirty="0" smtClean="0"/>
                        <a:t>Candle</a:t>
                      </a:r>
                      <a:endParaRPr lang="en-GB" dirty="0"/>
                    </a:p>
                  </a:txBody>
                  <a:tcPr/>
                </a:tc>
                <a:tc>
                  <a:txBody>
                    <a:bodyPr/>
                    <a:lstStyle/>
                    <a:p>
                      <a:r>
                        <a:rPr lang="en-US" dirty="0" smtClean="0"/>
                        <a:t>Doorknob</a:t>
                      </a:r>
                      <a:endParaRPr lang="en-GB" dirty="0"/>
                    </a:p>
                  </a:txBody>
                  <a:tcPr/>
                </a:tc>
              </a:tr>
              <a:tr h="370840">
                <a:tc>
                  <a:txBody>
                    <a:bodyPr/>
                    <a:lstStyle/>
                    <a:p>
                      <a:r>
                        <a:rPr lang="en-US" dirty="0" smtClean="0"/>
                        <a:t>Maple</a:t>
                      </a:r>
                      <a:endParaRPr lang="en-GB" dirty="0"/>
                    </a:p>
                  </a:txBody>
                  <a:tcPr/>
                </a:tc>
                <a:tc>
                  <a:txBody>
                    <a:bodyPr/>
                    <a:lstStyle/>
                    <a:p>
                      <a:r>
                        <a:rPr lang="en-US" dirty="0" smtClean="0"/>
                        <a:t>Folder</a:t>
                      </a:r>
                      <a:endParaRPr lang="en-GB" dirty="0"/>
                    </a:p>
                  </a:txBody>
                  <a:tcPr/>
                </a:tc>
              </a:tr>
              <a:tr h="370840">
                <a:tc>
                  <a:txBody>
                    <a:bodyPr/>
                    <a:lstStyle/>
                    <a:p>
                      <a:r>
                        <a:rPr lang="en-US" dirty="0" smtClean="0"/>
                        <a:t>Subway</a:t>
                      </a:r>
                      <a:endParaRPr lang="en-GB" dirty="0"/>
                    </a:p>
                  </a:txBody>
                  <a:tcPr/>
                </a:tc>
                <a:tc>
                  <a:txBody>
                    <a:bodyPr/>
                    <a:lstStyle/>
                    <a:p>
                      <a:r>
                        <a:rPr lang="en-US" dirty="0" smtClean="0"/>
                        <a:t>Concrete</a:t>
                      </a:r>
                      <a:endParaRPr lang="en-GB" dirty="0"/>
                    </a:p>
                  </a:txBody>
                  <a:tcPr/>
                </a:tc>
              </a:tr>
              <a:tr h="370840">
                <a:tc>
                  <a:txBody>
                    <a:bodyPr/>
                    <a:lstStyle/>
                    <a:p>
                      <a:r>
                        <a:rPr lang="en-US" dirty="0" smtClean="0"/>
                        <a:t>Pencil</a:t>
                      </a:r>
                      <a:endParaRPr lang="en-GB" dirty="0"/>
                    </a:p>
                  </a:txBody>
                  <a:tcPr/>
                </a:tc>
                <a:tc>
                  <a:txBody>
                    <a:bodyPr/>
                    <a:lstStyle/>
                    <a:p>
                      <a:r>
                        <a:rPr lang="en-US" dirty="0" smtClean="0"/>
                        <a:t>Railroad</a:t>
                      </a:r>
                      <a:endParaRPr lang="en-GB" dirty="0"/>
                    </a:p>
                  </a:txBody>
                  <a:tcPr/>
                </a:tc>
              </a:tr>
              <a:tr h="370840">
                <a:tc>
                  <a:txBody>
                    <a:bodyPr/>
                    <a:lstStyle/>
                    <a:p>
                      <a:r>
                        <a:rPr lang="en-US" dirty="0" smtClean="0"/>
                        <a:t>Coffee</a:t>
                      </a:r>
                      <a:endParaRPr lang="en-GB" dirty="0"/>
                    </a:p>
                  </a:txBody>
                  <a:tcPr/>
                </a:tc>
                <a:tc>
                  <a:txBody>
                    <a:bodyPr/>
                    <a:lstStyle/>
                    <a:p>
                      <a:r>
                        <a:rPr lang="en-US" dirty="0" smtClean="0"/>
                        <a:t>Doctor</a:t>
                      </a:r>
                      <a:endParaRPr lang="en-GB" dirty="0"/>
                    </a:p>
                  </a:txBody>
                  <a:tcPr/>
                </a:tc>
              </a:tr>
              <a:tr h="370840">
                <a:tc>
                  <a:txBody>
                    <a:bodyPr/>
                    <a:lstStyle/>
                    <a:p>
                      <a:r>
                        <a:rPr lang="en-US" dirty="0" smtClean="0"/>
                        <a:t>Towel</a:t>
                      </a:r>
                      <a:endParaRPr lang="en-GB" dirty="0"/>
                    </a:p>
                  </a:txBody>
                  <a:tcPr/>
                </a:tc>
                <a:tc>
                  <a:txBody>
                    <a:bodyPr/>
                    <a:lstStyle/>
                    <a:p>
                      <a:r>
                        <a:rPr lang="en-US" dirty="0" smtClean="0"/>
                        <a:t>Sunshine</a:t>
                      </a:r>
                      <a:endParaRPr lang="en-GB" dirty="0"/>
                    </a:p>
                  </a:txBody>
                  <a:tcPr/>
                </a:tc>
              </a:tr>
              <a:tr h="370840">
                <a:tc>
                  <a:txBody>
                    <a:bodyPr/>
                    <a:lstStyle/>
                    <a:p>
                      <a:r>
                        <a:rPr lang="en-US" dirty="0" smtClean="0"/>
                        <a:t>Softball</a:t>
                      </a:r>
                      <a:endParaRPr lang="en-GB" dirty="0"/>
                    </a:p>
                  </a:txBody>
                  <a:tcPr/>
                </a:tc>
                <a:tc>
                  <a:txBody>
                    <a:bodyPr/>
                    <a:lstStyle/>
                    <a:p>
                      <a:r>
                        <a:rPr lang="en-US" dirty="0" smtClean="0"/>
                        <a:t>Letter</a:t>
                      </a:r>
                      <a:endParaRPr lang="en-GB" dirty="0"/>
                    </a:p>
                  </a:txBody>
                  <a:tcPr/>
                </a:tc>
              </a:tr>
              <a:tr h="370840">
                <a:tc>
                  <a:txBody>
                    <a:bodyPr/>
                    <a:lstStyle/>
                    <a:p>
                      <a:r>
                        <a:rPr lang="en-US" dirty="0" smtClean="0"/>
                        <a:t>Curtain</a:t>
                      </a:r>
                      <a:endParaRPr lang="en-GB" dirty="0"/>
                    </a:p>
                  </a:txBody>
                  <a:tcPr/>
                </a:tc>
                <a:tc>
                  <a:txBody>
                    <a:bodyPr/>
                    <a:lstStyle/>
                    <a:p>
                      <a:r>
                        <a:rPr lang="en-US" dirty="0" smtClean="0"/>
                        <a:t>Turkey</a:t>
                      </a:r>
                      <a:endParaRPr lang="en-GB" dirty="0"/>
                    </a:p>
                  </a:txBody>
                  <a:tcPr/>
                </a:tc>
              </a:tr>
              <a:tr h="370840">
                <a:tc>
                  <a:txBody>
                    <a:bodyPr/>
                    <a:lstStyle/>
                    <a:p>
                      <a:r>
                        <a:rPr lang="en-US" dirty="0" smtClean="0"/>
                        <a:t>Player</a:t>
                      </a:r>
                      <a:endParaRPr lang="en-GB" dirty="0"/>
                    </a:p>
                  </a:txBody>
                  <a:tcPr/>
                </a:tc>
                <a:tc>
                  <a:txBody>
                    <a:bodyPr/>
                    <a:lstStyle/>
                    <a:p>
                      <a:r>
                        <a:rPr lang="en-US" dirty="0" smtClean="0"/>
                        <a:t>Hammer</a:t>
                      </a:r>
                      <a:endParaRPr lang="en-GB" dirty="0"/>
                    </a:p>
                  </a:txBody>
                  <a:tcPr/>
                </a:tc>
              </a:tr>
            </a:tbl>
          </a:graphicData>
        </a:graphic>
      </p:graphicFrame>
      <p:sp>
        <p:nvSpPr>
          <p:cNvPr id="7" name="TextBox 6"/>
          <p:cNvSpPr txBox="1"/>
          <p:nvPr/>
        </p:nvSpPr>
        <p:spPr>
          <a:xfrm>
            <a:off x="2590800" y="5955268"/>
            <a:ext cx="4114800" cy="369332"/>
          </a:xfrm>
          <a:prstGeom prst="rect">
            <a:avLst/>
          </a:prstGeom>
          <a:noFill/>
        </p:spPr>
        <p:txBody>
          <a:bodyPr wrap="square" rtlCol="0">
            <a:spAutoFit/>
          </a:bodyPr>
          <a:lstStyle/>
          <a:p>
            <a:r>
              <a:rPr lang="en-US" dirty="0" smtClean="0"/>
              <a:t>Take two minutes to memorize this list</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you remember?</a:t>
            </a:r>
            <a:endParaRPr lang="en-GB" dirty="0"/>
          </a:p>
        </p:txBody>
      </p:sp>
      <p:sp>
        <p:nvSpPr>
          <p:cNvPr id="3" name="Content Placeholder 2"/>
          <p:cNvSpPr>
            <a:spLocks noGrp="1"/>
          </p:cNvSpPr>
          <p:nvPr>
            <p:ph idx="1"/>
          </p:nvPr>
        </p:nvSpPr>
        <p:spPr/>
        <p:txBody>
          <a:bodyPr/>
          <a:lstStyle/>
          <a:p>
            <a:r>
              <a:rPr lang="en-US" dirty="0" smtClean="0"/>
              <a:t>Table</a:t>
            </a:r>
          </a:p>
          <a:p>
            <a:r>
              <a:rPr lang="en-US" dirty="0" smtClean="0"/>
              <a:t>Candle</a:t>
            </a:r>
          </a:p>
          <a:p>
            <a:r>
              <a:rPr lang="en-US" dirty="0" smtClean="0"/>
              <a:t>Kitten</a:t>
            </a:r>
          </a:p>
          <a:p>
            <a:r>
              <a:rPr lang="en-US" dirty="0" smtClean="0"/>
              <a:t>Player</a:t>
            </a:r>
          </a:p>
          <a:p>
            <a:r>
              <a:rPr lang="en-US" dirty="0" smtClean="0"/>
              <a:t>Turkey</a:t>
            </a:r>
          </a:p>
          <a:p>
            <a:r>
              <a:rPr lang="en-US" dirty="0" smtClean="0"/>
              <a:t>Hammer</a:t>
            </a:r>
          </a:p>
          <a:p>
            <a:r>
              <a:rPr lang="en-US" dirty="0" smtClean="0"/>
              <a:t>….</a:t>
            </a:r>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81000" y="0"/>
            <a:ext cx="8229600" cy="533400"/>
          </a:xfrm>
        </p:spPr>
        <p:txBody>
          <a:bodyPr>
            <a:normAutofit fontScale="90000"/>
          </a:bodyPr>
          <a:lstStyle/>
          <a:p>
            <a:r>
              <a:rPr lang="en-US" sz="3600"/>
              <a:t>Serial Position Effects</a:t>
            </a:r>
          </a:p>
        </p:txBody>
      </p:sp>
      <p:sp>
        <p:nvSpPr>
          <p:cNvPr id="54275" name="Rectangle 3"/>
          <p:cNvSpPr>
            <a:spLocks noGrp="1" noChangeArrowheads="1"/>
          </p:cNvSpPr>
          <p:nvPr>
            <p:ph type="body" sz="half" idx="2"/>
          </p:nvPr>
        </p:nvSpPr>
        <p:spPr>
          <a:xfrm>
            <a:off x="228600" y="5029200"/>
            <a:ext cx="8915400" cy="1676400"/>
          </a:xfrm>
        </p:spPr>
        <p:txBody>
          <a:bodyPr/>
          <a:lstStyle/>
          <a:p>
            <a:pPr>
              <a:lnSpc>
                <a:spcPct val="80000"/>
              </a:lnSpc>
            </a:pPr>
            <a:r>
              <a:rPr lang="en-US" sz="2400" dirty="0"/>
              <a:t>In free recall, more items are recalled from start of list (</a:t>
            </a:r>
            <a:r>
              <a:rPr lang="en-US" sz="2400" dirty="0">
                <a:solidFill>
                  <a:srgbClr val="FF0000"/>
                </a:solidFill>
              </a:rPr>
              <a:t>primacy effect</a:t>
            </a:r>
            <a:r>
              <a:rPr lang="en-US" sz="2400" dirty="0"/>
              <a:t>) and end of the list (</a:t>
            </a:r>
            <a:r>
              <a:rPr lang="en-US" sz="2400" dirty="0">
                <a:solidFill>
                  <a:srgbClr val="FF0000"/>
                </a:solidFill>
              </a:rPr>
              <a:t>recency effect</a:t>
            </a:r>
            <a:r>
              <a:rPr lang="en-US" sz="2400" dirty="0"/>
              <a:t>)</a:t>
            </a:r>
          </a:p>
          <a:p>
            <a:pPr>
              <a:lnSpc>
                <a:spcPct val="80000"/>
              </a:lnSpc>
            </a:pPr>
            <a:endParaRPr lang="en-US" sz="2400" dirty="0"/>
          </a:p>
          <a:p>
            <a:pPr>
              <a:lnSpc>
                <a:spcPct val="80000"/>
              </a:lnSpc>
            </a:pPr>
            <a:r>
              <a:rPr lang="en-US" sz="2400" dirty="0"/>
              <a:t>First items recalled tend to be from end of study list</a:t>
            </a:r>
          </a:p>
          <a:p>
            <a:pPr>
              <a:lnSpc>
                <a:spcPct val="80000"/>
              </a:lnSpc>
            </a:pPr>
            <a:endParaRPr lang="en-US" sz="2400" dirty="0"/>
          </a:p>
          <a:p>
            <a:pPr>
              <a:lnSpc>
                <a:spcPct val="80000"/>
              </a:lnSpc>
            </a:pPr>
            <a:endParaRPr lang="en-US" sz="2400" dirty="0"/>
          </a:p>
        </p:txBody>
      </p:sp>
      <p:pic>
        <p:nvPicPr>
          <p:cNvPr id="54276" name="Picture 4"/>
          <p:cNvPicPr>
            <a:picLocks noChangeAspect="1" noChangeArrowheads="1"/>
          </p:cNvPicPr>
          <p:nvPr/>
        </p:nvPicPr>
        <p:blipFill>
          <a:blip r:embed="rId2" cstate="print"/>
          <a:srcRect/>
          <a:stretch>
            <a:fillRect/>
          </a:stretch>
        </p:blipFill>
        <p:spPr bwMode="auto">
          <a:xfrm>
            <a:off x="304800" y="838200"/>
            <a:ext cx="8610600" cy="350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Grp="1" noChangeAspect="1" noChangeArrowheads="1"/>
          </p:cNvPicPr>
          <p:nvPr>
            <p:ph type="body" sz="half" idx="1"/>
          </p:nvPr>
        </p:nvPicPr>
        <p:blipFill>
          <a:blip r:embed="rId2" cstate="print">
            <a:lum contrast="12000"/>
          </a:blip>
          <a:srcRect b="3497"/>
          <a:stretch>
            <a:fillRect/>
          </a:stretch>
        </p:blipFill>
        <p:spPr>
          <a:xfrm>
            <a:off x="0" y="1147763"/>
            <a:ext cx="4648200" cy="4508500"/>
          </a:xfrm>
          <a:noFill/>
          <a:ln/>
        </p:spPr>
      </p:pic>
      <p:sp>
        <p:nvSpPr>
          <p:cNvPr id="32771" name="Rectangle 3"/>
          <p:cNvSpPr>
            <a:spLocks noGrp="1" noChangeArrowheads="1"/>
          </p:cNvSpPr>
          <p:nvPr>
            <p:ph type="title"/>
          </p:nvPr>
        </p:nvSpPr>
        <p:spPr>
          <a:xfrm>
            <a:off x="457200" y="112712"/>
            <a:ext cx="8229600" cy="801688"/>
          </a:xfrm>
        </p:spPr>
        <p:txBody>
          <a:bodyPr/>
          <a:lstStyle/>
          <a:p>
            <a:r>
              <a:rPr lang="en-US" sz="3600" dirty="0" smtClean="0"/>
              <a:t>Effects are list-length independent</a:t>
            </a:r>
            <a:endParaRPr lang="en-US" sz="3600" dirty="0"/>
          </a:p>
        </p:txBody>
      </p:sp>
      <p:sp>
        <p:nvSpPr>
          <p:cNvPr id="32772" name="Rectangle 4"/>
          <p:cNvSpPr>
            <a:spLocks noGrp="1" noChangeArrowheads="1"/>
          </p:cNvSpPr>
          <p:nvPr>
            <p:ph type="body" sz="half" idx="2"/>
          </p:nvPr>
        </p:nvSpPr>
        <p:spPr>
          <a:xfrm>
            <a:off x="4648200" y="1066800"/>
            <a:ext cx="4495800" cy="5791200"/>
          </a:xfrm>
        </p:spPr>
        <p:txBody>
          <a:bodyPr/>
          <a:lstStyle/>
          <a:p>
            <a:pPr>
              <a:lnSpc>
                <a:spcPct val="80000"/>
              </a:lnSpc>
            </a:pPr>
            <a:endParaRPr lang="en-US" sz="2400" dirty="0"/>
          </a:p>
          <a:p>
            <a:pPr>
              <a:lnSpc>
                <a:spcPct val="80000"/>
              </a:lnSpc>
            </a:pPr>
            <a:r>
              <a:rPr lang="en-US" sz="2400" dirty="0"/>
              <a:t>Modal model explanation for primacy:</a:t>
            </a:r>
          </a:p>
          <a:p>
            <a:pPr>
              <a:lnSpc>
                <a:spcPct val="80000"/>
              </a:lnSpc>
              <a:buFontTx/>
              <a:buNone/>
            </a:pPr>
            <a:endParaRPr lang="en-US" sz="2400" dirty="0"/>
          </a:p>
          <a:p>
            <a:pPr>
              <a:lnSpc>
                <a:spcPct val="80000"/>
              </a:lnSpc>
              <a:buFontTx/>
              <a:buNone/>
            </a:pPr>
            <a:r>
              <a:rPr lang="en-US" sz="2400" dirty="0"/>
              <a:t>	early items can be rehearsed more often </a:t>
            </a:r>
            <a:r>
              <a:rPr lang="en-US" sz="2400" dirty="0">
                <a:sym typeface="Wingdings" pitchFamily="2" charset="2"/>
              </a:rPr>
              <a:t> more likely to be transferred to long-term memory</a:t>
            </a:r>
          </a:p>
          <a:p>
            <a:pPr>
              <a:lnSpc>
                <a:spcPct val="80000"/>
              </a:lnSpc>
            </a:pPr>
            <a:endParaRPr lang="en-US" sz="2400" dirty="0"/>
          </a:p>
          <a:p>
            <a:pPr>
              <a:lnSpc>
                <a:spcPct val="80000"/>
              </a:lnSpc>
            </a:pPr>
            <a:r>
              <a:rPr lang="en-US" sz="2400" dirty="0"/>
              <a:t>Modal model explanation for recency:</a:t>
            </a:r>
          </a:p>
          <a:p>
            <a:pPr>
              <a:lnSpc>
                <a:spcPct val="80000"/>
              </a:lnSpc>
              <a:buFontTx/>
              <a:buNone/>
            </a:pPr>
            <a:endParaRPr lang="en-US" sz="2400" dirty="0">
              <a:sym typeface="Wingdings" pitchFamily="2" charset="2"/>
            </a:endParaRPr>
          </a:p>
          <a:p>
            <a:pPr>
              <a:lnSpc>
                <a:spcPct val="80000"/>
              </a:lnSpc>
              <a:buFontTx/>
              <a:buNone/>
            </a:pPr>
            <a:r>
              <a:rPr lang="en-US" sz="2400" dirty="0">
                <a:sym typeface="Wingdings" pitchFamily="2" charset="2"/>
              </a:rPr>
              <a:t>	Last items of list are still in short-term memory  they can be read out easily from short-term memory</a:t>
            </a:r>
          </a:p>
        </p:txBody>
      </p:sp>
      <p:sp>
        <p:nvSpPr>
          <p:cNvPr id="32773" name="Line 5"/>
          <p:cNvSpPr>
            <a:spLocks noChangeShapeType="1"/>
          </p:cNvSpPr>
          <p:nvPr/>
        </p:nvSpPr>
        <p:spPr bwMode="auto">
          <a:xfrm>
            <a:off x="914400" y="4114800"/>
            <a:ext cx="609600" cy="0"/>
          </a:xfrm>
          <a:prstGeom prst="line">
            <a:avLst/>
          </a:prstGeom>
          <a:noFill/>
          <a:ln w="9525">
            <a:solidFill>
              <a:srgbClr val="FF0000"/>
            </a:solidFill>
            <a:round/>
            <a:headEnd type="triangle" w="med" len="med"/>
            <a:tailEnd type="triangle" w="med" len="med"/>
          </a:ln>
          <a:effectLst/>
        </p:spPr>
        <p:txBody>
          <a:bodyPr/>
          <a:lstStyle/>
          <a:p>
            <a:endParaRPr lang="en-GB"/>
          </a:p>
        </p:txBody>
      </p:sp>
      <p:sp>
        <p:nvSpPr>
          <p:cNvPr id="32774" name="Text Box 6"/>
          <p:cNvSpPr txBox="1">
            <a:spLocks noChangeArrowheads="1"/>
          </p:cNvSpPr>
          <p:nvPr/>
        </p:nvSpPr>
        <p:spPr bwMode="auto">
          <a:xfrm>
            <a:off x="762000" y="4191000"/>
            <a:ext cx="1631950" cy="366713"/>
          </a:xfrm>
          <a:prstGeom prst="rect">
            <a:avLst/>
          </a:prstGeom>
          <a:noFill/>
          <a:ln w="9525">
            <a:noFill/>
            <a:miter lim="800000"/>
            <a:headEnd/>
            <a:tailEnd/>
          </a:ln>
          <a:effectLst/>
        </p:spPr>
        <p:txBody>
          <a:bodyPr wrap="none">
            <a:spAutoFit/>
          </a:bodyPr>
          <a:lstStyle/>
          <a:p>
            <a:r>
              <a:rPr lang="en-US">
                <a:solidFill>
                  <a:srgbClr val="FF0000"/>
                </a:solidFill>
              </a:rPr>
              <a:t>Primacy effect</a:t>
            </a:r>
          </a:p>
        </p:txBody>
      </p:sp>
      <p:sp>
        <p:nvSpPr>
          <p:cNvPr id="32775" name="Line 7"/>
          <p:cNvSpPr>
            <a:spLocks noChangeShapeType="1"/>
          </p:cNvSpPr>
          <p:nvPr/>
        </p:nvSpPr>
        <p:spPr bwMode="auto">
          <a:xfrm>
            <a:off x="2362200" y="4114800"/>
            <a:ext cx="1752600" cy="0"/>
          </a:xfrm>
          <a:prstGeom prst="line">
            <a:avLst/>
          </a:prstGeom>
          <a:noFill/>
          <a:ln w="9525">
            <a:solidFill>
              <a:srgbClr val="0066FF"/>
            </a:solidFill>
            <a:round/>
            <a:headEnd type="triangle" w="med" len="med"/>
            <a:tailEnd type="triangle" w="med" len="med"/>
          </a:ln>
          <a:effectLst/>
        </p:spPr>
        <p:txBody>
          <a:bodyPr/>
          <a:lstStyle/>
          <a:p>
            <a:endParaRPr lang="en-GB"/>
          </a:p>
        </p:txBody>
      </p:sp>
      <p:sp>
        <p:nvSpPr>
          <p:cNvPr id="32776" name="Text Box 8"/>
          <p:cNvSpPr txBox="1">
            <a:spLocks noChangeArrowheads="1"/>
          </p:cNvSpPr>
          <p:nvPr/>
        </p:nvSpPr>
        <p:spPr bwMode="auto">
          <a:xfrm>
            <a:off x="2590800" y="4191000"/>
            <a:ext cx="1695450" cy="366713"/>
          </a:xfrm>
          <a:prstGeom prst="rect">
            <a:avLst/>
          </a:prstGeom>
          <a:noFill/>
          <a:ln w="9525">
            <a:noFill/>
            <a:miter lim="800000"/>
            <a:headEnd/>
            <a:tailEnd/>
          </a:ln>
          <a:effectLst/>
        </p:spPr>
        <p:txBody>
          <a:bodyPr wrap="none">
            <a:spAutoFit/>
          </a:bodyPr>
          <a:lstStyle/>
          <a:p>
            <a:r>
              <a:rPr lang="en-US" dirty="0">
                <a:solidFill>
                  <a:srgbClr val="0066FF"/>
                </a:solidFill>
              </a:rPr>
              <a:t>Recency effect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81000" y="76200"/>
            <a:ext cx="8305800" cy="685800"/>
          </a:xfrm>
        </p:spPr>
        <p:txBody>
          <a:bodyPr>
            <a:normAutofit fontScale="90000"/>
          </a:bodyPr>
          <a:lstStyle/>
          <a:p>
            <a:pPr algn="l"/>
            <a:r>
              <a:rPr lang="en-US" sz="4000"/>
              <a:t>Modal Model of Memory</a:t>
            </a:r>
            <a:br>
              <a:rPr lang="en-US" sz="4000"/>
            </a:br>
            <a:r>
              <a:rPr lang="en-US" sz="1800"/>
              <a:t>(Atkinson &amp; Shiffrin, 1968)</a:t>
            </a:r>
          </a:p>
        </p:txBody>
      </p:sp>
      <p:pic>
        <p:nvPicPr>
          <p:cNvPr id="31747" name="Picture 3"/>
          <p:cNvPicPr>
            <a:picLocks noChangeAspect="1" noChangeArrowheads="1"/>
          </p:cNvPicPr>
          <p:nvPr/>
        </p:nvPicPr>
        <p:blipFill>
          <a:blip r:embed="rId2" cstate="print">
            <a:lum contrast="6000"/>
          </a:blip>
          <a:srcRect/>
          <a:stretch>
            <a:fillRect/>
          </a:stretch>
        </p:blipFill>
        <p:spPr bwMode="auto">
          <a:xfrm>
            <a:off x="0" y="1066800"/>
            <a:ext cx="5781675" cy="5629275"/>
          </a:xfrm>
          <a:prstGeom prst="rect">
            <a:avLst/>
          </a:prstGeom>
          <a:noFill/>
          <a:ln w="9525">
            <a:noFill/>
            <a:miter lim="800000"/>
            <a:headEnd/>
            <a:tailEnd/>
          </a:ln>
          <a:effectLst/>
        </p:spPr>
      </p:pic>
      <p:sp>
        <p:nvSpPr>
          <p:cNvPr id="31748" name="Rectangle 4"/>
          <p:cNvSpPr>
            <a:spLocks noGrp="1" noChangeArrowheads="1"/>
          </p:cNvSpPr>
          <p:nvPr>
            <p:ph type="body" idx="1"/>
          </p:nvPr>
        </p:nvSpPr>
        <p:spPr>
          <a:xfrm>
            <a:off x="5943600" y="990600"/>
            <a:ext cx="3200400" cy="5867400"/>
          </a:xfrm>
          <a:noFill/>
          <a:ln/>
        </p:spPr>
        <p:txBody>
          <a:bodyPr/>
          <a:lstStyle/>
          <a:p>
            <a:pPr marL="176213" indent="0">
              <a:lnSpc>
                <a:spcPct val="80000"/>
              </a:lnSpc>
              <a:buFontTx/>
              <a:buNone/>
            </a:pPr>
            <a:r>
              <a:rPr lang="en-US" sz="2400"/>
              <a:t>Short-term memory is a limited capacity store for information -- place to rehearse new information from sensory buffers</a:t>
            </a:r>
          </a:p>
          <a:p>
            <a:pPr marL="176213" indent="0">
              <a:lnSpc>
                <a:spcPct val="80000"/>
              </a:lnSpc>
              <a:buFontTx/>
              <a:buNone/>
            </a:pPr>
            <a:r>
              <a:rPr lang="en-US" sz="2400"/>
              <a:t> </a:t>
            </a:r>
          </a:p>
          <a:p>
            <a:pPr marL="176213" indent="0">
              <a:lnSpc>
                <a:spcPct val="80000"/>
              </a:lnSpc>
              <a:buFontTx/>
              <a:buNone/>
            </a:pPr>
            <a:r>
              <a:rPr lang="en-US" sz="2400"/>
              <a:t>Items need to be rehearsed in short-term memory before entering long-term memory</a:t>
            </a:r>
          </a:p>
          <a:p>
            <a:pPr marL="176213" indent="0">
              <a:lnSpc>
                <a:spcPct val="80000"/>
              </a:lnSpc>
              <a:buFontTx/>
              <a:buNone/>
            </a:pPr>
            <a:endParaRPr lang="en-US" sz="2400"/>
          </a:p>
          <a:p>
            <a:pPr marL="176213" indent="0">
              <a:lnSpc>
                <a:spcPct val="80000"/>
              </a:lnSpc>
              <a:buFontTx/>
              <a:buNone/>
            </a:pPr>
            <a:r>
              <a:rPr lang="en-US" sz="2400"/>
              <a:t>Probability of encoding in LTM directly related to time in STM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Grp="1" noChangeAspect="1" noChangeArrowheads="1"/>
          </p:cNvPicPr>
          <p:nvPr>
            <p:ph type="body" sz="half" idx="1"/>
          </p:nvPr>
        </p:nvPicPr>
        <p:blipFill>
          <a:blip r:embed="rId2" cstate="print">
            <a:lum contrast="12000"/>
          </a:blip>
          <a:srcRect b="3497"/>
          <a:stretch>
            <a:fillRect/>
          </a:stretch>
        </p:blipFill>
        <p:spPr>
          <a:xfrm>
            <a:off x="0" y="1147763"/>
            <a:ext cx="4648200" cy="4508500"/>
          </a:xfrm>
          <a:noFill/>
          <a:ln/>
        </p:spPr>
      </p:pic>
      <p:sp>
        <p:nvSpPr>
          <p:cNvPr id="32771" name="Rectangle 3"/>
          <p:cNvSpPr>
            <a:spLocks noGrp="1" noChangeArrowheads="1"/>
          </p:cNvSpPr>
          <p:nvPr>
            <p:ph type="title"/>
          </p:nvPr>
        </p:nvSpPr>
        <p:spPr>
          <a:xfrm>
            <a:off x="457200" y="112712"/>
            <a:ext cx="8229600" cy="801688"/>
          </a:xfrm>
        </p:spPr>
        <p:txBody>
          <a:bodyPr/>
          <a:lstStyle/>
          <a:p>
            <a:r>
              <a:rPr lang="en-US" sz="3600" dirty="0" smtClean="0"/>
              <a:t>Effects are list-length independent</a:t>
            </a:r>
            <a:endParaRPr lang="en-US" sz="3600" dirty="0"/>
          </a:p>
        </p:txBody>
      </p:sp>
      <p:sp>
        <p:nvSpPr>
          <p:cNvPr id="32772" name="Rectangle 4"/>
          <p:cNvSpPr>
            <a:spLocks noGrp="1" noChangeArrowheads="1"/>
          </p:cNvSpPr>
          <p:nvPr>
            <p:ph type="body" sz="half" idx="2"/>
          </p:nvPr>
        </p:nvSpPr>
        <p:spPr>
          <a:xfrm>
            <a:off x="4648200" y="1066800"/>
            <a:ext cx="4495800" cy="5791200"/>
          </a:xfrm>
        </p:spPr>
        <p:txBody>
          <a:bodyPr/>
          <a:lstStyle/>
          <a:p>
            <a:pPr>
              <a:lnSpc>
                <a:spcPct val="80000"/>
              </a:lnSpc>
            </a:pPr>
            <a:endParaRPr lang="en-US" sz="2400" dirty="0"/>
          </a:p>
          <a:p>
            <a:pPr>
              <a:lnSpc>
                <a:spcPct val="80000"/>
              </a:lnSpc>
            </a:pPr>
            <a:r>
              <a:rPr lang="en-US" sz="2400" dirty="0"/>
              <a:t>Modal model explanation for primacy:</a:t>
            </a:r>
          </a:p>
          <a:p>
            <a:pPr>
              <a:lnSpc>
                <a:spcPct val="80000"/>
              </a:lnSpc>
              <a:buFontTx/>
              <a:buNone/>
            </a:pPr>
            <a:endParaRPr lang="en-US" sz="2400" dirty="0"/>
          </a:p>
          <a:p>
            <a:pPr>
              <a:lnSpc>
                <a:spcPct val="80000"/>
              </a:lnSpc>
              <a:buFontTx/>
              <a:buNone/>
            </a:pPr>
            <a:r>
              <a:rPr lang="en-US" sz="2400" dirty="0"/>
              <a:t>	early items can be rehearsed more often </a:t>
            </a:r>
            <a:r>
              <a:rPr lang="en-US" sz="2400" dirty="0">
                <a:sym typeface="Wingdings" pitchFamily="2" charset="2"/>
              </a:rPr>
              <a:t> more likely to be transferred to long-term memory</a:t>
            </a:r>
          </a:p>
          <a:p>
            <a:pPr>
              <a:lnSpc>
                <a:spcPct val="80000"/>
              </a:lnSpc>
            </a:pPr>
            <a:endParaRPr lang="en-US" sz="2400" dirty="0"/>
          </a:p>
          <a:p>
            <a:pPr>
              <a:lnSpc>
                <a:spcPct val="80000"/>
              </a:lnSpc>
            </a:pPr>
            <a:r>
              <a:rPr lang="en-US" sz="2400" dirty="0"/>
              <a:t>Modal model explanation for recency:</a:t>
            </a:r>
          </a:p>
          <a:p>
            <a:pPr>
              <a:lnSpc>
                <a:spcPct val="80000"/>
              </a:lnSpc>
              <a:buFontTx/>
              <a:buNone/>
            </a:pPr>
            <a:endParaRPr lang="en-US" sz="2400" dirty="0">
              <a:sym typeface="Wingdings" pitchFamily="2" charset="2"/>
            </a:endParaRPr>
          </a:p>
          <a:p>
            <a:pPr>
              <a:lnSpc>
                <a:spcPct val="80000"/>
              </a:lnSpc>
              <a:buFontTx/>
              <a:buNone/>
            </a:pPr>
            <a:r>
              <a:rPr lang="en-US" sz="2400" dirty="0">
                <a:sym typeface="Wingdings" pitchFamily="2" charset="2"/>
              </a:rPr>
              <a:t>	Last items of list are still in short-term memory  they can be read out easily from short-term memory</a:t>
            </a:r>
          </a:p>
        </p:txBody>
      </p:sp>
      <p:sp>
        <p:nvSpPr>
          <p:cNvPr id="32773" name="Line 5"/>
          <p:cNvSpPr>
            <a:spLocks noChangeShapeType="1"/>
          </p:cNvSpPr>
          <p:nvPr/>
        </p:nvSpPr>
        <p:spPr bwMode="auto">
          <a:xfrm>
            <a:off x="914400" y="4114800"/>
            <a:ext cx="609600" cy="0"/>
          </a:xfrm>
          <a:prstGeom prst="line">
            <a:avLst/>
          </a:prstGeom>
          <a:noFill/>
          <a:ln w="9525">
            <a:solidFill>
              <a:srgbClr val="FF0000"/>
            </a:solidFill>
            <a:round/>
            <a:headEnd type="triangle" w="med" len="med"/>
            <a:tailEnd type="triangle" w="med" len="med"/>
          </a:ln>
          <a:effectLst/>
        </p:spPr>
        <p:txBody>
          <a:bodyPr/>
          <a:lstStyle/>
          <a:p>
            <a:endParaRPr lang="en-GB"/>
          </a:p>
        </p:txBody>
      </p:sp>
      <p:sp>
        <p:nvSpPr>
          <p:cNvPr id="32774" name="Text Box 6"/>
          <p:cNvSpPr txBox="1">
            <a:spLocks noChangeArrowheads="1"/>
          </p:cNvSpPr>
          <p:nvPr/>
        </p:nvSpPr>
        <p:spPr bwMode="auto">
          <a:xfrm>
            <a:off x="762000" y="4191000"/>
            <a:ext cx="1631950" cy="366713"/>
          </a:xfrm>
          <a:prstGeom prst="rect">
            <a:avLst/>
          </a:prstGeom>
          <a:noFill/>
          <a:ln w="9525">
            <a:noFill/>
            <a:miter lim="800000"/>
            <a:headEnd/>
            <a:tailEnd/>
          </a:ln>
          <a:effectLst/>
        </p:spPr>
        <p:txBody>
          <a:bodyPr wrap="none">
            <a:spAutoFit/>
          </a:bodyPr>
          <a:lstStyle/>
          <a:p>
            <a:r>
              <a:rPr lang="en-US">
                <a:solidFill>
                  <a:srgbClr val="FF0000"/>
                </a:solidFill>
              </a:rPr>
              <a:t>Primacy effect</a:t>
            </a:r>
          </a:p>
        </p:txBody>
      </p:sp>
      <p:sp>
        <p:nvSpPr>
          <p:cNvPr id="32775" name="Line 7"/>
          <p:cNvSpPr>
            <a:spLocks noChangeShapeType="1"/>
          </p:cNvSpPr>
          <p:nvPr/>
        </p:nvSpPr>
        <p:spPr bwMode="auto">
          <a:xfrm>
            <a:off x="2362200" y="4114800"/>
            <a:ext cx="1752600" cy="0"/>
          </a:xfrm>
          <a:prstGeom prst="line">
            <a:avLst/>
          </a:prstGeom>
          <a:noFill/>
          <a:ln w="9525">
            <a:solidFill>
              <a:srgbClr val="0066FF"/>
            </a:solidFill>
            <a:round/>
            <a:headEnd type="triangle" w="med" len="med"/>
            <a:tailEnd type="triangle" w="med" len="med"/>
          </a:ln>
          <a:effectLst/>
        </p:spPr>
        <p:txBody>
          <a:bodyPr/>
          <a:lstStyle/>
          <a:p>
            <a:endParaRPr lang="en-GB"/>
          </a:p>
        </p:txBody>
      </p:sp>
      <p:sp>
        <p:nvSpPr>
          <p:cNvPr id="32776" name="Text Box 8"/>
          <p:cNvSpPr txBox="1">
            <a:spLocks noChangeArrowheads="1"/>
          </p:cNvSpPr>
          <p:nvPr/>
        </p:nvSpPr>
        <p:spPr bwMode="auto">
          <a:xfrm>
            <a:off x="2590800" y="4191000"/>
            <a:ext cx="1695450" cy="366713"/>
          </a:xfrm>
          <a:prstGeom prst="rect">
            <a:avLst/>
          </a:prstGeom>
          <a:noFill/>
          <a:ln w="9525">
            <a:noFill/>
            <a:miter lim="800000"/>
            <a:headEnd/>
            <a:tailEnd/>
          </a:ln>
          <a:effectLst/>
        </p:spPr>
        <p:txBody>
          <a:bodyPr wrap="none">
            <a:spAutoFit/>
          </a:bodyPr>
          <a:lstStyle/>
          <a:p>
            <a:r>
              <a:rPr lang="en-US" dirty="0">
                <a:solidFill>
                  <a:srgbClr val="0066FF"/>
                </a:solidFill>
              </a:rPr>
              <a:t>Recency effect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1073</Words>
  <Application>Microsoft Office PowerPoint</Application>
  <PresentationFormat>On-screen Show (4:3)</PresentationFormat>
  <Paragraphs>181</Paragraphs>
  <Slides>30</Slides>
  <Notes>15</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Memory</vt:lpstr>
      <vt:lpstr>Course trajectory</vt:lpstr>
      <vt:lpstr>What do we mean by memory?</vt:lpstr>
      <vt:lpstr>Explicit memory</vt:lpstr>
      <vt:lpstr>What can you remember?</vt:lpstr>
      <vt:lpstr>Serial Position Effects</vt:lpstr>
      <vt:lpstr>Effects are list-length independent</vt:lpstr>
      <vt:lpstr>Modal Model of Memory (Atkinson &amp; Shiffrin, 1968)</vt:lpstr>
      <vt:lpstr>Effects are list-length independent</vt:lpstr>
      <vt:lpstr>Other observations</vt:lpstr>
      <vt:lpstr>Other observations</vt:lpstr>
      <vt:lpstr>The modal model’s components</vt:lpstr>
      <vt:lpstr>Sensory Memory</vt:lpstr>
      <vt:lpstr>Iconic Memory</vt:lpstr>
      <vt:lpstr>Testing Iconic Memory</vt:lpstr>
      <vt:lpstr>Testing Iconic Memory</vt:lpstr>
      <vt:lpstr>Testing Iconic Memory</vt:lpstr>
      <vt:lpstr>Short-Term Memory</vt:lpstr>
      <vt:lpstr>Capacity of Short-Term Memory</vt:lpstr>
      <vt:lpstr>Chunks in short-term memory</vt:lpstr>
      <vt:lpstr>Duration of Short-Term Memory</vt:lpstr>
      <vt:lpstr>Results for the Short-Term Memory Distractor Task</vt:lpstr>
      <vt:lpstr>Long-Term Memory</vt:lpstr>
      <vt:lpstr>Types of Long-Term Memory</vt:lpstr>
      <vt:lpstr>Types of Long-Term Memory</vt:lpstr>
      <vt:lpstr>Types of Long-Term Memory</vt:lpstr>
      <vt:lpstr>The modal model</vt:lpstr>
      <vt:lpstr>Problems with Modal model (1)</vt:lpstr>
      <vt:lpstr>Problems with Modal model (2)</vt:lpstr>
      <vt:lpstr>Problems with Modal model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dc:title>
  <dc:creator>nisheeth</dc:creator>
  <cp:lastModifiedBy>nisheeth</cp:lastModifiedBy>
  <cp:revision>16</cp:revision>
  <dcterms:created xsi:type="dcterms:W3CDTF">2018-03-05T13:20:03Z</dcterms:created>
  <dcterms:modified xsi:type="dcterms:W3CDTF">2018-03-08T02:03:14Z</dcterms:modified>
</cp:coreProperties>
</file>