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58" r:id="rId5"/>
    <p:sldId id="262" r:id="rId6"/>
    <p:sldId id="263" r:id="rId7"/>
    <p:sldId id="264" r:id="rId8"/>
    <p:sldId id="315" r:id="rId9"/>
    <p:sldId id="265" r:id="rId10"/>
    <p:sldId id="329" r:id="rId11"/>
    <p:sldId id="330" r:id="rId12"/>
    <p:sldId id="33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101F7-3CFC-41CB-8294-2E8D9A0D9F33}" type="datetimeFigureOut">
              <a:rPr lang="en-GB" smtClean="0"/>
              <a:pPr/>
              <a:t>09/03/2018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213B3-D321-4114-825C-259BADC3C14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08F7-D2A7-427A-9A51-BF81F4D7BBA6}" type="datetimeFigureOut">
              <a:rPr lang="en-GB" smtClean="0"/>
              <a:pPr/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39B9-F500-4E59-A5E4-8F5CCEE489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08F7-D2A7-427A-9A51-BF81F4D7BBA6}" type="datetimeFigureOut">
              <a:rPr lang="en-GB" smtClean="0"/>
              <a:pPr/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39B9-F500-4E59-A5E4-8F5CCEE489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08F7-D2A7-427A-9A51-BF81F4D7BBA6}" type="datetimeFigureOut">
              <a:rPr lang="en-GB" smtClean="0"/>
              <a:pPr/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39B9-F500-4E59-A5E4-8F5CCEE489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08F7-D2A7-427A-9A51-BF81F4D7BBA6}" type="datetimeFigureOut">
              <a:rPr lang="en-GB" smtClean="0"/>
              <a:pPr/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39B9-F500-4E59-A5E4-8F5CCEE489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08F7-D2A7-427A-9A51-BF81F4D7BBA6}" type="datetimeFigureOut">
              <a:rPr lang="en-GB" smtClean="0"/>
              <a:pPr/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39B9-F500-4E59-A5E4-8F5CCEE489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08F7-D2A7-427A-9A51-BF81F4D7BBA6}" type="datetimeFigureOut">
              <a:rPr lang="en-GB" smtClean="0"/>
              <a:pPr/>
              <a:t>09/03/2018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39B9-F500-4E59-A5E4-8F5CCEE489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08F7-D2A7-427A-9A51-BF81F4D7BBA6}" type="datetimeFigureOut">
              <a:rPr lang="en-GB" smtClean="0"/>
              <a:pPr/>
              <a:t>09/03/2018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39B9-F500-4E59-A5E4-8F5CCEE489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08F7-D2A7-427A-9A51-BF81F4D7BBA6}" type="datetimeFigureOut">
              <a:rPr lang="en-GB" smtClean="0"/>
              <a:pPr/>
              <a:t>09/03/2018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39B9-F500-4E59-A5E4-8F5CCEE489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08F7-D2A7-427A-9A51-BF81F4D7BBA6}" type="datetimeFigureOut">
              <a:rPr lang="en-GB" smtClean="0"/>
              <a:pPr/>
              <a:t>09/03/2018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39B9-F500-4E59-A5E4-8F5CCEE489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08F7-D2A7-427A-9A51-BF81F4D7BBA6}" type="datetimeFigureOut">
              <a:rPr lang="en-GB" smtClean="0"/>
              <a:pPr/>
              <a:t>09/03/2018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39B9-F500-4E59-A5E4-8F5CCEE489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08F7-D2A7-427A-9A51-BF81F4D7BBA6}" type="datetimeFigureOut">
              <a:rPr lang="en-GB" smtClean="0"/>
              <a:pPr/>
              <a:t>09/03/2018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39B9-F500-4E59-A5E4-8F5CCEE489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008F7-D2A7-427A-9A51-BF81F4D7BBA6}" type="datetimeFigureOut">
              <a:rPr lang="en-GB" smtClean="0"/>
              <a:pPr/>
              <a:t>09/03/2018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639B9-F500-4E59-A5E4-8F5CCEE4894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Baddeley’s WM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Nisheeth</a:t>
            </a:r>
          </a:p>
          <a:p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March 2018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access memory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962400" y="3276600"/>
            <a:ext cx="1143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1066800" y="3467100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 in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6019800" y="3467100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out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8400" y="3771900"/>
            <a:ext cx="1524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105400" y="3771900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0600" y="2145268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 memory can be randomly accessed given address locations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143000" y="48768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human memory doesn’t have consistent physical addressing. So how does it still work effectively?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addressable memory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962400" y="3276600"/>
            <a:ext cx="1143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1066800" y="3467100"/>
            <a:ext cx="1676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in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6019800" y="3467100"/>
            <a:ext cx="1905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 out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38400" y="3771900"/>
            <a:ext cx="1524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05400" y="3771900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" y="2020669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 addressable memories are used in some high-speed search operations 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61722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https://en.wikipedia.org/wiki/Content-addressable_memory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48768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Human memory is closer to content addressable than random addressable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Retrieval depends on joint encoding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“Neurons that fire together wire together” – </a:t>
            </a:r>
            <a:r>
              <a:rPr lang="en-US" dirty="0" err="1" smtClean="0"/>
              <a:t>Hebbian</a:t>
            </a:r>
            <a:r>
              <a:rPr lang="en-US" dirty="0" smtClean="0"/>
              <a:t> postulate</a:t>
            </a:r>
          </a:p>
          <a:p>
            <a:r>
              <a:rPr lang="en-US" dirty="0" smtClean="0"/>
              <a:t>Any memory encoding must store both the target to be stored and the cue that will trigger its retrieval</a:t>
            </a:r>
          </a:p>
          <a:p>
            <a:r>
              <a:rPr lang="en-US" dirty="0" smtClean="0"/>
              <a:t>Can’t store single items in memory</a:t>
            </a:r>
          </a:p>
          <a:p>
            <a:r>
              <a:rPr lang="en-US" dirty="0" smtClean="0"/>
              <a:t>But what are retrieval cues?</a:t>
            </a:r>
          </a:p>
          <a:p>
            <a:pPr lvl="1"/>
            <a:r>
              <a:rPr lang="en-US" dirty="0" smtClean="0"/>
              <a:t>Hard to identify in natural settings</a:t>
            </a:r>
          </a:p>
          <a:p>
            <a:pPr lvl="1"/>
            <a:r>
              <a:rPr lang="en-US" dirty="0" smtClean="0"/>
              <a:t>Hard to nail down even in experimental settings</a:t>
            </a:r>
          </a:p>
          <a:p>
            <a:pPr lvl="1"/>
            <a:r>
              <a:rPr lang="en-US" dirty="0" smtClean="0"/>
              <a:t>In principle, could be any datum of experience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600"/>
              <a:t>Serial Position Effects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5029200"/>
            <a:ext cx="8915400" cy="167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In free recall, more items are recalled from start of list (</a:t>
            </a:r>
            <a:r>
              <a:rPr lang="en-US" sz="2400" dirty="0">
                <a:solidFill>
                  <a:srgbClr val="FF0000"/>
                </a:solidFill>
              </a:rPr>
              <a:t>primacy effect</a:t>
            </a:r>
            <a:r>
              <a:rPr lang="en-US" sz="2400" dirty="0"/>
              <a:t>) and end of the list (</a:t>
            </a:r>
            <a:r>
              <a:rPr lang="en-US" sz="2400" dirty="0">
                <a:solidFill>
                  <a:srgbClr val="FF0000"/>
                </a:solidFill>
              </a:rPr>
              <a:t>recency effect</a:t>
            </a:r>
            <a:r>
              <a:rPr lang="en-US" sz="2400" dirty="0"/>
              <a:t>)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First items recalled tend to be from end of study list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8610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058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/>
              <a:t>Modal Model of Memory</a:t>
            </a:r>
            <a:br>
              <a:rPr lang="en-US" sz="4000"/>
            </a:br>
            <a:r>
              <a:rPr lang="en-US" sz="1800"/>
              <a:t>(Atkinson &amp; Shiffrin, 1968)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>
            <a:lum contrast="6000"/>
          </a:blip>
          <a:srcRect/>
          <a:stretch>
            <a:fillRect/>
          </a:stretch>
        </p:blipFill>
        <p:spPr bwMode="auto">
          <a:xfrm>
            <a:off x="0" y="1066800"/>
            <a:ext cx="57816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943600" y="990600"/>
            <a:ext cx="3200400" cy="5867400"/>
          </a:xfrm>
          <a:noFill/>
          <a:ln/>
        </p:spPr>
        <p:txBody>
          <a:bodyPr/>
          <a:lstStyle/>
          <a:p>
            <a:pPr marL="176213" indent="0">
              <a:lnSpc>
                <a:spcPct val="80000"/>
              </a:lnSpc>
              <a:buFontTx/>
              <a:buNone/>
            </a:pPr>
            <a:r>
              <a:rPr lang="en-US" sz="2400"/>
              <a:t>Short-term memory is a limited capacity store for information -- place to rehearse new information from sensory buffers</a:t>
            </a:r>
          </a:p>
          <a:p>
            <a:pPr marL="176213" indent="0">
              <a:lnSpc>
                <a:spcPct val="80000"/>
              </a:lnSpc>
              <a:buFontTx/>
              <a:buNone/>
            </a:pPr>
            <a:r>
              <a:rPr lang="en-US" sz="2400"/>
              <a:t> </a:t>
            </a:r>
          </a:p>
          <a:p>
            <a:pPr marL="176213" indent="0">
              <a:lnSpc>
                <a:spcPct val="80000"/>
              </a:lnSpc>
              <a:buFontTx/>
              <a:buNone/>
            </a:pPr>
            <a:r>
              <a:rPr lang="en-US" sz="2400"/>
              <a:t>Items need to be rehearsed in short-term memory before entering long-term memory</a:t>
            </a:r>
          </a:p>
          <a:p>
            <a:pPr marL="176213" indent="0">
              <a:lnSpc>
                <a:spcPct val="80000"/>
              </a:lnSpc>
              <a:buFontTx/>
              <a:buNone/>
            </a:pPr>
            <a:endParaRPr lang="en-US" sz="2400"/>
          </a:p>
          <a:p>
            <a:pPr marL="176213" indent="0">
              <a:lnSpc>
                <a:spcPct val="80000"/>
              </a:lnSpc>
              <a:buFontTx/>
              <a:buNone/>
            </a:pPr>
            <a:r>
              <a:rPr lang="en-US" sz="2400"/>
              <a:t>Probability of encoding in LTM directly related to time in STM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dirty="0"/>
              <a:t>Baddeley’s theory of Working Memory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 cstate="print">
            <a:lum contrast="6000"/>
          </a:blip>
          <a:srcRect/>
          <a:stretch>
            <a:fillRect/>
          </a:stretch>
        </p:blipFill>
        <p:spPr bwMode="auto">
          <a:xfrm>
            <a:off x="152400" y="838200"/>
            <a:ext cx="8686800" cy="458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14400" y="5802868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Fills in some of the conceptual gaps of the Atkinson-</a:t>
            </a:r>
            <a:r>
              <a:rPr lang="en-US" dirty="0" err="1" smtClean="0"/>
              <a:t>Shiffrin</a:t>
            </a:r>
            <a:r>
              <a:rPr lang="en-US" dirty="0" smtClean="0"/>
              <a:t> model, particularly with respect to maintenance rehearsal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Word-length effect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685800" y="1524000"/>
            <a:ext cx="80772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3200"/>
              <a:t>List 1: 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000"/>
              <a:t>“Burma, Greece, Tibet, Iceland, Malta, Laos”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3200"/>
              <a:t>List 2: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000"/>
              <a:t>“Switzerland, Nicaragua, Afghanistan, Venezuela, Philippines, Madagascar”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3200"/>
              <a:t>Typical results:   </a:t>
            </a:r>
            <a:br>
              <a:rPr lang="en-US" sz="3200"/>
            </a:br>
            <a:r>
              <a:rPr lang="en-US" sz="3200"/>
              <a:t>	list 1 </a:t>
            </a:r>
            <a:r>
              <a:rPr lang="en-US" sz="3200">
                <a:sym typeface="Wingdings" pitchFamily="2" charset="2"/>
              </a:rPr>
              <a:t> 4.2 words</a:t>
            </a:r>
            <a:br>
              <a:rPr lang="en-US" sz="3200">
                <a:sym typeface="Wingdings" pitchFamily="2" charset="2"/>
              </a:rPr>
            </a:br>
            <a:r>
              <a:rPr lang="en-US" sz="3200">
                <a:sym typeface="Wingdings" pitchFamily="2" charset="2"/>
              </a:rPr>
              <a:t>	list 2  2.8 words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3200">
                <a:sym typeface="Wingdings" pitchFamily="2" charset="2"/>
              </a:rPr>
              <a:t>Phonological loop limited by  syllables/phonemes, not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868363"/>
          </a:xfrm>
        </p:spPr>
        <p:txBody>
          <a:bodyPr/>
          <a:lstStyle/>
          <a:p>
            <a:r>
              <a:rPr lang="en-US" sz="3600"/>
              <a:t>Reading rate determines serial recall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4648200" cy="5029200"/>
          </a:xfrm>
        </p:spPr>
        <p:txBody>
          <a:bodyPr/>
          <a:lstStyle/>
          <a:p>
            <a:pPr marL="230188" indent="-230188">
              <a:lnSpc>
                <a:spcPct val="80000"/>
              </a:lnSpc>
            </a:pPr>
            <a:r>
              <a:rPr lang="en-US" sz="2400"/>
              <a:t>Baddeley (1986) tested recall for five words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1 syllable:</a:t>
            </a:r>
            <a:br>
              <a:rPr lang="en-US" sz="2000"/>
            </a:br>
            <a:r>
              <a:rPr lang="en-US" sz="2000"/>
              <a:t>	</a:t>
            </a:r>
            <a:r>
              <a:rPr lang="en-US" sz="2000" i="1"/>
              <a:t>wit, sum, harm, bay, top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5 syllables:</a:t>
            </a:r>
            <a:br>
              <a:rPr lang="en-US" sz="2000"/>
            </a:br>
            <a:r>
              <a:rPr lang="en-US" sz="2000"/>
              <a:t>	</a:t>
            </a:r>
            <a:r>
              <a:rPr lang="en-US" sz="2000" i="1"/>
              <a:t>university, opportunity, 	aluminum, constitutional, 	auditorium</a:t>
            </a:r>
          </a:p>
          <a:p>
            <a:pPr marL="230188" indent="-230188">
              <a:lnSpc>
                <a:spcPct val="80000"/>
              </a:lnSpc>
            </a:pPr>
            <a:endParaRPr lang="en-US" sz="2400"/>
          </a:p>
          <a:p>
            <a:pPr marL="230188" indent="-230188">
              <a:lnSpc>
                <a:spcPct val="80000"/>
              </a:lnSpc>
            </a:pPr>
            <a:r>
              <a:rPr lang="en-US" sz="2400"/>
              <a:t>Reading rate seems to determine recall performance</a:t>
            </a:r>
          </a:p>
          <a:p>
            <a:pPr marL="230188" indent="-230188">
              <a:lnSpc>
                <a:spcPct val="80000"/>
              </a:lnSpc>
            </a:pPr>
            <a:endParaRPr lang="en-US" sz="2400"/>
          </a:p>
          <a:p>
            <a:pPr marL="230188" indent="-230188">
              <a:lnSpc>
                <a:spcPct val="80000"/>
              </a:lnSpc>
            </a:pPr>
            <a:r>
              <a:rPr lang="en-US" sz="2400"/>
              <a:t>Phonological loop stores a limited number of sounds, not words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 cstate="print">
            <a:lum contrast="6000"/>
          </a:blip>
          <a:srcRect/>
          <a:stretch>
            <a:fillRect/>
          </a:stretch>
        </p:blipFill>
        <p:spPr bwMode="auto">
          <a:xfrm>
            <a:off x="4905375" y="1447800"/>
            <a:ext cx="42386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868363"/>
          </a:xfrm>
        </p:spPr>
        <p:txBody>
          <a:bodyPr/>
          <a:lstStyle/>
          <a:p>
            <a:r>
              <a:rPr lang="en-US" sz="3600"/>
              <a:t>Working memory and Language Differences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4038600" cy="51355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Different languages have different #syllables per </a:t>
            </a:r>
            <a:r>
              <a:rPr lang="en-US" dirty="0" smtClean="0"/>
              <a:t>digit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22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Twenty two (3)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Baees</a:t>
            </a:r>
            <a:r>
              <a:rPr lang="en-US" dirty="0" smtClean="0"/>
              <a:t> (2)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Araba-em-iyat </a:t>
            </a:r>
            <a:r>
              <a:rPr lang="en-US" dirty="0" err="1" smtClean="0"/>
              <a:t>wa-ashryn</a:t>
            </a:r>
            <a:r>
              <a:rPr lang="en-US" dirty="0" smtClean="0"/>
              <a:t> (7)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Therefore, </a:t>
            </a:r>
            <a:r>
              <a:rPr lang="en-US" dirty="0" smtClean="0"/>
              <a:t>recall </a:t>
            </a:r>
            <a:r>
              <a:rPr lang="en-US" dirty="0"/>
              <a:t>should be different for English (numbers can be spoken rapidly) from Spanish and Arabic (numbers take longer to pronounce) 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 cstate="print">
            <a:lum contrast="6000"/>
          </a:blip>
          <a:srcRect/>
          <a:stretch>
            <a:fillRect/>
          </a:stretch>
        </p:blipFill>
        <p:spPr bwMode="auto">
          <a:xfrm>
            <a:off x="4602163" y="1295400"/>
            <a:ext cx="4541837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858000" y="6564313"/>
            <a:ext cx="184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200"/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7086600" y="6613525"/>
            <a:ext cx="203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(Naveh-Benjamin &amp; Ayres, 1986)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Phonological Similarity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257800" y="1600200"/>
            <a:ext cx="3429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Note: most working memory tasks involve </a:t>
            </a:r>
            <a:r>
              <a:rPr lang="en-US" b="1"/>
              <a:t>serial recall</a:t>
            </a:r>
          </a:p>
          <a:p>
            <a:pPr>
              <a:lnSpc>
                <a:spcPct val="90000"/>
              </a:lnSpc>
            </a:pPr>
            <a:endParaRPr lang="en-US" b="1"/>
          </a:p>
          <a:p>
            <a:pPr>
              <a:lnSpc>
                <a:spcPct val="90000"/>
              </a:lnSpc>
            </a:pPr>
            <a:r>
              <a:rPr lang="en-US"/>
              <a:t>Short-term memory worse for phonologically similar items </a:t>
            </a:r>
            <a:r>
              <a:rPr lang="en-US">
                <a:sym typeface="Wingdings" pitchFamily="2" charset="2"/>
              </a:rPr>
              <a:t> interference in phonological loop</a:t>
            </a:r>
            <a:endParaRPr lang="en-US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 cstate="print">
            <a:lum contrast="6000"/>
          </a:blip>
          <a:srcRect/>
          <a:stretch>
            <a:fillRect/>
          </a:stretch>
        </p:blipFill>
        <p:spPr bwMode="auto">
          <a:xfrm>
            <a:off x="0" y="1752600"/>
            <a:ext cx="52292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57200" y="6324600"/>
            <a:ext cx="13398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(Baddeley, 1966)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066800" y="3352800"/>
            <a:ext cx="6096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man mad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cap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can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map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2057400" y="3352800"/>
            <a:ext cx="6096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pen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rig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day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bar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cup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3124200" y="3352800"/>
            <a:ext cx="6096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big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huge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broad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long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tall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4114800" y="3352800"/>
            <a:ext cx="6096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old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late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thin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wet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hot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Baddeley’s working memory model	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Highlights the role of the phonological loop in transferring information from STS to LTM</a:t>
            </a:r>
          </a:p>
          <a:p>
            <a:pPr lvl="1"/>
            <a:r>
              <a:rPr lang="en-US" dirty="0" smtClean="0"/>
              <a:t>Consistent with multiple empirical studies showing deficits in memory as a function of phonological deficits</a:t>
            </a:r>
          </a:p>
          <a:p>
            <a:pPr lvl="1"/>
            <a:r>
              <a:rPr lang="en-US" dirty="0" smtClean="0"/>
              <a:t>Vital in early childhood learning</a:t>
            </a:r>
          </a:p>
          <a:p>
            <a:r>
              <a:rPr lang="en-US" dirty="0" smtClean="0"/>
              <a:t>Doesn’t make clear quantitative predictions about encoding and retrieval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459</Words>
  <Application>Microsoft Office PowerPoint</Application>
  <PresentationFormat>On-screen Show (4:3)</PresentationFormat>
  <Paragraphs>89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Baddeley’s WM</vt:lpstr>
      <vt:lpstr>Serial Position Effects</vt:lpstr>
      <vt:lpstr>Modal Model of Memory (Atkinson &amp; Shiffrin, 1968)</vt:lpstr>
      <vt:lpstr>Baddeley’s theory of Working Memory </vt:lpstr>
      <vt:lpstr>Word-length effect</vt:lpstr>
      <vt:lpstr>Reading rate determines serial recall</vt:lpstr>
      <vt:lpstr>Working memory and Language Differences</vt:lpstr>
      <vt:lpstr>Phonological Similarity </vt:lpstr>
      <vt:lpstr>Baddeley’s working memory model </vt:lpstr>
      <vt:lpstr>Random access memory</vt:lpstr>
      <vt:lpstr>Content addressable memory</vt:lpstr>
      <vt:lpstr>Retrieval depends on joint encoding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Encoding and retrieval</dc:title>
  <dc:creator>nisheeth</dc:creator>
  <cp:lastModifiedBy>nisheeth</cp:lastModifiedBy>
  <cp:revision>19</cp:revision>
  <dcterms:created xsi:type="dcterms:W3CDTF">2018-03-07T14:49:58Z</dcterms:created>
  <dcterms:modified xsi:type="dcterms:W3CDTF">2018-03-09T01:55:09Z</dcterms:modified>
</cp:coreProperties>
</file>