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A7E8D8-E5C9-4338-B704-0A0DEAC80B06}" type="datetimeFigureOut">
              <a:rPr lang="en-GB" smtClean="0"/>
              <a:pPr/>
              <a:t>10/03/2018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F257A-683A-4DB1-BFDA-22208405727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824C4-34A9-4463-A6D1-91693960C1E2}" type="slidenum">
              <a:rPr lang="en-US"/>
              <a:pPr/>
              <a:t>3</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4A7AF-93F2-46A3-9D67-7133280E65B9}" type="slidenum">
              <a:rPr lang="en-US"/>
              <a:pPr/>
              <a:t>14</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p:spPr>
        <p:txBody>
          <a:bodyPr/>
          <a:lstStyle/>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B9A0E-E0AE-47EA-9DA6-5EA3CC6EC86F}" type="slidenum">
              <a:rPr lang="en-US"/>
              <a:pPr/>
              <a:t>15</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58DD8-BCBB-4BE8-BB27-ED3FD8C17899}" type="slidenum">
              <a:rPr lang="en-US"/>
              <a:pPr/>
              <a:t>16</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7DA86-EE22-4648-914D-6074CB09776E}" type="slidenum">
              <a:rPr lang="en-US"/>
              <a:pPr/>
              <a:t>17</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80DA4-A6F9-4EBA-82BD-4A6F358ED848}" type="slidenum">
              <a:rPr lang="en-US"/>
              <a:pPr/>
              <a:t>4</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6AA43-A978-4518-A661-035DD3580A87}" type="slidenum">
              <a:rPr lang="en-US"/>
              <a:pPr/>
              <a:t>5</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1EF78-6D16-444F-ADE1-62DBC28E3125}" type="slidenum">
              <a:rPr lang="en-US"/>
              <a:pPr/>
              <a:t>8</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75DCC-9A36-4C3F-8E17-DD17133A7B12}" type="slidenum">
              <a:rPr lang="en-US"/>
              <a:pPr/>
              <a:t>9</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38443-03AC-424C-9F84-2ECFB7BECD14}" type="slidenum">
              <a:rPr lang="en-US"/>
              <a:pPr/>
              <a:t>10</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p:spPr>
        <p:txBody>
          <a:bodyPr/>
          <a:lstStyle/>
          <a:p>
            <a:r>
              <a:rPr lang="en-US" altLang="en-US"/>
              <a:t>Hockenbury slides (Schulman)</a:t>
            </a:r>
          </a:p>
          <a:p>
            <a:r>
              <a:rPr lang="en-US" altLang="en-US"/>
              <a:t>key words: forgetting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3642-9815-4FF5-A3EB-09C896461978}" type="slidenum">
              <a:rPr lang="en-US"/>
              <a:pPr/>
              <a:t>11</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89417-129D-4C89-BCDC-DD27C5D55C11}" type="slidenum">
              <a:rPr lang="en-US"/>
              <a:pPr/>
              <a:t>12</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532CF-D446-4638-BBF0-DB6C4C8038D6}" type="slidenum">
              <a:rPr lang="en-US"/>
              <a:pPr/>
              <a:t>13</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918075" y="1905000"/>
            <a:ext cx="3927475" cy="4191000"/>
          </a:xfrm>
        </p:spPr>
        <p:txBody>
          <a:bodyPr/>
          <a:lstStyle/>
          <a:p>
            <a:endParaRPr lang="en-GB"/>
          </a:p>
        </p:txBody>
      </p:sp>
      <p:sp>
        <p:nvSpPr>
          <p:cNvPr id="5" name="Date Placeholder 4"/>
          <p:cNvSpPr>
            <a:spLocks noGrp="1"/>
          </p:cNvSpPr>
          <p:nvPr>
            <p:ph type="dt" sz="half" idx="10"/>
          </p:nvPr>
        </p:nvSpPr>
        <p:spPr>
          <a:xfrm>
            <a:off x="838200" y="6245225"/>
            <a:ext cx="1901825" cy="476250"/>
          </a:xfrm>
        </p:spPr>
        <p:txBody>
          <a:bodyPr/>
          <a:lstStyle>
            <a:lvl1pPr>
              <a:defRPr/>
            </a:lvl1pPr>
          </a:lstStyle>
          <a:p>
            <a:endParaRPr lang="en-US"/>
          </a:p>
        </p:txBody>
      </p:sp>
      <p:sp>
        <p:nvSpPr>
          <p:cNvPr id="6" name="Footer Placeholder 5"/>
          <p:cNvSpPr>
            <a:spLocks noGrp="1"/>
          </p:cNvSpPr>
          <p:nvPr>
            <p:ph type="ftr" sz="quarter" idx="11"/>
          </p:nvPr>
        </p:nvSpPr>
        <p:spPr>
          <a:xfrm>
            <a:off x="34290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937375" y="6245225"/>
            <a:ext cx="1901825" cy="476250"/>
          </a:xfrm>
        </p:spPr>
        <p:txBody>
          <a:bodyPr/>
          <a:lstStyle>
            <a:lvl1pPr>
              <a:defRPr/>
            </a:lvl1pPr>
          </a:lstStyle>
          <a:p>
            <a:fld id="{449C5D09-B7DF-4866-BF92-4769F7557F4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D8EB92-1C00-4A34-8FD4-239EB75832A6}" type="datetimeFigureOut">
              <a:rPr lang="en-GB" smtClean="0"/>
              <a:pPr/>
              <a:t>10/03/2018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D58B16-2098-4400-9E40-8743C2F4DA3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EB92-1C00-4A34-8FD4-239EB75832A6}" type="datetimeFigureOut">
              <a:rPr lang="en-GB" smtClean="0"/>
              <a:pPr/>
              <a:t>10/03/2018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58B16-2098-4400-9E40-8743C2F4DA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Encoding and retrieval</a:t>
            </a:r>
            <a:endParaRPr lang="en-GB" dirty="0"/>
          </a:p>
        </p:txBody>
      </p:sp>
      <p:sp>
        <p:nvSpPr>
          <p:cNvPr id="3" name="Subtitle 2"/>
          <p:cNvSpPr>
            <a:spLocks noGrp="1"/>
          </p:cNvSpPr>
          <p:nvPr>
            <p:ph type="subTitle" idx="1"/>
          </p:nvPr>
        </p:nvSpPr>
        <p:spPr/>
        <p:txBody>
          <a:bodyPr/>
          <a:lstStyle/>
          <a:p>
            <a:r>
              <a:rPr lang="en-US" dirty="0" smtClean="0"/>
              <a:t>Nisheeth</a:t>
            </a:r>
          </a:p>
          <a:p>
            <a:r>
              <a:rPr lang="en-US" dirty="0" smtClean="0"/>
              <a:t>9</a:t>
            </a:r>
            <a:r>
              <a:rPr lang="en-US" baseline="30000" dirty="0" smtClean="0"/>
              <a:t>th</a:t>
            </a:r>
            <a:r>
              <a:rPr lang="en-US" dirty="0" smtClean="0"/>
              <a:t> March 2018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685800" y="304800"/>
            <a:ext cx="7772400" cy="1143000"/>
          </a:xfrm>
        </p:spPr>
        <p:txBody>
          <a:bodyPr/>
          <a:lstStyle/>
          <a:p>
            <a:r>
              <a:rPr lang="en-US" altLang="en-US"/>
              <a:t>Why do we forget?</a:t>
            </a:r>
          </a:p>
        </p:txBody>
      </p:sp>
      <p:sp>
        <p:nvSpPr>
          <p:cNvPr id="46083" name="Rectangle 3"/>
          <p:cNvSpPr>
            <a:spLocks noGrp="1" noChangeArrowheads="1"/>
          </p:cNvSpPr>
          <p:nvPr>
            <p:ph type="body" idx="1"/>
          </p:nvPr>
        </p:nvSpPr>
        <p:spPr>
          <a:xfrm>
            <a:off x="6381750" y="2755900"/>
            <a:ext cx="2463800" cy="3113088"/>
          </a:xfrm>
          <a:noFill/>
          <a:ln/>
        </p:spPr>
        <p:txBody>
          <a:bodyPr lIns="92075" tIns="46038" rIns="92075" bIns="46038"/>
          <a:lstStyle/>
          <a:p>
            <a:r>
              <a:rPr lang="en-US" altLang="en-US" sz="3600"/>
              <a:t>Forgetting can occur at any memory stage</a:t>
            </a:r>
          </a:p>
        </p:txBody>
      </p:sp>
      <p:grpSp>
        <p:nvGrpSpPr>
          <p:cNvPr id="2" name="Group 4"/>
          <p:cNvGrpSpPr>
            <a:grpSpLocks/>
          </p:cNvGrpSpPr>
          <p:nvPr/>
        </p:nvGrpSpPr>
        <p:grpSpPr bwMode="auto">
          <a:xfrm>
            <a:off x="533400" y="1752600"/>
            <a:ext cx="3733800" cy="4953000"/>
            <a:chOff x="336" y="1104"/>
            <a:chExt cx="2352" cy="3120"/>
          </a:xfrm>
        </p:grpSpPr>
        <p:sp>
          <p:nvSpPr>
            <p:cNvPr id="46085" name="Rectangle 5"/>
            <p:cNvSpPr>
              <a:spLocks noChangeArrowheads="1"/>
            </p:cNvSpPr>
            <p:nvPr/>
          </p:nvSpPr>
          <p:spPr bwMode="auto">
            <a:xfrm>
              <a:off x="336" y="3552"/>
              <a:ext cx="2352" cy="672"/>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a:r>
                <a:rPr lang="en-US" altLang="en-US" b="1">
                  <a:solidFill>
                    <a:schemeClr val="bg1"/>
                  </a:solidFill>
                </a:rPr>
                <a:t>Retrieval from long-term memory</a:t>
              </a:r>
            </a:p>
            <a:p>
              <a:pPr algn="ctr"/>
              <a:r>
                <a:rPr lang="en-US" altLang="en-US" sz="1600" b="1">
                  <a:solidFill>
                    <a:schemeClr val="bg1"/>
                  </a:solidFill>
                </a:rPr>
                <a:t>Depending on interference, retrieval </a:t>
              </a:r>
            </a:p>
            <a:p>
              <a:pPr algn="ctr"/>
              <a:r>
                <a:rPr lang="en-US" altLang="en-US" sz="1600" b="1">
                  <a:solidFill>
                    <a:schemeClr val="bg1"/>
                  </a:solidFill>
                </a:rPr>
                <a:t>cues, moods, and motives, some </a:t>
              </a:r>
            </a:p>
            <a:p>
              <a:pPr algn="ctr"/>
              <a:r>
                <a:rPr lang="en-US" altLang="en-US" sz="1600" b="1">
                  <a:solidFill>
                    <a:schemeClr val="bg1"/>
                  </a:solidFill>
                </a:rPr>
                <a:t>things get retrieved, some don’t</a:t>
              </a:r>
              <a:endParaRPr lang="en-US" altLang="en-US" sz="2400">
                <a:solidFill>
                  <a:schemeClr val="bg1"/>
                </a:solidFill>
              </a:endParaRPr>
            </a:p>
          </p:txBody>
        </p:sp>
        <p:sp>
          <p:nvSpPr>
            <p:cNvPr id="46086" name="Rectangle 6"/>
            <p:cNvSpPr>
              <a:spLocks noChangeArrowheads="1"/>
            </p:cNvSpPr>
            <p:nvPr/>
          </p:nvSpPr>
          <p:spPr bwMode="auto">
            <a:xfrm>
              <a:off x="336" y="2736"/>
              <a:ext cx="2352" cy="672"/>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a:r>
                <a:rPr lang="en-US" altLang="en-US" b="1">
                  <a:solidFill>
                    <a:schemeClr val="bg1"/>
                  </a:solidFill>
                </a:rPr>
                <a:t>Long-term storage</a:t>
              </a:r>
            </a:p>
            <a:p>
              <a:pPr algn="ctr"/>
              <a:r>
                <a:rPr lang="en-US" altLang="en-US" sz="1600" b="1">
                  <a:solidFill>
                    <a:schemeClr val="bg1"/>
                  </a:solidFill>
                </a:rPr>
                <a:t>Some items are altered or lost</a:t>
              </a:r>
            </a:p>
          </p:txBody>
        </p:sp>
        <p:sp>
          <p:nvSpPr>
            <p:cNvPr id="46087" name="Rectangle 7"/>
            <p:cNvSpPr>
              <a:spLocks noChangeArrowheads="1"/>
            </p:cNvSpPr>
            <p:nvPr/>
          </p:nvSpPr>
          <p:spPr bwMode="auto">
            <a:xfrm>
              <a:off x="336" y="1920"/>
              <a:ext cx="2352" cy="672"/>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a:r>
                <a:rPr lang="en-US" altLang="en-US" b="1">
                  <a:solidFill>
                    <a:schemeClr val="bg1"/>
                  </a:solidFill>
                </a:rPr>
                <a:t>Short-term memory</a:t>
              </a:r>
            </a:p>
            <a:p>
              <a:pPr algn="ctr"/>
              <a:r>
                <a:rPr lang="en-US" altLang="en-US" sz="1600" b="1">
                  <a:solidFill>
                    <a:schemeClr val="bg1"/>
                  </a:solidFill>
                </a:rPr>
                <a:t>A few items are both noticed </a:t>
              </a:r>
            </a:p>
            <a:p>
              <a:pPr algn="ctr"/>
              <a:r>
                <a:rPr lang="en-US" altLang="en-US" sz="1600" b="1">
                  <a:solidFill>
                    <a:schemeClr val="bg1"/>
                  </a:solidFill>
                </a:rPr>
                <a:t>and encoded</a:t>
              </a:r>
            </a:p>
          </p:txBody>
        </p:sp>
        <p:sp>
          <p:nvSpPr>
            <p:cNvPr id="46088" name="Rectangle 8"/>
            <p:cNvSpPr>
              <a:spLocks noChangeArrowheads="1"/>
            </p:cNvSpPr>
            <p:nvPr/>
          </p:nvSpPr>
          <p:spPr bwMode="auto">
            <a:xfrm>
              <a:off x="336" y="1104"/>
              <a:ext cx="2352" cy="672"/>
            </a:xfrm>
            <a:prstGeom prst="rect">
              <a:avLst/>
            </a:prstGeom>
            <a:solidFill>
              <a:srgbClr val="33CCCC"/>
            </a:solidFill>
            <a:ln w="12700">
              <a:solidFill>
                <a:schemeClr val="tx1"/>
              </a:solidFill>
              <a:miter lim="800000"/>
              <a:headEnd type="none" w="sm" len="sm"/>
              <a:tailEnd type="none" w="sm" len="sm"/>
            </a:ln>
            <a:effectLst/>
          </p:spPr>
          <p:txBody>
            <a:bodyPr wrap="none" anchor="ctr"/>
            <a:lstStyle/>
            <a:p>
              <a:pPr algn="ctr"/>
              <a:r>
                <a:rPr lang="en-US" altLang="en-US" b="1">
                  <a:solidFill>
                    <a:schemeClr val="bg1"/>
                  </a:solidFill>
                </a:rPr>
                <a:t>Sensory memory</a:t>
              </a:r>
            </a:p>
            <a:p>
              <a:pPr algn="ctr"/>
              <a:r>
                <a:rPr lang="en-US" altLang="en-US" sz="1600" b="1">
                  <a:solidFill>
                    <a:schemeClr val="bg1"/>
                  </a:solidFill>
                </a:rPr>
                <a:t>The senses momentarily register</a:t>
              </a:r>
            </a:p>
            <a:p>
              <a:pPr algn="ctr"/>
              <a:r>
                <a:rPr lang="en-US" altLang="en-US" sz="1600" b="1">
                  <a:solidFill>
                    <a:schemeClr val="bg1"/>
                  </a:solidFill>
                </a:rPr>
                <a:t>amazing detail</a:t>
              </a:r>
            </a:p>
          </p:txBody>
        </p:sp>
        <p:sp>
          <p:nvSpPr>
            <p:cNvPr id="46089" name="AutoShape 9"/>
            <p:cNvSpPr>
              <a:spLocks noChangeArrowheads="1"/>
            </p:cNvSpPr>
            <p:nvPr/>
          </p:nvSpPr>
          <p:spPr bwMode="auto">
            <a:xfrm>
              <a:off x="1416" y="3360"/>
              <a:ext cx="168" cy="256"/>
            </a:xfrm>
            <a:prstGeom prst="downArrow">
              <a:avLst>
                <a:gd name="adj1" fmla="val 50000"/>
                <a:gd name="adj2" fmla="val 38095"/>
              </a:avLst>
            </a:prstGeom>
            <a:solidFill>
              <a:schemeClr val="hlink"/>
            </a:solidFill>
            <a:ln w="12700">
              <a:solidFill>
                <a:schemeClr val="tx1"/>
              </a:solidFill>
              <a:miter lim="800000"/>
              <a:headEnd type="none" w="sm" len="sm"/>
              <a:tailEnd type="none" w="sm" len="sm"/>
            </a:ln>
            <a:effectLst/>
          </p:spPr>
          <p:txBody>
            <a:bodyPr wrap="none" anchor="ctr"/>
            <a:lstStyle/>
            <a:p>
              <a:pPr algn="ctr"/>
              <a:endParaRPr lang="en-US" altLang="en-US" sz="2400">
                <a:solidFill>
                  <a:schemeClr val="hlink"/>
                </a:solidFill>
              </a:endParaRPr>
            </a:p>
          </p:txBody>
        </p:sp>
        <p:sp>
          <p:nvSpPr>
            <p:cNvPr id="46090" name="AutoShape 10"/>
            <p:cNvSpPr>
              <a:spLocks noChangeArrowheads="1"/>
            </p:cNvSpPr>
            <p:nvPr/>
          </p:nvSpPr>
          <p:spPr bwMode="auto">
            <a:xfrm>
              <a:off x="1416" y="2544"/>
              <a:ext cx="168" cy="256"/>
            </a:xfrm>
            <a:prstGeom prst="downArrow">
              <a:avLst>
                <a:gd name="adj1" fmla="val 50000"/>
                <a:gd name="adj2" fmla="val 38095"/>
              </a:avLst>
            </a:prstGeom>
            <a:solidFill>
              <a:schemeClr val="hlink"/>
            </a:solidFill>
            <a:ln w="12700">
              <a:solidFill>
                <a:schemeClr val="tx1"/>
              </a:solidFill>
              <a:miter lim="800000"/>
              <a:headEnd type="none" w="sm" len="sm"/>
              <a:tailEnd type="none" w="sm" len="sm"/>
            </a:ln>
            <a:effectLst/>
          </p:spPr>
          <p:txBody>
            <a:bodyPr wrap="none" anchor="ctr"/>
            <a:lstStyle/>
            <a:p>
              <a:pPr algn="ctr"/>
              <a:endParaRPr lang="en-US" altLang="en-US" sz="2400">
                <a:solidFill>
                  <a:schemeClr val="hlink"/>
                </a:solidFill>
              </a:endParaRPr>
            </a:p>
          </p:txBody>
        </p:sp>
        <p:sp>
          <p:nvSpPr>
            <p:cNvPr id="46091" name="AutoShape 11"/>
            <p:cNvSpPr>
              <a:spLocks noChangeArrowheads="1"/>
            </p:cNvSpPr>
            <p:nvPr/>
          </p:nvSpPr>
          <p:spPr bwMode="auto">
            <a:xfrm>
              <a:off x="1416" y="1728"/>
              <a:ext cx="168" cy="256"/>
            </a:xfrm>
            <a:prstGeom prst="downArrow">
              <a:avLst>
                <a:gd name="adj1" fmla="val 50000"/>
                <a:gd name="adj2" fmla="val 38095"/>
              </a:avLst>
            </a:prstGeom>
            <a:solidFill>
              <a:schemeClr val="hlink"/>
            </a:solidFill>
            <a:ln w="12700">
              <a:solidFill>
                <a:schemeClr val="tx1"/>
              </a:solidFill>
              <a:miter lim="800000"/>
              <a:headEnd type="none" w="sm" len="sm"/>
              <a:tailEnd type="none" w="sm" len="sm"/>
            </a:ln>
            <a:effectLst/>
          </p:spPr>
          <p:txBody>
            <a:bodyPr wrap="none" anchor="ctr"/>
            <a:lstStyle/>
            <a:p>
              <a:pPr algn="ctr"/>
              <a:endParaRPr lang="en-US" altLang="en-US" sz="2400">
                <a:solidFill>
                  <a:schemeClr val="hlink"/>
                </a:solidFill>
              </a:endParaRPr>
            </a:p>
          </p:txBody>
        </p:sp>
      </p:grpSp>
      <p:grpSp>
        <p:nvGrpSpPr>
          <p:cNvPr id="3" name="Group 12"/>
          <p:cNvGrpSpPr>
            <a:grpSpLocks/>
          </p:cNvGrpSpPr>
          <p:nvPr/>
        </p:nvGrpSpPr>
        <p:grpSpPr bwMode="auto">
          <a:xfrm>
            <a:off x="4800600" y="1828800"/>
            <a:ext cx="1295400" cy="4800600"/>
            <a:chOff x="3024" y="1152"/>
            <a:chExt cx="816" cy="3024"/>
          </a:xfrm>
        </p:grpSpPr>
        <p:sp>
          <p:nvSpPr>
            <p:cNvPr id="46093" name="Oval 13"/>
            <p:cNvSpPr>
              <a:spLocks noChangeArrowheads="1"/>
            </p:cNvSpPr>
            <p:nvPr/>
          </p:nvSpPr>
          <p:spPr bwMode="auto">
            <a:xfrm>
              <a:off x="3024" y="1968"/>
              <a:ext cx="816" cy="576"/>
            </a:xfrm>
            <a:prstGeom prst="ellipse">
              <a:avLst/>
            </a:prstGeom>
            <a:solidFill>
              <a:srgbClr val="CCFFFF"/>
            </a:solidFill>
            <a:ln w="12700">
              <a:solidFill>
                <a:srgbClr val="33CCCC"/>
              </a:solidFill>
              <a:round/>
              <a:headEnd type="none" w="sm" len="sm"/>
              <a:tailEnd type="none" w="sm" len="sm"/>
            </a:ln>
            <a:effectLst/>
          </p:spPr>
          <p:txBody>
            <a:bodyPr wrap="none" anchor="ctr"/>
            <a:lstStyle/>
            <a:p>
              <a:endParaRPr lang="en-GB"/>
            </a:p>
          </p:txBody>
        </p:sp>
        <p:sp>
          <p:nvSpPr>
            <p:cNvPr id="46094" name="Oval 14"/>
            <p:cNvSpPr>
              <a:spLocks noChangeArrowheads="1"/>
            </p:cNvSpPr>
            <p:nvPr/>
          </p:nvSpPr>
          <p:spPr bwMode="auto">
            <a:xfrm>
              <a:off x="3024" y="1152"/>
              <a:ext cx="816" cy="576"/>
            </a:xfrm>
            <a:prstGeom prst="ellipse">
              <a:avLst/>
            </a:prstGeom>
            <a:solidFill>
              <a:srgbClr val="CCFFFF"/>
            </a:solidFill>
            <a:ln w="12700">
              <a:solidFill>
                <a:srgbClr val="33CCCC"/>
              </a:solidFill>
              <a:round/>
              <a:headEnd type="none" w="sm" len="sm"/>
              <a:tailEnd type="none" w="sm" len="sm"/>
            </a:ln>
            <a:effectLst/>
          </p:spPr>
          <p:txBody>
            <a:bodyPr wrap="none" anchor="ctr"/>
            <a:lstStyle/>
            <a:p>
              <a:endParaRPr lang="en-GB"/>
            </a:p>
          </p:txBody>
        </p:sp>
        <p:sp>
          <p:nvSpPr>
            <p:cNvPr id="46095" name="Oval 15"/>
            <p:cNvSpPr>
              <a:spLocks noChangeArrowheads="1"/>
            </p:cNvSpPr>
            <p:nvPr/>
          </p:nvSpPr>
          <p:spPr bwMode="auto">
            <a:xfrm>
              <a:off x="3024" y="2784"/>
              <a:ext cx="816" cy="576"/>
            </a:xfrm>
            <a:prstGeom prst="ellipse">
              <a:avLst/>
            </a:prstGeom>
            <a:solidFill>
              <a:srgbClr val="CCFFFF"/>
            </a:solidFill>
            <a:ln w="12700">
              <a:solidFill>
                <a:srgbClr val="33CCCC"/>
              </a:solidFill>
              <a:round/>
              <a:headEnd type="none" w="sm" len="sm"/>
              <a:tailEnd type="none" w="sm" len="sm"/>
            </a:ln>
            <a:effectLst/>
          </p:spPr>
          <p:txBody>
            <a:bodyPr wrap="none" anchor="ctr"/>
            <a:lstStyle/>
            <a:p>
              <a:endParaRPr lang="en-GB"/>
            </a:p>
          </p:txBody>
        </p:sp>
        <p:sp>
          <p:nvSpPr>
            <p:cNvPr id="46096" name="Oval 16"/>
            <p:cNvSpPr>
              <a:spLocks noChangeArrowheads="1"/>
            </p:cNvSpPr>
            <p:nvPr/>
          </p:nvSpPr>
          <p:spPr bwMode="auto">
            <a:xfrm>
              <a:off x="3024" y="3600"/>
              <a:ext cx="816" cy="576"/>
            </a:xfrm>
            <a:prstGeom prst="ellipse">
              <a:avLst/>
            </a:prstGeom>
            <a:solidFill>
              <a:srgbClr val="CCFFFF"/>
            </a:solidFill>
            <a:ln w="12700">
              <a:solidFill>
                <a:srgbClr val="33CCCC"/>
              </a:solidFill>
              <a:round/>
              <a:headEnd type="none" w="sm" len="sm"/>
              <a:tailEnd type="none" w="sm" len="sm"/>
            </a:ln>
            <a:effectLst/>
          </p:spPr>
          <p:txBody>
            <a:bodyPr wrap="none" anchor="ctr"/>
            <a:lstStyle/>
            <a:p>
              <a:endParaRPr lang="en-GB"/>
            </a:p>
          </p:txBody>
        </p:sp>
        <p:grpSp>
          <p:nvGrpSpPr>
            <p:cNvPr id="4" name="Group 17"/>
            <p:cNvGrpSpPr>
              <a:grpSpLocks/>
            </p:cNvGrpSpPr>
            <p:nvPr/>
          </p:nvGrpSpPr>
          <p:grpSpPr bwMode="auto">
            <a:xfrm>
              <a:off x="3072" y="1168"/>
              <a:ext cx="720" cy="544"/>
              <a:chOff x="3072" y="1216"/>
              <a:chExt cx="720" cy="544"/>
            </a:xfrm>
          </p:grpSpPr>
          <p:sp>
            <p:nvSpPr>
              <p:cNvPr id="46098" name="AutoShape 18"/>
              <p:cNvSpPr>
                <a:spLocks noChangeArrowheads="1"/>
              </p:cNvSpPr>
              <p:nvPr/>
            </p:nvSpPr>
            <p:spPr bwMode="auto">
              <a:xfrm>
                <a:off x="3168" y="129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099" name="AutoShape 19"/>
              <p:cNvSpPr>
                <a:spLocks noChangeArrowheads="1"/>
              </p:cNvSpPr>
              <p:nvPr/>
            </p:nvSpPr>
            <p:spPr bwMode="auto">
              <a:xfrm>
                <a:off x="3264" y="139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0" name="AutoShape 20"/>
              <p:cNvSpPr>
                <a:spLocks noChangeArrowheads="1"/>
              </p:cNvSpPr>
              <p:nvPr/>
            </p:nvSpPr>
            <p:spPr bwMode="auto">
              <a:xfrm>
                <a:off x="3352" y="149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1" name="AutoShape 21"/>
              <p:cNvSpPr>
                <a:spLocks noChangeArrowheads="1"/>
              </p:cNvSpPr>
              <p:nvPr/>
            </p:nvSpPr>
            <p:spPr bwMode="auto">
              <a:xfrm>
                <a:off x="3456" y="158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2" name="AutoShape 22"/>
              <p:cNvSpPr>
                <a:spLocks noChangeArrowheads="1"/>
              </p:cNvSpPr>
              <p:nvPr/>
            </p:nvSpPr>
            <p:spPr bwMode="auto">
              <a:xfrm>
                <a:off x="3552" y="168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3" name="AutoShape 23"/>
              <p:cNvSpPr>
                <a:spLocks noChangeArrowheads="1"/>
              </p:cNvSpPr>
              <p:nvPr/>
            </p:nvSpPr>
            <p:spPr bwMode="auto">
              <a:xfrm>
                <a:off x="3360" y="129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4" name="AutoShape 24"/>
              <p:cNvSpPr>
                <a:spLocks noChangeArrowheads="1"/>
              </p:cNvSpPr>
              <p:nvPr/>
            </p:nvSpPr>
            <p:spPr bwMode="auto">
              <a:xfrm>
                <a:off x="3456" y="139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5" name="AutoShape 25"/>
              <p:cNvSpPr>
                <a:spLocks noChangeArrowheads="1"/>
              </p:cNvSpPr>
              <p:nvPr/>
            </p:nvSpPr>
            <p:spPr bwMode="auto">
              <a:xfrm>
                <a:off x="3552" y="148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6" name="AutoShape 26"/>
              <p:cNvSpPr>
                <a:spLocks noChangeArrowheads="1"/>
              </p:cNvSpPr>
              <p:nvPr/>
            </p:nvSpPr>
            <p:spPr bwMode="auto">
              <a:xfrm>
                <a:off x="3648" y="158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7" name="AutoShape 27"/>
              <p:cNvSpPr>
                <a:spLocks noChangeArrowheads="1"/>
              </p:cNvSpPr>
              <p:nvPr/>
            </p:nvSpPr>
            <p:spPr bwMode="auto">
              <a:xfrm>
                <a:off x="3072" y="139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8" name="AutoShape 28"/>
              <p:cNvSpPr>
                <a:spLocks noChangeArrowheads="1"/>
              </p:cNvSpPr>
              <p:nvPr/>
            </p:nvSpPr>
            <p:spPr bwMode="auto">
              <a:xfrm>
                <a:off x="3168" y="144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09" name="AutoShape 29"/>
              <p:cNvSpPr>
                <a:spLocks noChangeArrowheads="1"/>
              </p:cNvSpPr>
              <p:nvPr/>
            </p:nvSpPr>
            <p:spPr bwMode="auto">
              <a:xfrm>
                <a:off x="3072" y="148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0" name="AutoShape 30"/>
              <p:cNvSpPr>
                <a:spLocks noChangeArrowheads="1"/>
              </p:cNvSpPr>
              <p:nvPr/>
            </p:nvSpPr>
            <p:spPr bwMode="auto">
              <a:xfrm>
                <a:off x="3136" y="1544"/>
                <a:ext cx="48" cy="48"/>
              </a:xfrm>
              <a:prstGeom prst="flowChartConnector">
                <a:avLst/>
              </a:prstGeom>
              <a:solidFill>
                <a:schemeClr val="bg1"/>
              </a:solidFill>
              <a:ln w="12700">
                <a:noFill/>
                <a:round/>
                <a:headEnd type="none" w="sm" len="sm"/>
                <a:tailEnd type="none" w="sm" len="sm"/>
              </a:ln>
              <a:effectLst/>
            </p:spPr>
            <p:txBody>
              <a:bodyPr wrap="none" anchor="ctr"/>
              <a:lstStyle/>
              <a:p>
                <a:pPr algn="ctr"/>
                <a:endParaRPr lang="en-US" altLang="en-US" sz="2400"/>
              </a:p>
            </p:txBody>
          </p:sp>
          <p:sp>
            <p:nvSpPr>
              <p:cNvPr id="46111" name="AutoShape 31"/>
              <p:cNvSpPr>
                <a:spLocks noChangeArrowheads="1"/>
              </p:cNvSpPr>
              <p:nvPr/>
            </p:nvSpPr>
            <p:spPr bwMode="auto">
              <a:xfrm>
                <a:off x="3408" y="1216"/>
                <a:ext cx="48" cy="48"/>
              </a:xfrm>
              <a:prstGeom prst="flowChartConnector">
                <a:avLst/>
              </a:prstGeom>
              <a:solidFill>
                <a:schemeClr val="bg1"/>
              </a:solidFill>
              <a:ln w="12700">
                <a:noFill/>
                <a:round/>
                <a:headEnd type="none" w="sm" len="sm"/>
                <a:tailEnd type="none" w="sm" len="sm"/>
              </a:ln>
              <a:effectLst/>
            </p:spPr>
            <p:txBody>
              <a:bodyPr wrap="none" anchor="ctr"/>
              <a:lstStyle/>
              <a:p>
                <a:pPr algn="ctr"/>
                <a:endParaRPr lang="en-US" altLang="en-US" sz="2400"/>
              </a:p>
            </p:txBody>
          </p:sp>
          <p:sp>
            <p:nvSpPr>
              <p:cNvPr id="46112" name="AutoShape 32"/>
              <p:cNvSpPr>
                <a:spLocks noChangeArrowheads="1"/>
              </p:cNvSpPr>
              <p:nvPr/>
            </p:nvSpPr>
            <p:spPr bwMode="auto">
              <a:xfrm>
                <a:off x="3552" y="134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3" name="AutoShape 33"/>
              <p:cNvSpPr>
                <a:spLocks noChangeArrowheads="1"/>
              </p:cNvSpPr>
              <p:nvPr/>
            </p:nvSpPr>
            <p:spPr bwMode="auto">
              <a:xfrm>
                <a:off x="3648" y="144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4" name="AutoShape 34"/>
              <p:cNvSpPr>
                <a:spLocks noChangeArrowheads="1"/>
              </p:cNvSpPr>
              <p:nvPr/>
            </p:nvSpPr>
            <p:spPr bwMode="auto">
              <a:xfrm>
                <a:off x="3696" y="153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5" name="AutoShape 35"/>
              <p:cNvSpPr>
                <a:spLocks noChangeArrowheads="1"/>
              </p:cNvSpPr>
              <p:nvPr/>
            </p:nvSpPr>
            <p:spPr bwMode="auto">
              <a:xfrm>
                <a:off x="3264" y="153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6" name="AutoShape 36"/>
              <p:cNvSpPr>
                <a:spLocks noChangeArrowheads="1"/>
              </p:cNvSpPr>
              <p:nvPr/>
            </p:nvSpPr>
            <p:spPr bwMode="auto">
              <a:xfrm>
                <a:off x="3360" y="163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7" name="AutoShape 37"/>
              <p:cNvSpPr>
                <a:spLocks noChangeArrowheads="1"/>
              </p:cNvSpPr>
              <p:nvPr/>
            </p:nvSpPr>
            <p:spPr bwMode="auto">
              <a:xfrm>
                <a:off x="3264" y="1632"/>
                <a:ext cx="48" cy="48"/>
              </a:xfrm>
              <a:prstGeom prst="flowChartConnector">
                <a:avLst/>
              </a:prstGeom>
              <a:solidFill>
                <a:schemeClr val="bg1"/>
              </a:solidFill>
              <a:ln w="12700">
                <a:noFill/>
                <a:round/>
                <a:headEnd type="none" w="sm" len="sm"/>
                <a:tailEnd type="none" w="sm" len="sm"/>
              </a:ln>
              <a:effectLst/>
            </p:spPr>
            <p:txBody>
              <a:bodyPr wrap="none" anchor="ctr"/>
              <a:lstStyle/>
              <a:p>
                <a:pPr algn="ctr"/>
                <a:endParaRPr lang="en-US" altLang="en-US" sz="2400"/>
              </a:p>
            </p:txBody>
          </p:sp>
          <p:sp>
            <p:nvSpPr>
              <p:cNvPr id="46118" name="AutoShape 38"/>
              <p:cNvSpPr>
                <a:spLocks noChangeArrowheads="1"/>
              </p:cNvSpPr>
              <p:nvPr/>
            </p:nvSpPr>
            <p:spPr bwMode="auto">
              <a:xfrm>
                <a:off x="3264" y="124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19" name="AutoShape 39"/>
              <p:cNvSpPr>
                <a:spLocks noChangeArrowheads="1"/>
              </p:cNvSpPr>
              <p:nvPr/>
            </p:nvSpPr>
            <p:spPr bwMode="auto">
              <a:xfrm>
                <a:off x="3376" y="140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0" name="AutoShape 40"/>
              <p:cNvSpPr>
                <a:spLocks noChangeArrowheads="1"/>
              </p:cNvSpPr>
              <p:nvPr/>
            </p:nvSpPr>
            <p:spPr bwMode="auto">
              <a:xfrm>
                <a:off x="3552" y="124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1" name="AutoShape 41"/>
              <p:cNvSpPr>
                <a:spLocks noChangeArrowheads="1"/>
              </p:cNvSpPr>
              <p:nvPr/>
            </p:nvSpPr>
            <p:spPr bwMode="auto">
              <a:xfrm>
                <a:off x="3648" y="134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2" name="AutoShape 42"/>
              <p:cNvSpPr>
                <a:spLocks noChangeArrowheads="1"/>
              </p:cNvSpPr>
              <p:nvPr/>
            </p:nvSpPr>
            <p:spPr bwMode="auto">
              <a:xfrm>
                <a:off x="3744" y="144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3" name="AutoShape 43"/>
              <p:cNvSpPr>
                <a:spLocks noChangeArrowheads="1"/>
              </p:cNvSpPr>
              <p:nvPr/>
            </p:nvSpPr>
            <p:spPr bwMode="auto">
              <a:xfrm>
                <a:off x="3456" y="148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4" name="AutoShape 44"/>
              <p:cNvSpPr>
                <a:spLocks noChangeArrowheads="1"/>
              </p:cNvSpPr>
              <p:nvPr/>
            </p:nvSpPr>
            <p:spPr bwMode="auto">
              <a:xfrm>
                <a:off x="3456" y="168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5" name="AutoShape 45"/>
              <p:cNvSpPr>
                <a:spLocks noChangeArrowheads="1"/>
              </p:cNvSpPr>
              <p:nvPr/>
            </p:nvSpPr>
            <p:spPr bwMode="auto">
              <a:xfrm>
                <a:off x="3168" y="163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6" name="AutoShape 46"/>
              <p:cNvSpPr>
                <a:spLocks noChangeArrowheads="1"/>
              </p:cNvSpPr>
              <p:nvPr/>
            </p:nvSpPr>
            <p:spPr bwMode="auto">
              <a:xfrm>
                <a:off x="3552" y="158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7" name="AutoShape 47"/>
              <p:cNvSpPr>
                <a:spLocks noChangeArrowheads="1"/>
              </p:cNvSpPr>
              <p:nvPr/>
            </p:nvSpPr>
            <p:spPr bwMode="auto">
              <a:xfrm>
                <a:off x="3280" y="145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28" name="AutoShape 48"/>
              <p:cNvSpPr>
                <a:spLocks noChangeArrowheads="1"/>
              </p:cNvSpPr>
              <p:nvPr/>
            </p:nvSpPr>
            <p:spPr bwMode="auto">
              <a:xfrm>
                <a:off x="3648" y="1632"/>
                <a:ext cx="48" cy="48"/>
              </a:xfrm>
              <a:prstGeom prst="flowChartConnector">
                <a:avLst/>
              </a:prstGeom>
              <a:solidFill>
                <a:schemeClr val="bg1"/>
              </a:solidFill>
              <a:ln w="12700">
                <a:noFill/>
                <a:round/>
                <a:headEnd type="none" w="sm" len="sm"/>
                <a:tailEnd type="none" w="sm" len="sm"/>
              </a:ln>
              <a:effectLst/>
            </p:spPr>
            <p:txBody>
              <a:bodyPr wrap="none" anchor="ctr"/>
              <a:lstStyle/>
              <a:p>
                <a:pPr algn="ctr"/>
                <a:endParaRPr lang="en-US" altLang="en-US" sz="2400"/>
              </a:p>
            </p:txBody>
          </p:sp>
          <p:sp>
            <p:nvSpPr>
              <p:cNvPr id="46129" name="AutoShape 49"/>
              <p:cNvSpPr>
                <a:spLocks noChangeArrowheads="1"/>
              </p:cNvSpPr>
              <p:nvPr/>
            </p:nvSpPr>
            <p:spPr bwMode="auto">
              <a:xfrm>
                <a:off x="3736" y="136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0" name="AutoShape 50"/>
              <p:cNvSpPr>
                <a:spLocks noChangeArrowheads="1"/>
              </p:cNvSpPr>
              <p:nvPr/>
            </p:nvSpPr>
            <p:spPr bwMode="auto">
              <a:xfrm>
                <a:off x="3368" y="171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1" name="AutoShape 51"/>
              <p:cNvSpPr>
                <a:spLocks noChangeArrowheads="1"/>
              </p:cNvSpPr>
              <p:nvPr/>
            </p:nvSpPr>
            <p:spPr bwMode="auto">
              <a:xfrm>
                <a:off x="3456" y="129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2" name="AutoShape 52"/>
              <p:cNvSpPr>
                <a:spLocks noChangeArrowheads="1"/>
              </p:cNvSpPr>
              <p:nvPr/>
            </p:nvSpPr>
            <p:spPr bwMode="auto">
              <a:xfrm>
                <a:off x="3184" y="136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3" name="AutoShape 53"/>
              <p:cNvSpPr>
                <a:spLocks noChangeArrowheads="1"/>
              </p:cNvSpPr>
              <p:nvPr/>
            </p:nvSpPr>
            <p:spPr bwMode="auto">
              <a:xfrm>
                <a:off x="3320" y="134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grpSp>
        <p:sp>
          <p:nvSpPr>
            <p:cNvPr id="46134" name="AutoShape 54"/>
            <p:cNvSpPr>
              <a:spLocks noChangeArrowheads="1"/>
            </p:cNvSpPr>
            <p:nvPr/>
          </p:nvSpPr>
          <p:spPr bwMode="auto">
            <a:xfrm>
              <a:off x="3552" y="326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5" name="AutoShape 55"/>
            <p:cNvSpPr>
              <a:spLocks noChangeArrowheads="1"/>
            </p:cNvSpPr>
            <p:nvPr/>
          </p:nvSpPr>
          <p:spPr bwMode="auto">
            <a:xfrm>
              <a:off x="3552" y="297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6" name="AutoShape 56"/>
            <p:cNvSpPr>
              <a:spLocks noChangeArrowheads="1"/>
            </p:cNvSpPr>
            <p:nvPr/>
          </p:nvSpPr>
          <p:spPr bwMode="auto">
            <a:xfrm>
              <a:off x="3072" y="307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7" name="AutoShape 57"/>
            <p:cNvSpPr>
              <a:spLocks noChangeArrowheads="1"/>
            </p:cNvSpPr>
            <p:nvPr/>
          </p:nvSpPr>
          <p:spPr bwMode="auto">
            <a:xfrm>
              <a:off x="3696" y="312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8" name="AutoShape 58"/>
            <p:cNvSpPr>
              <a:spLocks noChangeArrowheads="1"/>
            </p:cNvSpPr>
            <p:nvPr/>
          </p:nvSpPr>
          <p:spPr bwMode="auto">
            <a:xfrm>
              <a:off x="3360" y="321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39" name="AutoShape 59"/>
            <p:cNvSpPr>
              <a:spLocks noChangeArrowheads="1"/>
            </p:cNvSpPr>
            <p:nvPr/>
          </p:nvSpPr>
          <p:spPr bwMode="auto">
            <a:xfrm>
              <a:off x="3312" y="292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0" name="AutoShape 60"/>
            <p:cNvSpPr>
              <a:spLocks noChangeArrowheads="1"/>
            </p:cNvSpPr>
            <p:nvPr/>
          </p:nvSpPr>
          <p:spPr bwMode="auto">
            <a:xfrm>
              <a:off x="3552" y="283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1" name="AutoShape 61"/>
            <p:cNvSpPr>
              <a:spLocks noChangeArrowheads="1"/>
            </p:cNvSpPr>
            <p:nvPr/>
          </p:nvSpPr>
          <p:spPr bwMode="auto">
            <a:xfrm>
              <a:off x="3744" y="302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2" name="AutoShape 62"/>
            <p:cNvSpPr>
              <a:spLocks noChangeArrowheads="1"/>
            </p:cNvSpPr>
            <p:nvPr/>
          </p:nvSpPr>
          <p:spPr bwMode="auto">
            <a:xfrm>
              <a:off x="3168" y="321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grpSp>
          <p:nvGrpSpPr>
            <p:cNvPr id="5" name="Group 63"/>
            <p:cNvGrpSpPr>
              <a:grpSpLocks/>
            </p:cNvGrpSpPr>
            <p:nvPr/>
          </p:nvGrpSpPr>
          <p:grpSpPr bwMode="auto">
            <a:xfrm>
              <a:off x="3072" y="1984"/>
              <a:ext cx="720" cy="512"/>
              <a:chOff x="3072" y="2024"/>
              <a:chExt cx="720" cy="512"/>
            </a:xfrm>
          </p:grpSpPr>
          <p:sp>
            <p:nvSpPr>
              <p:cNvPr id="46144" name="AutoShape 64"/>
              <p:cNvSpPr>
                <a:spLocks noChangeArrowheads="1"/>
              </p:cNvSpPr>
              <p:nvPr/>
            </p:nvSpPr>
            <p:spPr bwMode="auto">
              <a:xfrm>
                <a:off x="3352" y="230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5" name="AutoShape 65"/>
              <p:cNvSpPr>
                <a:spLocks noChangeArrowheads="1"/>
              </p:cNvSpPr>
              <p:nvPr/>
            </p:nvSpPr>
            <p:spPr bwMode="auto">
              <a:xfrm>
                <a:off x="3552" y="248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6" name="AutoShape 66"/>
              <p:cNvSpPr>
                <a:spLocks noChangeArrowheads="1"/>
              </p:cNvSpPr>
              <p:nvPr/>
            </p:nvSpPr>
            <p:spPr bwMode="auto">
              <a:xfrm>
                <a:off x="3600" y="230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7" name="AutoShape 67"/>
              <p:cNvSpPr>
                <a:spLocks noChangeArrowheads="1"/>
              </p:cNvSpPr>
              <p:nvPr/>
            </p:nvSpPr>
            <p:spPr bwMode="auto">
              <a:xfrm>
                <a:off x="3168" y="216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8" name="AutoShape 68"/>
              <p:cNvSpPr>
                <a:spLocks noChangeArrowheads="1"/>
              </p:cNvSpPr>
              <p:nvPr/>
            </p:nvSpPr>
            <p:spPr bwMode="auto">
              <a:xfrm>
                <a:off x="3072" y="229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49" name="AutoShape 69"/>
              <p:cNvSpPr>
                <a:spLocks noChangeArrowheads="1"/>
              </p:cNvSpPr>
              <p:nvPr/>
            </p:nvSpPr>
            <p:spPr bwMode="auto">
              <a:xfrm>
                <a:off x="3408" y="2024"/>
                <a:ext cx="48" cy="48"/>
              </a:xfrm>
              <a:prstGeom prst="flowChartConnector">
                <a:avLst/>
              </a:prstGeom>
              <a:solidFill>
                <a:schemeClr val="bg1"/>
              </a:solidFill>
              <a:ln w="12700">
                <a:noFill/>
                <a:round/>
                <a:headEnd type="none" w="sm" len="sm"/>
                <a:tailEnd type="none" w="sm" len="sm"/>
              </a:ln>
              <a:effectLst/>
            </p:spPr>
            <p:txBody>
              <a:bodyPr wrap="none" anchor="ctr"/>
              <a:lstStyle/>
              <a:p>
                <a:pPr algn="ctr"/>
                <a:endParaRPr lang="en-US" altLang="en-US" sz="2400"/>
              </a:p>
            </p:txBody>
          </p:sp>
          <p:sp>
            <p:nvSpPr>
              <p:cNvPr id="46150" name="AutoShape 70"/>
              <p:cNvSpPr>
                <a:spLocks noChangeArrowheads="1"/>
              </p:cNvSpPr>
              <p:nvPr/>
            </p:nvSpPr>
            <p:spPr bwMode="auto">
              <a:xfrm>
                <a:off x="3696" y="234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1" name="AutoShape 71"/>
              <p:cNvSpPr>
                <a:spLocks noChangeArrowheads="1"/>
              </p:cNvSpPr>
              <p:nvPr/>
            </p:nvSpPr>
            <p:spPr bwMode="auto">
              <a:xfrm>
                <a:off x="3264" y="234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2" name="AutoShape 72"/>
              <p:cNvSpPr>
                <a:spLocks noChangeArrowheads="1"/>
              </p:cNvSpPr>
              <p:nvPr/>
            </p:nvSpPr>
            <p:spPr bwMode="auto">
              <a:xfrm>
                <a:off x="3360" y="244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3" name="AutoShape 73"/>
              <p:cNvSpPr>
                <a:spLocks noChangeArrowheads="1"/>
              </p:cNvSpPr>
              <p:nvPr/>
            </p:nvSpPr>
            <p:spPr bwMode="auto">
              <a:xfrm>
                <a:off x="3264" y="205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4" name="AutoShape 74"/>
              <p:cNvSpPr>
                <a:spLocks noChangeArrowheads="1"/>
              </p:cNvSpPr>
              <p:nvPr/>
            </p:nvSpPr>
            <p:spPr bwMode="auto">
              <a:xfrm>
                <a:off x="3408" y="220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5" name="AutoShape 75"/>
              <p:cNvSpPr>
                <a:spLocks noChangeArrowheads="1"/>
              </p:cNvSpPr>
              <p:nvPr/>
            </p:nvSpPr>
            <p:spPr bwMode="auto">
              <a:xfrm>
                <a:off x="3552" y="2056"/>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6" name="AutoShape 76"/>
              <p:cNvSpPr>
                <a:spLocks noChangeArrowheads="1"/>
              </p:cNvSpPr>
              <p:nvPr/>
            </p:nvSpPr>
            <p:spPr bwMode="auto">
              <a:xfrm>
                <a:off x="3744" y="224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7" name="AutoShape 77"/>
              <p:cNvSpPr>
                <a:spLocks noChangeArrowheads="1"/>
              </p:cNvSpPr>
              <p:nvPr/>
            </p:nvSpPr>
            <p:spPr bwMode="auto">
              <a:xfrm>
                <a:off x="3168" y="244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8" name="AutoShape 78"/>
              <p:cNvSpPr>
                <a:spLocks noChangeArrowheads="1"/>
              </p:cNvSpPr>
              <p:nvPr/>
            </p:nvSpPr>
            <p:spPr bwMode="auto">
              <a:xfrm>
                <a:off x="3552" y="239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59" name="AutoShape 79"/>
              <p:cNvSpPr>
                <a:spLocks noChangeArrowheads="1"/>
              </p:cNvSpPr>
              <p:nvPr/>
            </p:nvSpPr>
            <p:spPr bwMode="auto">
              <a:xfrm>
                <a:off x="3648" y="2440"/>
                <a:ext cx="48" cy="48"/>
              </a:xfrm>
              <a:prstGeom prst="flowChartConnector">
                <a:avLst/>
              </a:prstGeom>
              <a:solidFill>
                <a:schemeClr val="bg1"/>
              </a:solidFill>
              <a:ln w="12700">
                <a:noFill/>
                <a:round/>
                <a:headEnd type="none" w="sm" len="sm"/>
                <a:tailEnd type="none" w="sm" len="sm"/>
              </a:ln>
              <a:effectLst/>
            </p:spPr>
            <p:txBody>
              <a:bodyPr wrap="none" anchor="ctr"/>
              <a:lstStyle/>
              <a:p>
                <a:pPr algn="ctr"/>
                <a:endParaRPr lang="en-US" altLang="en-US" sz="2400"/>
              </a:p>
            </p:txBody>
          </p:sp>
          <p:sp>
            <p:nvSpPr>
              <p:cNvPr id="46160" name="AutoShape 80"/>
              <p:cNvSpPr>
                <a:spLocks noChangeArrowheads="1"/>
              </p:cNvSpPr>
              <p:nvPr/>
            </p:nvSpPr>
            <p:spPr bwMode="auto">
              <a:xfrm>
                <a:off x="3648" y="2160"/>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61" name="AutoShape 81"/>
              <p:cNvSpPr>
                <a:spLocks noChangeArrowheads="1"/>
              </p:cNvSpPr>
              <p:nvPr/>
            </p:nvSpPr>
            <p:spPr bwMode="auto">
              <a:xfrm>
                <a:off x="3216" y="220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grpSp>
        <p:sp>
          <p:nvSpPr>
            <p:cNvPr id="46162" name="AutoShape 82"/>
            <p:cNvSpPr>
              <a:spLocks noChangeArrowheads="1"/>
            </p:cNvSpPr>
            <p:nvPr/>
          </p:nvSpPr>
          <p:spPr bwMode="auto">
            <a:xfrm>
              <a:off x="3648" y="307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63" name="AutoShape 83"/>
            <p:cNvSpPr>
              <a:spLocks noChangeArrowheads="1"/>
            </p:cNvSpPr>
            <p:nvPr/>
          </p:nvSpPr>
          <p:spPr bwMode="auto">
            <a:xfrm>
              <a:off x="3408" y="3024"/>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64" name="AutoShape 84"/>
            <p:cNvSpPr>
              <a:spLocks noChangeArrowheads="1"/>
            </p:cNvSpPr>
            <p:nvPr/>
          </p:nvSpPr>
          <p:spPr bwMode="auto">
            <a:xfrm>
              <a:off x="3552" y="3792"/>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65" name="AutoShape 85"/>
            <p:cNvSpPr>
              <a:spLocks noChangeArrowheads="1"/>
            </p:cNvSpPr>
            <p:nvPr/>
          </p:nvSpPr>
          <p:spPr bwMode="auto">
            <a:xfrm>
              <a:off x="3360" y="3888"/>
              <a:ext cx="48" cy="48"/>
            </a:xfrm>
            <a:prstGeom prst="flowChartConnector">
              <a:avLst/>
            </a:prstGeom>
            <a:solidFill>
              <a:schemeClr val="bg1"/>
            </a:solidFill>
            <a:ln w="12700">
              <a:noFill/>
              <a:round/>
              <a:headEnd type="none" w="sm" len="sm"/>
              <a:tailEnd type="none" w="sm" len="sm"/>
            </a:ln>
            <a:effectLst/>
          </p:spPr>
          <p:txBody>
            <a:bodyPr wrap="none" anchor="ctr"/>
            <a:lstStyle/>
            <a:p>
              <a:endParaRPr lang="en-GB"/>
            </a:p>
          </p:txBody>
        </p:sp>
        <p:sp>
          <p:nvSpPr>
            <p:cNvPr id="46166" name="AutoShape 86"/>
            <p:cNvSpPr>
              <a:spLocks noChangeArrowheads="1"/>
            </p:cNvSpPr>
            <p:nvPr/>
          </p:nvSpPr>
          <p:spPr bwMode="auto">
            <a:xfrm>
              <a:off x="3360" y="1736"/>
              <a:ext cx="168" cy="224"/>
            </a:xfrm>
            <a:prstGeom prst="downArrow">
              <a:avLst>
                <a:gd name="adj1" fmla="val 50000"/>
                <a:gd name="adj2" fmla="val 33333"/>
              </a:avLst>
            </a:prstGeom>
            <a:solidFill>
              <a:schemeClr val="hlink"/>
            </a:solidFill>
            <a:ln w="12700">
              <a:solidFill>
                <a:schemeClr val="tx1"/>
              </a:solidFill>
              <a:miter lim="800000"/>
              <a:headEnd type="none" w="sm" len="sm"/>
              <a:tailEnd type="none" w="sm" len="sm"/>
            </a:ln>
            <a:effectLst/>
          </p:spPr>
          <p:txBody>
            <a:bodyPr wrap="none" anchor="ctr"/>
            <a:lstStyle/>
            <a:p>
              <a:pPr algn="ctr"/>
              <a:endParaRPr lang="en-US" altLang="en-US" sz="2400">
                <a:solidFill>
                  <a:schemeClr val="hlink"/>
                </a:solidFill>
              </a:endParaRPr>
            </a:p>
          </p:txBody>
        </p:sp>
        <p:sp>
          <p:nvSpPr>
            <p:cNvPr id="46167" name="AutoShape 87"/>
            <p:cNvSpPr>
              <a:spLocks noChangeArrowheads="1"/>
            </p:cNvSpPr>
            <p:nvPr/>
          </p:nvSpPr>
          <p:spPr bwMode="auto">
            <a:xfrm>
              <a:off x="3360" y="2552"/>
              <a:ext cx="168" cy="224"/>
            </a:xfrm>
            <a:prstGeom prst="downArrow">
              <a:avLst>
                <a:gd name="adj1" fmla="val 50000"/>
                <a:gd name="adj2" fmla="val 33333"/>
              </a:avLst>
            </a:prstGeom>
            <a:solidFill>
              <a:schemeClr val="hlink"/>
            </a:solidFill>
            <a:ln w="12700">
              <a:solidFill>
                <a:schemeClr val="tx1"/>
              </a:solidFill>
              <a:miter lim="800000"/>
              <a:headEnd type="none" w="sm" len="sm"/>
              <a:tailEnd type="none" w="sm" len="sm"/>
            </a:ln>
            <a:effectLst/>
          </p:spPr>
          <p:txBody>
            <a:bodyPr wrap="none" anchor="ctr"/>
            <a:lstStyle/>
            <a:p>
              <a:pPr algn="ctr"/>
              <a:endParaRPr lang="en-US" altLang="en-US" sz="2400">
                <a:solidFill>
                  <a:schemeClr val="hlink"/>
                </a:solidFill>
              </a:endParaRPr>
            </a:p>
          </p:txBody>
        </p:sp>
        <p:sp>
          <p:nvSpPr>
            <p:cNvPr id="46168" name="AutoShape 88"/>
            <p:cNvSpPr>
              <a:spLocks noChangeArrowheads="1"/>
            </p:cNvSpPr>
            <p:nvPr/>
          </p:nvSpPr>
          <p:spPr bwMode="auto">
            <a:xfrm>
              <a:off x="3360" y="3368"/>
              <a:ext cx="168" cy="224"/>
            </a:xfrm>
            <a:prstGeom prst="downArrow">
              <a:avLst>
                <a:gd name="adj1" fmla="val 50000"/>
                <a:gd name="adj2" fmla="val 33333"/>
              </a:avLst>
            </a:prstGeom>
            <a:solidFill>
              <a:schemeClr val="hlink"/>
            </a:solidFill>
            <a:ln w="12700">
              <a:solidFill>
                <a:schemeClr val="tx1"/>
              </a:solidFill>
              <a:miter lim="800000"/>
              <a:headEnd type="none" w="sm" len="sm"/>
              <a:tailEnd type="none" w="sm" len="sm"/>
            </a:ln>
            <a:effectLst/>
          </p:spPr>
          <p:txBody>
            <a:bodyPr wrap="none" anchor="ctr"/>
            <a:lstStyle/>
            <a:p>
              <a:pPr algn="ctr"/>
              <a:endParaRPr lang="en-US" altLang="en-US" sz="2400">
                <a:solidFill>
                  <a:schemeClr val="hlin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083">
                                            <p:txEl>
                                              <p:pRg st="0" end="0"/>
                                            </p:txEl>
                                          </p:spTgt>
                                        </p:tgtEl>
                                        <p:attrNameLst>
                                          <p:attrName>style.visibility</p:attrName>
                                        </p:attrNameLst>
                                      </p:cBhvr>
                                      <p:to>
                                        <p:strVal val="visible"/>
                                      </p:to>
                                    </p:set>
                                  </p:childTnLst>
                                  <p:subTnLst>
                                    <p:animClr>
                                      <p:cBhvr override="childStyle">
                                        <p:cTn dur="1" fill="hold" display="0" masterRel="nextClick" afterEffect="1"/>
                                        <p:tgtEl>
                                          <p:spTgt spid="46083">
                                            <p:txEl>
                                              <p:pRg st="0" end="0"/>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4"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Why We Forget</a:t>
            </a:r>
          </a:p>
        </p:txBody>
      </p:sp>
      <p:sp>
        <p:nvSpPr>
          <p:cNvPr id="229379" name="Rectangle 3"/>
          <p:cNvSpPr>
            <a:spLocks noGrp="1" noChangeArrowheads="1"/>
          </p:cNvSpPr>
          <p:nvPr>
            <p:ph type="body" idx="1"/>
          </p:nvPr>
        </p:nvSpPr>
        <p:spPr>
          <a:xfrm>
            <a:off x="609600" y="1905000"/>
            <a:ext cx="8229600" cy="4495800"/>
          </a:xfrm>
        </p:spPr>
        <p:txBody>
          <a:bodyPr/>
          <a:lstStyle/>
          <a:p>
            <a:pPr>
              <a:lnSpc>
                <a:spcPct val="95000"/>
              </a:lnSpc>
            </a:pPr>
            <a:r>
              <a:rPr lang="en-US" sz="2600" i="1" dirty="0"/>
              <a:t>Encoding failure </a:t>
            </a:r>
            <a:r>
              <a:rPr lang="en-US" sz="2600" i="1" dirty="0" smtClean="0"/>
              <a:t>: </a:t>
            </a:r>
            <a:r>
              <a:rPr lang="en-US" sz="2600" dirty="0" smtClean="0"/>
              <a:t>sometimes </a:t>
            </a:r>
            <a:r>
              <a:rPr lang="en-US" sz="2600" dirty="0"/>
              <a:t>forgetting is not really forgetting, </a:t>
            </a:r>
            <a:r>
              <a:rPr lang="en-US" sz="2600" dirty="0" smtClean="0"/>
              <a:t>information </a:t>
            </a:r>
            <a:r>
              <a:rPr lang="en-US" sz="2600" dirty="0"/>
              <a:t>never entered long-term memory in the first place</a:t>
            </a:r>
          </a:p>
          <a:p>
            <a:pPr>
              <a:lnSpc>
                <a:spcPct val="95000"/>
              </a:lnSpc>
            </a:pPr>
            <a:r>
              <a:rPr lang="en-US" sz="2600" i="1" dirty="0"/>
              <a:t>Storage decay theory</a:t>
            </a:r>
            <a:r>
              <a:rPr lang="en-US" sz="2600" dirty="0"/>
              <a:t> suggests that forgetting occurs because of a problem in the storage of the information</a:t>
            </a:r>
          </a:p>
          <a:p>
            <a:pPr lvl="1">
              <a:lnSpc>
                <a:spcPct val="95000"/>
              </a:lnSpc>
            </a:pPr>
            <a:r>
              <a:rPr lang="en-US" sz="2200" dirty="0"/>
              <a:t>The biological trace of the memory gradually decays over time and the periodic usage of the information </a:t>
            </a:r>
            <a:r>
              <a:rPr lang="en-US" sz="2200" dirty="0" smtClean="0"/>
              <a:t>helps </a:t>
            </a:r>
            <a:r>
              <a:rPr lang="en-US" sz="2200" dirty="0"/>
              <a:t>to maintain it in storage</a:t>
            </a:r>
          </a:p>
        </p:txBody>
      </p:sp>
      <p:pic>
        <p:nvPicPr>
          <p:cNvPr id="34818" name="Picture 2" descr="https://www.reviewstream.com/images_items/Bc1S5NjYU.png"/>
          <p:cNvPicPr>
            <a:picLocks noChangeAspect="1" noChangeArrowheads="1"/>
          </p:cNvPicPr>
          <p:nvPr/>
        </p:nvPicPr>
        <p:blipFill>
          <a:blip r:embed="rId3" cstate="print"/>
          <a:srcRect/>
          <a:stretch>
            <a:fillRect/>
          </a:stretch>
        </p:blipFill>
        <p:spPr bwMode="auto">
          <a:xfrm>
            <a:off x="4953000" y="4648200"/>
            <a:ext cx="3581400" cy="2011554"/>
          </a:xfrm>
          <a:prstGeom prst="rect">
            <a:avLst/>
          </a:prstGeom>
          <a:noFill/>
        </p:spPr>
      </p:pic>
      <p:sp>
        <p:nvSpPr>
          <p:cNvPr id="5" name="TextBox 4"/>
          <p:cNvSpPr txBox="1"/>
          <p:nvPr/>
        </p:nvSpPr>
        <p:spPr>
          <a:xfrm>
            <a:off x="381000" y="5867400"/>
            <a:ext cx="3886200" cy="646331"/>
          </a:xfrm>
          <a:prstGeom prst="rect">
            <a:avLst/>
          </a:prstGeom>
          <a:noFill/>
        </p:spPr>
        <p:txBody>
          <a:bodyPr wrap="square" rtlCol="0">
            <a:spAutoFit/>
          </a:bodyPr>
          <a:lstStyle/>
          <a:p>
            <a:r>
              <a:rPr lang="en-US" dirty="0" smtClean="0"/>
              <a:t>Highly recommended extra work: watch Inside Out</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dirty="0" smtClean="0"/>
              <a:t>A classic relearning experiment</a:t>
            </a:r>
            <a:endParaRPr lang="en-US" dirty="0"/>
          </a:p>
        </p:txBody>
      </p:sp>
      <p:sp>
        <p:nvSpPr>
          <p:cNvPr id="258051" name="Rectangle 3"/>
          <p:cNvSpPr>
            <a:spLocks noGrp="1" noChangeArrowheads="1"/>
          </p:cNvSpPr>
          <p:nvPr>
            <p:ph type="body" idx="1"/>
          </p:nvPr>
        </p:nvSpPr>
        <p:spPr>
          <a:xfrm>
            <a:off x="381000" y="1447800"/>
            <a:ext cx="8382000" cy="5138737"/>
          </a:xfrm>
        </p:spPr>
        <p:txBody>
          <a:bodyPr/>
          <a:lstStyle/>
          <a:p>
            <a:r>
              <a:rPr lang="en-US" sz="2200" dirty="0" err="1" smtClean="0"/>
              <a:t>Ebbinghaus</a:t>
            </a:r>
            <a:r>
              <a:rPr lang="en-US" sz="2200" dirty="0" smtClean="0"/>
              <a:t> </a:t>
            </a:r>
            <a:r>
              <a:rPr lang="en-US" sz="2200" dirty="0"/>
              <a:t>conducted the first experimental studies on human memory more than 100 years ago using the relearning method. </a:t>
            </a:r>
          </a:p>
          <a:p>
            <a:r>
              <a:rPr lang="en-US" sz="2200" dirty="0"/>
              <a:t>He would study a list of nonsense syllables until he could correctly recite the complete list without any hesitations. He then put the list aside and waited some period of time and then relearned the list to the same criterion. </a:t>
            </a:r>
          </a:p>
          <a:p>
            <a:r>
              <a:rPr lang="en-US" sz="2200" dirty="0"/>
              <a:t>To get a measure of learning, he computed a savings score – the reduction in the number of trials it took him to reach criterion. </a:t>
            </a:r>
          </a:p>
          <a:p>
            <a:r>
              <a:rPr lang="en-US" sz="2200" dirty="0"/>
              <a:t>Result? The “forgetting curve” reveals that most forgetting occurs in the first two days after learning material.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normAutofit fontScale="90000"/>
          </a:bodyPr>
          <a:lstStyle/>
          <a:p>
            <a:r>
              <a:rPr lang="en-US"/>
              <a:t>Forgetting Curve for </a:t>
            </a:r>
            <a:br>
              <a:rPr lang="en-US"/>
            </a:br>
            <a:r>
              <a:rPr lang="en-US"/>
              <a:t>Long-Term Memory</a:t>
            </a:r>
          </a:p>
        </p:txBody>
      </p:sp>
      <p:pic>
        <p:nvPicPr>
          <p:cNvPr id="278532" name="Picture 4" descr="fig_5"/>
          <p:cNvPicPr>
            <a:picLocks noChangeAspect="1" noChangeArrowheads="1"/>
          </p:cNvPicPr>
          <p:nvPr/>
        </p:nvPicPr>
        <p:blipFill>
          <a:blip r:embed="rId3" cstate="print"/>
          <a:srcRect/>
          <a:stretch>
            <a:fillRect/>
          </a:stretch>
        </p:blipFill>
        <p:spPr bwMode="auto">
          <a:xfrm>
            <a:off x="304800" y="1905000"/>
            <a:ext cx="8458200" cy="47212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en-US" altLang="en-US"/>
              <a:t>Decay Theories</a:t>
            </a:r>
          </a:p>
        </p:txBody>
      </p:sp>
      <p:sp>
        <p:nvSpPr>
          <p:cNvPr id="80899" name="Rectangle 3"/>
          <p:cNvSpPr>
            <a:spLocks noGrp="1" noRot="1" noChangeArrowheads="1"/>
          </p:cNvSpPr>
          <p:nvPr>
            <p:ph type="body" sz="half" idx="1"/>
          </p:nvPr>
        </p:nvSpPr>
        <p:spPr>
          <a:xfrm>
            <a:off x="974725" y="2390775"/>
            <a:ext cx="3148013" cy="3644900"/>
          </a:xfrm>
        </p:spPr>
        <p:txBody>
          <a:bodyPr>
            <a:normAutofit fontScale="77500" lnSpcReduction="20000"/>
          </a:bodyPr>
          <a:lstStyle/>
          <a:p>
            <a:r>
              <a:rPr lang="en-US" altLang="en-US" sz="2800" dirty="0"/>
              <a:t>Memories fade away or decay gradually if unused</a:t>
            </a:r>
          </a:p>
          <a:p>
            <a:r>
              <a:rPr lang="en-US" altLang="en-US" sz="2800" dirty="0"/>
              <a:t>Time plays critical role </a:t>
            </a:r>
          </a:p>
          <a:p>
            <a:r>
              <a:rPr lang="en-US" altLang="en-US" sz="2800" dirty="0"/>
              <a:t>Ability to retrieve info declines with time after original </a:t>
            </a:r>
            <a:r>
              <a:rPr lang="en-US" altLang="en-US" sz="2800" dirty="0" smtClean="0"/>
              <a:t>encoding</a:t>
            </a:r>
          </a:p>
          <a:p>
            <a:r>
              <a:rPr lang="en-US" altLang="en-US" sz="2800" dirty="0" smtClean="0"/>
              <a:t>Lately subsumed quite well by cue-dependent forgetting theories</a:t>
            </a:r>
            <a:endParaRPr lang="en-US" altLang="en-US" sz="2800" dirty="0"/>
          </a:p>
        </p:txBody>
      </p:sp>
      <p:grpSp>
        <p:nvGrpSpPr>
          <p:cNvPr id="2" name="Group 4"/>
          <p:cNvGrpSpPr>
            <a:grpSpLocks/>
          </p:cNvGrpSpPr>
          <p:nvPr/>
        </p:nvGrpSpPr>
        <p:grpSpPr bwMode="auto">
          <a:xfrm>
            <a:off x="4114800" y="1981200"/>
            <a:ext cx="5019675" cy="3890963"/>
            <a:chOff x="1872" y="1259"/>
            <a:chExt cx="3971" cy="3201"/>
          </a:xfrm>
        </p:grpSpPr>
        <p:grpSp>
          <p:nvGrpSpPr>
            <p:cNvPr id="3" name="Group 5"/>
            <p:cNvGrpSpPr>
              <a:grpSpLocks/>
            </p:cNvGrpSpPr>
            <p:nvPr/>
          </p:nvGrpSpPr>
          <p:grpSpPr bwMode="auto">
            <a:xfrm>
              <a:off x="1872" y="1259"/>
              <a:ext cx="3971" cy="3201"/>
              <a:chOff x="1872" y="1259"/>
              <a:chExt cx="3971" cy="3201"/>
            </a:xfrm>
          </p:grpSpPr>
          <p:sp>
            <p:nvSpPr>
              <p:cNvPr id="80902" name="Text Box 6"/>
              <p:cNvSpPr txBox="1">
                <a:spLocks noChangeArrowheads="1"/>
              </p:cNvSpPr>
              <p:nvPr/>
            </p:nvSpPr>
            <p:spPr bwMode="auto">
              <a:xfrm>
                <a:off x="1872" y="1595"/>
                <a:ext cx="1056" cy="983"/>
              </a:xfrm>
              <a:prstGeom prst="rect">
                <a:avLst/>
              </a:prstGeom>
              <a:noFill/>
              <a:ln w="101600">
                <a:noFill/>
                <a:miter lim="800000"/>
                <a:headEnd type="none" w="sm" len="sm"/>
                <a:tailEnd type="none" w="sm" len="sm"/>
              </a:ln>
              <a:effectLst/>
            </p:spPr>
            <p:txBody>
              <a:bodyPr>
                <a:spAutoFit/>
              </a:bodyPr>
              <a:lstStyle/>
              <a:p>
                <a:pPr algn="r">
                  <a:lnSpc>
                    <a:spcPct val="90000"/>
                  </a:lnSpc>
                </a:pPr>
                <a:r>
                  <a:rPr lang="en-US" altLang="en-US" sz="1600" b="1">
                    <a:solidFill>
                      <a:srgbClr val="33CCCC"/>
                    </a:solidFill>
                  </a:rPr>
                  <a:t>Average </a:t>
                </a:r>
              </a:p>
              <a:p>
                <a:pPr algn="r">
                  <a:lnSpc>
                    <a:spcPct val="90000"/>
                  </a:lnSpc>
                </a:pPr>
                <a:r>
                  <a:rPr lang="en-US" altLang="en-US" sz="1600" b="1">
                    <a:solidFill>
                      <a:srgbClr val="33CCCC"/>
                    </a:solidFill>
                  </a:rPr>
                  <a:t>percentage of information </a:t>
                </a:r>
              </a:p>
              <a:p>
                <a:pPr algn="r">
                  <a:lnSpc>
                    <a:spcPct val="90000"/>
                  </a:lnSpc>
                </a:pPr>
                <a:r>
                  <a:rPr lang="en-US" altLang="en-US" sz="1600" b="1">
                    <a:solidFill>
                      <a:srgbClr val="33CCCC"/>
                    </a:solidFill>
                  </a:rPr>
                  <a:t>retained</a:t>
                </a:r>
                <a:endParaRPr lang="en-US" altLang="en-US" sz="1600" b="1">
                  <a:solidFill>
                    <a:srgbClr val="CCFFFF"/>
                  </a:solidFill>
                </a:endParaRPr>
              </a:p>
            </p:txBody>
          </p:sp>
          <p:grpSp>
            <p:nvGrpSpPr>
              <p:cNvPr id="4" name="Group 7"/>
              <p:cNvGrpSpPr>
                <a:grpSpLocks/>
              </p:cNvGrpSpPr>
              <p:nvPr/>
            </p:nvGrpSpPr>
            <p:grpSpPr bwMode="auto">
              <a:xfrm>
                <a:off x="2784" y="1259"/>
                <a:ext cx="3059" cy="3201"/>
                <a:chOff x="2784" y="1259"/>
                <a:chExt cx="3059" cy="3201"/>
              </a:xfrm>
            </p:grpSpPr>
            <p:graphicFrame>
              <p:nvGraphicFramePr>
                <p:cNvPr id="80904" name="Object 8"/>
                <p:cNvGraphicFramePr>
                  <a:graphicFrameLocks noChangeAspect="1"/>
                </p:cNvGraphicFramePr>
                <p:nvPr/>
              </p:nvGraphicFramePr>
              <p:xfrm>
                <a:off x="2784" y="1259"/>
                <a:ext cx="2888" cy="2236"/>
              </p:xfrm>
              <a:graphic>
                <a:graphicData uri="http://schemas.openxmlformats.org/presentationml/2006/ole">
                  <p:oleObj spid="_x0000_s1026" name="Chart" r:id="rId4" imgW="4581585" imgH="3743240" progId="MSGraph.Chart.8">
                    <p:embed followColorScheme="full"/>
                  </p:oleObj>
                </a:graphicData>
              </a:graphic>
            </p:graphicFrame>
            <p:sp>
              <p:nvSpPr>
                <p:cNvPr id="80905" name="Text Box 9"/>
                <p:cNvSpPr txBox="1">
                  <a:spLocks noChangeArrowheads="1"/>
                </p:cNvSpPr>
                <p:nvPr/>
              </p:nvSpPr>
              <p:spPr bwMode="auto">
                <a:xfrm>
                  <a:off x="3242" y="3457"/>
                  <a:ext cx="521"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20</a:t>
                  </a:r>
                </a:p>
                <a:p>
                  <a:pPr algn="ctr">
                    <a:lnSpc>
                      <a:spcPct val="90000"/>
                    </a:lnSpc>
                  </a:pPr>
                  <a:r>
                    <a:rPr lang="en-US" altLang="en-US" sz="1600" b="1">
                      <a:solidFill>
                        <a:srgbClr val="FFFFFF"/>
                      </a:solidFill>
                    </a:rPr>
                    <a:t>mins</a:t>
                  </a:r>
                </a:p>
              </p:txBody>
            </p:sp>
            <p:sp>
              <p:nvSpPr>
                <p:cNvPr id="80906" name="Text Box 10"/>
                <p:cNvSpPr txBox="1">
                  <a:spLocks noChangeArrowheads="1"/>
                </p:cNvSpPr>
                <p:nvPr/>
              </p:nvSpPr>
              <p:spPr bwMode="auto">
                <a:xfrm>
                  <a:off x="3709" y="3457"/>
                  <a:ext cx="307"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1</a:t>
                  </a:r>
                </a:p>
                <a:p>
                  <a:pPr algn="ctr">
                    <a:lnSpc>
                      <a:spcPct val="90000"/>
                    </a:lnSpc>
                  </a:pPr>
                  <a:r>
                    <a:rPr lang="en-US" altLang="en-US" sz="1600" b="1">
                      <a:solidFill>
                        <a:srgbClr val="FFFFFF"/>
                      </a:solidFill>
                    </a:rPr>
                    <a:t>hr</a:t>
                  </a:r>
                </a:p>
              </p:txBody>
            </p:sp>
            <p:sp>
              <p:nvSpPr>
                <p:cNvPr id="80907" name="Text Box 11"/>
                <p:cNvSpPr txBox="1">
                  <a:spLocks noChangeArrowheads="1"/>
                </p:cNvSpPr>
                <p:nvPr/>
              </p:nvSpPr>
              <p:spPr bwMode="auto">
                <a:xfrm>
                  <a:off x="4004" y="3457"/>
                  <a:ext cx="396"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8</a:t>
                  </a:r>
                </a:p>
                <a:p>
                  <a:pPr algn="ctr">
                    <a:lnSpc>
                      <a:spcPct val="90000"/>
                    </a:lnSpc>
                  </a:pPr>
                  <a:r>
                    <a:rPr lang="en-US" altLang="en-US" sz="1600" b="1">
                      <a:solidFill>
                        <a:srgbClr val="FFFFFF"/>
                      </a:solidFill>
                    </a:rPr>
                    <a:t>hrs</a:t>
                  </a:r>
                </a:p>
              </p:txBody>
            </p:sp>
            <p:sp>
              <p:nvSpPr>
                <p:cNvPr id="80908" name="Text Box 12"/>
                <p:cNvSpPr txBox="1">
                  <a:spLocks noChangeArrowheads="1"/>
                </p:cNvSpPr>
                <p:nvPr/>
              </p:nvSpPr>
              <p:spPr bwMode="auto">
                <a:xfrm>
                  <a:off x="4354" y="3457"/>
                  <a:ext cx="395"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24</a:t>
                  </a:r>
                </a:p>
                <a:p>
                  <a:pPr algn="ctr">
                    <a:lnSpc>
                      <a:spcPct val="90000"/>
                    </a:lnSpc>
                  </a:pPr>
                  <a:r>
                    <a:rPr lang="en-US" altLang="en-US" sz="1600" b="1">
                      <a:solidFill>
                        <a:srgbClr val="FFFFFF"/>
                      </a:solidFill>
                    </a:rPr>
                    <a:t>hrs</a:t>
                  </a:r>
                </a:p>
              </p:txBody>
            </p:sp>
            <p:sp>
              <p:nvSpPr>
                <p:cNvPr id="80909" name="Text Box 13"/>
                <p:cNvSpPr txBox="1">
                  <a:spLocks noChangeArrowheads="1"/>
                </p:cNvSpPr>
                <p:nvPr/>
              </p:nvSpPr>
              <p:spPr bwMode="auto">
                <a:xfrm>
                  <a:off x="4634" y="3457"/>
                  <a:ext cx="511"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2</a:t>
                  </a:r>
                </a:p>
                <a:p>
                  <a:pPr algn="ctr">
                    <a:lnSpc>
                      <a:spcPct val="90000"/>
                    </a:lnSpc>
                  </a:pPr>
                  <a:r>
                    <a:rPr lang="en-US" altLang="en-US" sz="1600" b="1">
                      <a:solidFill>
                        <a:srgbClr val="FFFFFF"/>
                      </a:solidFill>
                    </a:rPr>
                    <a:t>days</a:t>
                  </a:r>
                </a:p>
              </p:txBody>
            </p:sp>
            <p:sp>
              <p:nvSpPr>
                <p:cNvPr id="80910" name="Text Box 14"/>
                <p:cNvSpPr txBox="1">
                  <a:spLocks noChangeArrowheads="1"/>
                </p:cNvSpPr>
                <p:nvPr/>
              </p:nvSpPr>
              <p:spPr bwMode="auto">
                <a:xfrm>
                  <a:off x="4970" y="3457"/>
                  <a:ext cx="511"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6</a:t>
                  </a:r>
                </a:p>
                <a:p>
                  <a:pPr algn="ctr">
                    <a:lnSpc>
                      <a:spcPct val="90000"/>
                    </a:lnSpc>
                  </a:pPr>
                  <a:r>
                    <a:rPr lang="en-US" altLang="en-US" sz="1600" b="1">
                      <a:solidFill>
                        <a:srgbClr val="FFFFFF"/>
                      </a:solidFill>
                    </a:rPr>
                    <a:t>days</a:t>
                  </a:r>
                </a:p>
              </p:txBody>
            </p:sp>
            <p:sp>
              <p:nvSpPr>
                <p:cNvPr id="80911" name="Text Box 15"/>
                <p:cNvSpPr txBox="1">
                  <a:spLocks noChangeArrowheads="1"/>
                </p:cNvSpPr>
                <p:nvPr/>
              </p:nvSpPr>
              <p:spPr bwMode="auto">
                <a:xfrm>
                  <a:off x="5332" y="3457"/>
                  <a:ext cx="511" cy="439"/>
                </a:xfrm>
                <a:prstGeom prst="rect">
                  <a:avLst/>
                </a:prstGeom>
                <a:noFill/>
                <a:ln w="101600">
                  <a:noFill/>
                  <a:miter lim="800000"/>
                  <a:headEnd type="none" w="sm" len="sm"/>
                  <a:tailEnd type="none" w="sm" len="sm"/>
                </a:ln>
                <a:effectLst/>
              </p:spPr>
              <p:txBody>
                <a:bodyPr wrap="none">
                  <a:spAutoFit/>
                </a:bodyPr>
                <a:lstStyle/>
                <a:p>
                  <a:pPr algn="ctr">
                    <a:lnSpc>
                      <a:spcPct val="90000"/>
                    </a:lnSpc>
                  </a:pPr>
                  <a:r>
                    <a:rPr lang="en-US" altLang="en-US" sz="1600" b="1">
                      <a:solidFill>
                        <a:srgbClr val="FFFFFF"/>
                      </a:solidFill>
                    </a:rPr>
                    <a:t>31</a:t>
                  </a:r>
                </a:p>
                <a:p>
                  <a:pPr algn="ctr">
                    <a:lnSpc>
                      <a:spcPct val="90000"/>
                    </a:lnSpc>
                  </a:pPr>
                  <a:r>
                    <a:rPr lang="en-US" altLang="en-US" sz="1600" b="1">
                      <a:solidFill>
                        <a:srgbClr val="FFFFFF"/>
                      </a:solidFill>
                    </a:rPr>
                    <a:t>days</a:t>
                  </a:r>
                </a:p>
              </p:txBody>
            </p:sp>
            <p:sp>
              <p:nvSpPr>
                <p:cNvPr id="80912" name="Text Box 16"/>
                <p:cNvSpPr txBox="1">
                  <a:spLocks noChangeArrowheads="1"/>
                </p:cNvSpPr>
                <p:nvPr/>
              </p:nvSpPr>
              <p:spPr bwMode="auto">
                <a:xfrm>
                  <a:off x="3072" y="3839"/>
                  <a:ext cx="2639" cy="621"/>
                </a:xfrm>
                <a:prstGeom prst="rect">
                  <a:avLst/>
                </a:prstGeom>
                <a:noFill/>
                <a:ln w="101600">
                  <a:noFill/>
                  <a:miter lim="800000"/>
                  <a:headEnd type="none" w="sm" len="sm"/>
                  <a:tailEnd type="none" w="sm" len="sm"/>
                </a:ln>
                <a:effectLst/>
              </p:spPr>
              <p:txBody>
                <a:bodyPr>
                  <a:spAutoFit/>
                </a:bodyPr>
                <a:lstStyle/>
                <a:p>
                  <a:pPr algn="ctr">
                    <a:lnSpc>
                      <a:spcPct val="90000"/>
                    </a:lnSpc>
                  </a:pPr>
                  <a:r>
                    <a:rPr lang="en-US" altLang="en-US" sz="1600" b="1">
                      <a:solidFill>
                        <a:srgbClr val="33CCCC"/>
                      </a:solidFill>
                    </a:rPr>
                    <a:t>Interval between original learning of nonsense syllables and memory test</a:t>
                  </a:r>
                  <a:endParaRPr lang="en-US" altLang="en-US" sz="1600" b="1">
                    <a:solidFill>
                      <a:srgbClr val="CCFFFF"/>
                    </a:solidFill>
                  </a:endParaRPr>
                </a:p>
              </p:txBody>
            </p:sp>
            <p:sp>
              <p:nvSpPr>
                <p:cNvPr id="80913" name="Rectangle 17"/>
                <p:cNvSpPr>
                  <a:spLocks noChangeArrowheads="1"/>
                </p:cNvSpPr>
                <p:nvPr/>
              </p:nvSpPr>
              <p:spPr bwMode="auto">
                <a:xfrm>
                  <a:off x="2832" y="1392"/>
                  <a:ext cx="288" cy="144"/>
                </a:xfrm>
                <a:prstGeom prst="rect">
                  <a:avLst/>
                </a:prstGeom>
                <a:solidFill>
                  <a:schemeClr val="bg1"/>
                </a:solidFill>
                <a:ln w="101600">
                  <a:noFill/>
                  <a:miter lim="800000"/>
                  <a:headEnd type="none" w="sm" len="sm"/>
                  <a:tailEnd type="none" w="sm" len="sm"/>
                </a:ln>
                <a:effectLst/>
              </p:spPr>
              <p:txBody>
                <a:bodyPr wrap="none" anchor="ctr"/>
                <a:lstStyle/>
                <a:p>
                  <a:pPr algn="ctr"/>
                  <a:r>
                    <a:rPr lang="en-US" altLang="en-US" sz="1400" b="1">
                      <a:solidFill>
                        <a:srgbClr val="FFFFFF"/>
                      </a:solidFill>
                    </a:rPr>
                    <a:t>100%</a:t>
                  </a:r>
                  <a:endParaRPr lang="en-US" altLang="en-US" sz="2400">
                    <a:solidFill>
                      <a:srgbClr val="FFFFFF"/>
                    </a:solidFill>
                  </a:endParaRPr>
                </a:p>
              </p:txBody>
            </p:sp>
          </p:grpSp>
        </p:grpSp>
        <p:sp>
          <p:nvSpPr>
            <p:cNvPr id="80914" name="Freeform 18"/>
            <p:cNvSpPr>
              <a:spLocks/>
            </p:cNvSpPr>
            <p:nvPr/>
          </p:nvSpPr>
          <p:spPr bwMode="auto">
            <a:xfrm>
              <a:off x="3160" y="1424"/>
              <a:ext cx="2432" cy="1600"/>
            </a:xfrm>
            <a:custGeom>
              <a:avLst/>
              <a:gdLst/>
              <a:ahLst/>
              <a:cxnLst>
                <a:cxn ang="0">
                  <a:pos x="0" y="0"/>
                </a:cxn>
                <a:cxn ang="0">
                  <a:pos x="336" y="840"/>
                </a:cxn>
                <a:cxn ang="0">
                  <a:pos x="696" y="1112"/>
                </a:cxn>
                <a:cxn ang="0">
                  <a:pos x="1024" y="1264"/>
                </a:cxn>
                <a:cxn ang="0">
                  <a:pos x="2408" y="1584"/>
                </a:cxn>
              </a:cxnLst>
              <a:rect l="0" t="0" r="r" b="b"/>
              <a:pathLst>
                <a:path w="2408" h="1584">
                  <a:moveTo>
                    <a:pt x="0" y="0"/>
                  </a:moveTo>
                  <a:lnTo>
                    <a:pt x="336" y="840"/>
                  </a:lnTo>
                  <a:lnTo>
                    <a:pt x="696" y="1112"/>
                  </a:lnTo>
                  <a:lnTo>
                    <a:pt x="1024" y="1264"/>
                  </a:lnTo>
                  <a:lnTo>
                    <a:pt x="2408" y="1584"/>
                  </a:lnTo>
                </a:path>
              </a:pathLst>
            </a:custGeom>
            <a:noFill/>
            <a:ln w="114300" cap="flat" cmpd="sng">
              <a:solidFill>
                <a:schemeClr val="hlink"/>
              </a:solidFill>
              <a:prstDash val="solid"/>
              <a:round/>
              <a:headEnd type="none" w="sm" len="sm"/>
              <a:tailEnd type="none" w="sm" len="sm"/>
            </a:ln>
            <a:effec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subTnLst>
                                    <p:animClr>
                                      <p:cBhvr override="childStyle">
                                        <p:cTn dur="1" fill="hold" display="0" masterRel="nextClick" afterEffect="1"/>
                                        <p:tgtEl>
                                          <p:spTgt spid="80899">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subTnLst>
                                    <p:animClr>
                                      <p:cBhvr override="childStyle">
                                        <p:cTn dur="1" fill="hold" display="0" masterRel="nextClick" afterEffect="1"/>
                                        <p:tgtEl>
                                          <p:spTgt spid="80899">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subTnLst>
                                    <p:animClr>
                                      <p:cBhvr override="childStyle">
                                        <p:cTn dur="1" fill="hold" display="0" masterRel="nextClick" afterEffect="1"/>
                                        <p:tgtEl>
                                          <p:spTgt spid="80899">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899">
                                            <p:txEl>
                                              <p:pRg st="3" end="3"/>
                                            </p:txEl>
                                          </p:spTgt>
                                        </p:tgtEl>
                                        <p:attrNameLst>
                                          <p:attrName>style.visibility</p:attrName>
                                        </p:attrNameLst>
                                      </p:cBhvr>
                                      <p:to>
                                        <p:strVal val="visible"/>
                                      </p:to>
                                    </p:set>
                                  </p:childTnLst>
                                  <p:subTnLst>
                                    <p:animClr>
                                      <p:cBhvr override="childStyle">
                                        <p:cTn dur="1" fill="hold" display="0" masterRel="nextClick" afterEffect="1"/>
                                        <p:tgtEl>
                                          <p:spTgt spid="80899">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4"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Why We Forget</a:t>
            </a:r>
          </a:p>
        </p:txBody>
      </p:sp>
      <p:sp>
        <p:nvSpPr>
          <p:cNvPr id="260099" name="Rectangle 3"/>
          <p:cNvSpPr>
            <a:spLocks noGrp="1" noChangeArrowheads="1"/>
          </p:cNvSpPr>
          <p:nvPr>
            <p:ph type="body" idx="1"/>
          </p:nvPr>
        </p:nvSpPr>
        <p:spPr>
          <a:xfrm>
            <a:off x="152400" y="1600200"/>
            <a:ext cx="8458200" cy="5138737"/>
          </a:xfrm>
        </p:spPr>
        <p:txBody>
          <a:bodyPr/>
          <a:lstStyle/>
          <a:p>
            <a:r>
              <a:rPr lang="en-US" sz="2600" i="1" dirty="0"/>
              <a:t>Cue-dependent theory </a:t>
            </a:r>
            <a:r>
              <a:rPr lang="en-US" sz="2600" dirty="0"/>
              <a:t>says we </a:t>
            </a:r>
            <a:r>
              <a:rPr lang="en-US" sz="2600" dirty="0" smtClean="0"/>
              <a:t>forget </a:t>
            </a:r>
            <a:r>
              <a:rPr lang="en-US" sz="2600" dirty="0"/>
              <a:t>because the cues necessary for retrieval are not available</a:t>
            </a:r>
          </a:p>
          <a:p>
            <a:pPr lvl="1"/>
            <a:r>
              <a:rPr lang="en-US" sz="2200" dirty="0"/>
              <a:t>The information is in memory, but we cannot access it</a:t>
            </a:r>
          </a:p>
          <a:p>
            <a:pPr lvl="1"/>
            <a:r>
              <a:rPr lang="en-US" sz="2200" dirty="0"/>
              <a:t>This theory is analogous to knowing a book is in the library but you cannot access it because the library lacks call numbers </a:t>
            </a:r>
          </a:p>
          <a:p>
            <a:r>
              <a:rPr lang="en-US" sz="2600" i="1" dirty="0"/>
              <a:t>Interference theory </a:t>
            </a:r>
            <a:r>
              <a:rPr lang="en-US" sz="2600" dirty="0"/>
              <a:t>proposes that other similar information interferes and makes the forgotten information inaccessible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Types of Interference</a:t>
            </a:r>
          </a:p>
        </p:txBody>
      </p:sp>
      <p:sp>
        <p:nvSpPr>
          <p:cNvPr id="259075" name="Rectangle 3"/>
          <p:cNvSpPr>
            <a:spLocks noGrp="1" noChangeArrowheads="1"/>
          </p:cNvSpPr>
          <p:nvPr>
            <p:ph type="body" idx="1"/>
          </p:nvPr>
        </p:nvSpPr>
        <p:spPr>
          <a:xfrm>
            <a:off x="609600" y="2176463"/>
            <a:ext cx="8077200" cy="4300537"/>
          </a:xfrm>
        </p:spPr>
        <p:txBody>
          <a:bodyPr/>
          <a:lstStyle/>
          <a:p>
            <a:r>
              <a:rPr lang="en-US" sz="2900" i="1" dirty="0"/>
              <a:t>Proactive interference </a:t>
            </a:r>
            <a:r>
              <a:rPr lang="en-US" sz="2900" dirty="0"/>
              <a:t>occurs when information you already know makes it hard to retrieve newly learned information</a:t>
            </a:r>
          </a:p>
          <a:p>
            <a:r>
              <a:rPr lang="en-US" sz="2900" i="1" dirty="0"/>
              <a:t>Retroactive interference </a:t>
            </a:r>
            <a:r>
              <a:rPr lang="en-US" sz="2900" dirty="0"/>
              <a:t>occurs when information you just learned makes it hard to retrieve old information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Types of Interference</a:t>
            </a:r>
          </a:p>
        </p:txBody>
      </p:sp>
      <p:sp>
        <p:nvSpPr>
          <p:cNvPr id="282627" name="Rectangle 3"/>
          <p:cNvSpPr>
            <a:spLocks noGrp="1" noChangeArrowheads="1"/>
          </p:cNvSpPr>
          <p:nvPr>
            <p:ph type="body" idx="1"/>
          </p:nvPr>
        </p:nvSpPr>
        <p:spPr>
          <a:xfrm>
            <a:off x="609600" y="2100263"/>
            <a:ext cx="8305800" cy="4224337"/>
          </a:xfrm>
        </p:spPr>
        <p:txBody>
          <a:bodyPr/>
          <a:lstStyle/>
          <a:p>
            <a:r>
              <a:rPr lang="en-US" sz="2500" dirty="0"/>
              <a:t>Think about changing phone numbers after having a certain number for many years. When asked for your new phone number, remembering the old one interferes with retrieving the new one.</a:t>
            </a:r>
          </a:p>
          <a:p>
            <a:pPr lvl="1"/>
            <a:r>
              <a:rPr lang="en-US" sz="2200" dirty="0"/>
              <a:t>This is </a:t>
            </a:r>
            <a:r>
              <a:rPr lang="en-US" sz="2200" i="1" dirty="0"/>
              <a:t>proactive interference</a:t>
            </a:r>
          </a:p>
          <a:p>
            <a:r>
              <a:rPr lang="en-US" sz="2500" dirty="0"/>
              <a:t>Now think about being at a party with many people you don’t know. You meet someone whom you want to talk to later, but after meeting her, you are introduced to many more people. Now, you cannot remember her name. </a:t>
            </a:r>
          </a:p>
          <a:p>
            <a:pPr lvl="1"/>
            <a:r>
              <a:rPr lang="en-US" sz="2200" dirty="0"/>
              <a:t>This is </a:t>
            </a:r>
            <a:r>
              <a:rPr lang="en-US" sz="2200" i="1" dirty="0"/>
              <a:t>retroactive interference</a:t>
            </a:r>
            <a:endParaRPr lang="en-US" sz="20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Retrieval depends on joint encoding</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“Neurons that fire together wire together” – Hebbian postulate</a:t>
            </a:r>
          </a:p>
          <a:p>
            <a:r>
              <a:rPr lang="en-US" dirty="0" smtClean="0"/>
              <a:t>Any memory encoding must store both the target to be stored and the cue that will trigger its retrieval</a:t>
            </a:r>
          </a:p>
          <a:p>
            <a:r>
              <a:rPr lang="en-US" dirty="0" smtClean="0"/>
              <a:t>Can’t store single items in memory</a:t>
            </a:r>
          </a:p>
          <a:p>
            <a:r>
              <a:rPr lang="en-US" dirty="0" smtClean="0"/>
              <a:t>But what are retrieval cues?</a:t>
            </a:r>
          </a:p>
          <a:p>
            <a:pPr lvl="1"/>
            <a:r>
              <a:rPr lang="en-US" dirty="0" smtClean="0"/>
              <a:t>Hard to identify in natural settings</a:t>
            </a:r>
          </a:p>
          <a:p>
            <a:pPr lvl="1"/>
            <a:r>
              <a:rPr lang="en-US" dirty="0" smtClean="0"/>
              <a:t>Hard to nail down even in experimental settings</a:t>
            </a:r>
          </a:p>
          <a:p>
            <a:pPr lvl="1"/>
            <a:r>
              <a:rPr lang="en-US" dirty="0" smtClean="0"/>
              <a:t>In principle, could be any datum of experience</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smtClean="0"/>
              <a:t>Encoding experiences in memory</a:t>
            </a:r>
            <a:endParaRPr lang="en-US" dirty="0"/>
          </a:p>
        </p:txBody>
      </p:sp>
      <p:sp>
        <p:nvSpPr>
          <p:cNvPr id="226307" name="Rectangle 3"/>
          <p:cNvSpPr>
            <a:spLocks noGrp="1" noChangeArrowheads="1"/>
          </p:cNvSpPr>
          <p:nvPr>
            <p:ph type="body" idx="1"/>
          </p:nvPr>
        </p:nvSpPr>
        <p:spPr/>
        <p:txBody>
          <a:bodyPr>
            <a:normAutofit/>
          </a:bodyPr>
          <a:lstStyle/>
          <a:p>
            <a:pPr>
              <a:lnSpc>
                <a:spcPct val="90000"/>
              </a:lnSpc>
            </a:pPr>
            <a:r>
              <a:rPr lang="en-US" dirty="0" smtClean="0"/>
              <a:t>Not as straightforward as putting things in boxes and taking them out later</a:t>
            </a:r>
          </a:p>
          <a:p>
            <a:pPr>
              <a:lnSpc>
                <a:spcPct val="90000"/>
              </a:lnSpc>
            </a:pPr>
            <a:r>
              <a:rPr lang="en-US" dirty="0" smtClean="0"/>
              <a:t>How is the experience represented?</a:t>
            </a:r>
          </a:p>
          <a:p>
            <a:pPr>
              <a:lnSpc>
                <a:spcPct val="90000"/>
              </a:lnSpc>
            </a:pPr>
            <a:r>
              <a:rPr lang="en-US" dirty="0" smtClean="0"/>
              <a:t>How is it indexed?</a:t>
            </a:r>
          </a:p>
          <a:p>
            <a:pPr>
              <a:lnSpc>
                <a:spcPct val="90000"/>
              </a:lnSpc>
            </a:pPr>
            <a:r>
              <a:rPr lang="en-US" dirty="0" smtClean="0"/>
              <a:t>How is it retrieved?</a:t>
            </a:r>
          </a:p>
          <a:p>
            <a:pPr>
              <a:lnSpc>
                <a:spcPct val="90000"/>
              </a:lnSpc>
            </a:pPr>
            <a:r>
              <a:rPr lang="en-US" dirty="0" smtClean="0"/>
              <a:t>What factors affect encoding?</a:t>
            </a:r>
          </a:p>
          <a:p>
            <a:pPr>
              <a:lnSpc>
                <a:spcPct val="90000"/>
              </a:lnSpc>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normAutofit fontScale="90000"/>
          </a:bodyPr>
          <a:lstStyle/>
          <a:p>
            <a:r>
              <a:rPr lang="en-US"/>
              <a:t>Environmental </a:t>
            </a:r>
            <a:br>
              <a:rPr lang="en-US"/>
            </a:br>
            <a:r>
              <a:rPr lang="en-US"/>
              <a:t>Effects on Encoding</a:t>
            </a:r>
          </a:p>
        </p:txBody>
      </p:sp>
      <p:sp>
        <p:nvSpPr>
          <p:cNvPr id="248835" name="Rectangle 3"/>
          <p:cNvSpPr>
            <a:spLocks noGrp="1" noChangeArrowheads="1"/>
          </p:cNvSpPr>
          <p:nvPr>
            <p:ph type="body" idx="1"/>
          </p:nvPr>
        </p:nvSpPr>
        <p:spPr>
          <a:xfrm>
            <a:off x="609600" y="1947863"/>
            <a:ext cx="8229600" cy="4757737"/>
          </a:xfrm>
        </p:spPr>
        <p:txBody>
          <a:bodyPr>
            <a:normAutofit fontScale="92500" lnSpcReduction="20000"/>
          </a:bodyPr>
          <a:lstStyle/>
          <a:p>
            <a:pPr>
              <a:lnSpc>
                <a:spcPct val="90000"/>
              </a:lnSpc>
            </a:pPr>
            <a:r>
              <a:rPr lang="en-US" i="1" dirty="0"/>
              <a:t>Encoding specificity principle </a:t>
            </a:r>
            <a:r>
              <a:rPr lang="en-US" dirty="0" smtClean="0"/>
              <a:t>proposes </a:t>
            </a:r>
            <a:r>
              <a:rPr lang="en-US" dirty="0"/>
              <a:t>that the cues present during encoding serve as the best cues for retrieval</a:t>
            </a:r>
          </a:p>
          <a:p>
            <a:pPr lvl="1">
              <a:lnSpc>
                <a:spcPct val="90000"/>
              </a:lnSpc>
            </a:pPr>
            <a:r>
              <a:rPr lang="en-US" dirty="0"/>
              <a:t>This is why </a:t>
            </a:r>
            <a:r>
              <a:rPr lang="en-US" dirty="0" smtClean="0"/>
              <a:t>elaborative rehearsal helps memory performance</a:t>
            </a:r>
          </a:p>
          <a:p>
            <a:pPr lvl="1">
              <a:lnSpc>
                <a:spcPct val="90000"/>
              </a:lnSpc>
            </a:pPr>
            <a:r>
              <a:rPr lang="en-US" dirty="0" smtClean="0"/>
              <a:t>Elaborative rehearsal </a:t>
            </a:r>
            <a:r>
              <a:rPr lang="en-US" dirty="0" smtClean="0">
                <a:sym typeface="Wingdings" pitchFamily="2" charset="2"/>
              </a:rPr>
              <a:t></a:t>
            </a:r>
            <a:r>
              <a:rPr lang="en-US" dirty="0" smtClean="0"/>
              <a:t> plant: tree :: sea: o____, generating targets helps in retention</a:t>
            </a:r>
            <a:endParaRPr lang="en-US" dirty="0"/>
          </a:p>
          <a:p>
            <a:pPr>
              <a:lnSpc>
                <a:spcPct val="90000"/>
              </a:lnSpc>
            </a:pPr>
            <a:r>
              <a:rPr lang="en-US" i="1" dirty="0"/>
              <a:t>State-dependent memory </a:t>
            </a:r>
            <a:r>
              <a:rPr lang="en-US" dirty="0"/>
              <a:t>is memory that depends upon the relationship of one’s physiological state at the time of encoding and at the time of </a:t>
            </a:r>
            <a:r>
              <a:rPr lang="en-US" dirty="0" smtClean="0"/>
              <a:t>retrieval</a:t>
            </a:r>
          </a:p>
          <a:p>
            <a:pPr lvl="1">
              <a:lnSpc>
                <a:spcPct val="90000"/>
              </a:lnSpc>
            </a:pPr>
            <a:r>
              <a:rPr lang="en-US" dirty="0" smtClean="0"/>
              <a:t>Relationship of smell to memory is a common literary trope, see c.f. Proust’s </a:t>
            </a:r>
            <a:r>
              <a:rPr lang="en-US" i="1" dirty="0" smtClean="0"/>
              <a:t>Remembrance of things past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fontScale="90000"/>
          </a:bodyPr>
          <a:lstStyle/>
          <a:p>
            <a:r>
              <a:rPr lang="en-US"/>
              <a:t>Environmental </a:t>
            </a:r>
            <a:br>
              <a:rPr lang="en-US"/>
            </a:br>
            <a:r>
              <a:rPr lang="en-US"/>
              <a:t>Effects on Encoding</a:t>
            </a:r>
          </a:p>
        </p:txBody>
      </p:sp>
      <p:sp>
        <p:nvSpPr>
          <p:cNvPr id="249859" name="Rectangle 3"/>
          <p:cNvSpPr>
            <a:spLocks noGrp="1" noChangeArrowheads="1"/>
          </p:cNvSpPr>
          <p:nvPr>
            <p:ph type="body" idx="1"/>
          </p:nvPr>
        </p:nvSpPr>
        <p:spPr>
          <a:xfrm>
            <a:off x="609600" y="2133600"/>
            <a:ext cx="8229600" cy="3919538"/>
          </a:xfrm>
        </p:spPr>
        <p:txBody>
          <a:bodyPr>
            <a:normAutofit lnSpcReduction="10000"/>
          </a:bodyPr>
          <a:lstStyle/>
          <a:p>
            <a:pPr>
              <a:lnSpc>
                <a:spcPct val="95000"/>
              </a:lnSpc>
            </a:pPr>
            <a:r>
              <a:rPr lang="en-US" sz="2600" i="1" dirty="0"/>
              <a:t>Mood-dependent memory </a:t>
            </a:r>
            <a:r>
              <a:rPr lang="en-US" sz="2600" dirty="0"/>
              <a:t>effects attest to the fact that memory is better when a person’s mood is the same during encoding and retrieval</a:t>
            </a:r>
          </a:p>
          <a:p>
            <a:pPr lvl="1">
              <a:lnSpc>
                <a:spcPct val="95000"/>
              </a:lnSpc>
            </a:pPr>
            <a:r>
              <a:rPr lang="en-US" sz="2300" dirty="0"/>
              <a:t>For example, if you are happy during encoding information, it is easier to retrieve that information if you are happy at the time of retrieval</a:t>
            </a:r>
          </a:p>
          <a:p>
            <a:pPr>
              <a:lnSpc>
                <a:spcPct val="95000"/>
              </a:lnSpc>
            </a:pPr>
            <a:r>
              <a:rPr lang="en-US" sz="2600" i="1" dirty="0"/>
              <a:t>Mood-congruence effect </a:t>
            </a:r>
            <a:r>
              <a:rPr lang="en-US" sz="2600" dirty="0"/>
              <a:t>is the fact that memory is better for experiences that are congruent with a person’s current mood </a:t>
            </a:r>
          </a:p>
          <a:p>
            <a:pPr lvl="1">
              <a:lnSpc>
                <a:spcPct val="95000"/>
              </a:lnSpc>
            </a:pPr>
            <a:r>
              <a:rPr lang="en-US" sz="2300" dirty="0"/>
              <a:t>For example, when we are sad it is easier to retrieve negative events in our lives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en-US" altLang="en-US"/>
              <a:t>Encoding Specificity</a:t>
            </a:r>
          </a:p>
        </p:txBody>
      </p:sp>
      <p:sp>
        <p:nvSpPr>
          <p:cNvPr id="51203" name="Rectangle 3"/>
          <p:cNvSpPr>
            <a:spLocks noGrp="1" noRot="1" noChangeArrowheads="1"/>
          </p:cNvSpPr>
          <p:nvPr>
            <p:ph type="body" idx="1"/>
          </p:nvPr>
        </p:nvSpPr>
        <p:spPr/>
        <p:txBody>
          <a:bodyPr/>
          <a:lstStyle/>
          <a:p>
            <a:pPr>
              <a:buFont typeface="Wingdings" pitchFamily="2" charset="2"/>
              <a:buNone/>
            </a:pPr>
            <a:r>
              <a:rPr lang="en-US" altLang="en-US"/>
              <a:t>– When conditions of retrieval are similar to conditions of encoding, retrieval is more likely to be successful</a:t>
            </a:r>
          </a:p>
          <a:p>
            <a:pPr>
              <a:buFont typeface="Wingdings" pitchFamily="2" charset="2"/>
              <a:buNone/>
            </a:pPr>
            <a:r>
              <a:rPr lang="en-US" altLang="en-US"/>
              <a:t>– You are more likely to remember things if the conditions under which you recall them are similar to the conditions under which you learned them</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r>
              <a:rPr lang="en-US" altLang="en-US"/>
              <a:t>Encoding Specificity</a:t>
            </a:r>
          </a:p>
        </p:txBody>
      </p:sp>
      <p:sp>
        <p:nvSpPr>
          <p:cNvPr id="52227" name="Rectangle 3"/>
          <p:cNvSpPr>
            <a:spLocks noGrp="1" noRot="1" noChangeArrowheads="1"/>
          </p:cNvSpPr>
          <p:nvPr>
            <p:ph type="body" idx="1"/>
          </p:nvPr>
        </p:nvSpPr>
        <p:spPr/>
        <p:txBody>
          <a:bodyPr/>
          <a:lstStyle/>
          <a:p>
            <a:r>
              <a:rPr lang="en-US" altLang="en-US"/>
              <a:t>Context effects—environmental cues to recall</a:t>
            </a:r>
          </a:p>
          <a:p>
            <a:r>
              <a:rPr lang="en-US" altLang="en-US"/>
              <a:t>State dependent retrieval—physical, internal factors </a:t>
            </a:r>
          </a:p>
          <a:p>
            <a:r>
              <a:rPr lang="en-US" altLang="en-US"/>
              <a:t>Mood Congruence—factors related to mood or emotions</a:t>
            </a:r>
          </a:p>
          <a:p>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fontScale="90000"/>
          </a:bodyPr>
          <a:lstStyle/>
          <a:p>
            <a:r>
              <a:rPr lang="en-US" dirty="0" smtClean="0"/>
              <a:t>Encoding-dependent memory tricks</a:t>
            </a:r>
            <a:endParaRPr lang="en-US" dirty="0"/>
          </a:p>
        </p:txBody>
      </p:sp>
      <p:sp>
        <p:nvSpPr>
          <p:cNvPr id="257027" name="Rectangle 3"/>
          <p:cNvSpPr>
            <a:spLocks noGrp="1" noChangeArrowheads="1"/>
          </p:cNvSpPr>
          <p:nvPr>
            <p:ph type="body" idx="1"/>
          </p:nvPr>
        </p:nvSpPr>
        <p:spPr>
          <a:xfrm>
            <a:off x="609600" y="2057400"/>
            <a:ext cx="8382000" cy="4191000"/>
          </a:xfrm>
        </p:spPr>
        <p:txBody>
          <a:bodyPr>
            <a:normAutofit lnSpcReduction="10000"/>
          </a:bodyPr>
          <a:lstStyle/>
          <a:p>
            <a:pPr>
              <a:lnSpc>
                <a:spcPct val="95000"/>
              </a:lnSpc>
            </a:pPr>
            <a:r>
              <a:rPr lang="en-US" sz="2800" dirty="0"/>
              <a:t>The</a:t>
            </a:r>
            <a:r>
              <a:rPr lang="en-US" sz="2800" b="1" dirty="0"/>
              <a:t> </a:t>
            </a:r>
            <a:r>
              <a:rPr lang="en-US" sz="2800" i="1" dirty="0"/>
              <a:t>spacing effect </a:t>
            </a:r>
            <a:r>
              <a:rPr lang="en-US" sz="2800" dirty="0"/>
              <a:t>(or distributed study effect) </a:t>
            </a:r>
            <a:r>
              <a:rPr lang="en-US" sz="2800" dirty="0" smtClean="0"/>
              <a:t>shows </a:t>
            </a:r>
            <a:r>
              <a:rPr lang="en-US" sz="2800" dirty="0"/>
              <a:t>that your memory will improve if you study for an exam over an extended time interval rather than just a few days before the </a:t>
            </a:r>
            <a:r>
              <a:rPr lang="en-US" sz="2800" dirty="0" smtClean="0"/>
              <a:t>exam</a:t>
            </a:r>
          </a:p>
          <a:p>
            <a:pPr lvl="1">
              <a:lnSpc>
                <a:spcPct val="95000"/>
              </a:lnSpc>
            </a:pPr>
            <a:r>
              <a:rPr lang="en-US" sz="2400" dirty="0" smtClean="0"/>
              <a:t>Can be because studying in a diverse set of circumstances makes more retrieval cues accessible for encoding</a:t>
            </a:r>
            <a:endParaRPr lang="en-US" sz="2400" dirty="0"/>
          </a:p>
          <a:p>
            <a:pPr>
              <a:lnSpc>
                <a:spcPct val="95000"/>
              </a:lnSpc>
            </a:pPr>
            <a:r>
              <a:rPr lang="en-US" sz="2800" i="1" dirty="0"/>
              <a:t>Overlearning</a:t>
            </a:r>
            <a:r>
              <a:rPr lang="en-US" sz="2800" dirty="0"/>
              <a:t> is studying material past the point of initial learning, and has been demonstrated to aid in retrieval of that information </a:t>
            </a:r>
            <a:endParaRPr lang="en-US" sz="2800" dirty="0" smtClean="0"/>
          </a:p>
          <a:p>
            <a:pPr lvl="1">
              <a:lnSpc>
                <a:spcPct val="95000"/>
              </a:lnSpc>
            </a:pPr>
            <a:r>
              <a:rPr lang="en-US" sz="2400" dirty="0" smtClean="0"/>
              <a:t>Can be because multiple retrieval cues are associated with the same target, aiding retrieval</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dirty="0" smtClean="0"/>
              <a:t>Measuring memory performance</a:t>
            </a:r>
            <a:endParaRPr lang="en-US" dirty="0"/>
          </a:p>
        </p:txBody>
      </p:sp>
      <p:sp>
        <p:nvSpPr>
          <p:cNvPr id="228355" name="Rectangle 3"/>
          <p:cNvSpPr>
            <a:spLocks noGrp="1" noChangeArrowheads="1"/>
          </p:cNvSpPr>
          <p:nvPr>
            <p:ph type="body" idx="1"/>
          </p:nvPr>
        </p:nvSpPr>
        <p:spPr>
          <a:xfrm>
            <a:off x="623888" y="1981200"/>
            <a:ext cx="8153400" cy="3886200"/>
          </a:xfrm>
        </p:spPr>
        <p:txBody>
          <a:bodyPr>
            <a:normAutofit fontScale="92500" lnSpcReduction="20000"/>
          </a:bodyPr>
          <a:lstStyle/>
          <a:p>
            <a:pPr>
              <a:lnSpc>
                <a:spcPct val="95000"/>
              </a:lnSpc>
            </a:pPr>
            <a:r>
              <a:rPr lang="en-US" sz="2800" i="1" dirty="0"/>
              <a:t>Recall</a:t>
            </a:r>
            <a:r>
              <a:rPr lang="en-US" sz="2800" b="1" dirty="0"/>
              <a:t> </a:t>
            </a:r>
            <a:r>
              <a:rPr lang="en-US" sz="2800" dirty="0"/>
              <a:t>is a measure of retrieval that requires the reproduction of the information with essentially no retrieval </a:t>
            </a:r>
            <a:r>
              <a:rPr lang="en-US" sz="2800" dirty="0" smtClean="0"/>
              <a:t>cues</a:t>
            </a:r>
          </a:p>
          <a:p>
            <a:pPr lvl="1">
              <a:lnSpc>
                <a:spcPct val="95000"/>
              </a:lnSpc>
            </a:pPr>
            <a:r>
              <a:rPr lang="en-US" sz="2400" dirty="0" smtClean="0"/>
              <a:t>Typical measure = # of items successfully retrieved/# of items on list</a:t>
            </a:r>
            <a:endParaRPr lang="en-US" sz="2400" dirty="0"/>
          </a:p>
          <a:p>
            <a:pPr>
              <a:lnSpc>
                <a:spcPct val="95000"/>
              </a:lnSpc>
            </a:pPr>
            <a:r>
              <a:rPr lang="en-US" sz="2800" i="1" dirty="0"/>
              <a:t>Recognition</a:t>
            </a:r>
            <a:r>
              <a:rPr lang="en-US" sz="2800" b="1" dirty="0"/>
              <a:t> </a:t>
            </a:r>
            <a:r>
              <a:rPr lang="en-US" sz="2800" dirty="0"/>
              <a:t>is a measure of retrieval that only requires the identification of the information in the presence of retrieval </a:t>
            </a:r>
            <a:r>
              <a:rPr lang="en-US" sz="2800" dirty="0" smtClean="0"/>
              <a:t>cues</a:t>
            </a:r>
          </a:p>
          <a:p>
            <a:pPr lvl="1">
              <a:lnSpc>
                <a:spcPct val="95000"/>
              </a:lnSpc>
            </a:pPr>
            <a:r>
              <a:rPr lang="en-US" sz="2400" dirty="0" smtClean="0"/>
              <a:t>Typical measure = d’ in n-AFC with n-1 non-targets</a:t>
            </a:r>
            <a:endParaRPr lang="en-US" sz="2400" dirty="0"/>
          </a:p>
          <a:p>
            <a:pPr>
              <a:lnSpc>
                <a:spcPct val="95000"/>
              </a:lnSpc>
            </a:pPr>
            <a:r>
              <a:rPr lang="en-US" sz="2800" i="1" dirty="0"/>
              <a:t>Relearning</a:t>
            </a:r>
            <a:r>
              <a:rPr lang="en-US" sz="2800" dirty="0"/>
              <a:t>, also called the savings method, is a measure of the amount of time saved when learning the information for a second time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1055</Words>
  <Application>Microsoft Office PowerPoint</Application>
  <PresentationFormat>On-screen Show (4:3)</PresentationFormat>
  <Paragraphs>123</Paragraphs>
  <Slides>17</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Chart</vt:lpstr>
      <vt:lpstr>Encoding and retrieval</vt:lpstr>
      <vt:lpstr>Retrieval depends on joint encoding</vt:lpstr>
      <vt:lpstr>Encoding experiences in memory</vt:lpstr>
      <vt:lpstr>Environmental  Effects on Encoding</vt:lpstr>
      <vt:lpstr>Environmental  Effects on Encoding</vt:lpstr>
      <vt:lpstr>Encoding Specificity</vt:lpstr>
      <vt:lpstr>Encoding Specificity</vt:lpstr>
      <vt:lpstr>Encoding-dependent memory tricks</vt:lpstr>
      <vt:lpstr>Measuring memory performance</vt:lpstr>
      <vt:lpstr>Why do we forget?</vt:lpstr>
      <vt:lpstr>Why We Forget</vt:lpstr>
      <vt:lpstr>A classic relearning experiment</vt:lpstr>
      <vt:lpstr>Forgetting Curve for  Long-Term Memory</vt:lpstr>
      <vt:lpstr>Decay Theories</vt:lpstr>
      <vt:lpstr>Why We Forget</vt:lpstr>
      <vt:lpstr>Types of Interference</vt:lpstr>
      <vt:lpstr>Types of Interference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Encoding and retrieval</dc:title>
  <dc:creator>nisheeth</dc:creator>
  <cp:lastModifiedBy>nisheeth</cp:lastModifiedBy>
  <cp:revision>8</cp:revision>
  <dcterms:created xsi:type="dcterms:W3CDTF">2018-03-09T00:56:34Z</dcterms:created>
  <dcterms:modified xsi:type="dcterms:W3CDTF">2018-03-09T19:58:25Z</dcterms:modified>
</cp:coreProperties>
</file>