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CD3-AB03-4320-B373-BC8C3033EC93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4C73-832D-4D3A-B1D4-0D961D87FA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CD3-AB03-4320-B373-BC8C3033EC93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4C73-832D-4D3A-B1D4-0D961D87FA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CD3-AB03-4320-B373-BC8C3033EC93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4C73-832D-4D3A-B1D4-0D961D87FA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CD3-AB03-4320-B373-BC8C3033EC93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4C73-832D-4D3A-B1D4-0D961D87FA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CD3-AB03-4320-B373-BC8C3033EC93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4C73-832D-4D3A-B1D4-0D961D87FA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CD3-AB03-4320-B373-BC8C3033EC93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4C73-832D-4D3A-B1D4-0D961D87FA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CD3-AB03-4320-B373-BC8C3033EC93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4C73-832D-4D3A-B1D4-0D961D87FA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CD3-AB03-4320-B373-BC8C3033EC93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4C73-832D-4D3A-B1D4-0D961D87FA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CD3-AB03-4320-B373-BC8C3033EC93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4C73-832D-4D3A-B1D4-0D961D87FA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CD3-AB03-4320-B373-BC8C3033EC93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4C73-832D-4D3A-B1D4-0D961D87FA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CD3-AB03-4320-B373-BC8C3033EC93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4C73-832D-4D3A-B1D4-0D961D87FA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DACD3-AB03-4320-B373-BC8C3033EC93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F4C73-832D-4D3A-B1D4-0D961D87FA7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of associative memory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Nisheeth</a:t>
            </a:r>
          </a:p>
          <a:p>
            <a:r>
              <a:rPr lang="en-US" dirty="0" smtClean="0"/>
              <a:t>March 10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predictions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List length effects in recall</a:t>
            </a:r>
          </a:p>
          <a:p>
            <a:pPr lvl="1"/>
            <a:r>
              <a:rPr lang="en-US" dirty="0" smtClean="0"/>
              <a:t>Probability of sampling an item decreases as the number of items increases</a:t>
            </a:r>
          </a:p>
          <a:p>
            <a:r>
              <a:rPr lang="en-US" dirty="0" smtClean="0"/>
              <a:t>Presentation time effects</a:t>
            </a:r>
          </a:p>
          <a:p>
            <a:pPr lvl="1"/>
            <a:r>
              <a:rPr lang="en-US" dirty="0" smtClean="0"/>
              <a:t>Increased presentation time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stronger associations </a:t>
            </a:r>
            <a:r>
              <a:rPr lang="en-US" dirty="0" smtClean="0">
                <a:sym typeface="Wingdings" pitchFamily="2" charset="2"/>
              </a:rPr>
              <a:t> better recall and recognition</a:t>
            </a:r>
          </a:p>
          <a:p>
            <a:r>
              <a:rPr lang="en-US" dirty="0" smtClean="0">
                <a:sym typeface="Wingdings" pitchFamily="2" charset="2"/>
              </a:rPr>
              <a:t>Primacy effects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 recall because of reinforcement of previous samples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 recognition because of the generation of new images corresponding to each successful recognition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predictions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set cuing</a:t>
            </a:r>
          </a:p>
          <a:p>
            <a:pPr lvl="1"/>
            <a:r>
              <a:rPr lang="en-US" dirty="0" smtClean="0"/>
              <a:t>Cuing set reduces set of items that can be sampled from</a:t>
            </a:r>
          </a:p>
          <a:p>
            <a:pPr lvl="1"/>
            <a:r>
              <a:rPr lang="en-US" dirty="0" smtClean="0"/>
              <a:t>This is what the browser experiment is testing</a:t>
            </a:r>
          </a:p>
          <a:p>
            <a:r>
              <a:rPr lang="en-US" dirty="0" smtClean="0"/>
              <a:t>Word frequency effects</a:t>
            </a:r>
          </a:p>
          <a:p>
            <a:pPr lvl="1"/>
            <a:r>
              <a:rPr lang="en-US" dirty="0" smtClean="0"/>
              <a:t>Recall prefers high frequency items because they have more associations</a:t>
            </a:r>
          </a:p>
          <a:p>
            <a:pPr lvl="1"/>
            <a:r>
              <a:rPr lang="en-US" dirty="0" smtClean="0"/>
              <a:t>Recognition prefers low frequency items because there is a lower variance in the associative strength distribution for LF items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failures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Long term recency effects</a:t>
            </a:r>
          </a:p>
          <a:p>
            <a:r>
              <a:rPr lang="en-US" dirty="0" smtClean="0"/>
              <a:t>Null list length effect in recognition</a:t>
            </a:r>
          </a:p>
          <a:p>
            <a:pPr lvl="1"/>
            <a:r>
              <a:rPr lang="en-US" dirty="0" smtClean="0"/>
              <a:t>Empirical list length observations in recognition confounded with time to testing</a:t>
            </a:r>
          </a:p>
          <a:p>
            <a:pPr lvl="1"/>
            <a:r>
              <a:rPr lang="en-US" dirty="0" smtClean="0"/>
              <a:t>Recognition memory for up to 10000 images documented (Standing, 1973; Brady et al., 2014)</a:t>
            </a:r>
          </a:p>
          <a:p>
            <a:r>
              <a:rPr lang="en-US" dirty="0" smtClean="0"/>
              <a:t>List strength effect</a:t>
            </a:r>
          </a:p>
          <a:p>
            <a:pPr lvl="1"/>
            <a:r>
              <a:rPr lang="en-US" dirty="0" smtClean="0"/>
              <a:t>Strength of items = presentation time</a:t>
            </a:r>
          </a:p>
          <a:p>
            <a:pPr lvl="1"/>
            <a:r>
              <a:rPr lang="en-US" dirty="0" smtClean="0"/>
              <a:t>Recognition of strong items in lists of purely strong items better than in mixed lists</a:t>
            </a:r>
          </a:p>
          <a:p>
            <a:pPr lvl="1"/>
            <a:r>
              <a:rPr lang="en-US" dirty="0" smtClean="0"/>
              <a:t>Recognition of weak items in lists of purely weak items worse than recognition in mixed lists</a:t>
            </a:r>
          </a:p>
          <a:p>
            <a:r>
              <a:rPr lang="en-US" dirty="0" smtClean="0"/>
              <a:t>Mirror effect</a:t>
            </a:r>
          </a:p>
          <a:p>
            <a:pPr lvl="1"/>
            <a:r>
              <a:rPr lang="en-US" dirty="0" smtClean="0"/>
              <a:t>Greater true positives and fewer false positives in recognition of low frequency items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context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SAM makes no assumptions about the effect of the environment on retrieval cues guiding the memory process</a:t>
            </a:r>
          </a:p>
          <a:p>
            <a:pPr lvl="1"/>
            <a:r>
              <a:rPr lang="en-US" dirty="0" smtClean="0"/>
              <a:t>Accepted as inputs</a:t>
            </a:r>
          </a:p>
          <a:p>
            <a:pPr lvl="1"/>
            <a:r>
              <a:rPr lang="en-US" dirty="0" smtClean="0"/>
              <a:t>Recent retrievals can become cues for subsequent retrievals</a:t>
            </a:r>
          </a:p>
          <a:p>
            <a:r>
              <a:rPr lang="en-US" dirty="0" smtClean="0"/>
              <a:t>The temporal context model (TCM) changes this</a:t>
            </a:r>
          </a:p>
          <a:p>
            <a:pPr lvl="1"/>
            <a:r>
              <a:rPr lang="en-US" dirty="0" smtClean="0"/>
              <a:t>Assumes a linear drift of the </a:t>
            </a:r>
            <a:r>
              <a:rPr lang="en-US" i="1" dirty="0" smtClean="0"/>
              <a:t>temporal </a:t>
            </a:r>
            <a:r>
              <a:rPr lang="en-US" dirty="0" smtClean="0"/>
              <a:t>context cue that goes into every episodic memory encoding</a:t>
            </a:r>
          </a:p>
          <a:p>
            <a:pPr lvl="1"/>
            <a:r>
              <a:rPr lang="en-US" dirty="0" smtClean="0"/>
              <a:t>Recommended reading: (Howard &amp; Kahana, 2002)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TCM encoding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are represented as feature vectors </a:t>
            </a:r>
            <a:r>
              <a:rPr lang="en-US" b="1" dirty="0" smtClean="0"/>
              <a:t>f</a:t>
            </a:r>
          </a:p>
          <a:p>
            <a:r>
              <a:rPr lang="en-US" dirty="0" smtClean="0"/>
              <a:t>Context is also represented as feature vectors </a:t>
            </a:r>
            <a:r>
              <a:rPr lang="en-US" b="1" dirty="0" smtClean="0"/>
              <a:t>c</a:t>
            </a:r>
            <a:r>
              <a:rPr lang="en-US" dirty="0" smtClean="0"/>
              <a:t> – on a different feature space</a:t>
            </a:r>
          </a:p>
          <a:p>
            <a:r>
              <a:rPr lang="en-US" dirty="0" smtClean="0"/>
              <a:t>Both item and feature vectors are time-indexed</a:t>
            </a:r>
          </a:p>
          <a:p>
            <a:r>
              <a:rPr lang="en-US" dirty="0" smtClean="0"/>
              <a:t>Construct an item-context mapping via an outer product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5410200"/>
            <a:ext cx="22574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TCM retrieval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Retrieval happens via spreading activation</a:t>
            </a:r>
          </a:p>
          <a:p>
            <a:r>
              <a:rPr lang="en-US" dirty="0" smtClean="0"/>
              <a:t>A state </a:t>
            </a:r>
            <a:r>
              <a:rPr lang="en-US" b="1" dirty="0" smtClean="0"/>
              <a:t>c</a:t>
            </a:r>
            <a:r>
              <a:rPr lang="en-US" dirty="0" smtClean="0"/>
              <a:t> on C will provide activation input </a:t>
            </a:r>
            <a:r>
              <a:rPr lang="en-US" b="1" dirty="0" smtClean="0"/>
              <a:t>f</a:t>
            </a:r>
            <a:r>
              <a:rPr lang="en-US" baseline="30000" dirty="0" smtClean="0"/>
              <a:t>out</a:t>
            </a:r>
            <a:r>
              <a:rPr lang="en-US" dirty="0" smtClean="0"/>
              <a:t> = M</a:t>
            </a:r>
            <a:r>
              <a:rPr lang="en-US" baseline="30000" dirty="0" smtClean="0"/>
              <a:t>FC</a:t>
            </a:r>
            <a:r>
              <a:rPr lang="en-US" dirty="0" smtClean="0"/>
              <a:t> </a:t>
            </a:r>
            <a:r>
              <a:rPr lang="en-US" b="1" dirty="0" smtClean="0"/>
              <a:t>c</a:t>
            </a:r>
          </a:p>
          <a:p>
            <a:r>
              <a:rPr lang="en-US" dirty="0" smtClean="0"/>
              <a:t>Similarity of this input to a given item </a:t>
            </a:r>
            <a:r>
              <a:rPr lang="en-US" b="1" dirty="0" smtClean="0"/>
              <a:t>f </a:t>
            </a:r>
            <a:r>
              <a:rPr lang="en-US" dirty="0" smtClean="0"/>
              <a:t>can be measured as a dot product</a:t>
            </a:r>
          </a:p>
          <a:p>
            <a:r>
              <a:rPr lang="en-US" dirty="0" smtClean="0"/>
              <a:t>This quantifies the retrieval pull the context exerts on each item</a:t>
            </a:r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25" y="1905000"/>
            <a:ext cx="31146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7086600" y="5410200"/>
            <a:ext cx="2286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2600" y="62878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Follows from </a:t>
            </a:r>
            <a:r>
              <a:rPr lang="en-US" b="1" dirty="0" smtClean="0"/>
              <a:t>f </a:t>
            </a:r>
            <a:r>
              <a:rPr lang="en-US" dirty="0" smtClean="0"/>
              <a:t>orthonormality (assumed)</a:t>
            </a:r>
            <a:endParaRPr lang="en-GB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context drift assumption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 linear drift in context</a:t>
            </a:r>
          </a:p>
          <a:p>
            <a:endParaRPr lang="en-US" dirty="0"/>
          </a:p>
          <a:p>
            <a:r>
              <a:rPr lang="en-US" dirty="0" smtClean="0"/>
              <a:t>A little bit like a recurrent network</a:t>
            </a:r>
          </a:p>
          <a:p>
            <a:r>
              <a:rPr lang="en-US" dirty="0" smtClean="0"/>
              <a:t>Naturally makes contexts at closer times more similar than contexts at farther times from the probe point</a:t>
            </a:r>
          </a:p>
          <a:p>
            <a:r>
              <a:rPr lang="en-US" dirty="0" smtClean="0"/>
              <a:t>Yields long-term recency predictions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286000"/>
            <a:ext cx="19716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memory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To explain list-length and fan effects</a:t>
            </a:r>
          </a:p>
          <a:p>
            <a:r>
              <a:rPr lang="en-US" dirty="0" smtClean="0"/>
              <a:t>Direct access</a:t>
            </a:r>
          </a:p>
          <a:p>
            <a:pPr lvl="1"/>
            <a:r>
              <a:rPr lang="en-US" dirty="0" smtClean="0"/>
              <a:t>To explain rapid true negatives in recognition</a:t>
            </a:r>
          </a:p>
          <a:p>
            <a:r>
              <a:rPr lang="en-US" dirty="0" smtClean="0"/>
              <a:t>Implicit recognition</a:t>
            </a:r>
          </a:p>
          <a:p>
            <a:pPr lvl="1"/>
            <a:r>
              <a:rPr lang="en-US" dirty="0" smtClean="0"/>
              <a:t>To explain the mind’s solution to the correspondence problem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096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https://pdfs.semanticscholar.org/7ebc/6fb776eb2250da7c925946424b9fee37097c.pdf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retrieval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Search of associative memory (SAM) was the first modern computational model of memory retrieval (</a:t>
            </a:r>
            <a:r>
              <a:rPr lang="en-US" dirty="0" err="1" smtClean="0"/>
              <a:t>Gillund</a:t>
            </a:r>
            <a:r>
              <a:rPr lang="en-US" dirty="0" smtClean="0"/>
              <a:t> &amp; </a:t>
            </a:r>
            <a:r>
              <a:rPr lang="en-US" dirty="0" err="1" smtClean="0"/>
              <a:t>Shiffrin</a:t>
            </a:r>
            <a:r>
              <a:rPr lang="en-US" dirty="0" smtClean="0"/>
              <a:t>, 1984)</a:t>
            </a:r>
          </a:p>
          <a:p>
            <a:pPr lvl="1"/>
            <a:r>
              <a:rPr lang="en-US" dirty="0" smtClean="0"/>
              <a:t>Assumes that information is stored in a distributed manner as memory ‘images’</a:t>
            </a:r>
          </a:p>
          <a:p>
            <a:pPr lvl="2"/>
            <a:r>
              <a:rPr lang="en-US" dirty="0" smtClean="0"/>
              <a:t>Images contain item, associative and contextual information</a:t>
            </a:r>
          </a:p>
          <a:p>
            <a:pPr lvl="1"/>
            <a:r>
              <a:rPr lang="en-US" dirty="0" smtClean="0"/>
              <a:t>Retrieval is modeled as a cue-dependent process</a:t>
            </a:r>
          </a:p>
          <a:p>
            <a:pPr lvl="2"/>
            <a:r>
              <a:rPr lang="en-US" dirty="0" smtClean="0"/>
              <a:t>Whether an image is retrieved or not is a function of the associative strengths of the retrieval cues to that image</a:t>
            </a:r>
          </a:p>
          <a:p>
            <a:pPr lvl="1"/>
            <a:r>
              <a:rPr lang="en-US" dirty="0" smtClean="0"/>
              <a:t>Single process model of recall and recognition</a:t>
            </a:r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and recall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7772400" cy="334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basic idea</a:t>
            </a:r>
            <a:endParaRPr lang="en-GB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79819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Assume the retrieval probe contains multiple cues Q</a:t>
            </a:r>
            <a:r>
              <a:rPr lang="en-US" baseline="-25000" dirty="0" smtClean="0"/>
              <a:t>1</a:t>
            </a:r>
            <a:r>
              <a:rPr lang="en-US" dirty="0" smtClean="0"/>
              <a:t>, Q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m</a:t>
            </a:r>
            <a:endParaRPr lang="en-US" baseline="-25000" dirty="0" smtClean="0"/>
          </a:p>
          <a:p>
            <a:r>
              <a:rPr lang="en-US" dirty="0" smtClean="0"/>
              <a:t>Combined activation of image I</a:t>
            </a:r>
            <a:r>
              <a:rPr lang="en-US" baseline="-25000" dirty="0" smtClean="0"/>
              <a:t>i </a:t>
            </a:r>
            <a:r>
              <a:rPr lang="en-US" dirty="0"/>
              <a:t> </a:t>
            </a:r>
            <a:r>
              <a:rPr lang="en-US" dirty="0" smtClean="0"/>
              <a:t>is a multiplicative combination of individual image-cue associations</a:t>
            </a:r>
          </a:p>
          <a:p>
            <a:endParaRPr lang="en-US" baseline="-25000" dirty="0"/>
          </a:p>
          <a:p>
            <a:endParaRPr lang="en-US" baseline="-25000" dirty="0" smtClean="0"/>
          </a:p>
          <a:p>
            <a:r>
              <a:rPr lang="en-US" dirty="0" smtClean="0"/>
              <a:t>Probability of sampling an image is a simple Luce choice rule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 the same as the probability of successful memory retrieval</a:t>
            </a:r>
          </a:p>
          <a:p>
            <a:pPr lvl="1"/>
            <a:r>
              <a:rPr lang="en-US" dirty="0" smtClean="0"/>
              <a:t>An image may or may not activate recovery of the correct target of retrieval</a:t>
            </a:r>
          </a:p>
          <a:p>
            <a:endParaRPr lang="en-GB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9425" y="2961217"/>
            <a:ext cx="2085975" cy="77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962400"/>
            <a:ext cx="194913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of successful recovery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Probability of recall success</a:t>
            </a:r>
          </a:p>
          <a:p>
            <a:endParaRPr lang="en-US" dirty="0"/>
          </a:p>
          <a:p>
            <a:r>
              <a:rPr lang="en-US" dirty="0" smtClean="0"/>
              <a:t>If attempt succeeds, association between probe cues and sampled image strengthens</a:t>
            </a:r>
          </a:p>
          <a:p>
            <a:pPr lvl="1"/>
            <a:r>
              <a:rPr lang="en-US" dirty="0" smtClean="0"/>
              <a:t>SAM had basic learning built into it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5590" y="2209800"/>
            <a:ext cx="328041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962400"/>
            <a:ext cx="331677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recognition algorithm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76400"/>
            <a:ext cx="4500562" cy="475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recall algorithm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1198027"/>
            <a:ext cx="7515225" cy="546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634</Words>
  <Application>Microsoft Office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Search of associative memory</vt:lpstr>
      <vt:lpstr>Elements of memory models</vt:lpstr>
      <vt:lpstr>Modeling retrieval</vt:lpstr>
      <vt:lpstr>Recognition and recall</vt:lpstr>
      <vt:lpstr>SAM basic idea</vt:lpstr>
      <vt:lpstr>SAM implementation</vt:lpstr>
      <vt:lpstr>SAM implementation</vt:lpstr>
      <vt:lpstr>SAM recognition algorithm</vt:lpstr>
      <vt:lpstr>SAM recall algorithm</vt:lpstr>
      <vt:lpstr>Successful predictions</vt:lpstr>
      <vt:lpstr>Successful predictions</vt:lpstr>
      <vt:lpstr>SAM failures</vt:lpstr>
      <vt:lpstr>Temporal context model</vt:lpstr>
      <vt:lpstr>TCM encoding</vt:lpstr>
      <vt:lpstr>TCM retrieval</vt:lpstr>
      <vt:lpstr>The context drift assumption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of associative memory</dc:title>
  <dc:creator>nisheeth</dc:creator>
  <cp:lastModifiedBy>nisheeth</cp:lastModifiedBy>
  <cp:revision>7</cp:revision>
  <dcterms:created xsi:type="dcterms:W3CDTF">2018-03-09T19:57:38Z</dcterms:created>
  <dcterms:modified xsi:type="dcterms:W3CDTF">2018-03-10T02:22:37Z</dcterms:modified>
</cp:coreProperties>
</file>