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D243C-B420-44D1-8BD5-8E2A8E9EAC0F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2857-B51B-4B35-9BFA-FF8DEB6C856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1A139-83BB-45F3-B1EB-AADAA50F8724}" type="slidenum">
              <a:rPr lang="en-US"/>
              <a:pPr/>
              <a:t>3</a:t>
            </a:fld>
            <a:endParaRPr lang="en-US"/>
          </a:p>
        </p:txBody>
      </p:sp>
      <p:sp>
        <p:nvSpPr>
          <p:cNvPr id="154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1A139-83BB-45F3-B1EB-AADAA50F8724}" type="slidenum">
              <a:rPr lang="en-US"/>
              <a:pPr/>
              <a:t>10</a:t>
            </a:fld>
            <a:endParaRPr lang="en-US"/>
          </a:p>
        </p:txBody>
      </p:sp>
      <p:sp>
        <p:nvSpPr>
          <p:cNvPr id="154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035E-055D-487B-917E-BA29E8ED097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DFF7-AD9D-4AA4-AEA1-22F0B827D25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memory associativity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March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219200"/>
            <a:ext cx="3810000" cy="5380038"/>
            <a:chOff x="3264" y="1248"/>
            <a:chExt cx="2290" cy="3059"/>
          </a:xfrm>
        </p:grpSpPr>
        <p:pic>
          <p:nvPicPr>
            <p:cNvPr id="1544196" name="Picture 4" descr="gebc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1248"/>
              <a:ext cx="2290" cy="2976"/>
            </a:xfrm>
            <a:prstGeom prst="rect">
              <a:avLst/>
            </a:prstGeom>
            <a:noFill/>
          </p:spPr>
        </p:pic>
        <p:sp>
          <p:nvSpPr>
            <p:cNvPr id="1544197" name="Text Box 5"/>
            <p:cNvSpPr txBox="1">
              <a:spLocks noChangeArrowheads="1"/>
            </p:cNvSpPr>
            <p:nvPr/>
          </p:nvSpPr>
          <p:spPr bwMode="auto">
            <a:xfrm>
              <a:off x="4608" y="4185"/>
              <a:ext cx="91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800">
                  <a:latin typeface="Times New Roman" pitchFamily="18" charset="0"/>
                </a:rPr>
                <a:t>Hofstadter. Godel, Escher, Bach.</a:t>
              </a:r>
            </a:p>
          </p:txBody>
        </p:sp>
      </p:grpSp>
      <p:sp>
        <p:nvSpPr>
          <p:cNvPr id="1544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Networks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say something about how the semantic network comes about</a:t>
            </a:r>
          </a:p>
          <a:p>
            <a:r>
              <a:rPr lang="en-US" dirty="0" smtClean="0"/>
              <a:t>Spreading activation from node to node brings the graph into its present shape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1838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predictions are possible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Exploration in the semantic network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Exploration of memory is affected by the familiar exploration-exploitation tradeoff</a:t>
            </a:r>
          </a:p>
          <a:p>
            <a:pPr lvl="1"/>
            <a:r>
              <a:rPr lang="en-US" dirty="0" smtClean="0"/>
              <a:t>But how? Search in memory is impossible?</a:t>
            </a:r>
          </a:p>
          <a:p>
            <a:pPr lvl="1"/>
            <a:r>
              <a:rPr lang="en-US" dirty="0" smtClean="0"/>
              <a:t>By manipulation of cues</a:t>
            </a:r>
          </a:p>
          <a:p>
            <a:r>
              <a:rPr lang="en-US" dirty="0" smtClean="0"/>
              <a:t>What sort of effect can environmental factors or previous tasks have on memory exploration?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1838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https://warwick.ac.uk/fac/sci/psych/people/thills/thills/2015hillstics.pdf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Thomas Hills’ memory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Optimal foraging theory</a:t>
            </a:r>
          </a:p>
          <a:p>
            <a:pPr lvl="1"/>
            <a:r>
              <a:rPr lang="en-US" dirty="0" smtClean="0"/>
              <a:t>Animal spends some time looking for food</a:t>
            </a:r>
          </a:p>
          <a:p>
            <a:pPr lvl="1"/>
            <a:r>
              <a:rPr lang="en-US" dirty="0" smtClean="0"/>
              <a:t>When it finds a patch of food, the rate of food acquisition drops over time</a:t>
            </a:r>
          </a:p>
          <a:p>
            <a:pPr lvl="1"/>
            <a:r>
              <a:rPr lang="en-US" dirty="0" smtClean="0"/>
              <a:t>Goal is to maximize rate of food accumulation</a:t>
            </a:r>
          </a:p>
          <a:p>
            <a:pPr lvl="1"/>
            <a:r>
              <a:rPr lang="en-US" dirty="0" smtClean="0"/>
              <a:t>Optimal theory predicts: shift to a new patch when food acquisition rate drops below global mean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257800"/>
            <a:ext cx="876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spatial foraging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task: find hidden areas of high reward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Strategies differ</a:t>
            </a:r>
            <a:endParaRPr lang="en-US" dirty="0"/>
          </a:p>
          <a:p>
            <a:pPr>
              <a:buNone/>
            </a:pP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100" y="2133600"/>
            <a:ext cx="40005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600575"/>
            <a:ext cx="39147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 participants do a memory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Scrabble: find all words in the letter set NSBDOE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667000"/>
            <a:ext cx="3962400" cy="329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production shows sequential dependence</a:t>
            </a:r>
            <a:endParaRPr lang="en-GB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098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task appears to control exploration propensity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0962" y="2395538"/>
            <a:ext cx="5389438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587906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 network traversal is cognitively controllable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context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SAM makes no assumptions about the effect of the environment on retrieval cues guiding the memory process</a:t>
            </a:r>
          </a:p>
          <a:p>
            <a:pPr lvl="1"/>
            <a:r>
              <a:rPr lang="en-US" dirty="0" smtClean="0"/>
              <a:t>Accepted as inputs</a:t>
            </a:r>
          </a:p>
          <a:p>
            <a:pPr lvl="1"/>
            <a:r>
              <a:rPr lang="en-US" dirty="0" smtClean="0"/>
              <a:t>Recent retrievals can become cues for subsequent retrievals</a:t>
            </a:r>
          </a:p>
          <a:p>
            <a:r>
              <a:rPr lang="en-US" dirty="0" smtClean="0"/>
              <a:t>The temporal context model (TCM) changes this</a:t>
            </a:r>
          </a:p>
          <a:p>
            <a:pPr lvl="1"/>
            <a:r>
              <a:rPr lang="en-US" dirty="0" smtClean="0"/>
              <a:t>Assumes a linear drift of the </a:t>
            </a:r>
            <a:r>
              <a:rPr lang="en-US" i="1" dirty="0" smtClean="0"/>
              <a:t>temporal </a:t>
            </a:r>
            <a:r>
              <a:rPr lang="en-US" dirty="0" smtClean="0"/>
              <a:t>context cue that goes into every episodic memory encoding</a:t>
            </a:r>
          </a:p>
          <a:p>
            <a:pPr lvl="1"/>
            <a:r>
              <a:rPr lang="en-US" dirty="0" smtClean="0"/>
              <a:t>Recommended reading: (Howard &amp; Kahana, 2002)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of associative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last class, we saw the SAM model of memory encoding and retrieval</a:t>
            </a:r>
          </a:p>
          <a:p>
            <a:r>
              <a:rPr lang="en-US" dirty="0" smtClean="0"/>
              <a:t>If we can assume that we know the associative strength between all possible targets and cues</a:t>
            </a:r>
          </a:p>
          <a:p>
            <a:pPr lvl="1"/>
            <a:r>
              <a:rPr lang="en-US" dirty="0" smtClean="0"/>
              <a:t>We can predict various experimental outcomes in memory experiments</a:t>
            </a:r>
          </a:p>
          <a:p>
            <a:r>
              <a:rPr lang="en-US" dirty="0" smtClean="0"/>
              <a:t>But how do associative strengths get to be the way they are in your head?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219200"/>
            <a:ext cx="3810000" cy="5380038"/>
            <a:chOff x="3264" y="1248"/>
            <a:chExt cx="2290" cy="3059"/>
          </a:xfrm>
        </p:grpSpPr>
        <p:pic>
          <p:nvPicPr>
            <p:cNvPr id="1544196" name="Picture 4" descr="gebcro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64" y="1248"/>
              <a:ext cx="2290" cy="2976"/>
            </a:xfrm>
            <a:prstGeom prst="rect">
              <a:avLst/>
            </a:prstGeom>
            <a:noFill/>
          </p:spPr>
        </p:pic>
        <p:sp>
          <p:nvSpPr>
            <p:cNvPr id="1544197" name="Text Box 5"/>
            <p:cNvSpPr txBox="1">
              <a:spLocks noChangeArrowheads="1"/>
            </p:cNvSpPr>
            <p:nvPr/>
          </p:nvSpPr>
          <p:spPr bwMode="auto">
            <a:xfrm>
              <a:off x="4608" y="4185"/>
              <a:ext cx="91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800">
                  <a:latin typeface="Times New Roman" pitchFamily="18" charset="0"/>
                </a:rPr>
                <a:t>Hofstadter. Godel, Escher, Bach.</a:t>
              </a:r>
            </a:p>
          </p:txBody>
        </p:sp>
      </p:grpSp>
      <p:sp>
        <p:nvSpPr>
          <p:cNvPr id="1544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Networks </a:t>
            </a:r>
          </a:p>
        </p:txBody>
      </p:sp>
      <p:graphicFrame>
        <p:nvGraphicFramePr>
          <p:cNvPr id="1544199" name="Object 7"/>
          <p:cNvGraphicFramePr>
            <a:graphicFrameLocks noChangeAspect="1"/>
          </p:cNvGraphicFramePr>
          <p:nvPr>
            <p:ph idx="1"/>
          </p:nvPr>
        </p:nvGraphicFramePr>
        <p:xfrm>
          <a:off x="4648200" y="1752600"/>
          <a:ext cx="3494088" cy="4114800"/>
        </p:xfrm>
        <a:graphic>
          <a:graphicData uri="http://schemas.openxmlformats.org/presentationml/2006/ole">
            <p:oleObj spid="_x0000_s1026" r:id="rId5" imgW="2362200" imgH="2781300" progId="Word.Document.8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61838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Explains everything and predicts nothing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be more precise in dealing with semantic networks?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Griffiths and Steyvers made a great observation</a:t>
            </a:r>
          </a:p>
          <a:p>
            <a:pPr lvl="1"/>
            <a:r>
              <a:rPr lang="en-US" dirty="0" smtClean="0"/>
              <a:t>Search in the semantic network has the same information-theoretic constraints as relevance search on the internet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14800"/>
            <a:ext cx="53721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400800"/>
            <a:ext cx="739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reading: Griffiths, Steyvers &amp; </a:t>
            </a:r>
            <a:r>
              <a:rPr lang="en-US" dirty="0" err="1" smtClean="0"/>
              <a:t>Firl</a:t>
            </a:r>
            <a:r>
              <a:rPr lang="en-US" dirty="0" smtClean="0"/>
              <a:t>. Google in the mind. 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PageRank to predict word completing task performance</a:t>
            </a:r>
          </a:p>
          <a:p>
            <a:r>
              <a:rPr lang="en-US" dirty="0" smtClean="0"/>
              <a:t>PageRank:</a:t>
            </a:r>
          </a:p>
          <a:p>
            <a:pPr lvl="1"/>
            <a:r>
              <a:rPr lang="en-US" dirty="0" smtClean="0"/>
              <a:t>Consider the adjacency matrix of all web pages L</a:t>
            </a:r>
          </a:p>
          <a:p>
            <a:pPr lvl="1"/>
            <a:r>
              <a:rPr lang="en-US" dirty="0" smtClean="0"/>
              <a:t>Important websites are linked to by other important websites</a:t>
            </a:r>
          </a:p>
          <a:p>
            <a:pPr lvl="1"/>
            <a:r>
              <a:rPr lang="en-US" dirty="0" smtClean="0"/>
              <a:t>Consider each link to be transporting some of each website’s importance to the outbound connection</a:t>
            </a:r>
          </a:p>
          <a:p>
            <a:pPr lvl="1"/>
            <a:r>
              <a:rPr lang="en-US" dirty="0" smtClean="0"/>
              <a:t>Solve for importance; list websites containing search term in order of importance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hypothesis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brain areas stimulated by a particular retrieval cue constitute nodes in a graph</a:t>
            </a:r>
          </a:p>
          <a:p>
            <a:r>
              <a:rPr lang="en-US" dirty="0" smtClean="0"/>
              <a:t>Consider the adjacency matrix of this graph, measure in terms of synaptic connectivity</a:t>
            </a:r>
          </a:p>
          <a:p>
            <a:r>
              <a:rPr lang="en-US" u="sng" dirty="0" smtClean="0"/>
              <a:t>Consider accessibility of a memory </a:t>
            </a:r>
            <a:r>
              <a:rPr lang="en-US" u="sng" dirty="0" err="1" smtClean="0"/>
              <a:t>engram</a:t>
            </a:r>
            <a:r>
              <a:rPr lang="en-US" u="sng" dirty="0" smtClean="0"/>
              <a:t> as the equivalent of website ‘importance’</a:t>
            </a:r>
          </a:p>
          <a:p>
            <a:r>
              <a:rPr lang="en-US" dirty="0" smtClean="0"/>
              <a:t>We have a correspondence between web and memory search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completion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Given a letter, come up with as many words as you can that start with that letter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7869693" cy="435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model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PageRank-like associativity is the outcome</a:t>
            </a:r>
          </a:p>
          <a:p>
            <a:pPr lvl="1"/>
            <a:r>
              <a:rPr lang="en-US" dirty="0" smtClean="0"/>
              <a:t>What is the process?</a:t>
            </a:r>
          </a:p>
          <a:p>
            <a:r>
              <a:rPr lang="en-US" dirty="0" smtClean="0"/>
              <a:t>One possibility</a:t>
            </a:r>
          </a:p>
          <a:p>
            <a:pPr lvl="1"/>
            <a:r>
              <a:rPr lang="en-US" dirty="0" smtClean="0"/>
              <a:t>Activation spreads from node to node along associative links</a:t>
            </a:r>
          </a:p>
          <a:p>
            <a:pPr lvl="1"/>
            <a:r>
              <a:rPr lang="en-US" dirty="0" smtClean="0"/>
              <a:t>Assume each node spreads its activation equally over all nodes it is connected to</a:t>
            </a:r>
          </a:p>
          <a:p>
            <a:pPr lvl="1"/>
            <a:r>
              <a:rPr lang="en-US" dirty="0" smtClean="0"/>
              <a:t>New activation = old activation – decay + inputs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formally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 vector </a:t>
            </a:r>
            <a:r>
              <a:rPr lang="en-US" b="1" dirty="0" smtClean="0"/>
              <a:t>x</a:t>
            </a:r>
            <a:r>
              <a:rPr lang="en-US" dirty="0" smtClean="0"/>
              <a:t> is activation for all nodes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 </a:t>
            </a:r>
            <a:r>
              <a:rPr lang="en-US" b="1" dirty="0" smtClean="0"/>
              <a:t>M</a:t>
            </a:r>
            <a:r>
              <a:rPr lang="en-US" dirty="0" smtClean="0"/>
              <a:t> is a matrix whose entries are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b="1" dirty="0" smtClean="0"/>
              <a:t>L</a:t>
            </a:r>
            <a:r>
              <a:rPr lang="en-US" dirty="0" smtClean="0"/>
              <a:t> are binary outbound links in the graph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388" y="2371725"/>
            <a:ext cx="44672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057650"/>
            <a:ext cx="25812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594</Words>
  <Application>Microsoft Office PowerPoint</Application>
  <PresentationFormat>On-screen Show (4:3)</PresentationFormat>
  <Paragraphs>80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Office Word 97 - 2003 Document</vt:lpstr>
      <vt:lpstr>Modeling memory associativity</vt:lpstr>
      <vt:lpstr>Search of associative memory</vt:lpstr>
      <vt:lpstr>Semantic Networks </vt:lpstr>
      <vt:lpstr>Can we be more precise in dealing with semantic networks?</vt:lpstr>
      <vt:lpstr>Basic idea</vt:lpstr>
      <vt:lpstr>Memory hypothesis</vt:lpstr>
      <vt:lpstr>Word completion task</vt:lpstr>
      <vt:lpstr>How to model this?</vt:lpstr>
      <vt:lpstr>Modeling formally</vt:lpstr>
      <vt:lpstr>Semantic Networks </vt:lpstr>
      <vt:lpstr>Exploration in the semantic network</vt:lpstr>
      <vt:lpstr>Thomas Hills’ memory search</vt:lpstr>
      <vt:lpstr>A spatial foraging task</vt:lpstr>
      <vt:lpstr>Same participants do a memory task</vt:lpstr>
      <vt:lpstr>Word production shows sequential dependence</vt:lpstr>
      <vt:lpstr>Previous task appears to control exploration propensity</vt:lpstr>
      <vt:lpstr>Temporal context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memory associativity</dc:title>
  <dc:creator>nisheeth</dc:creator>
  <cp:lastModifiedBy>nisheeth</cp:lastModifiedBy>
  <cp:revision>18</cp:revision>
  <dcterms:created xsi:type="dcterms:W3CDTF">2018-03-12T19:28:32Z</dcterms:created>
  <dcterms:modified xsi:type="dcterms:W3CDTF">2018-03-15T03:33:53Z</dcterms:modified>
</cp:coreProperties>
</file>