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57" r:id="rId4"/>
    <p:sldId id="258" r:id="rId5"/>
    <p:sldId id="259" r:id="rId6"/>
    <p:sldId id="260" r:id="rId7"/>
    <p:sldId id="282" r:id="rId8"/>
    <p:sldId id="262" r:id="rId9"/>
    <p:sldId id="263" r:id="rId10"/>
    <p:sldId id="264" r:id="rId11"/>
    <p:sldId id="280" r:id="rId12"/>
    <p:sldId id="265" r:id="rId13"/>
    <p:sldId id="266" r:id="rId14"/>
    <p:sldId id="267" r:id="rId15"/>
    <p:sldId id="268" r:id="rId16"/>
    <p:sldId id="269" r:id="rId17"/>
    <p:sldId id="270" r:id="rId18"/>
    <p:sldId id="273" r:id="rId19"/>
    <p:sldId id="274" r:id="rId20"/>
    <p:sldId id="276" r:id="rId21"/>
    <p:sldId id="277" r:id="rId22"/>
    <p:sldId id="278" r:id="rId23"/>
    <p:sldId id="279"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05CAFB-2856-4877-BF74-D538A484F494}" type="datetimeFigureOut">
              <a:rPr lang="en-GB" smtClean="0"/>
              <a:t>15/03/2018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DC285-7C85-406D-9BD1-D51869CC2382}"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3D6B59D-42E6-407A-8A1A-2C8DE8ABCFA8}" type="slidenum">
              <a:rPr lang="en-US"/>
              <a:pPr/>
              <a:t>8</a:t>
            </a:fld>
            <a:endParaRPr lang="en-US"/>
          </a:p>
        </p:txBody>
      </p:sp>
      <p:sp>
        <p:nvSpPr>
          <p:cNvPr id="22530" name="Rectangle 2"/>
          <p:cNvSpPr>
            <a:spLocks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EB6DF6D-4661-4E2B-8943-32C97745375F}" type="slidenum">
              <a:rPr lang="en-US"/>
              <a:pPr/>
              <a:t>18</a:t>
            </a:fld>
            <a:endParaRPr lang="en-US"/>
          </a:p>
        </p:txBody>
      </p:sp>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0A96874-5910-4AD0-95BA-5C1D04556DCB}" type="slidenum">
              <a:rPr lang="en-US"/>
              <a:pPr/>
              <a:t>19</a:t>
            </a:fld>
            <a:endParaRPr lang="en-US"/>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16BE9E3-9373-4EA9-8D74-C8364DDD9DDE}" type="slidenum">
              <a:rPr lang="en-US"/>
              <a:pPr/>
              <a:t>20</a:t>
            </a:fld>
            <a:endParaRPr lang="en-US"/>
          </a:p>
        </p:txBody>
      </p:sp>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dirty="0" err="1" smtClean="0"/>
              <a:t>Malinow</a:t>
            </a:r>
            <a:r>
              <a:rPr lang="en-US" dirty="0" smtClean="0"/>
              <a:t> </a:t>
            </a:r>
            <a:r>
              <a:rPr lang="en-US" dirty="0"/>
              <a:t>and his colleagues used a special technique to insert modified glutamate receptors, GluR1, into the lateral </a:t>
            </a:r>
            <a:r>
              <a:rPr lang="en-US" dirty="0" err="1"/>
              <a:t>amygdala</a:t>
            </a:r>
            <a:r>
              <a:rPr lang="en-US" dirty="0"/>
              <a:t>. (A) These receptors were labeled with a fluorescent molecule and could be visualized. (B) Rats with these fluorescent-tag AMPA receptors were tested for fear of a tone paired with shock or tested for fear of a tone unpaired with shock. Rats in the paired condition displayed fear to the tone. The rats were then sacrificed and slices were taken from their brains. An analysis of these slices revealed fear conditioning had driven the GluR1 AMPA receptors into the spines. (C) Schematic representation of the distribution of the GluR1 receptors prior to training. (D) After the training, rats in the paired condition had more GluR1 receptors trafficked into the plasma membrane than rats in the unpaired condition. These results indicate that a behavioral experience that produces fear conditioning also drives AMPA receptors into the synapse. (After </a:t>
            </a:r>
            <a:r>
              <a:rPr lang="en-US" dirty="0" err="1"/>
              <a:t>Rumpel</a:t>
            </a:r>
            <a:r>
              <a:rPr lang="en-US" dirty="0"/>
              <a:t> et al., 2005.)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F70C9E8-265D-4710-914E-58C7F2C022A1}" type="slidenum">
              <a:rPr lang="en-US"/>
              <a:pPr/>
              <a:t>21</a:t>
            </a:fld>
            <a:endParaRPr lang="en-US"/>
          </a:p>
        </p:txBody>
      </p:sp>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dirty="0" smtClean="0"/>
              <a:t>(</a:t>
            </a:r>
            <a:r>
              <a:rPr lang="en-US" dirty="0"/>
              <a:t>A) Modified nonfunctional GluR1 receptors are injected into the lateral </a:t>
            </a:r>
            <a:r>
              <a:rPr lang="en-US" dirty="0" err="1"/>
              <a:t>amygdala</a:t>
            </a:r>
            <a:r>
              <a:rPr lang="en-US" dirty="0"/>
              <a:t>. These modified receptors compete with endogenous functional GluR1 receptors for trafficking into spines. (B) Rats injected with this receptor display impaired fear conditioning to a tone paired with shock. (C) Slices from animals injected with the modified receptor cannot sustain LTP induced in the lateral </a:t>
            </a:r>
            <a:r>
              <a:rPr lang="en-US" dirty="0" err="1"/>
              <a:t>amygdala</a:t>
            </a:r>
            <a:r>
              <a:rPr lang="en-US" dirty="0"/>
              <a:t>. (After </a:t>
            </a:r>
            <a:r>
              <a:rPr lang="en-US" dirty="0" err="1"/>
              <a:t>Rumpel</a:t>
            </a:r>
            <a:r>
              <a:rPr lang="en-US" dirty="0"/>
              <a:t> et al., 2006.)</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5C9EE18-9D12-49B1-8588-023D48B0BCDB}" type="slidenum">
              <a:rPr lang="en-US"/>
              <a:pPr/>
              <a:t>22</a:t>
            </a:fld>
            <a:endParaRPr lang="en-US"/>
          </a:p>
        </p:txBody>
      </p:sp>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dirty="0" smtClean="0"/>
              <a:t>(</a:t>
            </a:r>
            <a:r>
              <a:rPr lang="en-US" dirty="0"/>
              <a:t>A) When glutamate binds to AMPA receptors the conductance channel is briefly opened and this allows positive ions to enter. (B) When </a:t>
            </a:r>
            <a:r>
              <a:rPr lang="en-US" dirty="0" err="1"/>
              <a:t>ampakines</a:t>
            </a:r>
            <a:r>
              <a:rPr lang="en-US" dirty="0"/>
              <a:t> and glutamate both bind to the AMPA receptor, the channel stays open longer and therefore more ions enter and the synaptic response is enhanced. (C) </a:t>
            </a:r>
            <a:r>
              <a:rPr lang="en-US" dirty="0" err="1"/>
              <a:t>Ampakines</a:t>
            </a:r>
            <a:r>
              <a:rPr lang="en-US" dirty="0"/>
              <a:t> enhance the rate of auditory fear conditioning.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FBE61A3-324B-46C9-8385-8673602E9E4C}" type="slidenum">
              <a:rPr lang="en-US"/>
              <a:pPr/>
              <a:t>23</a:t>
            </a:fld>
            <a:endParaRPr lang="en-US"/>
          </a:p>
        </p:txBody>
      </p:sp>
      <p:sp>
        <p:nvSpPr>
          <p:cNvPr id="25602" name="Rectangle 2"/>
          <p:cNvSpPr>
            <a:spLocks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US" dirty="0" smtClean="0"/>
              <a:t>The </a:t>
            </a:r>
            <a:r>
              <a:rPr lang="en-US" dirty="0"/>
              <a:t>top of this figure is a schematic of the arena Morris and his colleagues used to study the role of glutamate receptors in the acquisition and retrieval of a memory for the location of flavored food pellets. On the retrieval test, the two sand wells that contained the flavored pellets on the acquisition trial were uncovered. The rat was fed one of the pellets in the release point. Its task was to remember which sand well contained that pellet during acquisition. When given before acquisition, both APV and CNQX interfered with establishing the food-location memory. However, only CNQX, the AMPA receptor antagonist, interfered with the retrieval of the memory. Con = control group. (After Day et al., 2003.)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3458114-3D93-4E7A-9D3D-ACABA005EDBA}" type="slidenum">
              <a:rPr lang="en-US"/>
              <a:pPr/>
              <a:t>9</a:t>
            </a:fld>
            <a:endParaRPr lang="en-US"/>
          </a:p>
        </p:txBody>
      </p:sp>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p:txBody>
          <a:bodyPr/>
          <a:lstStyle/>
          <a:p>
            <a:r>
              <a:rPr lang="en-US" dirty="0" smtClean="0"/>
              <a:t>Components </a:t>
            </a:r>
            <a:r>
              <a:rPr lang="en-US" dirty="0"/>
              <a:t>of the classic Morris experiment. (A) A </a:t>
            </a:r>
            <a:r>
              <a:rPr lang="en-US" dirty="0" err="1"/>
              <a:t>cannula</a:t>
            </a:r>
            <a:r>
              <a:rPr lang="en-US" dirty="0"/>
              <a:t> was implanted into the ventricles of the rat’s brain and attached to a time-release pellet that contained the NMDA receptor antagonist, APV. (B) Rats were trained on the place-learning version of the water-escape task. (C) Rats infused with APV could not sustain LTP in the dentate </a:t>
            </a:r>
            <a:r>
              <a:rPr lang="en-US" dirty="0" err="1"/>
              <a:t>gyrus</a:t>
            </a:r>
            <a:r>
              <a:rPr lang="en-US" dirty="0"/>
              <a:t>. (D) Rats injected with APV were impaired in learning the location of the hidden platform. (E) Control rats selectively searched the quadrant that contained the platform during training, but rats injected with APV did not. T = training quadrant; A = adjacent quadrant; O = opposite quadrant.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F974D2B-386F-4B53-A0EC-0071D589697E}" type="slidenum">
              <a:rPr lang="en-US"/>
              <a:pPr/>
              <a:t>10</a:t>
            </a:fld>
            <a:endParaRPr lang="en-US"/>
          </a:p>
        </p:txBody>
      </p:sp>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b="0" dirty="0" smtClean="0"/>
              <a:t>C</a:t>
            </a:r>
            <a:r>
              <a:rPr lang="en-US" dirty="0" smtClean="0"/>
              <a:t>omponents </a:t>
            </a:r>
            <a:r>
              <a:rPr lang="en-US" dirty="0"/>
              <a:t>of the classic Morris experiment. (A) A </a:t>
            </a:r>
            <a:r>
              <a:rPr lang="en-US" dirty="0" err="1"/>
              <a:t>cannula</a:t>
            </a:r>
            <a:r>
              <a:rPr lang="en-US" dirty="0"/>
              <a:t> was implanted into the ventricles of the rat’s brain and attached to a time-release pellet that contained the NMDA receptor antagonist, APV. (B) Rats were trained on the place-learning version of the water-escape task. (C) Rats infused with APV could not sustain LTP in the dentate </a:t>
            </a:r>
            <a:r>
              <a:rPr lang="en-US" dirty="0" err="1"/>
              <a:t>gyrus</a:t>
            </a:r>
            <a:r>
              <a:rPr lang="en-US" dirty="0"/>
              <a:t>. (D) Rats injected with APV were impaired in learning the location of the hidden platform. (E) Control rats selectively searched the quadrant that contained the platform during training, but rats injected with APV did not. T = training quadrant; A = adjacent quadrant; O = opposite quadrant.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9885169-B69C-40D5-8888-272981563645}" type="slidenum">
              <a:rPr lang="en-US"/>
              <a:pPr/>
              <a:t>12</a:t>
            </a:fld>
            <a:endParaRPr lang="en-US"/>
          </a:p>
        </p:txBody>
      </p:sp>
      <p:sp>
        <p:nvSpPr>
          <p:cNvPr id="31746" name="Rectangle 2"/>
          <p:cNvSpPr>
            <a:spLocks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dirty="0" smtClean="0"/>
              <a:t>NMDA </a:t>
            </a:r>
            <a:r>
              <a:rPr lang="en-US" dirty="0"/>
              <a:t>receptors are composed of four subunits. All functional NMDA receptors contain NR1 subunits. There are a variety of NR2 subunits. This figure illustrates NMDA-receptor complexes composed of NR1–NR2A and NR1–NR2B subunits.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E529BB8-E5C7-40F2-855D-AB4B06A19B16}" type="slidenum">
              <a:rPr lang="en-US"/>
              <a:pPr/>
              <a:t>13</a:t>
            </a:fld>
            <a:endParaRPr lang="en-US"/>
          </a:p>
        </p:txBody>
      </p:sp>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dirty="0" smtClean="0"/>
              <a:t>(</a:t>
            </a:r>
            <a:r>
              <a:rPr lang="en-US" dirty="0"/>
              <a:t>A) This photomicrograph shows a section of a normal hippocampus (left section) that has been stained to reveal the presence of the NR1 subunit. Note that the NR1 subunit is absent in the CA1 region of the section taken from the genetically engineered mouse, called a CA1 knockout or CA1KO (right section), but is present in the dentate </a:t>
            </a:r>
            <a:r>
              <a:rPr lang="en-US" dirty="0" err="1"/>
              <a:t>gyrus</a:t>
            </a:r>
            <a:r>
              <a:rPr lang="en-US" dirty="0"/>
              <a:t> (DG). (B) LTP cannot be induced in CA1 in slices taken from mice lacking the NR1 subunit. (C) LTP can be induced in the dentate </a:t>
            </a:r>
            <a:r>
              <a:rPr lang="en-US" dirty="0" err="1"/>
              <a:t>gyrus</a:t>
            </a:r>
            <a:r>
              <a:rPr lang="en-US" dirty="0"/>
              <a:t> in slices taken from the genetically engineered mice because the NR1 subunit is still present. (D) The CA1KO mice are impaired on the place-learning version of the Morris water-escape task. (E) These mice also do not selectively search the training quadrant on the probe trial. (After </a:t>
            </a:r>
            <a:r>
              <a:rPr lang="en-US" dirty="0" err="1"/>
              <a:t>Tsien</a:t>
            </a:r>
            <a:r>
              <a:rPr lang="en-US" dirty="0"/>
              <a:t> et al., 1996.)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6C12E30-029C-4709-8706-CCF13D930571}" type="slidenum">
              <a:rPr lang="en-US"/>
              <a:pPr/>
              <a:t>14</a:t>
            </a:fld>
            <a:endParaRPr lang="en-US"/>
          </a:p>
        </p:txBody>
      </p:sp>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dirty="0" smtClean="0"/>
              <a:t>(</a:t>
            </a:r>
            <a:r>
              <a:rPr lang="en-US" dirty="0"/>
              <a:t>A) This photomicrograph shows a section of a normal hippocampus (left section) that has been stained to reveal the presence of the NR1 subunit. Note that the NR1 subunit is absent in the CA1 region of the section taken from the genetically engineered mouse, called a CA1 knockout or CA1KO (right section), but is present in the dentate </a:t>
            </a:r>
            <a:r>
              <a:rPr lang="en-US" dirty="0" err="1"/>
              <a:t>gyrus</a:t>
            </a:r>
            <a:r>
              <a:rPr lang="en-US" dirty="0"/>
              <a:t> (DG). (B) LTP cannot be induced in CA1 in slices taken from mice lacking the NR1 subunit. (C) LTP can be induced in the dentate </a:t>
            </a:r>
            <a:r>
              <a:rPr lang="en-US" dirty="0" err="1"/>
              <a:t>gyrus</a:t>
            </a:r>
            <a:r>
              <a:rPr lang="en-US" dirty="0"/>
              <a:t> in slices taken from the genetically engineered mice because the NR1 subunit is still present. (D) The CA1KO mice are impaired on the place-learning version of the Morris water-escape task. (E) These mice also do not selectively search the training quadrant on the probe trial. (After </a:t>
            </a:r>
            <a:r>
              <a:rPr lang="en-US" dirty="0" err="1"/>
              <a:t>Tsien</a:t>
            </a:r>
            <a:r>
              <a:rPr lang="en-US" dirty="0"/>
              <a:t> et al., 1996.)</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5FE8B01-11C2-441B-A974-804732D77D38}" type="slidenum">
              <a:rPr lang="en-US"/>
              <a:pPr/>
              <a:t>15</a:t>
            </a:fld>
            <a:endParaRPr lang="en-US"/>
          </a:p>
        </p:txBody>
      </p:sp>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dirty="0" smtClean="0"/>
              <a:t>(</a:t>
            </a:r>
            <a:r>
              <a:rPr lang="en-US" dirty="0"/>
              <a:t>A) This photomicrograph shows a section of a normal hippocampus (left section) that has been stained to reveal the presence of the NR1 subunit. Note that the NR1 subunit is absent in the CA1 region of the section taken from the genetically engineered mouse, called a CA1 knockout or CA1KO (right section), but is present in the dentate </a:t>
            </a:r>
            <a:r>
              <a:rPr lang="en-US" dirty="0" err="1"/>
              <a:t>gyrus</a:t>
            </a:r>
            <a:r>
              <a:rPr lang="en-US" dirty="0"/>
              <a:t> (DG). (B) LTP cannot be induced in CA1 in slices taken from mice lacking the NR1 subunit. (C) LTP can be induced in the dentate </a:t>
            </a:r>
            <a:r>
              <a:rPr lang="en-US" dirty="0" err="1"/>
              <a:t>gyrus</a:t>
            </a:r>
            <a:r>
              <a:rPr lang="en-US" dirty="0"/>
              <a:t> in slices taken from the genetically engineered mice because the NR1 subunit is still present. (D) The CA1KO mice are impaired on the place-learning version of the Morris water-escape task. (E) These mice also do not selectively search the training quadrant on the probe trial. (After </a:t>
            </a:r>
            <a:r>
              <a:rPr lang="en-US" dirty="0" err="1"/>
              <a:t>Tsien</a:t>
            </a:r>
            <a:r>
              <a:rPr lang="en-US" dirty="0"/>
              <a:t> et al., 1996.)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3BBE53A-0A10-42B8-98B6-415653D677F7}" type="slidenum">
              <a:rPr lang="en-US"/>
              <a:pPr/>
              <a:t>16</a:t>
            </a:fld>
            <a:endParaRPr lang="en-US"/>
          </a:p>
        </p:txBody>
      </p:sp>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A7BD646-2F0D-40AE-A636-E7255017B285}" type="slidenum">
              <a:rPr lang="en-US"/>
              <a:pPr/>
              <a:t>17</a:t>
            </a:fld>
            <a:endParaRPr lang="en-US"/>
          </a:p>
        </p:txBody>
      </p:sp>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dirty="0" smtClean="0"/>
              <a:t>In </a:t>
            </a:r>
            <a:r>
              <a:rPr lang="en-US" dirty="0"/>
              <a:t>the </a:t>
            </a:r>
            <a:r>
              <a:rPr lang="en-US" dirty="0" err="1"/>
              <a:t>Doogie</a:t>
            </a:r>
            <a:r>
              <a:rPr lang="en-US" dirty="0"/>
              <a:t> mouse, the NR1–NR2B NMDA complex is </a:t>
            </a:r>
            <a:r>
              <a:rPr lang="en-US" dirty="0" err="1"/>
              <a:t>overexpressed</a:t>
            </a:r>
            <a:r>
              <a:rPr lang="en-US" dirty="0"/>
              <a:t> in several regions of the brain, including the cortex, hippocampus, and </a:t>
            </a:r>
            <a:r>
              <a:rPr lang="en-US" dirty="0" err="1"/>
              <a:t>amygdala</a:t>
            </a:r>
            <a:r>
              <a:rPr lang="en-US" dirty="0"/>
              <a:t>. (A) Slices from the </a:t>
            </a:r>
            <a:r>
              <a:rPr lang="en-US" dirty="0" err="1"/>
              <a:t>Doogie</a:t>
            </a:r>
            <a:r>
              <a:rPr lang="en-US" dirty="0"/>
              <a:t> mouse show enhanced LTP. (B) The </a:t>
            </a:r>
            <a:r>
              <a:rPr lang="en-US" dirty="0" err="1"/>
              <a:t>Doogie</a:t>
            </a:r>
            <a:r>
              <a:rPr lang="en-US" dirty="0"/>
              <a:t> mouse shows a stable and enhanced memory for a contextual fear-conditioning experience. (Photo provided by J. Z. </a:t>
            </a:r>
            <a:r>
              <a:rPr lang="en-US" dirty="0" err="1"/>
              <a:t>Tsien</a:t>
            </a:r>
            <a:r>
              <a:rPr lang="en-US" dirty="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0647759-4423-4E7E-86E7-10E1C80D132E}"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647759-4423-4E7E-86E7-10E1C80D132E}"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647759-4423-4E7E-86E7-10E1C80D132E}"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647759-4423-4E7E-86E7-10E1C80D132E}"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647759-4423-4E7E-86E7-10E1C80D132E}" type="datetimeFigureOut">
              <a:rPr lang="en-GB" smtClean="0"/>
              <a:t>15/03/2018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0647759-4423-4E7E-86E7-10E1C80D132E}"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0647759-4423-4E7E-86E7-10E1C80D132E}" type="datetimeFigureOut">
              <a:rPr lang="en-GB" smtClean="0"/>
              <a:t>15/03/2018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0647759-4423-4E7E-86E7-10E1C80D132E}" type="datetimeFigureOut">
              <a:rPr lang="en-GB" smtClean="0"/>
              <a:t>15/03/2018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7759-4423-4E7E-86E7-10E1C80D132E}" type="datetimeFigureOut">
              <a:rPr lang="en-GB" smtClean="0"/>
              <a:t>15/03/2018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47759-4423-4E7E-86E7-10E1C80D132E}"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47759-4423-4E7E-86E7-10E1C80D132E}" type="datetimeFigureOut">
              <a:rPr lang="en-GB" smtClean="0"/>
              <a:t>15/03/2018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F425D5-C67A-4027-BD24-652CA6D185B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7759-4423-4E7E-86E7-10E1C80D132E}" type="datetimeFigureOut">
              <a:rPr lang="en-GB" smtClean="0"/>
              <a:t>15/03/2018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425D5-C67A-4027-BD24-652CA6D185BE}"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File:Activated_NMDAR.sv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7.jpeg"/><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File:CajalHippocampus_(modified).png" TargetMode="Externa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www.google.com/url?sa=i&amp;rct=j&amp;q=&amp;esrc=s&amp;source=images&amp;cd=&amp;cad=rja&amp;uact=8&amp;ved=0ahUKEwjYo7CRpO3ZAhVEp48KHRn8Cl4QjRwIBg&amp;url=http%3A%2F%2Fisciencemag.co.uk%2Ffeatures%2Fmemory-maketh-man%2F&amp;psig=AOvVaw2JDKca3lrrjvO1N5vB4Mp3&amp;ust=1521167342534002"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File:LTP_Third_Stage.png" TargetMode="External"/><Relationship Id="rId3" Type="http://schemas.openxmlformats.org/officeDocument/2006/relationships/image" Target="../media/image6.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n.wikipedia.org/wiki/File:LTP_Second_Stage.png"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en.wikipedia.org/wiki/File:LTP_Fourth_Stage.png" TargetMode="External"/><Relationship Id="rId4" Type="http://schemas.openxmlformats.org/officeDocument/2006/relationships/hyperlink" Target="https://en.wikipedia.org/wiki/File:LTP_First_Stage.png" TargetMode="Externa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Neurobiology of memory</a:t>
            </a:r>
            <a:endParaRPr lang="en-GB" dirty="0"/>
          </a:p>
        </p:txBody>
      </p:sp>
      <p:sp>
        <p:nvSpPr>
          <p:cNvPr id="3" name="Subtitle 2"/>
          <p:cNvSpPr>
            <a:spLocks noGrp="1"/>
          </p:cNvSpPr>
          <p:nvPr>
            <p:ph type="subTitle" idx="1"/>
          </p:nvPr>
        </p:nvSpPr>
        <p:spPr/>
        <p:txBody>
          <a:bodyPr/>
          <a:lstStyle/>
          <a:p>
            <a:r>
              <a:rPr lang="en-US" dirty="0" smtClean="0"/>
              <a:t>Nisheeth</a:t>
            </a:r>
          </a:p>
          <a:p>
            <a:r>
              <a:rPr lang="en-US" dirty="0" smtClean="0"/>
              <a:t>March 15</a:t>
            </a:r>
            <a:r>
              <a:rPr lang="en-US" baseline="30000" dirty="0" smtClean="0"/>
              <a:t>th</a:t>
            </a:r>
            <a:r>
              <a:rPr lang="en-US" dirty="0" smtClean="0"/>
              <a:t> 2018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6" name="Picture 8" descr="NLM-Fig-08-02-3R"/>
          <p:cNvPicPr>
            <a:picLocks noChangeAspect="1" noChangeArrowheads="1"/>
          </p:cNvPicPr>
          <p:nvPr/>
        </p:nvPicPr>
        <p:blipFill>
          <a:blip r:embed="rId3" cstate="print"/>
          <a:srcRect/>
          <a:stretch>
            <a:fillRect/>
          </a:stretch>
        </p:blipFill>
        <p:spPr bwMode="auto">
          <a:xfrm>
            <a:off x="1066800" y="1295400"/>
            <a:ext cx="6934200" cy="5211763"/>
          </a:xfrm>
          <a:prstGeom prst="rect">
            <a:avLst/>
          </a:prstGeom>
          <a:noFill/>
        </p:spPr>
      </p:pic>
      <p:sp>
        <p:nvSpPr>
          <p:cNvPr id="4" name="Title 3"/>
          <p:cNvSpPr>
            <a:spLocks noGrp="1"/>
          </p:cNvSpPr>
          <p:nvPr>
            <p:ph type="title"/>
          </p:nvPr>
        </p:nvSpPr>
        <p:spPr>
          <a:xfrm>
            <a:off x="457200" y="152400"/>
            <a:ext cx="8229600" cy="1143000"/>
          </a:xfrm>
        </p:spPr>
        <p:txBody>
          <a:bodyPr>
            <a:normAutofit fontScale="90000"/>
          </a:bodyPr>
          <a:lstStyle/>
          <a:p>
            <a:r>
              <a:rPr lang="en-US" dirty="0" smtClean="0"/>
              <a:t>NMDA receptors potentiate place learning</a:t>
            </a:r>
            <a:endParaRPr lang="en-GB" dirty="0"/>
          </a:p>
        </p:txBody>
      </p:sp>
      <p:sp>
        <p:nvSpPr>
          <p:cNvPr id="5" name="TextBox 4"/>
          <p:cNvSpPr txBox="1"/>
          <p:nvPr/>
        </p:nvSpPr>
        <p:spPr>
          <a:xfrm>
            <a:off x="381000" y="6504801"/>
            <a:ext cx="5181600" cy="276999"/>
          </a:xfrm>
          <a:prstGeom prst="rect">
            <a:avLst/>
          </a:prstGeom>
          <a:noFill/>
        </p:spPr>
        <p:txBody>
          <a:bodyPr wrap="square" rtlCol="0">
            <a:spAutoFit/>
          </a:bodyPr>
          <a:lstStyle/>
          <a:p>
            <a:r>
              <a:rPr lang="en-US" sz="1200" dirty="0" smtClean="0"/>
              <a:t>Many of the following slides taken from this book’s corresponding slide deck</a:t>
            </a:r>
            <a:endParaRPr lang="en-GB"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glutamate receptors work?</a:t>
            </a:r>
            <a:endParaRPr lang="en-GB" dirty="0"/>
          </a:p>
        </p:txBody>
      </p:sp>
      <p:sp>
        <p:nvSpPr>
          <p:cNvPr id="5" name="Content Placeholder 4"/>
          <p:cNvSpPr>
            <a:spLocks noGrp="1"/>
          </p:cNvSpPr>
          <p:nvPr>
            <p:ph sz="half" idx="2"/>
          </p:nvPr>
        </p:nvSpPr>
        <p:spPr/>
        <p:txBody>
          <a:bodyPr>
            <a:normAutofit lnSpcReduction="10000"/>
          </a:bodyPr>
          <a:lstStyle/>
          <a:p>
            <a:r>
              <a:rPr lang="en-US" dirty="0" smtClean="0"/>
              <a:t>Neurotransmitter is the </a:t>
            </a:r>
            <a:r>
              <a:rPr lang="en-US" i="1" dirty="0" smtClean="0"/>
              <a:t>agonist </a:t>
            </a:r>
            <a:r>
              <a:rPr lang="en-US" dirty="0" smtClean="0"/>
              <a:t>for a receptor</a:t>
            </a:r>
          </a:p>
          <a:p>
            <a:r>
              <a:rPr lang="en-US" dirty="0" smtClean="0"/>
              <a:t>Activated receptor allows cation flow</a:t>
            </a:r>
          </a:p>
          <a:p>
            <a:pPr lvl="1"/>
            <a:r>
              <a:rPr lang="en-US" dirty="0" smtClean="0"/>
              <a:t>NMDA gates calcium channels</a:t>
            </a:r>
          </a:p>
          <a:p>
            <a:r>
              <a:rPr lang="en-US" dirty="0" smtClean="0"/>
              <a:t>If enough receptors are activated, enough cations flow to cause an action potential (firing event)</a:t>
            </a:r>
            <a:endParaRPr lang="en-GB" dirty="0"/>
          </a:p>
        </p:txBody>
      </p:sp>
      <p:pic>
        <p:nvPicPr>
          <p:cNvPr id="57346" name="Picture 2" descr="https://upload.wikimedia.org/wikipedia/commons/thumb/0/00/Activated_NMDAR.svg/220px-Activated_NMDAR.svg.png">
            <a:hlinkClick r:id="rId2"/>
          </p:cNvPr>
          <p:cNvPicPr>
            <a:picLocks noChangeAspect="1" noChangeArrowheads="1"/>
          </p:cNvPicPr>
          <p:nvPr/>
        </p:nvPicPr>
        <p:blipFill>
          <a:blip r:embed="rId3" cstate="print"/>
          <a:srcRect/>
          <a:stretch>
            <a:fillRect/>
          </a:stretch>
        </p:blipFill>
        <p:spPr bwMode="auto">
          <a:xfrm>
            <a:off x="484392" y="1723505"/>
            <a:ext cx="4163808" cy="429629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8" name="Text Box 38"/>
          <p:cNvSpPr txBox="1">
            <a:spLocks noChangeArrowheads="1"/>
          </p:cNvSpPr>
          <p:nvPr/>
        </p:nvSpPr>
        <p:spPr bwMode="auto">
          <a:xfrm>
            <a:off x="1295400" y="5029200"/>
            <a:ext cx="6629400" cy="1552575"/>
          </a:xfrm>
          <a:prstGeom prst="rect">
            <a:avLst/>
          </a:prstGeom>
          <a:noFill/>
          <a:ln w="9525">
            <a:noFill/>
            <a:miter lim="800000"/>
            <a:headEnd/>
            <a:tailEnd/>
          </a:ln>
        </p:spPr>
        <p:txBody>
          <a:bodyPr>
            <a:spAutoFit/>
          </a:bodyPr>
          <a:lstStyle/>
          <a:p>
            <a:pPr>
              <a:spcBef>
                <a:spcPct val="50000"/>
              </a:spcBef>
            </a:pPr>
            <a:r>
              <a:rPr lang="en-US"/>
              <a:t>NMDA receptors are composed of NR1 and NR2 subunits. All functional receptors contain NR1 subunits. NR1 subunits come in two categories, NR2A and NR2B.</a:t>
            </a:r>
          </a:p>
        </p:txBody>
      </p:sp>
      <p:pic>
        <p:nvPicPr>
          <p:cNvPr id="15406" name="Picture 46" descr="NLM-Fig-08-03-0"/>
          <p:cNvPicPr>
            <a:picLocks noChangeAspect="1" noChangeArrowheads="1"/>
          </p:cNvPicPr>
          <p:nvPr/>
        </p:nvPicPr>
        <p:blipFill>
          <a:blip r:embed="rId3" cstate="print"/>
          <a:srcRect b="6039"/>
          <a:stretch>
            <a:fillRect/>
          </a:stretch>
        </p:blipFill>
        <p:spPr bwMode="auto">
          <a:xfrm>
            <a:off x="2209800" y="1106488"/>
            <a:ext cx="4800600" cy="3389312"/>
          </a:xfrm>
          <a:prstGeom prst="rect">
            <a:avLst/>
          </a:prstGeom>
          <a:noFill/>
        </p:spPr>
      </p:pic>
      <p:sp>
        <p:nvSpPr>
          <p:cNvPr id="5" name="Title 4"/>
          <p:cNvSpPr>
            <a:spLocks noGrp="1"/>
          </p:cNvSpPr>
          <p:nvPr>
            <p:ph type="title"/>
          </p:nvPr>
        </p:nvSpPr>
        <p:spPr>
          <a:xfrm>
            <a:off x="457200" y="152400"/>
            <a:ext cx="8229600" cy="1143000"/>
          </a:xfrm>
        </p:spPr>
        <p:txBody>
          <a:bodyPr/>
          <a:lstStyle/>
          <a:p>
            <a:r>
              <a:rPr lang="en-US" dirty="0" smtClean="0"/>
              <a:t>NMDA experiments</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14" name="Picture 30" descr="NLM-Fig-08-04-1R"/>
          <p:cNvPicPr>
            <a:picLocks noChangeAspect="1" noChangeArrowheads="1"/>
          </p:cNvPicPr>
          <p:nvPr/>
        </p:nvPicPr>
        <p:blipFill>
          <a:blip r:embed="rId3" cstate="print"/>
          <a:srcRect t="8415"/>
          <a:stretch>
            <a:fillRect/>
          </a:stretch>
        </p:blipFill>
        <p:spPr bwMode="auto">
          <a:xfrm>
            <a:off x="2209800" y="1981200"/>
            <a:ext cx="6629400" cy="4562475"/>
          </a:xfrm>
          <a:prstGeom prst="rect">
            <a:avLst/>
          </a:prstGeom>
          <a:noFill/>
        </p:spPr>
      </p:pic>
      <p:pic>
        <p:nvPicPr>
          <p:cNvPr id="42015" name="Picture 31" descr="NLM-Ch08-p151-Tonegawa"/>
          <p:cNvPicPr>
            <a:picLocks noChangeAspect="1" noChangeArrowheads="1"/>
          </p:cNvPicPr>
          <p:nvPr/>
        </p:nvPicPr>
        <p:blipFill>
          <a:blip r:embed="rId4" cstate="print"/>
          <a:srcRect l="34821" t="19109" r="34822" b="21486"/>
          <a:stretch>
            <a:fillRect/>
          </a:stretch>
        </p:blipFill>
        <p:spPr bwMode="auto">
          <a:xfrm>
            <a:off x="152400" y="1371600"/>
            <a:ext cx="1606550" cy="2362200"/>
          </a:xfrm>
          <a:prstGeom prst="rect">
            <a:avLst/>
          </a:prstGeom>
          <a:noFill/>
        </p:spPr>
      </p:pic>
      <p:sp>
        <p:nvSpPr>
          <p:cNvPr id="5" name="Title 4"/>
          <p:cNvSpPr>
            <a:spLocks noGrp="1"/>
          </p:cNvSpPr>
          <p:nvPr>
            <p:ph type="title"/>
          </p:nvPr>
        </p:nvSpPr>
        <p:spPr/>
        <p:txBody>
          <a:bodyPr/>
          <a:lstStyle/>
          <a:p>
            <a:r>
              <a:rPr lang="en-US" dirty="0" smtClean="0"/>
              <a:t>Removing a subunit</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4" descr="NLM-Fig-08-04-2R"/>
          <p:cNvPicPr>
            <a:picLocks noChangeAspect="1" noChangeArrowheads="1"/>
          </p:cNvPicPr>
          <p:nvPr/>
        </p:nvPicPr>
        <p:blipFill>
          <a:blip r:embed="rId3" cstate="print"/>
          <a:srcRect t="9703"/>
          <a:stretch>
            <a:fillRect/>
          </a:stretch>
        </p:blipFill>
        <p:spPr bwMode="auto">
          <a:xfrm>
            <a:off x="304800" y="1066800"/>
            <a:ext cx="8534400" cy="5791200"/>
          </a:xfrm>
          <a:prstGeom prst="rect">
            <a:avLst/>
          </a:prstGeom>
          <a:noFill/>
        </p:spPr>
      </p:pic>
      <p:sp>
        <p:nvSpPr>
          <p:cNvPr id="4" name="Title 3"/>
          <p:cNvSpPr>
            <a:spLocks noGrp="1"/>
          </p:cNvSpPr>
          <p:nvPr>
            <p:ph type="title"/>
          </p:nvPr>
        </p:nvSpPr>
        <p:spPr/>
        <p:txBody>
          <a:bodyPr/>
          <a:lstStyle/>
          <a:p>
            <a:r>
              <a:rPr lang="en-US" dirty="0" smtClean="0"/>
              <a:t>Removing a subunit</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4" name="Picture 4" descr="NLM-Fig-08-04-3R"/>
          <p:cNvPicPr>
            <a:picLocks noChangeAspect="1" noChangeArrowheads="1"/>
          </p:cNvPicPr>
          <p:nvPr/>
        </p:nvPicPr>
        <p:blipFill>
          <a:blip r:embed="rId3" cstate="print"/>
          <a:srcRect t="9703"/>
          <a:stretch>
            <a:fillRect/>
          </a:stretch>
        </p:blipFill>
        <p:spPr bwMode="auto">
          <a:xfrm>
            <a:off x="304800" y="1066800"/>
            <a:ext cx="8534400" cy="5791200"/>
          </a:xfrm>
          <a:prstGeom prst="rect">
            <a:avLst/>
          </a:prstGeom>
          <a:noFill/>
        </p:spPr>
      </p:pic>
      <p:sp>
        <p:nvSpPr>
          <p:cNvPr id="4" name="Title 3"/>
          <p:cNvSpPr>
            <a:spLocks noGrp="1"/>
          </p:cNvSpPr>
          <p:nvPr>
            <p:ph type="title"/>
          </p:nvPr>
        </p:nvSpPr>
        <p:spPr/>
        <p:txBody>
          <a:bodyPr/>
          <a:lstStyle/>
          <a:p>
            <a:r>
              <a:rPr lang="en-US" dirty="0" smtClean="0"/>
              <a:t>Removing a subunit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84" name="Text Box 376"/>
          <p:cNvSpPr txBox="1">
            <a:spLocks noChangeArrowheads="1"/>
          </p:cNvSpPr>
          <p:nvPr/>
        </p:nvSpPr>
        <p:spPr bwMode="auto">
          <a:xfrm>
            <a:off x="685800" y="4708525"/>
            <a:ext cx="8001000" cy="1920875"/>
          </a:xfrm>
          <a:prstGeom prst="rect">
            <a:avLst/>
          </a:prstGeom>
          <a:noFill/>
          <a:ln w="9525">
            <a:noFill/>
            <a:miter lim="800000"/>
            <a:headEnd/>
            <a:tailEnd/>
          </a:ln>
        </p:spPr>
        <p:txBody>
          <a:bodyPr>
            <a:spAutoFit/>
          </a:bodyPr>
          <a:lstStyle/>
          <a:p>
            <a:r>
              <a:rPr lang="en-US" sz="2000" dirty="0"/>
              <a:t>This figure illustrates the shift in the ration of NR1–NR2A and NR1–NR2B NMDA receptors that takes place as the brain develops. </a:t>
            </a:r>
            <a:r>
              <a:rPr lang="en-US" sz="2000" i="1" dirty="0"/>
              <a:t>Top</a:t>
            </a:r>
            <a:r>
              <a:rPr lang="en-US" sz="2000" dirty="0"/>
              <a:t>: During the early postnatal period there are relatively more NR1–NR2B receptor complexes. </a:t>
            </a:r>
            <a:r>
              <a:rPr lang="en-US" sz="2000" i="1" dirty="0"/>
              <a:t>Bottom:</a:t>
            </a:r>
            <a:r>
              <a:rPr lang="en-US" sz="2000" dirty="0"/>
              <a:t> With maturation there is a shift in the balance so that there are now more NR1–NR2A receptor complexes.</a:t>
            </a:r>
          </a:p>
        </p:txBody>
      </p:sp>
      <p:pic>
        <p:nvPicPr>
          <p:cNvPr id="43385" name="Picture 377" descr="NLM-Fig-08-05-0"/>
          <p:cNvPicPr>
            <a:picLocks noChangeAspect="1" noChangeArrowheads="1"/>
          </p:cNvPicPr>
          <p:nvPr/>
        </p:nvPicPr>
        <p:blipFill>
          <a:blip r:embed="rId3" cstate="print"/>
          <a:srcRect t="17921" b="22673"/>
          <a:stretch>
            <a:fillRect/>
          </a:stretch>
        </p:blipFill>
        <p:spPr bwMode="auto">
          <a:xfrm>
            <a:off x="990600" y="1374775"/>
            <a:ext cx="7162800" cy="3197225"/>
          </a:xfrm>
          <a:prstGeom prst="rect">
            <a:avLst/>
          </a:prstGeom>
          <a:noFill/>
        </p:spPr>
      </p:pic>
      <p:sp>
        <p:nvSpPr>
          <p:cNvPr id="5" name="Title 4"/>
          <p:cNvSpPr>
            <a:spLocks noGrp="1"/>
          </p:cNvSpPr>
          <p:nvPr>
            <p:ph type="title"/>
          </p:nvPr>
        </p:nvSpPr>
        <p:spPr/>
        <p:txBody>
          <a:bodyPr>
            <a:normAutofit fontScale="90000"/>
          </a:bodyPr>
          <a:lstStyle/>
          <a:p>
            <a:r>
              <a:rPr lang="en-US" dirty="0" smtClean="0"/>
              <a:t>Maturation affects NMDA composition</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416" name="Picture 384" descr="NLM-Fig-08-06-0"/>
          <p:cNvPicPr>
            <a:picLocks noChangeAspect="1" noChangeArrowheads="1"/>
          </p:cNvPicPr>
          <p:nvPr/>
        </p:nvPicPr>
        <p:blipFill>
          <a:blip r:embed="rId3" cstate="print"/>
          <a:srcRect/>
          <a:stretch>
            <a:fillRect/>
          </a:stretch>
        </p:blipFill>
        <p:spPr bwMode="auto">
          <a:xfrm>
            <a:off x="76200" y="990600"/>
            <a:ext cx="7848600" cy="5897562"/>
          </a:xfrm>
          <a:prstGeom prst="rect">
            <a:avLst/>
          </a:prstGeom>
          <a:noFill/>
        </p:spPr>
      </p:pic>
      <p:pic>
        <p:nvPicPr>
          <p:cNvPr id="44417" name="Picture 385" descr="NLM-Ch08-p154-Tsien"/>
          <p:cNvPicPr>
            <a:picLocks noChangeAspect="1" noChangeArrowheads="1"/>
          </p:cNvPicPr>
          <p:nvPr/>
        </p:nvPicPr>
        <p:blipFill>
          <a:blip r:embed="rId4" cstate="print"/>
          <a:srcRect l="33929" t="19109" r="33928" b="21486"/>
          <a:stretch>
            <a:fillRect/>
          </a:stretch>
        </p:blipFill>
        <p:spPr bwMode="auto">
          <a:xfrm>
            <a:off x="7086600" y="990600"/>
            <a:ext cx="1592263" cy="2209800"/>
          </a:xfrm>
          <a:prstGeom prst="rect">
            <a:avLst/>
          </a:prstGeom>
          <a:noFill/>
        </p:spPr>
      </p:pic>
      <p:sp>
        <p:nvSpPr>
          <p:cNvPr id="5" name="Title 4"/>
          <p:cNvSpPr>
            <a:spLocks noGrp="1"/>
          </p:cNvSpPr>
          <p:nvPr>
            <p:ph type="title"/>
          </p:nvPr>
        </p:nvSpPr>
        <p:spPr>
          <a:xfrm>
            <a:off x="457200" y="76200"/>
            <a:ext cx="8229600" cy="1143000"/>
          </a:xfrm>
        </p:spPr>
        <p:txBody>
          <a:bodyPr/>
          <a:lstStyle/>
          <a:p>
            <a:r>
              <a:rPr lang="en-US" dirty="0" smtClean="0"/>
              <a:t>Genetic amplification</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6477000" y="990600"/>
            <a:ext cx="1447800" cy="457200"/>
          </a:xfrm>
          <a:prstGeom prst="rect">
            <a:avLst/>
          </a:prstGeom>
          <a:noFill/>
          <a:ln w="9525">
            <a:noFill/>
            <a:miter lim="800000"/>
            <a:headEnd/>
            <a:tailEnd/>
          </a:ln>
        </p:spPr>
        <p:txBody>
          <a:bodyPr>
            <a:spAutoFit/>
          </a:bodyPr>
          <a:lstStyle/>
          <a:p>
            <a:pPr>
              <a:spcBef>
                <a:spcPct val="50000"/>
              </a:spcBef>
            </a:pPr>
            <a:r>
              <a:rPr lang="en-US" b="1"/>
              <a:t>Results</a:t>
            </a:r>
          </a:p>
        </p:txBody>
      </p:sp>
      <p:grpSp>
        <p:nvGrpSpPr>
          <p:cNvPr id="2" name="Group 10"/>
          <p:cNvGrpSpPr>
            <a:grpSpLocks/>
          </p:cNvGrpSpPr>
          <p:nvPr/>
        </p:nvGrpSpPr>
        <p:grpSpPr bwMode="auto">
          <a:xfrm>
            <a:off x="228600" y="990600"/>
            <a:ext cx="2057400" cy="1600200"/>
            <a:chOff x="144" y="970"/>
            <a:chExt cx="1296" cy="1008"/>
          </a:xfrm>
        </p:grpSpPr>
        <p:sp>
          <p:nvSpPr>
            <p:cNvPr id="68611" name="Text Box 3"/>
            <p:cNvSpPr txBox="1">
              <a:spLocks noChangeArrowheads="1"/>
            </p:cNvSpPr>
            <p:nvPr/>
          </p:nvSpPr>
          <p:spPr bwMode="auto">
            <a:xfrm>
              <a:off x="144" y="1344"/>
              <a:ext cx="1296" cy="634"/>
            </a:xfrm>
            <a:prstGeom prst="rect">
              <a:avLst/>
            </a:prstGeom>
            <a:noFill/>
            <a:ln w="9525">
              <a:noFill/>
              <a:miter lim="800000"/>
              <a:headEnd/>
              <a:tailEnd/>
            </a:ln>
          </p:spPr>
          <p:txBody>
            <a:bodyPr>
              <a:spAutoFit/>
            </a:bodyPr>
            <a:lstStyle/>
            <a:p>
              <a:pPr>
                <a:spcBef>
                  <a:spcPct val="50000"/>
                </a:spcBef>
              </a:pPr>
              <a:r>
                <a:rPr lang="en-US" sz="2000"/>
                <a:t>Rats first trained on the task in Room 1. </a:t>
              </a:r>
              <a:endParaRPr lang="en-US"/>
            </a:p>
          </p:txBody>
        </p:sp>
        <p:sp>
          <p:nvSpPr>
            <p:cNvPr id="68613" name="Text Box 5"/>
            <p:cNvSpPr txBox="1">
              <a:spLocks noChangeArrowheads="1"/>
            </p:cNvSpPr>
            <p:nvPr/>
          </p:nvSpPr>
          <p:spPr bwMode="auto">
            <a:xfrm>
              <a:off x="336" y="970"/>
              <a:ext cx="1008" cy="288"/>
            </a:xfrm>
            <a:prstGeom prst="rect">
              <a:avLst/>
            </a:prstGeom>
            <a:noFill/>
            <a:ln w="9525">
              <a:noFill/>
              <a:miter lim="800000"/>
              <a:headEnd/>
              <a:tailEnd/>
            </a:ln>
          </p:spPr>
          <p:txBody>
            <a:bodyPr>
              <a:spAutoFit/>
            </a:bodyPr>
            <a:lstStyle/>
            <a:p>
              <a:pPr>
                <a:spcBef>
                  <a:spcPct val="50000"/>
                </a:spcBef>
              </a:pPr>
              <a:r>
                <a:rPr lang="en-US" b="1"/>
                <a:t>Phase 1</a:t>
              </a:r>
            </a:p>
          </p:txBody>
        </p:sp>
      </p:grpSp>
      <p:sp>
        <p:nvSpPr>
          <p:cNvPr id="68614" name="Text Box 6"/>
          <p:cNvSpPr txBox="1">
            <a:spLocks noChangeArrowheads="1"/>
          </p:cNvSpPr>
          <p:nvPr/>
        </p:nvSpPr>
        <p:spPr bwMode="auto">
          <a:xfrm>
            <a:off x="3276600" y="990600"/>
            <a:ext cx="1600200" cy="457200"/>
          </a:xfrm>
          <a:prstGeom prst="rect">
            <a:avLst/>
          </a:prstGeom>
          <a:noFill/>
          <a:ln w="9525">
            <a:noFill/>
            <a:miter lim="800000"/>
            <a:headEnd/>
            <a:tailEnd/>
          </a:ln>
        </p:spPr>
        <p:txBody>
          <a:bodyPr>
            <a:spAutoFit/>
          </a:bodyPr>
          <a:lstStyle/>
          <a:p>
            <a:pPr>
              <a:spcBef>
                <a:spcPct val="50000"/>
              </a:spcBef>
            </a:pPr>
            <a:r>
              <a:rPr lang="en-US" b="1"/>
              <a:t>Phase 2</a:t>
            </a:r>
          </a:p>
        </p:txBody>
      </p:sp>
      <p:sp>
        <p:nvSpPr>
          <p:cNvPr id="68617" name="Text Box 9"/>
          <p:cNvSpPr txBox="1">
            <a:spLocks noChangeArrowheads="1"/>
          </p:cNvSpPr>
          <p:nvPr/>
        </p:nvSpPr>
        <p:spPr bwMode="auto">
          <a:xfrm>
            <a:off x="3048000" y="1524000"/>
            <a:ext cx="2209800" cy="1311275"/>
          </a:xfrm>
          <a:prstGeom prst="rect">
            <a:avLst/>
          </a:prstGeom>
          <a:noFill/>
          <a:ln w="9525">
            <a:noFill/>
            <a:miter lim="800000"/>
            <a:headEnd/>
            <a:tailEnd/>
          </a:ln>
        </p:spPr>
        <p:txBody>
          <a:bodyPr>
            <a:spAutoFit/>
          </a:bodyPr>
          <a:lstStyle/>
          <a:p>
            <a:pPr>
              <a:spcBef>
                <a:spcPct val="50000"/>
              </a:spcBef>
            </a:pPr>
            <a:r>
              <a:rPr lang="en-US" sz="2000"/>
              <a:t>Rats trained on the task in Room 2 were injected with APV.</a:t>
            </a:r>
            <a:endParaRPr lang="en-US"/>
          </a:p>
        </p:txBody>
      </p:sp>
      <p:sp>
        <p:nvSpPr>
          <p:cNvPr id="68619" name="Text Box 11"/>
          <p:cNvSpPr txBox="1">
            <a:spLocks noChangeArrowheads="1"/>
          </p:cNvSpPr>
          <p:nvPr/>
        </p:nvSpPr>
        <p:spPr bwMode="auto">
          <a:xfrm>
            <a:off x="5867400" y="1524000"/>
            <a:ext cx="3200400" cy="2530475"/>
          </a:xfrm>
          <a:prstGeom prst="rect">
            <a:avLst/>
          </a:prstGeom>
          <a:noFill/>
          <a:ln w="9525">
            <a:noFill/>
            <a:miter lim="800000"/>
            <a:headEnd/>
            <a:tailEnd/>
          </a:ln>
        </p:spPr>
        <p:txBody>
          <a:bodyPr>
            <a:spAutoFit/>
          </a:bodyPr>
          <a:lstStyle/>
          <a:p>
            <a:pPr>
              <a:spcBef>
                <a:spcPct val="50000"/>
              </a:spcBef>
            </a:pPr>
            <a:r>
              <a:rPr lang="en-US" sz="2000"/>
              <a:t>LTP in DG was blocked but APV had no effect on place learning. Thus pretraining in a different room abolished the behavioral effects of antagonizing NMDA receptors.</a:t>
            </a:r>
          </a:p>
        </p:txBody>
      </p:sp>
      <p:pic>
        <p:nvPicPr>
          <p:cNvPr id="68623" name="Picture 15" descr="NLM-Fig-08-02-1R"/>
          <p:cNvPicPr>
            <a:picLocks noChangeAspect="1" noChangeArrowheads="1"/>
          </p:cNvPicPr>
          <p:nvPr/>
        </p:nvPicPr>
        <p:blipFill>
          <a:blip r:embed="rId3" cstate="print"/>
          <a:srcRect l="52678" t="10793" b="10793"/>
          <a:stretch>
            <a:fillRect/>
          </a:stretch>
        </p:blipFill>
        <p:spPr bwMode="auto">
          <a:xfrm>
            <a:off x="2503488" y="2971800"/>
            <a:ext cx="3059112" cy="3810000"/>
          </a:xfrm>
          <a:prstGeom prst="rect">
            <a:avLst/>
          </a:prstGeom>
          <a:noFill/>
        </p:spPr>
      </p:pic>
      <p:sp>
        <p:nvSpPr>
          <p:cNvPr id="11" name="Title 10"/>
          <p:cNvSpPr>
            <a:spLocks noGrp="1"/>
          </p:cNvSpPr>
          <p:nvPr>
            <p:ph type="title"/>
          </p:nvPr>
        </p:nvSpPr>
        <p:spPr>
          <a:xfrm>
            <a:off x="457200" y="76200"/>
            <a:ext cx="8229600" cy="1143000"/>
          </a:xfrm>
        </p:spPr>
        <p:txBody>
          <a:bodyPr/>
          <a:lstStyle/>
          <a:p>
            <a:r>
              <a:rPr lang="en-US" dirty="0" smtClean="0"/>
              <a:t>But, conditions apply*</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limitations</a:t>
            </a:r>
            <a:endParaRPr lang="en-GB" dirty="0"/>
          </a:p>
        </p:txBody>
      </p:sp>
      <p:sp>
        <p:nvSpPr>
          <p:cNvPr id="7" name="Content Placeholder 6"/>
          <p:cNvSpPr>
            <a:spLocks noGrp="1"/>
          </p:cNvSpPr>
          <p:nvPr>
            <p:ph idx="1"/>
          </p:nvPr>
        </p:nvSpPr>
        <p:spPr/>
        <p:txBody>
          <a:bodyPr/>
          <a:lstStyle/>
          <a:p>
            <a:r>
              <a:rPr lang="en-US" dirty="0" smtClean="0"/>
              <a:t>NMDA may be gating processes that support memory among other behavior</a:t>
            </a:r>
          </a:p>
          <a:p>
            <a:r>
              <a:rPr lang="en-US" dirty="0" smtClean="0"/>
              <a:t>Water maze experiments are confounded with </a:t>
            </a:r>
          </a:p>
          <a:p>
            <a:pPr lvl="1"/>
            <a:r>
              <a:rPr lang="en-US" dirty="0" smtClean="0"/>
              <a:t>Thigmotaxis (trying to stay in touch with a solid surface)</a:t>
            </a:r>
          </a:p>
          <a:p>
            <a:pPr lvl="1"/>
            <a:r>
              <a:rPr lang="en-US" dirty="0" smtClean="0"/>
              <a:t>Mice being smart about outcomes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GB" dirty="0"/>
          </a:p>
        </p:txBody>
      </p:sp>
      <p:sp>
        <p:nvSpPr>
          <p:cNvPr id="3" name="Content Placeholder 2"/>
          <p:cNvSpPr>
            <a:spLocks noGrp="1"/>
          </p:cNvSpPr>
          <p:nvPr>
            <p:ph idx="1"/>
          </p:nvPr>
        </p:nvSpPr>
        <p:spPr/>
        <p:txBody>
          <a:bodyPr/>
          <a:lstStyle/>
          <a:p>
            <a:r>
              <a:rPr lang="en-US" dirty="0" smtClean="0"/>
              <a:t>Finish up with models of memory encoding</a:t>
            </a:r>
          </a:p>
          <a:p>
            <a:pPr lvl="1"/>
            <a:r>
              <a:rPr lang="en-US" dirty="0" smtClean="0"/>
              <a:t>Temporal context model</a:t>
            </a:r>
          </a:p>
          <a:p>
            <a:r>
              <a:rPr lang="en-US" dirty="0" smtClean="0"/>
              <a:t>Look at experimental paradigms and observations constraining the neurobiological substrate of memory</a:t>
            </a:r>
          </a:p>
          <a:p>
            <a:pPr lvl="1"/>
            <a:r>
              <a:rPr lang="en-US" dirty="0" smtClean="0"/>
              <a:t>The glutamate receptor model of memory</a:t>
            </a:r>
          </a:p>
          <a:p>
            <a:r>
              <a:rPr lang="en-US" dirty="0" smtClean="0"/>
              <a:t>Look at models of brain activity that support memory performance under these constraints</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41" name="Rectangle 37"/>
          <p:cNvSpPr>
            <a:spLocks noChangeArrowheads="1"/>
          </p:cNvSpPr>
          <p:nvPr/>
        </p:nvSpPr>
        <p:spPr bwMode="auto">
          <a:xfrm>
            <a:off x="9953625" y="31750"/>
            <a:ext cx="184150" cy="457200"/>
          </a:xfrm>
          <a:prstGeom prst="rect">
            <a:avLst/>
          </a:prstGeom>
          <a:noFill/>
          <a:ln w="9525">
            <a:noFill/>
            <a:miter lim="800000"/>
            <a:headEnd/>
            <a:tailEnd/>
          </a:ln>
        </p:spPr>
        <p:txBody>
          <a:bodyPr wrap="none">
            <a:spAutoFit/>
          </a:bodyPr>
          <a:lstStyle/>
          <a:p>
            <a:endParaRPr lang="en-US"/>
          </a:p>
        </p:txBody>
      </p:sp>
      <p:pic>
        <p:nvPicPr>
          <p:cNvPr id="47142" name="Picture 38" descr="NLM-Fig-08-08-0"/>
          <p:cNvPicPr>
            <a:picLocks noChangeAspect="1" noChangeArrowheads="1"/>
          </p:cNvPicPr>
          <p:nvPr/>
        </p:nvPicPr>
        <p:blipFill>
          <a:blip r:embed="rId3" cstate="print"/>
          <a:srcRect l="27679" r="27678" b="3391"/>
          <a:stretch>
            <a:fillRect/>
          </a:stretch>
        </p:blipFill>
        <p:spPr bwMode="auto">
          <a:xfrm>
            <a:off x="1860550" y="914400"/>
            <a:ext cx="3702050" cy="5791200"/>
          </a:xfrm>
          <a:prstGeom prst="rect">
            <a:avLst/>
          </a:prstGeom>
          <a:noFill/>
        </p:spPr>
      </p:pic>
      <p:pic>
        <p:nvPicPr>
          <p:cNvPr id="47143" name="Picture 39" descr="NLM-Ch08-p158-Malinow"/>
          <p:cNvPicPr>
            <a:picLocks noChangeAspect="1" noChangeArrowheads="1"/>
          </p:cNvPicPr>
          <p:nvPr/>
        </p:nvPicPr>
        <p:blipFill>
          <a:blip r:embed="rId4" cstate="print"/>
          <a:srcRect l="34821" t="19109" r="34822" b="22673"/>
          <a:stretch>
            <a:fillRect/>
          </a:stretch>
        </p:blipFill>
        <p:spPr bwMode="auto">
          <a:xfrm>
            <a:off x="7010400" y="990600"/>
            <a:ext cx="1638300" cy="2362200"/>
          </a:xfrm>
          <a:prstGeom prst="rect">
            <a:avLst/>
          </a:prstGeom>
          <a:noFill/>
        </p:spPr>
      </p:pic>
      <p:sp>
        <p:nvSpPr>
          <p:cNvPr id="6" name="Title 5"/>
          <p:cNvSpPr>
            <a:spLocks noGrp="1"/>
          </p:cNvSpPr>
          <p:nvPr>
            <p:ph type="title"/>
          </p:nvPr>
        </p:nvSpPr>
        <p:spPr>
          <a:xfrm>
            <a:off x="457200" y="76200"/>
            <a:ext cx="8229600" cy="1143000"/>
          </a:xfrm>
        </p:spPr>
        <p:txBody>
          <a:bodyPr/>
          <a:lstStyle/>
          <a:p>
            <a:r>
              <a:rPr lang="en-US" dirty="0" smtClean="0"/>
              <a:t>AMPA receptors’ influence</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202" name="Picture 50"/>
          <p:cNvPicPr>
            <a:picLocks noChangeAspect="1" noChangeArrowheads="1"/>
          </p:cNvPicPr>
          <p:nvPr/>
        </p:nvPicPr>
        <p:blipFill>
          <a:blip r:embed="rId3" cstate="print"/>
          <a:srcRect l="4428" t="3912" b="65218"/>
          <a:stretch>
            <a:fillRect/>
          </a:stretch>
        </p:blipFill>
        <p:spPr bwMode="auto">
          <a:xfrm>
            <a:off x="533400" y="1752600"/>
            <a:ext cx="3289300" cy="1803400"/>
          </a:xfrm>
          <a:prstGeom prst="rect">
            <a:avLst/>
          </a:prstGeom>
          <a:noFill/>
          <a:ln w="9525">
            <a:noFill/>
            <a:miter lim="800000"/>
            <a:headEnd/>
            <a:tailEnd/>
          </a:ln>
          <a:effectLst/>
        </p:spPr>
      </p:pic>
      <p:pic>
        <p:nvPicPr>
          <p:cNvPr id="49208" name="Picture 56" descr="NLM-Fig-08-09-1R"/>
          <p:cNvPicPr>
            <a:picLocks noChangeAspect="1" noChangeArrowheads="1"/>
          </p:cNvPicPr>
          <p:nvPr/>
        </p:nvPicPr>
        <p:blipFill>
          <a:blip r:embed="rId4" cstate="print"/>
          <a:srcRect t="9604" b="15544"/>
          <a:stretch>
            <a:fillRect/>
          </a:stretch>
        </p:blipFill>
        <p:spPr bwMode="auto">
          <a:xfrm>
            <a:off x="2438400" y="1109663"/>
            <a:ext cx="4191000" cy="2355850"/>
          </a:xfrm>
          <a:prstGeom prst="rect">
            <a:avLst/>
          </a:prstGeom>
          <a:noFill/>
        </p:spPr>
      </p:pic>
      <p:pic>
        <p:nvPicPr>
          <p:cNvPr id="49209" name="Picture 57" descr="NLM-Fig-08-09-2R"/>
          <p:cNvPicPr>
            <a:picLocks noChangeAspect="1" noChangeArrowheads="1"/>
          </p:cNvPicPr>
          <p:nvPr/>
        </p:nvPicPr>
        <p:blipFill>
          <a:blip r:embed="rId5" cstate="print"/>
          <a:srcRect t="15544" b="21486"/>
          <a:stretch>
            <a:fillRect/>
          </a:stretch>
        </p:blipFill>
        <p:spPr bwMode="auto">
          <a:xfrm>
            <a:off x="1143000" y="3468688"/>
            <a:ext cx="7162800" cy="3389312"/>
          </a:xfrm>
          <a:prstGeom prst="rect">
            <a:avLst/>
          </a:prstGeom>
          <a:noFill/>
        </p:spPr>
      </p:pic>
      <p:sp>
        <p:nvSpPr>
          <p:cNvPr id="7" name="Title 6"/>
          <p:cNvSpPr>
            <a:spLocks noGrp="1"/>
          </p:cNvSpPr>
          <p:nvPr>
            <p:ph type="title"/>
          </p:nvPr>
        </p:nvSpPr>
        <p:spPr>
          <a:xfrm>
            <a:off x="457200" y="228600"/>
            <a:ext cx="8229600" cy="1143000"/>
          </a:xfrm>
        </p:spPr>
        <p:txBody>
          <a:bodyPr/>
          <a:lstStyle/>
          <a:p>
            <a:r>
              <a:rPr lang="en-US" dirty="0" smtClean="0"/>
              <a:t>AMPA receptors’ influence</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7" name="Picture 27" descr="NLM-Fig-08-10-0"/>
          <p:cNvPicPr>
            <a:picLocks noChangeAspect="1" noChangeArrowheads="1"/>
          </p:cNvPicPr>
          <p:nvPr/>
        </p:nvPicPr>
        <p:blipFill>
          <a:blip r:embed="rId3" cstate="print"/>
          <a:srcRect/>
          <a:stretch>
            <a:fillRect/>
          </a:stretch>
        </p:blipFill>
        <p:spPr bwMode="auto">
          <a:xfrm>
            <a:off x="533400" y="914400"/>
            <a:ext cx="8077200" cy="5943600"/>
          </a:xfrm>
          <a:prstGeom prst="rect">
            <a:avLst/>
          </a:prstGeom>
          <a:noFill/>
        </p:spPr>
      </p:pic>
      <p:sp>
        <p:nvSpPr>
          <p:cNvPr id="4" name="Title 3"/>
          <p:cNvSpPr>
            <a:spLocks noGrp="1"/>
          </p:cNvSpPr>
          <p:nvPr>
            <p:ph type="title"/>
          </p:nvPr>
        </p:nvSpPr>
        <p:spPr>
          <a:xfrm>
            <a:off x="457200" y="152400"/>
            <a:ext cx="8229600" cy="1143000"/>
          </a:xfrm>
        </p:spPr>
        <p:txBody>
          <a:bodyPr/>
          <a:lstStyle/>
          <a:p>
            <a:r>
              <a:rPr lang="en-US" dirty="0" smtClean="0"/>
              <a:t>Amplifying AMPA</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NLM-Fig-08-11-0"/>
          <p:cNvPicPr>
            <a:picLocks noChangeAspect="1" noChangeArrowheads="1"/>
          </p:cNvPicPr>
          <p:nvPr/>
        </p:nvPicPr>
        <p:blipFill>
          <a:blip r:embed="rId3" cstate="print"/>
          <a:srcRect b="3998"/>
          <a:stretch>
            <a:fillRect/>
          </a:stretch>
        </p:blipFill>
        <p:spPr bwMode="auto">
          <a:xfrm>
            <a:off x="1219200" y="1524000"/>
            <a:ext cx="6324600" cy="4562475"/>
          </a:xfrm>
          <a:prstGeom prst="rect">
            <a:avLst/>
          </a:prstGeom>
          <a:noFill/>
        </p:spPr>
      </p:pic>
      <p:sp>
        <p:nvSpPr>
          <p:cNvPr id="5" name="Title 4"/>
          <p:cNvSpPr>
            <a:spLocks noGrp="1"/>
          </p:cNvSpPr>
          <p:nvPr>
            <p:ph type="title"/>
          </p:nvPr>
        </p:nvSpPr>
        <p:spPr/>
        <p:txBody>
          <a:bodyPr>
            <a:normAutofit/>
          </a:bodyPr>
          <a:lstStyle/>
          <a:p>
            <a:r>
              <a:rPr lang="en-US" sz="3200" dirty="0" smtClean="0"/>
              <a:t>Differences between NMDA and AMPA effects</a:t>
            </a:r>
            <a:endParaRPr lang="en-GB" sz="3200" dirty="0"/>
          </a:p>
        </p:txBody>
      </p:sp>
      <p:sp>
        <p:nvSpPr>
          <p:cNvPr id="6" name="TextBox 5"/>
          <p:cNvSpPr txBox="1"/>
          <p:nvPr/>
        </p:nvSpPr>
        <p:spPr>
          <a:xfrm>
            <a:off x="533400" y="6096000"/>
            <a:ext cx="7543800" cy="646331"/>
          </a:xfrm>
          <a:prstGeom prst="rect">
            <a:avLst/>
          </a:prstGeom>
          <a:noFill/>
        </p:spPr>
        <p:txBody>
          <a:bodyPr wrap="square" rtlCol="0">
            <a:spAutoFit/>
          </a:bodyPr>
          <a:lstStyle/>
          <a:p>
            <a:r>
              <a:rPr lang="en-US" dirty="0" smtClean="0"/>
              <a:t>AMPA antagonist affects encoding and retrieval both. NMDA antagonist affects only encoding. </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Modeling the glutamate receptor contribution to memory and learning</a:t>
            </a:r>
            <a:endParaRPr lang="en-GB" dirty="0"/>
          </a:p>
        </p:txBody>
      </p:sp>
      <p:sp>
        <p:nvSpPr>
          <p:cNvPr id="3" name="TextBox 2"/>
          <p:cNvSpPr txBox="1"/>
          <p:nvPr/>
        </p:nvSpPr>
        <p:spPr>
          <a:xfrm>
            <a:off x="685800" y="6324600"/>
            <a:ext cx="7391400" cy="381000"/>
          </a:xfrm>
          <a:prstGeom prst="rect">
            <a:avLst/>
          </a:prstGeom>
          <a:noFill/>
        </p:spPr>
        <p:txBody>
          <a:bodyPr wrap="square" rtlCol="0">
            <a:spAutoFit/>
          </a:bodyPr>
          <a:lstStyle/>
          <a:p>
            <a:r>
              <a:rPr lang="en-GB" dirty="0" smtClean="0"/>
              <a:t>http://www.nature.com/articles/361031a0.pdf</a:t>
            </a:r>
            <a:endParaRPr lang="en-GB" dirty="0"/>
          </a:p>
        </p:txBody>
      </p:sp>
      <p:sp>
        <p:nvSpPr>
          <p:cNvPr id="5" name="Rectangle 4"/>
          <p:cNvSpPr/>
          <p:nvPr/>
        </p:nvSpPr>
        <p:spPr>
          <a:xfrm>
            <a:off x="1219200" y="31242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Pre-synaptic terminal</a:t>
            </a:r>
            <a:endParaRPr lang="en-GB" dirty="0"/>
          </a:p>
        </p:txBody>
      </p:sp>
      <p:sp>
        <p:nvSpPr>
          <p:cNvPr id="6" name="Rectangle 5"/>
          <p:cNvSpPr/>
          <p:nvPr/>
        </p:nvSpPr>
        <p:spPr>
          <a:xfrm>
            <a:off x="5486400" y="2743200"/>
            <a:ext cx="1752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Dendritic spine</a:t>
            </a:r>
            <a:endParaRPr lang="en-GB" dirty="0"/>
          </a:p>
        </p:txBody>
      </p:sp>
      <p:sp>
        <p:nvSpPr>
          <p:cNvPr id="9" name="Rectangle 8"/>
          <p:cNvSpPr/>
          <p:nvPr/>
        </p:nvSpPr>
        <p:spPr>
          <a:xfrm>
            <a:off x="4495800" y="3124200"/>
            <a:ext cx="1219200" cy="304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AMPA</a:t>
            </a:r>
            <a:endParaRPr lang="en-GB" dirty="0"/>
          </a:p>
        </p:txBody>
      </p:sp>
      <p:sp>
        <p:nvSpPr>
          <p:cNvPr id="10" name="Rectangle 9"/>
          <p:cNvSpPr/>
          <p:nvPr/>
        </p:nvSpPr>
        <p:spPr>
          <a:xfrm>
            <a:off x="4495800" y="3886200"/>
            <a:ext cx="1219200" cy="304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NMDA</a:t>
            </a:r>
            <a:endParaRPr lang="en-GB" dirty="0"/>
          </a:p>
        </p:txBody>
      </p:sp>
      <p:cxnSp>
        <p:nvCxnSpPr>
          <p:cNvPr id="12" name="Elbow Connector 11"/>
          <p:cNvCxnSpPr>
            <a:stCxn id="5" idx="3"/>
            <a:endCxn id="9" idx="1"/>
          </p:cNvCxnSpPr>
          <p:nvPr/>
        </p:nvCxnSpPr>
        <p:spPr>
          <a:xfrm flipV="1">
            <a:off x="3124200" y="3276600"/>
            <a:ext cx="1371600" cy="34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3"/>
            <a:endCxn id="10" idx="1"/>
          </p:cNvCxnSpPr>
          <p:nvPr/>
        </p:nvCxnSpPr>
        <p:spPr>
          <a:xfrm>
            <a:off x="3124200" y="3619500"/>
            <a:ext cx="1371600" cy="419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76600" y="2554069"/>
            <a:ext cx="1295400" cy="646331"/>
          </a:xfrm>
          <a:prstGeom prst="rect">
            <a:avLst/>
          </a:prstGeom>
          <a:noFill/>
        </p:spPr>
        <p:txBody>
          <a:bodyPr wrap="square" rtlCol="0">
            <a:spAutoFit/>
          </a:bodyPr>
          <a:lstStyle/>
          <a:p>
            <a:r>
              <a:rPr lang="en-US" dirty="0" smtClean="0"/>
              <a:t>Generic excitation</a:t>
            </a:r>
            <a:endParaRPr lang="en-GB" dirty="0"/>
          </a:p>
        </p:txBody>
      </p:sp>
      <p:sp>
        <p:nvSpPr>
          <p:cNvPr id="16" name="TextBox 15"/>
          <p:cNvSpPr txBox="1"/>
          <p:nvPr/>
        </p:nvSpPr>
        <p:spPr>
          <a:xfrm>
            <a:off x="3276600" y="4154269"/>
            <a:ext cx="1295400" cy="646331"/>
          </a:xfrm>
          <a:prstGeom prst="rect">
            <a:avLst/>
          </a:prstGeom>
          <a:noFill/>
        </p:spPr>
        <p:txBody>
          <a:bodyPr wrap="square" rtlCol="0">
            <a:spAutoFit/>
          </a:bodyPr>
          <a:lstStyle/>
          <a:p>
            <a:r>
              <a:rPr lang="en-US" dirty="0" smtClean="0"/>
              <a:t>Specific excitation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TCM encoding</a:t>
            </a:r>
            <a:endParaRPr lang="en-GB" dirty="0"/>
          </a:p>
        </p:txBody>
      </p:sp>
      <p:sp>
        <p:nvSpPr>
          <p:cNvPr id="3" name="Content Placeholder 2"/>
          <p:cNvSpPr>
            <a:spLocks noGrp="1"/>
          </p:cNvSpPr>
          <p:nvPr>
            <p:ph idx="1"/>
          </p:nvPr>
        </p:nvSpPr>
        <p:spPr/>
        <p:txBody>
          <a:bodyPr/>
          <a:lstStyle/>
          <a:p>
            <a:r>
              <a:rPr lang="en-US" dirty="0" smtClean="0"/>
              <a:t>Items are represented as feature vectors </a:t>
            </a:r>
            <a:r>
              <a:rPr lang="en-US" b="1" dirty="0" smtClean="0"/>
              <a:t>f</a:t>
            </a:r>
          </a:p>
          <a:p>
            <a:r>
              <a:rPr lang="en-US" dirty="0" smtClean="0"/>
              <a:t>Context is also represented as feature vectors </a:t>
            </a:r>
            <a:r>
              <a:rPr lang="en-US" b="1" dirty="0" smtClean="0"/>
              <a:t>c</a:t>
            </a:r>
            <a:r>
              <a:rPr lang="en-US" dirty="0" smtClean="0"/>
              <a:t> – on a different feature space</a:t>
            </a:r>
          </a:p>
          <a:p>
            <a:r>
              <a:rPr lang="en-US" dirty="0" smtClean="0"/>
              <a:t>Both item and feature vectors are time-indexed</a:t>
            </a:r>
          </a:p>
          <a:p>
            <a:r>
              <a:rPr lang="en-US" dirty="0" smtClean="0"/>
              <a:t>Construct an item-context mapping via an outer product</a:t>
            </a:r>
            <a:endParaRPr lang="en-GB" dirty="0"/>
          </a:p>
        </p:txBody>
      </p:sp>
      <p:pic>
        <p:nvPicPr>
          <p:cNvPr id="1027" name="Picture 3"/>
          <p:cNvPicPr>
            <a:picLocks noChangeAspect="1" noChangeArrowheads="1"/>
          </p:cNvPicPr>
          <p:nvPr/>
        </p:nvPicPr>
        <p:blipFill>
          <a:blip r:embed="rId2" cstate="print"/>
          <a:srcRect/>
          <a:stretch>
            <a:fillRect/>
          </a:stretch>
        </p:blipFill>
        <p:spPr bwMode="auto">
          <a:xfrm>
            <a:off x="3124200" y="5410200"/>
            <a:ext cx="2257425" cy="11049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TCM retrieval</a:t>
            </a:r>
            <a:endParaRPr lang="en-GB" dirty="0"/>
          </a:p>
        </p:txBody>
      </p:sp>
      <p:sp>
        <p:nvSpPr>
          <p:cNvPr id="3" name="Content Placeholder 2"/>
          <p:cNvSpPr>
            <a:spLocks noGrp="1"/>
          </p:cNvSpPr>
          <p:nvPr>
            <p:ph sz="half" idx="1"/>
          </p:nvPr>
        </p:nvSpPr>
        <p:spPr/>
        <p:txBody>
          <a:bodyPr>
            <a:normAutofit fontScale="92500" lnSpcReduction="20000"/>
          </a:bodyPr>
          <a:lstStyle/>
          <a:p>
            <a:r>
              <a:rPr lang="en-US" dirty="0" smtClean="0"/>
              <a:t>Retrieval happens via spreading activation</a:t>
            </a:r>
          </a:p>
          <a:p>
            <a:r>
              <a:rPr lang="en-US" dirty="0" smtClean="0"/>
              <a:t>A state </a:t>
            </a:r>
            <a:r>
              <a:rPr lang="en-US" b="1" dirty="0" smtClean="0"/>
              <a:t>c</a:t>
            </a:r>
            <a:r>
              <a:rPr lang="en-US" dirty="0" smtClean="0"/>
              <a:t> on C will provide activation input </a:t>
            </a:r>
            <a:r>
              <a:rPr lang="en-US" b="1" dirty="0" smtClean="0"/>
              <a:t>f</a:t>
            </a:r>
            <a:r>
              <a:rPr lang="en-US" baseline="30000" dirty="0" smtClean="0"/>
              <a:t>out</a:t>
            </a:r>
            <a:r>
              <a:rPr lang="en-US" dirty="0" smtClean="0"/>
              <a:t> = M</a:t>
            </a:r>
            <a:r>
              <a:rPr lang="en-US" baseline="30000" dirty="0" smtClean="0"/>
              <a:t>FC</a:t>
            </a:r>
            <a:r>
              <a:rPr lang="en-US" dirty="0" smtClean="0"/>
              <a:t> </a:t>
            </a:r>
            <a:r>
              <a:rPr lang="en-US" b="1" dirty="0" smtClean="0"/>
              <a:t>c</a:t>
            </a:r>
          </a:p>
          <a:p>
            <a:r>
              <a:rPr lang="en-US" dirty="0" smtClean="0"/>
              <a:t>Similarity of this input to a given item </a:t>
            </a:r>
            <a:r>
              <a:rPr lang="en-US" b="1" dirty="0" smtClean="0"/>
              <a:t>f </a:t>
            </a:r>
            <a:r>
              <a:rPr lang="en-US" dirty="0" smtClean="0"/>
              <a:t>can be measured as a dot product</a:t>
            </a:r>
          </a:p>
          <a:p>
            <a:r>
              <a:rPr lang="en-US" dirty="0" smtClean="0"/>
              <a:t>This quantifies the retrieval pull the context exerts on each item</a:t>
            </a:r>
          </a:p>
          <a:p>
            <a:pPr>
              <a:buNone/>
            </a:pPr>
            <a:endParaRPr lang="en-US" b="1" dirty="0" smtClean="0"/>
          </a:p>
        </p:txBody>
      </p:sp>
      <p:pic>
        <p:nvPicPr>
          <p:cNvPr id="2050" name="Picture 2"/>
          <p:cNvPicPr>
            <a:picLocks noChangeAspect="1" noChangeArrowheads="1"/>
          </p:cNvPicPr>
          <p:nvPr/>
        </p:nvPicPr>
        <p:blipFill>
          <a:blip r:embed="rId2" cstate="print"/>
          <a:srcRect/>
          <a:stretch>
            <a:fillRect/>
          </a:stretch>
        </p:blipFill>
        <p:spPr bwMode="auto">
          <a:xfrm>
            <a:off x="5191125" y="1905000"/>
            <a:ext cx="3114675" cy="4048125"/>
          </a:xfrm>
          <a:prstGeom prst="rect">
            <a:avLst/>
          </a:prstGeom>
          <a:noFill/>
          <a:ln w="9525">
            <a:noFill/>
            <a:miter lim="800000"/>
            <a:headEnd/>
            <a:tailEnd/>
          </a:ln>
        </p:spPr>
      </p:pic>
      <p:cxnSp>
        <p:nvCxnSpPr>
          <p:cNvPr id="7" name="Straight Arrow Connector 6"/>
          <p:cNvCxnSpPr/>
          <p:nvPr/>
        </p:nvCxnSpPr>
        <p:spPr>
          <a:xfrm flipH="1">
            <a:off x="7086600" y="5410200"/>
            <a:ext cx="2286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2600" y="6287869"/>
            <a:ext cx="3352800" cy="646331"/>
          </a:xfrm>
          <a:prstGeom prst="rect">
            <a:avLst/>
          </a:prstGeom>
          <a:noFill/>
        </p:spPr>
        <p:txBody>
          <a:bodyPr wrap="square" rtlCol="0">
            <a:spAutoFit/>
          </a:bodyPr>
          <a:lstStyle/>
          <a:p>
            <a:r>
              <a:rPr lang="en-US" dirty="0" smtClean="0"/>
              <a:t>Follows from </a:t>
            </a:r>
            <a:r>
              <a:rPr lang="en-US" b="1" dirty="0" smtClean="0"/>
              <a:t>f </a:t>
            </a:r>
            <a:r>
              <a:rPr lang="en-US" dirty="0" smtClean="0"/>
              <a:t>orthonormality (assumed)</a:t>
            </a:r>
            <a:endParaRPr lang="en-GB"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context drift assumption</a:t>
            </a:r>
            <a:endParaRPr lang="en-GB" dirty="0"/>
          </a:p>
        </p:txBody>
      </p:sp>
      <p:sp>
        <p:nvSpPr>
          <p:cNvPr id="6" name="Content Placeholder 5"/>
          <p:cNvSpPr>
            <a:spLocks noGrp="1"/>
          </p:cNvSpPr>
          <p:nvPr>
            <p:ph idx="1"/>
          </p:nvPr>
        </p:nvSpPr>
        <p:spPr/>
        <p:txBody>
          <a:bodyPr/>
          <a:lstStyle/>
          <a:p>
            <a:r>
              <a:rPr lang="en-US" dirty="0" smtClean="0"/>
              <a:t>Assume a linear drift in context</a:t>
            </a:r>
          </a:p>
          <a:p>
            <a:endParaRPr lang="en-US" dirty="0"/>
          </a:p>
          <a:p>
            <a:r>
              <a:rPr lang="en-US" dirty="0" smtClean="0"/>
              <a:t>A little bit like a recurrent network</a:t>
            </a:r>
          </a:p>
          <a:p>
            <a:r>
              <a:rPr lang="en-US" dirty="0" smtClean="0"/>
              <a:t>Naturally makes contexts at closer times more similar than contexts at farther times from the probe point</a:t>
            </a:r>
          </a:p>
          <a:p>
            <a:r>
              <a:rPr lang="en-US" dirty="0" smtClean="0"/>
              <a:t>Yields long-term recency predictions</a:t>
            </a:r>
            <a:endParaRPr lang="en-GB" dirty="0"/>
          </a:p>
        </p:txBody>
      </p:sp>
      <p:pic>
        <p:nvPicPr>
          <p:cNvPr id="3075" name="Picture 3"/>
          <p:cNvPicPr>
            <a:picLocks noChangeAspect="1" noChangeArrowheads="1"/>
          </p:cNvPicPr>
          <p:nvPr/>
        </p:nvPicPr>
        <p:blipFill>
          <a:blip r:embed="rId2" cstate="print"/>
          <a:srcRect/>
          <a:stretch>
            <a:fillRect/>
          </a:stretch>
        </p:blipFill>
        <p:spPr bwMode="auto">
          <a:xfrm>
            <a:off x="3505200" y="2286000"/>
            <a:ext cx="1971675" cy="3333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GB" dirty="0"/>
          </a:p>
        </p:txBody>
      </p:sp>
      <p:sp>
        <p:nvSpPr>
          <p:cNvPr id="3" name="Content Placeholder 2"/>
          <p:cNvSpPr>
            <a:spLocks noGrp="1"/>
          </p:cNvSpPr>
          <p:nvPr>
            <p:ph idx="1"/>
          </p:nvPr>
        </p:nvSpPr>
        <p:spPr/>
        <p:txBody>
          <a:bodyPr/>
          <a:lstStyle/>
          <a:p>
            <a:r>
              <a:rPr lang="en-US" dirty="0" smtClean="0"/>
              <a:t>Spreading activation models used to model memory associativity</a:t>
            </a:r>
          </a:p>
          <a:p>
            <a:r>
              <a:rPr lang="en-US" dirty="0" smtClean="0"/>
              <a:t>Co-occurrence frequency appears to drive most of associativity</a:t>
            </a:r>
          </a:p>
          <a:p>
            <a:r>
              <a:rPr lang="en-US" dirty="0" smtClean="0"/>
              <a:t>Other cognitive factors – salience, attention etc. also interact</a:t>
            </a:r>
          </a:p>
          <a:p>
            <a:r>
              <a:rPr lang="en-US" dirty="0" smtClean="0"/>
              <a:t>Still a young modeling space</a:t>
            </a:r>
          </a:p>
          <a:p>
            <a:pPr lvl="1"/>
            <a:r>
              <a:rPr lang="en-US" dirty="0" smtClean="0"/>
              <a:t>Lots to do</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Hippocampus as the seat of memory</a:t>
            </a:r>
            <a:endParaRPr lang="en-GB" dirty="0"/>
          </a:p>
        </p:txBody>
      </p:sp>
      <p:sp>
        <p:nvSpPr>
          <p:cNvPr id="6" name="Content Placeholder 5"/>
          <p:cNvSpPr>
            <a:spLocks noGrp="1"/>
          </p:cNvSpPr>
          <p:nvPr>
            <p:ph sz="half" idx="2"/>
          </p:nvPr>
        </p:nvSpPr>
        <p:spPr/>
        <p:txBody>
          <a:bodyPr/>
          <a:lstStyle/>
          <a:p>
            <a:r>
              <a:rPr lang="en-US" dirty="0" smtClean="0"/>
              <a:t>Identified by lesion studies as critical for memory formation</a:t>
            </a:r>
          </a:p>
          <a:p>
            <a:pPr lvl="1"/>
            <a:r>
              <a:rPr lang="en-US" dirty="0" smtClean="0"/>
              <a:t>Case of H.M.</a:t>
            </a:r>
          </a:p>
          <a:p>
            <a:r>
              <a:rPr lang="en-US" dirty="0" smtClean="0"/>
              <a:t>Dentate </a:t>
            </a:r>
            <a:r>
              <a:rPr lang="en-US" dirty="0" err="1" smtClean="0"/>
              <a:t>gyrus</a:t>
            </a:r>
            <a:r>
              <a:rPr lang="en-US" dirty="0" smtClean="0"/>
              <a:t> in particular is vital for conjunctive coding of observations</a:t>
            </a:r>
            <a:endParaRPr lang="en-GB" dirty="0"/>
          </a:p>
        </p:txBody>
      </p:sp>
      <p:pic>
        <p:nvPicPr>
          <p:cNvPr id="59394" name="Picture 2" descr="https://upload.wikimedia.org/wikipedia/commons/thumb/2/25/CajalHippocampus_%28modified%29.png/300px-CajalHippocampus_%28modified%29.png">
            <a:hlinkClick r:id="rId2"/>
          </p:cNvPr>
          <p:cNvPicPr>
            <a:picLocks noChangeAspect="1" noChangeArrowheads="1"/>
          </p:cNvPicPr>
          <p:nvPr/>
        </p:nvPicPr>
        <p:blipFill>
          <a:blip r:embed="rId3" cstate="print"/>
          <a:srcRect/>
          <a:stretch>
            <a:fillRect/>
          </a:stretch>
        </p:blipFill>
        <p:spPr bwMode="auto">
          <a:xfrm>
            <a:off x="152400" y="3657600"/>
            <a:ext cx="4495800" cy="2667000"/>
          </a:xfrm>
          <a:prstGeom prst="rect">
            <a:avLst/>
          </a:prstGeom>
          <a:noFill/>
        </p:spPr>
      </p:pic>
      <p:sp>
        <p:nvSpPr>
          <p:cNvPr id="8" name="TextBox 7"/>
          <p:cNvSpPr txBox="1"/>
          <p:nvPr/>
        </p:nvSpPr>
        <p:spPr>
          <a:xfrm>
            <a:off x="1066800" y="6324600"/>
            <a:ext cx="5638800" cy="369332"/>
          </a:xfrm>
          <a:prstGeom prst="rect">
            <a:avLst/>
          </a:prstGeom>
          <a:noFill/>
        </p:spPr>
        <p:txBody>
          <a:bodyPr wrap="square" rtlCol="0">
            <a:spAutoFit/>
          </a:bodyPr>
          <a:lstStyle/>
          <a:p>
            <a:r>
              <a:rPr lang="en-GB" dirty="0" smtClean="0"/>
              <a:t>https://en.wikipedia.org/wiki/Hippocampus</a:t>
            </a:r>
            <a:endParaRPr lang="en-GB" dirty="0"/>
          </a:p>
        </p:txBody>
      </p:sp>
      <p:pic>
        <p:nvPicPr>
          <p:cNvPr id="59396" name="Picture 4" descr="Image result for henry molaison">
            <a:hlinkClick r:id="rId4"/>
          </p:cNvPr>
          <p:cNvPicPr>
            <a:picLocks noChangeAspect="1" noChangeArrowheads="1"/>
          </p:cNvPicPr>
          <p:nvPr/>
        </p:nvPicPr>
        <p:blipFill>
          <a:blip r:embed="rId5" cstate="print"/>
          <a:srcRect/>
          <a:stretch>
            <a:fillRect/>
          </a:stretch>
        </p:blipFill>
        <p:spPr bwMode="auto">
          <a:xfrm>
            <a:off x="381000" y="1524000"/>
            <a:ext cx="3479929" cy="202882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609600" y="1371600"/>
            <a:ext cx="6248400" cy="2585323"/>
          </a:xfrm>
          <a:prstGeom prst="rect">
            <a:avLst/>
          </a:prstGeom>
          <a:noFill/>
          <a:ln w="9525">
            <a:noFill/>
            <a:miter lim="800000"/>
            <a:headEnd/>
            <a:tailEnd/>
          </a:ln>
        </p:spPr>
        <p:txBody>
          <a:bodyPr>
            <a:spAutoFit/>
          </a:bodyPr>
          <a:lstStyle/>
          <a:p>
            <a:pPr>
              <a:spcBef>
                <a:spcPct val="50000"/>
              </a:spcBef>
            </a:pPr>
            <a:r>
              <a:rPr lang="en-US" dirty="0" smtClean="0"/>
              <a:t>Glutamate receptors are </a:t>
            </a:r>
            <a:r>
              <a:rPr lang="en-US" dirty="0"/>
              <a:t>critical </a:t>
            </a:r>
            <a:r>
              <a:rPr lang="en-US" dirty="0" smtClean="0"/>
              <a:t>for long-term potentiation  (LTP) of neurons</a:t>
            </a:r>
            <a:endParaRPr lang="en-US" dirty="0"/>
          </a:p>
          <a:p>
            <a:pPr>
              <a:spcBef>
                <a:spcPct val="50000"/>
              </a:spcBef>
            </a:pPr>
            <a:r>
              <a:rPr lang="en-US" dirty="0" smtClean="0"/>
              <a:t>How do glutamate receptors affect the </a:t>
            </a:r>
            <a:r>
              <a:rPr lang="en-US" dirty="0"/>
              <a:t>acquisition of a behavioral memory?</a:t>
            </a:r>
          </a:p>
          <a:p>
            <a:pPr>
              <a:spcBef>
                <a:spcPct val="50000"/>
              </a:spcBef>
            </a:pPr>
            <a:r>
              <a:rPr lang="en-US" dirty="0"/>
              <a:t>This was the question Richard Morris addressed in his classic 1986 paper. This paper was a classic because it was the first to outline an approach to the problem and produce some reasonable data.</a:t>
            </a:r>
          </a:p>
        </p:txBody>
      </p:sp>
      <p:pic>
        <p:nvPicPr>
          <p:cNvPr id="4102" name="Picture 6" descr="NLM-Ch08-p149-Morris"/>
          <p:cNvPicPr>
            <a:picLocks noChangeAspect="1" noChangeArrowheads="1"/>
          </p:cNvPicPr>
          <p:nvPr/>
        </p:nvPicPr>
        <p:blipFill>
          <a:blip r:embed="rId3" cstate="print"/>
          <a:srcRect l="34821" t="17921" r="34822" b="21484"/>
          <a:stretch>
            <a:fillRect/>
          </a:stretch>
        </p:blipFill>
        <p:spPr bwMode="auto">
          <a:xfrm>
            <a:off x="7035800" y="1143000"/>
            <a:ext cx="1574800" cy="2362200"/>
          </a:xfrm>
          <a:prstGeom prst="rect">
            <a:avLst/>
          </a:prstGeom>
          <a:noFill/>
        </p:spPr>
      </p:pic>
      <p:sp>
        <p:nvSpPr>
          <p:cNvPr id="5" name="Title 4"/>
          <p:cNvSpPr>
            <a:spLocks noGrp="1"/>
          </p:cNvSpPr>
          <p:nvPr>
            <p:ph type="title"/>
          </p:nvPr>
        </p:nvSpPr>
        <p:spPr/>
        <p:txBody>
          <a:bodyPr>
            <a:normAutofit fontScale="90000"/>
          </a:bodyPr>
          <a:lstStyle/>
          <a:p>
            <a:r>
              <a:rPr lang="en-US" dirty="0" smtClean="0"/>
              <a:t>Glutamate receptors and memory function</a:t>
            </a:r>
            <a:endParaRPr lang="en-GB" dirty="0"/>
          </a:p>
        </p:txBody>
      </p:sp>
      <p:pic>
        <p:nvPicPr>
          <p:cNvPr id="37890" name="Picture 2" descr="https://upload.wikimedia.org/wikipedia/commons/thumb/1/13/LTP_First_Stage.png/220px-LTP_First_Stage.png">
            <a:hlinkClick r:id="rId4"/>
          </p:cNvPr>
          <p:cNvPicPr>
            <a:picLocks noChangeAspect="1" noChangeArrowheads="1"/>
          </p:cNvPicPr>
          <p:nvPr/>
        </p:nvPicPr>
        <p:blipFill>
          <a:blip r:embed="rId5" cstate="print"/>
          <a:srcRect/>
          <a:stretch>
            <a:fillRect/>
          </a:stretch>
        </p:blipFill>
        <p:spPr bwMode="auto">
          <a:xfrm>
            <a:off x="152400" y="4419600"/>
            <a:ext cx="2095500" cy="1571626"/>
          </a:xfrm>
          <a:prstGeom prst="rect">
            <a:avLst/>
          </a:prstGeom>
          <a:noFill/>
        </p:spPr>
      </p:pic>
      <p:pic>
        <p:nvPicPr>
          <p:cNvPr id="37892" name="Picture 4" descr="https://upload.wikimedia.org/wikipedia/commons/thumb/e/e4/LTP_Second_Stage.png/220px-LTP_Second_Stage.png">
            <a:hlinkClick r:id="rId6"/>
          </p:cNvPr>
          <p:cNvPicPr>
            <a:picLocks noChangeAspect="1" noChangeArrowheads="1"/>
          </p:cNvPicPr>
          <p:nvPr/>
        </p:nvPicPr>
        <p:blipFill>
          <a:blip r:embed="rId7" cstate="print"/>
          <a:srcRect/>
          <a:stretch>
            <a:fillRect/>
          </a:stretch>
        </p:blipFill>
        <p:spPr bwMode="auto">
          <a:xfrm>
            <a:off x="2438400" y="4343400"/>
            <a:ext cx="2095500" cy="1571626"/>
          </a:xfrm>
          <a:prstGeom prst="rect">
            <a:avLst/>
          </a:prstGeom>
          <a:noFill/>
        </p:spPr>
      </p:pic>
      <p:pic>
        <p:nvPicPr>
          <p:cNvPr id="37894" name="Picture 6" descr="https://upload.wikimedia.org/wikipedia/commons/thumb/7/77/LTP_Third_Stage.png/220px-LTP_Third_Stage.png">
            <a:hlinkClick r:id="rId8"/>
          </p:cNvPr>
          <p:cNvPicPr>
            <a:picLocks noChangeAspect="1" noChangeArrowheads="1"/>
          </p:cNvPicPr>
          <p:nvPr/>
        </p:nvPicPr>
        <p:blipFill>
          <a:blip r:embed="rId9" cstate="print"/>
          <a:srcRect/>
          <a:stretch>
            <a:fillRect/>
          </a:stretch>
        </p:blipFill>
        <p:spPr bwMode="auto">
          <a:xfrm>
            <a:off x="4572000" y="4343400"/>
            <a:ext cx="2095500" cy="1571626"/>
          </a:xfrm>
          <a:prstGeom prst="rect">
            <a:avLst/>
          </a:prstGeom>
          <a:noFill/>
        </p:spPr>
      </p:pic>
      <p:pic>
        <p:nvPicPr>
          <p:cNvPr id="37896" name="Picture 8" descr="https://upload.wikimedia.org/wikipedia/commons/thumb/4/41/LTP_Fourth_Stage.png/220px-LTP_Fourth_Stage.png">
            <a:hlinkClick r:id="rId10"/>
          </p:cNvPr>
          <p:cNvPicPr>
            <a:picLocks noChangeAspect="1" noChangeArrowheads="1"/>
          </p:cNvPicPr>
          <p:nvPr/>
        </p:nvPicPr>
        <p:blipFill>
          <a:blip r:embed="rId11" cstate="print"/>
          <a:srcRect/>
          <a:stretch>
            <a:fillRect/>
          </a:stretch>
        </p:blipFill>
        <p:spPr bwMode="auto">
          <a:xfrm>
            <a:off x="6705600" y="4343400"/>
            <a:ext cx="2095500" cy="1571626"/>
          </a:xfrm>
          <a:prstGeom prst="rect">
            <a:avLst/>
          </a:prstGeom>
          <a:noFill/>
        </p:spPr>
      </p:pic>
      <p:sp>
        <p:nvSpPr>
          <p:cNvPr id="11" name="TextBox 10"/>
          <p:cNvSpPr txBox="1"/>
          <p:nvPr/>
        </p:nvSpPr>
        <p:spPr>
          <a:xfrm>
            <a:off x="457200" y="6324600"/>
            <a:ext cx="5562600" cy="369332"/>
          </a:xfrm>
          <a:prstGeom prst="rect">
            <a:avLst/>
          </a:prstGeom>
          <a:noFill/>
        </p:spPr>
        <p:txBody>
          <a:bodyPr wrap="square" rtlCol="0">
            <a:spAutoFit/>
          </a:bodyPr>
          <a:lstStyle/>
          <a:p>
            <a:r>
              <a:rPr lang="en-GB" dirty="0" smtClean="0"/>
              <a:t>https://en.wikipedia.org/wiki/Long-term_potentiation</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7" name="Picture 27" descr="NLM-Fig-08-02-1R"/>
          <p:cNvPicPr>
            <a:picLocks noChangeAspect="1" noChangeArrowheads="1"/>
          </p:cNvPicPr>
          <p:nvPr/>
        </p:nvPicPr>
        <p:blipFill>
          <a:blip r:embed="rId3" cstate="print"/>
          <a:srcRect t="11977" b="10837"/>
          <a:stretch>
            <a:fillRect/>
          </a:stretch>
        </p:blipFill>
        <p:spPr bwMode="auto">
          <a:xfrm>
            <a:off x="1752600" y="914400"/>
            <a:ext cx="5686425" cy="3298825"/>
          </a:xfrm>
          <a:prstGeom prst="rect">
            <a:avLst/>
          </a:prstGeom>
          <a:noFill/>
        </p:spPr>
      </p:pic>
      <p:pic>
        <p:nvPicPr>
          <p:cNvPr id="5148" name="Picture 28" descr="NLM-Fig-08-02-2R"/>
          <p:cNvPicPr>
            <a:picLocks noChangeAspect="1" noChangeArrowheads="1"/>
          </p:cNvPicPr>
          <p:nvPr/>
        </p:nvPicPr>
        <p:blipFill>
          <a:blip r:embed="rId4" cstate="print"/>
          <a:srcRect t="19107" b="23811"/>
          <a:stretch>
            <a:fillRect/>
          </a:stretch>
        </p:blipFill>
        <p:spPr bwMode="auto">
          <a:xfrm>
            <a:off x="1752600" y="4343400"/>
            <a:ext cx="5686425" cy="2439988"/>
          </a:xfrm>
          <a:prstGeom prst="rect">
            <a:avLst/>
          </a:prstGeom>
          <a:noFill/>
        </p:spPr>
      </p:pic>
      <p:sp>
        <p:nvSpPr>
          <p:cNvPr id="5" name="Title 4"/>
          <p:cNvSpPr>
            <a:spLocks noGrp="1"/>
          </p:cNvSpPr>
          <p:nvPr>
            <p:ph type="title"/>
          </p:nvPr>
        </p:nvSpPr>
        <p:spPr>
          <a:xfrm>
            <a:off x="457200" y="76200"/>
            <a:ext cx="8229600" cy="1143000"/>
          </a:xfrm>
        </p:spPr>
        <p:txBody>
          <a:bodyPr/>
          <a:lstStyle/>
          <a:p>
            <a:r>
              <a:rPr lang="en-US" dirty="0" smtClean="0"/>
              <a:t>Morris water maze experiment</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1932</Words>
  <Application>Microsoft Office PowerPoint</Application>
  <PresentationFormat>On-screen Show (4:3)</PresentationFormat>
  <Paragraphs>109</Paragraphs>
  <Slides>24</Slides>
  <Notes>15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Neurobiology of memory</vt:lpstr>
      <vt:lpstr>Today’s class</vt:lpstr>
      <vt:lpstr>TCM encoding</vt:lpstr>
      <vt:lpstr>TCM retrieval</vt:lpstr>
      <vt:lpstr>The context drift assumption</vt:lpstr>
      <vt:lpstr>Summary</vt:lpstr>
      <vt:lpstr>Hippocampus as the seat of memory</vt:lpstr>
      <vt:lpstr>Glutamate receptors and memory function</vt:lpstr>
      <vt:lpstr>Morris water maze experiment</vt:lpstr>
      <vt:lpstr>NMDA receptors potentiate place learning</vt:lpstr>
      <vt:lpstr>How do glutamate receptors work?</vt:lpstr>
      <vt:lpstr>NMDA experiments</vt:lpstr>
      <vt:lpstr>Removing a subunit</vt:lpstr>
      <vt:lpstr>Removing a subunit</vt:lpstr>
      <vt:lpstr>Removing a subunit</vt:lpstr>
      <vt:lpstr>Maturation affects NMDA composition</vt:lpstr>
      <vt:lpstr>Genetic amplification</vt:lpstr>
      <vt:lpstr>But, conditions apply*</vt:lpstr>
      <vt:lpstr>Other limitations</vt:lpstr>
      <vt:lpstr>AMPA receptors’ influence</vt:lpstr>
      <vt:lpstr>AMPA receptors’ influence</vt:lpstr>
      <vt:lpstr>Amplifying AMPA</vt:lpstr>
      <vt:lpstr>Differences between NMDA and AMPA effects</vt:lpstr>
      <vt:lpstr>Modeling the glutamate receptor contribution to memory and learning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Neurobiology of memory</dc:title>
  <dc:creator>nisheeth</dc:creator>
  <cp:lastModifiedBy>nisheeth</cp:lastModifiedBy>
  <cp:revision>8</cp:revision>
  <dcterms:created xsi:type="dcterms:W3CDTF">2018-03-15T01:10:28Z</dcterms:created>
  <dcterms:modified xsi:type="dcterms:W3CDTF">2018-03-15T02:29:57Z</dcterms:modified>
</cp:coreProperties>
</file>