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951-0EEF-4467-82D3-2A1FFDACE6C5}" type="datetimeFigureOut">
              <a:rPr lang="en-GB" smtClean="0"/>
              <a:pPr/>
              <a:t>27/03/2018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65A9E-024D-471B-A778-C180771980A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BB6D9-B34F-4D1B-BD34-15BD7D7437C6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AA9A-1E11-4529-9C7E-23F1D5D49D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68C72-C3F3-4570-A185-5EE674EFF155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8CEC-13C3-4237-9B58-85986241E0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3A1AF-0711-4CEE-9F65-F14E3986BAF9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1540-1C8A-46B9-8FC6-91B6EEF6DD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611F3-86E5-408D-A452-743441236C31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B8E9D-A383-444D-942F-AA1892406D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10BD2-6C04-4D4A-A63D-94EBA3A50982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F4A2-D554-4E83-9C90-D0160110B1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C3784-DCA1-4A0F-9336-1D9E26F0CF9B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11BC1-5E11-4B23-94C7-F9613D546F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C23BC-44C8-4D90-BBBF-A2182BC5A153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7BD63-4BC6-485D-AC1C-11ECFA4E3A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44554-C070-4371-A581-494ACC794678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37383-BB9F-4B11-AA05-CB90BBEB8F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1A0B3-7742-4045-9E54-A4BFB180391C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64A90-8F25-4E5B-B7AD-36F6BFE9FE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A6CF3-335A-411D-8B01-30178FA92677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D21C2-FC43-457B-BCC7-971599C780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3B78-B8A1-4E2D-BE75-6B2649FB9279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C0D41-0B34-4B2B-A8B4-AEB070DA62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647923-8733-4105-B441-6CCC2AFEE212}" type="datetimeFigureOut">
              <a:rPr lang="en-GB"/>
              <a:pPr>
                <a:defRPr/>
              </a:pPr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6D5682-4017-4CCF-898A-6D71115BE9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 to decision-making</a:t>
            </a:r>
            <a:endParaRPr lang="en-GB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Nisheeth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March </a:t>
            </a:r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2018</a:t>
            </a:r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do we represent how good an outcome is?</a:t>
            </a:r>
            <a:endParaRPr lang="en-GB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term p(o|s,a) is only as informative as our representation of the outcome set o</a:t>
            </a:r>
          </a:p>
          <a:p>
            <a:pPr eaLnBrk="1" hangingPunct="1"/>
            <a:r>
              <a:rPr lang="en-US" smtClean="0"/>
              <a:t>One representation </a:t>
            </a:r>
            <a:r>
              <a:rPr lang="en-US" smtClean="0">
                <a:sym typeface="Wingdings" pitchFamily="2" charset="2"/>
              </a:rPr>
              <a:t> Real numbers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That makes p(o|s,a) a utility function U(s,a)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In simple situations where actions and states have a 1-1 mapping, can write this simply as U(s) or U(a)</a:t>
            </a:r>
          </a:p>
        </p:txBody>
      </p:sp>
      <p:sp>
        <p:nvSpPr>
          <p:cNvPr id="7172" name="AutoShape 5" descr="https://latex.codecogs.com/svg.latex?%5Chuge%20%5Carg%5Cmax_a%20p%28o%7Cs%2Ca%29p%28s%7Ca%29p%28a%29%20%3D%20%5Carg%5Cmax_s%20U%28s%29p%28s%29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does the decision rule look like now?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If we treat the outcome as a number</a:t>
            </a:r>
          </a:p>
          <a:p>
            <a:pPr lvl="1" eaLnBrk="1" hangingPunct="1"/>
            <a:r>
              <a:rPr lang="en-GB" smtClean="0"/>
              <a:t>Higher being better</a:t>
            </a:r>
          </a:p>
          <a:p>
            <a:pPr eaLnBrk="1" hangingPunct="1"/>
            <a:r>
              <a:rPr lang="en-GB" smtClean="0"/>
              <a:t>If we assume the only actions we have available are selections from states</a:t>
            </a:r>
          </a:p>
          <a:p>
            <a:pPr eaLnBrk="1" hangingPunct="1"/>
            <a:r>
              <a:rPr lang="en-GB" smtClean="0"/>
              <a:t>If we assume that the selections are perfect</a:t>
            </a:r>
          </a:p>
          <a:p>
            <a:pPr lvl="1" eaLnBrk="1" hangingPunct="1"/>
            <a:r>
              <a:rPr lang="en-GB" smtClean="0"/>
              <a:t>One action leads to only one state</a:t>
            </a:r>
          </a:p>
          <a:p>
            <a:pPr lvl="1" eaLnBrk="1" hangingPunct="1">
              <a:buFont typeface="Arial" charset="0"/>
              <a:buNone/>
            </a:pPr>
            <a:endParaRPr lang="en-GB" smtClean="0"/>
          </a:p>
          <a:p>
            <a:pPr eaLnBrk="1" hangingPunct="1"/>
            <a:r>
              <a:rPr lang="en-GB" smtClean="0"/>
              <a:t>This looks nice and succinct,  but how does it handle risk?</a:t>
            </a:r>
          </a:p>
          <a:p>
            <a:pPr lvl="1" eaLnBrk="1" hangingPunct="1"/>
            <a:endParaRPr lang="en-GB" smtClean="0"/>
          </a:p>
        </p:txBody>
      </p:sp>
      <p:sp>
        <p:nvSpPr>
          <p:cNvPr id="8196" name="AutoShape 5" descr="https://latex.codecogs.com/svg.latex?%5Chuge%20%5Carg%5Cmax_a%20p%28o%7Cs%2Ca%29p%28s%7Ca%29p%28a%29%20%3D%20%5Carg%5Cmax_s%20U%28s%29p%28s%29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AutoShape 9" descr="https://latex.codecogs.com/svg.latex?%5Chuge%20%5Carg%5Cmax_a%20p%28o%7Cs%2Ca%29p%28s%7Ca%29p%28a%29%20%3D%20%5Carg%5Cmax_s%20U%28s%29p%28s%29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198" name="Picture 13" descr="https://latex.codecogs.com/png.latex?%5Chuge%20%5Carg%5Cmax_a%20p%28o%7Cs%2Ca%29p%28s%7Ca%29p%28a%29%20%3D%20%5Carg%5Cmax_s%20U%28s%29p%28s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924425"/>
            <a:ext cx="6829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trajectory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28600" y="1371600"/>
            <a:ext cx="19050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828800" y="2286000"/>
            <a:ext cx="19050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Perception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3505200" y="3200400"/>
            <a:ext cx="22860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Categorization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096000" y="4114800"/>
            <a:ext cx="19050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191000" y="5105400"/>
            <a:ext cx="19050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2133600" y="6096000"/>
            <a:ext cx="19050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343400" y="6096000"/>
            <a:ext cx="1905000" cy="4572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Mental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6629400" y="6096000"/>
            <a:ext cx="19050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some decisions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s://ars.els-cdn.com/content/image/1-s2.0-S0001691810000788-g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711" y="76200"/>
            <a:ext cx="3038089" cy="66770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800600" y="5029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participants able to predict side very well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2743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Experts better than novices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8382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Novices at chance, experts better than chance only when simulating batting action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3362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(Mann, Abernethy &amp; Farrow, 2010)</a:t>
            </a:r>
            <a:endParaRPr lang="en-GB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decisions are embodied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But that’s what makes them hard to model</a:t>
            </a:r>
          </a:p>
          <a:p>
            <a:r>
              <a:rPr lang="en-US" dirty="0" smtClean="0"/>
              <a:t>Decision-making research has sought to abstract away from the complexity of real decision-making </a:t>
            </a:r>
          </a:p>
          <a:p>
            <a:pPr lvl="1"/>
            <a:r>
              <a:rPr lang="en-US" dirty="0" smtClean="0"/>
              <a:t>To obtain generalizable principles that could, maybe, inform real embodied decisions also</a:t>
            </a:r>
            <a:endParaRPr lang="en-GB" dirty="0"/>
          </a:p>
        </p:txBody>
      </p:sp>
      <p:pic>
        <p:nvPicPr>
          <p:cNvPr id="56324" name="Picture 4" descr="https://cdn-images-1.medium.com/max/800/1*CGH8lTg1UXvoNoxDoEnLG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3950" y="1876425"/>
            <a:ext cx="3219450" cy="391477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4800600" y="1600200"/>
            <a:ext cx="35052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781800" y="3059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Historical preference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Let’s make some decisions</a:t>
            </a:r>
            <a:endParaRPr lang="en-GB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would you prefer?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 do you decide?</a:t>
            </a:r>
          </a:p>
          <a:p>
            <a:pPr eaLnBrk="1" hangingPunct="1">
              <a:buFont typeface="Arial" charset="0"/>
              <a:buNone/>
            </a:pPr>
            <a:endParaRPr lang="en-GB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168525"/>
          <a:ext cx="6096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guaranteed</a:t>
                      </a:r>
                      <a:r>
                        <a:rPr lang="en-US" baseline="0" dirty="0" smtClean="0"/>
                        <a:t> 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possibility of …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Rs 3000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80% chance</a:t>
                      </a:r>
                      <a:r>
                        <a:rPr lang="en-US" baseline="0" dirty="0" smtClean="0"/>
                        <a:t> of getting Rs 4000, but nothing otherwise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Getting</a:t>
                      </a:r>
                      <a:r>
                        <a:rPr lang="en-US" baseline="0" dirty="0" smtClean="0"/>
                        <a:t> Rs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0.1% chance</a:t>
                      </a:r>
                      <a:r>
                        <a:rPr lang="en-US" baseline="0" dirty="0" smtClean="0"/>
                        <a:t> of getting Rs 10000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Rs 10000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 chance of Rs 50000</a:t>
                      </a:r>
                    </a:p>
                    <a:p>
                      <a:r>
                        <a:rPr lang="en-US" dirty="0" smtClean="0"/>
                        <a:t>89% chance of Rs 10000</a:t>
                      </a:r>
                    </a:p>
                    <a:p>
                      <a:r>
                        <a:rPr lang="en-US" dirty="0" smtClean="0"/>
                        <a:t>1% chance nothing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Rs 1000 now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 2000 in a week’s time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96" name="TextBox 4"/>
          <p:cNvSpPr txBox="1">
            <a:spLocks noChangeArrowheads="1"/>
          </p:cNvSpPr>
          <p:nvPr/>
        </p:nvSpPr>
        <p:spPr bwMode="auto">
          <a:xfrm>
            <a:off x="533400" y="6248400"/>
            <a:ext cx="777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http://www.thecricketmonthly.com/story/1136242/what-does-a-batsman-see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Economic decisions under risk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Risk = which of a known set of outcomes (O) will occur is unknown at the time a decision has to be made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Decision = choice between known set of actions (A)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world model = outcomes obtain based on states (S) of the world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Economic = outcomes come pre-labeled with monetary labels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decision specification</a:t>
            </a:r>
            <a:endParaRPr lang="en-GB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Actions </a:t>
            </a:r>
            <a:endParaRPr lang="en-US" dirty="0" smtClean="0">
              <a:sym typeface="Wingdings" pitchFamily="2" charset="2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ym typeface="Wingdings" pitchFamily="2" charset="2"/>
              </a:rPr>
              <a:t>Going to class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ym typeface="Wingdings" pitchFamily="2" charset="2"/>
              </a:rPr>
              <a:t>Going out with friends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States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ym typeface="Wingdings" pitchFamily="2" charset="2"/>
              </a:rPr>
              <a:t>Smart lecturer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ym typeface="Wingdings" pitchFamily="2" charset="2"/>
              </a:rPr>
              <a:t>Clueless lecturer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ym typeface="Wingdings" pitchFamily="2" charset="2"/>
              </a:rPr>
              <a:t>Outcomes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ym typeface="Wingdings" pitchFamily="2" charset="2"/>
              </a:rPr>
              <a:t>Learn something, learn nothing and regret wasted time, learn nothing while having fun with friends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decide?</a:t>
            </a:r>
            <a:endParaRPr lang="en-GB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word model</a:t>
            </a:r>
          </a:p>
          <a:p>
            <a:pPr lvl="1" eaLnBrk="1" hangingPunct="1"/>
            <a:r>
              <a:rPr lang="en-US" smtClean="0"/>
              <a:t>If the lecturer is more likely to be clueless than not, go out with friends</a:t>
            </a:r>
          </a:p>
          <a:p>
            <a:pPr eaLnBrk="1" hangingPunct="1"/>
            <a:r>
              <a:rPr lang="en-US" smtClean="0"/>
              <a:t>Implicitly a max likelihood model of decision making</a:t>
            </a:r>
          </a:p>
          <a:p>
            <a:pPr eaLnBrk="1" hangingPunct="1"/>
            <a:r>
              <a:rPr lang="en-US" smtClean="0"/>
              <a:t>Decision rule</a:t>
            </a:r>
          </a:p>
          <a:p>
            <a:pPr eaLnBrk="1" hangingPunct="1"/>
            <a:r>
              <a:rPr lang="en-US" smtClean="0"/>
              <a:t>Can rewrite this as </a:t>
            </a:r>
            <a:endParaRPr lang="en-GB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267200"/>
            <a:ext cx="2428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410200"/>
            <a:ext cx="3848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432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 to decision-making</vt:lpstr>
      <vt:lpstr>Course trajectory</vt:lpstr>
      <vt:lpstr>Let’s make some decisions</vt:lpstr>
      <vt:lpstr>Slide 4</vt:lpstr>
      <vt:lpstr>Real decisions are embodied</vt:lpstr>
      <vt:lpstr>Let’s make some decisions</vt:lpstr>
      <vt:lpstr>Economic decisions under risk</vt:lpstr>
      <vt:lpstr>Sample decision specification</vt:lpstr>
      <vt:lpstr>How to decide?</vt:lpstr>
      <vt:lpstr>How do we represent how good an outcome is?</vt:lpstr>
      <vt:lpstr>What does the decision rule look like now?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utility theory</dc:title>
  <dc:creator>nisheeth</dc:creator>
  <cp:lastModifiedBy>nisheeth</cp:lastModifiedBy>
  <cp:revision>28</cp:revision>
  <dcterms:created xsi:type="dcterms:W3CDTF">2018-03-15T14:08:37Z</dcterms:created>
  <dcterms:modified xsi:type="dcterms:W3CDTF">2018-03-27T01:59:22Z</dcterms:modified>
</cp:coreProperties>
</file>