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0A5E-D7CA-4E18-A01E-8025BEC2D6EE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DF14-47EB-4A3B-982B-68BF97ADDED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24418D-4745-7C42-9BF7-8445B5894973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878053-0ED4-9E45-966F-7FB7E98F9A32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09C6-A47C-4521-A0CE-D18DFD088178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BD5E-D7B1-4687-904B-6321C93B132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cad=rja&amp;uact=8&amp;ved=2ahUKEwiV5YfOr4vaAhUGSo8KHfxtBGsQjRx6BAgAEAU&amp;url=https://timesofindia.indiatimes.com/entertainment/hindi/bollywood/photo-features/dabangg-to-kick-salman-khans-upcoming-sequels/Salman-Khan-shoots-for-Race-3-title-track-amidst-death-threats/photostory/62518982.cms&amp;psig=AOvVaw3yFon8I_eEAz2aiGM0drrN&amp;ust=1522201209593256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co.in/url?sa=i&amp;rct=j&amp;q=&amp;esrc=s&amp;source=images&amp;cd=&amp;cad=rja&amp;uact=8&amp;ved=2ahUKEwiHj5aOsIvaAhWMOo8KHZeWBkoQjRx6BAgAEAU&amp;url=http://www.newindianexpress.com/entertainment/hindi/2017/dec/15/milind-soman-hopes-show-will-inspire-people-to-quit-smoking-1727991.html&amp;psig=AOvVaw2_AK7S7cuT_HFgk7sTbBil&amp;ust=1522201350441327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Expected utility theory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March 27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access subjective utility?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For money amounts it is possible to approximate subjective judgments with a logarithm-like functions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generally speaking, this is not easy to elicit for non-monetary items</a:t>
            </a:r>
          </a:p>
          <a:p>
            <a:pPr lvl="1" eaLnBrk="1" hangingPunct="1"/>
            <a:r>
              <a:rPr lang="en-US" smtClean="0"/>
              <a:t>Diamonds have high value and low utility</a:t>
            </a:r>
          </a:p>
          <a:p>
            <a:pPr lvl="1" eaLnBrk="1" hangingPunct="1"/>
            <a:r>
              <a:rPr lang="en-US" smtClean="0"/>
              <a:t>Water has low value and high utility</a:t>
            </a:r>
          </a:p>
        </p:txBody>
      </p:sp>
      <p:pic>
        <p:nvPicPr>
          <p:cNvPr id="17412" name="Picture 2" descr="https://latex.codecogs.com/png.latex?%5Chuge%20U%28m%29%20%3D%20%5Clog%28V%28m%29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3200400"/>
            <a:ext cx="2771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VNM revolution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Economists were forced to use preferences revealed as comparisons in their models</a:t>
            </a:r>
          </a:p>
          <a:p>
            <a:pPr lvl="1" eaLnBrk="1" hangingPunct="1"/>
            <a:r>
              <a:rPr lang="en-US" smtClean="0"/>
              <a:t>Very hard work, very restrictive when trying to make public policy</a:t>
            </a:r>
          </a:p>
          <a:p>
            <a:pPr eaLnBrk="1" hangingPunct="1"/>
            <a:r>
              <a:rPr lang="en-US" smtClean="0"/>
              <a:t>Von Neumann and Morgenstern changed that by showing under what assumptions someone’s revealed preference comparisons could emerge from an underlying subjective utility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VNM axioms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Completeness</a:t>
            </a:r>
          </a:p>
          <a:p>
            <a:pPr eaLnBrk="1" hangingPunct="1"/>
            <a:r>
              <a:rPr lang="en-US" smtClean="0"/>
              <a:t>Transitivity</a:t>
            </a:r>
          </a:p>
          <a:p>
            <a:pPr eaLnBrk="1" hangingPunct="1"/>
            <a:r>
              <a:rPr lang="en-US" smtClean="0"/>
              <a:t>Independence</a:t>
            </a:r>
          </a:p>
          <a:p>
            <a:pPr eaLnBrk="1" hangingPunct="1"/>
            <a:r>
              <a:rPr lang="en-US" smtClean="0"/>
              <a:t>Continuity</a:t>
            </a:r>
          </a:p>
          <a:p>
            <a:pPr eaLnBrk="1" hangingPunct="1"/>
            <a:r>
              <a:rPr lang="en-US" smtClean="0"/>
              <a:t>If a decision-maker’s preferences satisfy these criteria</a:t>
            </a:r>
          </a:p>
          <a:p>
            <a:pPr lvl="1" eaLnBrk="1" hangingPunct="1"/>
            <a:r>
              <a:rPr lang="en-US" smtClean="0"/>
              <a:t>we can represent them by a utility function</a:t>
            </a:r>
          </a:p>
          <a:p>
            <a:pPr lvl="1" eaLnBrk="1" hangingPunct="1"/>
            <a:r>
              <a:rPr lang="en-US" smtClean="0"/>
              <a:t>and use expected utility calculations to model their decisions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Completeness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decision-maker must have pair-wise preferences for all possible options</a:t>
            </a:r>
          </a:p>
          <a:p>
            <a:pPr lvl="1" eaLnBrk="1" hangingPunct="1"/>
            <a:r>
              <a:rPr lang="en-US" smtClean="0"/>
              <a:t>Allows for indifference between options</a:t>
            </a:r>
          </a:p>
          <a:p>
            <a:pPr lvl="1" eaLnBrk="1" hangingPunct="1"/>
            <a:r>
              <a:rPr lang="en-US" smtClean="0"/>
              <a:t>True for most decision-makers, except for compositional arguments</a:t>
            </a:r>
          </a:p>
        </p:txBody>
      </p:sp>
      <p:pic>
        <p:nvPicPr>
          <p:cNvPr id="20484" name="Picture 2" descr="Image result for deepika paduk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4200525"/>
            <a:ext cx="2460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Image result for warth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5320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Image result for kangana ranau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5975" y="4267200"/>
            <a:ext cx="2790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Completeness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decision-maker must have pair-wise preferences for all possible options</a:t>
            </a:r>
          </a:p>
          <a:p>
            <a:pPr lvl="1" eaLnBrk="1" hangingPunct="1"/>
            <a:r>
              <a:rPr lang="en-US" smtClean="0"/>
              <a:t>Allows for indifference between options</a:t>
            </a:r>
          </a:p>
          <a:p>
            <a:pPr lvl="1" eaLnBrk="1" hangingPunct="1"/>
            <a:r>
              <a:rPr lang="en-US" smtClean="0"/>
              <a:t>True for most decision-makers, except for compositional arguments</a:t>
            </a:r>
          </a:p>
        </p:txBody>
      </p:sp>
      <p:pic>
        <p:nvPicPr>
          <p:cNvPr id="20485" name="Picture 4" descr="Image result for warth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137" y="4191000"/>
            <a:ext cx="25320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salman kha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191000"/>
            <a:ext cx="3048000" cy="2457450"/>
          </a:xfrm>
          <a:prstGeom prst="rect">
            <a:avLst/>
          </a:prstGeom>
          <a:noFill/>
        </p:spPr>
      </p:pic>
      <p:pic>
        <p:nvPicPr>
          <p:cNvPr id="1028" name="Picture 4" descr="Image result for milind soma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297945"/>
            <a:ext cx="2910095" cy="2331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I prefer A to B and B to C, then I must prefer A to C</a:t>
            </a:r>
          </a:p>
          <a:p>
            <a:pPr lvl="1" eaLnBrk="1" hangingPunct="1"/>
            <a:r>
              <a:rPr lang="en-US" smtClean="0"/>
              <a:t>True for most decision-makers</a:t>
            </a:r>
          </a:p>
          <a:p>
            <a:pPr lvl="1" eaLnBrk="1" hangingPunct="1"/>
            <a:r>
              <a:rPr lang="en-US" smtClean="0"/>
              <a:t>But with exceptions due to context effects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8" name="Picture 2" descr="Image result for cheteshwar puja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261778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Image result for virat kohl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4343400"/>
            <a:ext cx="26384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Image result for hardik pandy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343400"/>
            <a:ext cx="248285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Continuity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If you prefer B to C and A to B, then there will be some probabilistic combination of A and C which you will prefer to B</a:t>
            </a:r>
          </a:p>
          <a:p>
            <a:pPr lvl="1" eaLnBrk="1" hangingPunct="1"/>
            <a:r>
              <a:rPr lang="en-US" smtClean="0"/>
              <a:t>True, except for deontic preferences</a:t>
            </a:r>
          </a:p>
        </p:txBody>
      </p:sp>
      <p:pic>
        <p:nvPicPr>
          <p:cNvPr id="22532" name="Picture 2" descr="Image result for tandoori chick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3810000"/>
            <a:ext cx="2446337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4" descr="Image result for beef stea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724275"/>
            <a:ext cx="22955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Image result for fish gri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7338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4267200" y="3276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10%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7162800" y="32877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90%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5867400" y="32877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I prefer A to B, the addition of C to my set of choices should not make a difference to my preference between A and B</a:t>
            </a:r>
          </a:p>
          <a:p>
            <a:pPr lvl="1" eaLnBrk="1" hangingPunct="1"/>
            <a:r>
              <a:rPr lang="en-US" smtClean="0"/>
              <a:t>The most controversial of the VNM axioms</a:t>
            </a:r>
          </a:p>
          <a:p>
            <a:pPr lvl="1" eaLnBrk="1" hangingPunct="1"/>
            <a:r>
              <a:rPr lang="en-US" smtClean="0"/>
              <a:t>Extra choices provide information that guide the context of the decision</a:t>
            </a:r>
          </a:p>
        </p:txBody>
      </p:sp>
      <p:pic>
        <p:nvPicPr>
          <p:cNvPr id="23556" name="Picture 2" descr="Image result for coin coll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4876800"/>
            <a:ext cx="23669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4" descr="Image result for stamp colle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76800"/>
            <a:ext cx="25257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 descr="Image result for skull collec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6950" y="4876800"/>
            <a:ext cx="2076450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 the axioms imply?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 people can make up their minds about things (completeness)</a:t>
            </a:r>
          </a:p>
          <a:p>
            <a:pPr eaLnBrk="1" hangingPunct="1"/>
            <a:r>
              <a:rPr lang="en-US" smtClean="0"/>
              <a:t>That people’s preferences are generally context-specific (transitivity)</a:t>
            </a:r>
          </a:p>
          <a:p>
            <a:pPr eaLnBrk="1" hangingPunct="1"/>
            <a:r>
              <a:rPr lang="en-US" smtClean="0"/>
              <a:t>That people don’t bring too many sacred values into economic transactions (continuity)</a:t>
            </a:r>
          </a:p>
          <a:p>
            <a:pPr eaLnBrk="1" hangingPunct="1"/>
            <a:r>
              <a:rPr lang="en-US" smtClean="0"/>
              <a:t>That people don’t generally acquire extra information once they are engaged in the decision-making process (independence)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Criticism of </a:t>
            </a:r>
            <a:r>
              <a:rPr lang="en-US" i="1" smtClean="0"/>
              <a:t>homo economicus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picture of the economic decision-maker represented by the VNM axioms is not a very well-rounded one</a:t>
            </a:r>
          </a:p>
          <a:p>
            <a:pPr eaLnBrk="1" hangingPunct="1"/>
            <a:r>
              <a:rPr lang="en-US" smtClean="0"/>
              <a:t>The independence assumption is the weakest one w.r.t. real-life economic decision-making </a:t>
            </a:r>
          </a:p>
          <a:p>
            <a:pPr eaLnBrk="1" hangingPunct="1"/>
            <a:r>
              <a:rPr lang="en-US" smtClean="0"/>
              <a:t>Typically relaxed in generalized utility theories</a:t>
            </a:r>
          </a:p>
          <a:p>
            <a:pPr eaLnBrk="1" hangingPunct="1"/>
            <a:r>
              <a:rPr lang="en-US" smtClean="0"/>
              <a:t>But it took a lot of convincing</a:t>
            </a:r>
          </a:p>
          <a:p>
            <a:pPr lvl="1" eaLnBrk="1" hangingPunct="1"/>
            <a:r>
              <a:rPr lang="en-US" smtClean="0"/>
              <a:t>Lots of experiments, real and virtual</a:t>
            </a:r>
          </a:p>
          <a:p>
            <a:pPr lvl="1" eaLnBrk="1" hangingPunct="1"/>
            <a:r>
              <a:rPr lang="en-US" smtClean="0"/>
              <a:t>Let’s look at some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risk to the decision rule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risk is just a way of saying that p(s) is non-trivial</a:t>
            </a:r>
          </a:p>
          <a:p>
            <a:pPr eaLnBrk="1" hangingPunct="1"/>
            <a:r>
              <a:rPr lang="en-US" smtClean="0"/>
              <a:t>Let’s say one action can lead to two different situations</a:t>
            </a:r>
          </a:p>
          <a:p>
            <a:pPr lvl="1" eaLnBrk="1" hangingPunct="1"/>
            <a:r>
              <a:rPr lang="en-US" smtClean="0"/>
              <a:t>We just need to bring back the non-trivial p(s|a)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But now the decision rule is no longer useful</a:t>
            </a:r>
          </a:p>
          <a:p>
            <a:pPr lvl="1" eaLnBrk="1" hangingPunct="1"/>
            <a:r>
              <a:rPr lang="en-US" smtClean="0"/>
              <a:t>Action selection is not useful without considering all possible consequences of your action</a:t>
            </a:r>
          </a:p>
        </p:txBody>
      </p:sp>
      <p:pic>
        <p:nvPicPr>
          <p:cNvPr id="9220" name="Picture 2" descr="https://latex.codecogs.com/png.latex?%5Chuge%20%5Carg%5Cmax_a%20U%28s%29p%28s%7Ca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1325" y="4419600"/>
            <a:ext cx="2733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Allais paradox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separate choices between two choices each</a:t>
            </a:r>
          </a:p>
          <a:p>
            <a:pPr lvl="1" eaLnBrk="1" hangingPunct="1"/>
            <a:r>
              <a:rPr lang="en-US" smtClean="0"/>
              <a:t>Choice 1</a:t>
            </a:r>
          </a:p>
          <a:p>
            <a:pPr lvl="2" eaLnBrk="1" hangingPunct="1"/>
            <a:r>
              <a:rPr lang="en-US" smtClean="0"/>
              <a:t>Option A: Win Rs 1 lakh for sure</a:t>
            </a:r>
          </a:p>
          <a:p>
            <a:pPr lvl="2" eaLnBrk="1" hangingPunct="1"/>
            <a:r>
              <a:rPr lang="en-US" smtClean="0"/>
              <a:t>Option B: Win Rs 1 lakh with probability 89%, Rs 5 lakh with probability 10% and nothing with probability 1%</a:t>
            </a:r>
          </a:p>
          <a:p>
            <a:pPr lvl="1" eaLnBrk="1" hangingPunct="1"/>
            <a:r>
              <a:rPr lang="en-US" smtClean="0"/>
              <a:t>Choice B</a:t>
            </a:r>
          </a:p>
          <a:p>
            <a:pPr lvl="2" eaLnBrk="1" hangingPunct="1"/>
            <a:r>
              <a:rPr lang="en-US" smtClean="0"/>
              <a:t>Option A: Win Rs 1 lakh with probability 11% and nothing with probability 89%</a:t>
            </a:r>
          </a:p>
          <a:p>
            <a:pPr lvl="2" eaLnBrk="1" hangingPunct="1"/>
            <a:r>
              <a:rPr lang="en-US" smtClean="0"/>
              <a:t>Option B: Win Rs 5 lakh with probability 10% and nothing with probability 90%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this a paradox?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Preference revealed from choice 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Preference revealed from choice 2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Rewriting this yields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Can’t be maximizing expected utility in both cases!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7652" name="Picture 2" descr="https://latex.codecogs.com/png.latex?%5Chuge%20U%281%29%20%3E%200.89U%281%29%20&amp;plus;%200.1U%285%29%20&amp;plus;%200.01U%280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5353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https://latex.codecogs.com/png.latex?%5Chuge%200.11U%281%29%20&amp;plus;%200.89U%280%29%20%3C%200.1U%285%29%20&amp;plus;%200.9U%280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05200"/>
            <a:ext cx="5791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 descr="https://latex.codecogs.com/png.latex?%5Chuge%20U%281%29%20%3C%200.89U%281%29%20&amp;plus;%200.1U%285%29%20&amp;plus;%200.01U%280%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657725"/>
            <a:ext cx="5353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Ellsberg paradox</a:t>
            </a:r>
          </a:p>
        </p:txBody>
      </p:sp>
      <p:pic>
        <p:nvPicPr>
          <p:cNvPr id="28675" name="Picture 2" descr="Image result for ellsberg parad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1162050"/>
            <a:ext cx="7373937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this a paradox?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people prefer Action 1 to 2 and 4 to 3</a:t>
            </a:r>
          </a:p>
          <a:p>
            <a:pPr eaLnBrk="1" hangingPunct="1"/>
            <a:r>
              <a:rPr lang="en-US" smtClean="0"/>
              <a:t>What does that imply about their utility function? </a:t>
            </a:r>
          </a:p>
          <a:p>
            <a:pPr eaLnBrk="1" hangingPunct="1"/>
            <a:r>
              <a:rPr lang="en-US" smtClean="0"/>
              <a:t>Assume R,Y and B are your probability estimates for red, yellow and black balls respectively</a:t>
            </a:r>
          </a:p>
          <a:p>
            <a:pPr eaLnBrk="1" hangingPunct="1"/>
            <a:r>
              <a:rPr lang="en-US" smtClean="0"/>
              <a:t>From gamble 1</a:t>
            </a:r>
          </a:p>
          <a:p>
            <a:pPr eaLnBrk="1" hangingPunct="1"/>
            <a:r>
              <a:rPr lang="en-US" smtClean="0"/>
              <a:t>From gamble 2</a:t>
            </a:r>
          </a:p>
          <a:p>
            <a:pPr eaLnBrk="1" hangingPunct="1"/>
            <a:r>
              <a:rPr lang="en-US" smtClean="0"/>
              <a:t>Inconsistent inferences!</a:t>
            </a:r>
          </a:p>
        </p:txBody>
      </p:sp>
      <p:pic>
        <p:nvPicPr>
          <p:cNvPr id="29700" name="Picture 2" descr="https://latex.codecogs.com/png.latex?%5Clarge%20R%7EU%28100%29%20&amp;plus;%20%281-R%29U%280%29%20%3E%20B%7EU%28100%29%20&amp;plus;%20%281-B%29%20U%280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350" y="5029200"/>
            <a:ext cx="4667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4" descr="https://latex.codecogs.com/png.latex?%5Cdpi%7B100%7D%20B%7EU%28100%29%20&amp;plus;%20Y%7EU%28100%29%20&amp;plus;%20R%7EU%280%29%20%3E%20R%7EU%28100%29%20&amp;plus;%20B%7EU%28100%29%20&amp;plus;%20Y%7EU%280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4543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brain actually calculate value?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Some neuroscientists say yes (</a:t>
            </a:r>
            <a:r>
              <a:rPr lang="en-US" sz="2400" dirty="0" err="1" smtClean="0"/>
              <a:t>Padoa-Schioppa</a:t>
            </a:r>
            <a:r>
              <a:rPr lang="en-US" sz="2400" dirty="0" smtClean="0"/>
              <a:t> &amp; Assad, 2006)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Fig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4200"/>
            <a:ext cx="3757355" cy="3248025"/>
          </a:xfrm>
          <a:prstGeom prst="rect">
            <a:avLst/>
          </a:prstGeom>
          <a:noFill/>
        </p:spPr>
      </p:pic>
      <p:pic>
        <p:nvPicPr>
          <p:cNvPr id="48132" name="Picture 4" descr="Fig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3805453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preferences</a:t>
            </a:r>
            <a:endParaRPr lang="en-US" dirty="0"/>
          </a:p>
        </p:txBody>
      </p:sp>
      <p:pic>
        <p:nvPicPr>
          <p:cNvPr id="6" name="Content Placeholder 5" descr="absolute utilitie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47799" y="2286000"/>
            <a:ext cx="2653295" cy="1676400"/>
          </a:xfrm>
        </p:spPr>
      </p:pic>
      <p:pic>
        <p:nvPicPr>
          <p:cNvPr id="7" name="Content Placeholder 6" descr="relative utilitie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10200" y="2286000"/>
            <a:ext cx="3033486" cy="1676400"/>
          </a:xfrm>
        </p:spPr>
      </p:pic>
      <p:sp>
        <p:nvSpPr>
          <p:cNvPr id="8" name="TextBox 7"/>
          <p:cNvSpPr txBox="1"/>
          <p:nvPr/>
        </p:nvSpPr>
        <p:spPr>
          <a:xfrm>
            <a:off x="762000" y="43434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Most machine learning and artificial intelligence techniques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Assumes knowledge of value of an object independent of the value of other object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Where do the numbers come from?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152400"/>
            <a:ext cx="8153400" cy="62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20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62277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5344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</a:rPr>
              <a:t>PROBLEM:  </a:t>
            </a:r>
            <a:r>
              <a:rPr lang="nl-NL" dirty="0" err="1" smtClean="0">
                <a:latin typeface="Arial" charset="0"/>
              </a:rPr>
              <a:t>Pay</a:t>
            </a:r>
            <a:r>
              <a:rPr lang="nl-NL" dirty="0" smtClean="0">
                <a:latin typeface="Arial" charset="0"/>
              </a:rPr>
              <a:t> </a:t>
            </a:r>
            <a:r>
              <a:rPr lang="nl-NL" dirty="0" err="1" smtClean="0">
                <a:latin typeface="Arial" charset="0"/>
              </a:rPr>
              <a:t>for</a:t>
            </a:r>
            <a:r>
              <a:rPr lang="nl-NL" dirty="0" smtClean="0">
                <a:latin typeface="Arial" charset="0"/>
              </a:rPr>
              <a:t> (no) </a:t>
            </a:r>
            <a:r>
              <a:rPr lang="nl-NL" dirty="0" err="1" smtClean="0">
                <a:latin typeface="Arial" charset="0"/>
              </a:rPr>
              <a:t>Pain</a:t>
            </a:r>
            <a:endParaRPr lang="nl-NL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784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Vlaev</a:t>
            </a:r>
            <a:r>
              <a:rPr lang="en-GB" sz="1400" dirty="0" smtClean="0"/>
              <a:t>, </a:t>
            </a:r>
            <a:r>
              <a:rPr lang="en-GB" sz="1400" dirty="0" err="1" smtClean="0"/>
              <a:t>Ivo</a:t>
            </a:r>
            <a:r>
              <a:rPr lang="en-GB" sz="1400" dirty="0" smtClean="0"/>
              <a:t>, Nick </a:t>
            </a:r>
            <a:r>
              <a:rPr lang="en-GB" sz="1400" dirty="0" err="1" smtClean="0"/>
              <a:t>Chater</a:t>
            </a:r>
            <a:r>
              <a:rPr lang="en-GB" sz="1400" dirty="0" smtClean="0"/>
              <a:t>, Neil Stewart, and Gordon DA Brown. "Does the brain calculate value?." </a:t>
            </a:r>
            <a:r>
              <a:rPr lang="en-GB" sz="1400" i="1" dirty="0" smtClean="0"/>
              <a:t>Trends in cognitive sciences</a:t>
            </a:r>
            <a:r>
              <a:rPr lang="en-GB" sz="1400" dirty="0" smtClean="0"/>
              <a:t> 15, no. 11 (2011): 546-554.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99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268413"/>
            <a:ext cx="40322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2"/>
          <p:cNvSpPr txBox="1">
            <a:spLocks noChangeArrowheads="1"/>
          </p:cNvSpPr>
          <p:nvPr/>
        </p:nvSpPr>
        <p:spPr bwMode="auto">
          <a:xfrm>
            <a:off x="250825" y="5229225"/>
            <a:ext cx="849788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GB" sz="2400">
                <a:solidFill>
                  <a:srgbClr val="000000"/>
                </a:solidFill>
              </a:rPr>
              <a:t>People double their offers, when they have double the money...</a:t>
            </a:r>
          </a:p>
          <a:p>
            <a:pPr>
              <a:buFont typeface="Arial" charset="0"/>
              <a:buChar char="•"/>
            </a:pPr>
            <a:endParaRPr lang="en-GB" sz="9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</a:pPr>
            <a:r>
              <a:rPr lang="en-GB" sz="2400">
                <a:solidFill>
                  <a:srgbClr val="000000"/>
                </a:solidFill>
              </a:rPr>
              <a:t>Value of pain changes by x2 within minutes!</a:t>
            </a: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6802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500312" y="762000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dirty="0"/>
              <a:t>40p</a:t>
            </a:r>
            <a:endParaRPr lang="bg-BG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572000" y="7620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/>
              <a:t>80p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528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Deep PROBLEM:  </a:t>
            </a:r>
            <a:r>
              <a:rPr lang="nl-NL" dirty="0" smtClean="0">
                <a:latin typeface="Arial" charset="0"/>
              </a:rPr>
              <a:t>Cheeseburgers</a:t>
            </a:r>
            <a:endParaRPr lang="nl-NL" dirty="0">
              <a:latin typeface="Arial" charset="0"/>
            </a:endParaRPr>
          </a:p>
        </p:txBody>
      </p:sp>
      <p:pic>
        <p:nvPicPr>
          <p:cNvPr id="24579" name="Picture 3" descr="Burger Kin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1149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87713" y="6045200"/>
            <a:ext cx="2592387" cy="350838"/>
            <a:chOff x="2071" y="3808"/>
            <a:chExt cx="1633" cy="22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071" y="3808"/>
              <a:ext cx="52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1700" b="1">
                  <a:solidFill>
                    <a:srgbClr val="0000FF"/>
                  </a:solidFill>
                  <a:latin typeface="Verdana" charset="0"/>
                </a:rPr>
                <a:t> 50%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175" y="3808"/>
              <a:ext cx="52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1700" b="1">
                  <a:solidFill>
                    <a:srgbClr val="0000FF"/>
                  </a:solidFill>
                  <a:latin typeface="Verdana" charset="0"/>
                </a:rPr>
                <a:t> 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68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Deeper Problem: </a:t>
            </a:r>
            <a:r>
              <a:rPr lang="nl-NL" dirty="0">
                <a:latin typeface="Arial" charset="0"/>
              </a:rPr>
              <a:t>Cheeseburgers</a:t>
            </a:r>
          </a:p>
        </p:txBody>
      </p:sp>
      <p:pic>
        <p:nvPicPr>
          <p:cNvPr id="25603" name="Picture 3" descr="actie_123chee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269163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46325" y="6045200"/>
            <a:ext cx="4359275" cy="355600"/>
            <a:chOff x="2113" y="3808"/>
            <a:chExt cx="2746" cy="224"/>
          </a:xfrm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330" y="3811"/>
              <a:ext cx="52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1700" b="1">
                  <a:solidFill>
                    <a:srgbClr val="0000FF"/>
                  </a:solidFill>
                  <a:latin typeface="Verdana" charset="0"/>
                </a:rPr>
                <a:t> 10%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113" y="3808"/>
              <a:ext cx="482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NL" sz="1700" b="1" dirty="0">
                  <a:solidFill>
                    <a:srgbClr val="0000FF"/>
                  </a:solidFill>
                  <a:latin typeface="Verdana" charset="0"/>
                </a:rPr>
                <a:t>30%</a:t>
              </a:r>
              <a:endParaRPr lang="en-US" sz="1700" b="1" dirty="0">
                <a:solidFill>
                  <a:srgbClr val="0000FF"/>
                </a:solidFill>
                <a:latin typeface="Verdana" charset="0"/>
              </a:endParaRP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3217" y="3808"/>
              <a:ext cx="482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NL" sz="1700" b="1">
                  <a:solidFill>
                    <a:srgbClr val="FF0000"/>
                  </a:solidFill>
                  <a:latin typeface="Verdana" charset="0"/>
                </a:rPr>
                <a:t>60%</a:t>
              </a:r>
              <a:endParaRPr lang="en-US" sz="1700" b="1">
                <a:solidFill>
                  <a:srgbClr val="FF0000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635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Considering all consequences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 was a big philosophical problem at the beginning of the Enlightenment</a:t>
            </a:r>
          </a:p>
          <a:p>
            <a:pPr lvl="1" eaLnBrk="1" hangingPunct="1"/>
            <a:r>
              <a:rPr lang="en-US" smtClean="0"/>
              <a:t>Why should things that aren’t actually going to happen affect our decisions?</a:t>
            </a:r>
          </a:p>
          <a:p>
            <a:pPr lvl="1" eaLnBrk="1" hangingPunct="1"/>
            <a:r>
              <a:rPr lang="en-US" smtClean="0"/>
              <a:t>Probability was the realm of disreputable people, i.e. drunkards, gamblers and bettors</a:t>
            </a:r>
          </a:p>
        </p:txBody>
      </p:sp>
      <p:pic>
        <p:nvPicPr>
          <p:cNvPr id="10244" name="Picture 2" descr="https://upload.wikimedia.org/wikipedia/commons/2/2f/Gerolamo_Cardano_%28colour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6525" y="1676400"/>
            <a:ext cx="31861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4724400" y="5943600"/>
            <a:ext cx="426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Gerolamo Cardano, father of probability</a:t>
            </a:r>
          </a:p>
          <a:p>
            <a:pPr algn="ctr"/>
            <a:r>
              <a:rPr lang="en-US" i="1"/>
              <a:t>Inveterate gambler and cheat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preferences really describe human choices?</a:t>
            </a:r>
            <a:endParaRPr lang="en-US" dirty="0"/>
          </a:p>
        </p:txBody>
      </p:sp>
      <p:pic>
        <p:nvPicPr>
          <p:cNvPr id="7" name="Content Placeholder 6" descr="waiter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25303"/>
            <a:ext cx="4038600" cy="3675757"/>
          </a:xfrm>
        </p:spPr>
      </p:pic>
      <p:pic>
        <p:nvPicPr>
          <p:cNvPr id="8" name="Content Placeholder 7" descr="waiter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25303"/>
            <a:ext cx="4038600" cy="3675757"/>
          </a:xfrm>
        </p:spPr>
      </p:pic>
      <p:sp>
        <p:nvSpPr>
          <p:cNvPr id="6" name="TextBox 5"/>
          <p:cNvSpPr txBox="1"/>
          <p:nvPr/>
        </p:nvSpPr>
        <p:spPr>
          <a:xfrm>
            <a:off x="64770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(Luce and Raiffa, 1957)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83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choices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1981200"/>
          </a:xfrm>
        </p:spPr>
        <p:txBody>
          <a:bodyPr/>
          <a:lstStyle/>
          <a:p>
            <a:r>
              <a:rPr lang="en-US" dirty="0" smtClean="0"/>
              <a:t>The deep ‘cheeseburger problem’ also shows up in decision studies with several organisms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choices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1981200"/>
          </a:xfrm>
        </p:spPr>
        <p:txBody>
          <a:bodyPr/>
          <a:lstStyle/>
          <a:p>
            <a:r>
              <a:rPr lang="en-US" dirty="0" smtClean="0"/>
              <a:t>The deep ‘cheeseburger problem’ also shows up in decision studies with several organisms</a:t>
            </a:r>
          </a:p>
        </p:txBody>
      </p:sp>
      <p:pic>
        <p:nvPicPr>
          <p:cNvPr id="5" name="Content Placeholder 4" descr="smart mol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4931" y="1857946"/>
            <a:ext cx="4025138" cy="3018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choices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1981200"/>
          </a:xfrm>
        </p:spPr>
        <p:txBody>
          <a:bodyPr/>
          <a:lstStyle/>
          <a:p>
            <a:r>
              <a:rPr lang="en-US" dirty="0" smtClean="0"/>
              <a:t>The deep ‘cheeseburger problem’ also shows up in decision studies with several organisms</a:t>
            </a:r>
          </a:p>
        </p:txBody>
      </p:sp>
      <p:pic>
        <p:nvPicPr>
          <p:cNvPr id="5" name="Content Placeholder 4" descr="smart mol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4931" y="2027757"/>
            <a:ext cx="4025138" cy="267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choices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1981200"/>
          </a:xfrm>
        </p:spPr>
        <p:txBody>
          <a:bodyPr/>
          <a:lstStyle/>
          <a:p>
            <a:r>
              <a:rPr lang="en-US" dirty="0" smtClean="0"/>
              <a:t>The deep ‘cheeseburger problem’ also shows up in decision studies with several organisms</a:t>
            </a:r>
          </a:p>
        </p:txBody>
      </p:sp>
      <p:pic>
        <p:nvPicPr>
          <p:cNvPr id="5" name="Content Placeholder 4" descr="smart mol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4931" y="2212009"/>
            <a:ext cx="4025138" cy="23107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choices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deep ‘cheeseburger problem’ also shows up in decision studies with several organisms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Content Placeholder 4" descr="smart mol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4931" y="1862978"/>
            <a:ext cx="4025138" cy="30087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homo economicus </a:t>
            </a:r>
            <a:r>
              <a:rPr lang="en-US" smtClean="0"/>
              <a:t>view of the economic decision-maker has pros and cons</a:t>
            </a:r>
          </a:p>
          <a:p>
            <a:pPr lvl="1" eaLnBrk="1" hangingPunct="1"/>
            <a:r>
              <a:rPr lang="en-US" smtClean="0"/>
              <a:t>Pros: lets economists make public policy using aggregate utility functions that are in theory measurable from revealed preferences</a:t>
            </a:r>
          </a:p>
          <a:p>
            <a:pPr lvl="1" eaLnBrk="1" hangingPunct="1"/>
            <a:r>
              <a:rPr lang="en-US" smtClean="0"/>
              <a:t>Cons: theory is not a good fit with human behavior more broadly</a:t>
            </a:r>
          </a:p>
          <a:p>
            <a:pPr eaLnBrk="1" hangingPunct="1"/>
            <a:r>
              <a:rPr lang="en-US" smtClean="0"/>
              <a:t>Conclusion 1: have to circumscribe the use of the model carefully</a:t>
            </a:r>
          </a:p>
          <a:p>
            <a:pPr eaLnBrk="1" hangingPunct="1"/>
            <a:r>
              <a:rPr lang="en-US" smtClean="0"/>
              <a:t>Conclusion 2: have to study deviations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Enlightenment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God has left some things indeterminate for our amusement 		- Pascal</a:t>
            </a:r>
          </a:p>
          <a:p>
            <a:pPr eaLnBrk="1" hangingPunct="1"/>
            <a:r>
              <a:rPr lang="en-US" smtClean="0"/>
              <a:t>Probabilities can be useful for theologians as well as gamblers </a:t>
            </a:r>
          </a:p>
        </p:txBody>
      </p:sp>
      <p:pic>
        <p:nvPicPr>
          <p:cNvPr id="11268" name="Picture 2" descr="Image result for pascal's wa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962400"/>
            <a:ext cx="3810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Working through Pascal’s wager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Actions = belief, atheism</a:t>
            </a:r>
          </a:p>
          <a:p>
            <a:pPr eaLnBrk="1" hangingPunct="1"/>
            <a:r>
              <a:rPr lang="en-US" smtClean="0"/>
              <a:t>Outcomes = nothing, eternal joy, eternal suffering</a:t>
            </a:r>
          </a:p>
          <a:p>
            <a:pPr eaLnBrk="1" hangingPunct="1"/>
            <a:r>
              <a:rPr lang="en-US" smtClean="0"/>
              <a:t>Reward for belief = Eternal joy if God exists, nothing if doesn’t exist</a:t>
            </a:r>
          </a:p>
          <a:p>
            <a:pPr eaLnBrk="1" hangingPunct="1"/>
            <a:r>
              <a:rPr lang="en-US" smtClean="0"/>
              <a:t>Punishment for disbelief = Eternal suffering if God exists, nothing if doesn’t exist</a:t>
            </a:r>
          </a:p>
          <a:p>
            <a:pPr eaLnBrk="1" hangingPunct="1"/>
            <a:r>
              <a:rPr lang="en-US" smtClean="0"/>
              <a:t>Pascal’s conclusion: best case scenario for disbelief = worst case scenario for belief</a:t>
            </a:r>
          </a:p>
          <a:p>
            <a:pPr eaLnBrk="1" hangingPunct="1"/>
            <a:r>
              <a:rPr lang="en-US" smtClean="0"/>
              <a:t>Believe!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qph.ec.quoracdn.net/main-qimg-9f942b76f73f5033beb73cea7ceb9b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52400"/>
            <a:ext cx="57340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probabilistic treatment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Bernoulli etc picked up where Pascal left off</a:t>
            </a:r>
          </a:p>
          <a:p>
            <a:pPr eaLnBrk="1" hangingPunct="1"/>
            <a:r>
              <a:rPr lang="en-US" smtClean="0"/>
              <a:t>Expected reward(belief) = Reward(belief) x p(God) + Reward(atheism) x (1 – p(God))</a:t>
            </a:r>
          </a:p>
          <a:p>
            <a:pPr eaLnBrk="1" hangingPunct="1"/>
            <a:r>
              <a:rPr lang="en-US" smtClean="0"/>
              <a:t>The idea of expected value was born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Used to this day</a:t>
            </a:r>
          </a:p>
          <a:p>
            <a:pPr lvl="1" eaLnBrk="1" hangingPunct="1"/>
            <a:r>
              <a:rPr lang="en-US" smtClean="0"/>
              <a:t>What is the expected value of a gamble that will pay out Rs 100 with probability ½? </a:t>
            </a:r>
          </a:p>
        </p:txBody>
      </p:sp>
      <p:pic>
        <p:nvPicPr>
          <p:cNvPr id="14340" name="Picture 2" descr="https://latex.codecogs.com/png.latex?%5Chuge%20EV%28a%29%20%3D%20%5Csum_i%20V%28s_i%29p%28s_i%7Ca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4000500"/>
            <a:ext cx="3819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 Petersburg paradox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have to pay me if you want to play this game</a:t>
            </a:r>
          </a:p>
          <a:p>
            <a:pPr eaLnBrk="1" hangingPunct="1"/>
            <a:r>
              <a:rPr lang="en-US" smtClean="0"/>
              <a:t>Game: toss a coin as long as you keep getting heads</a:t>
            </a:r>
          </a:p>
          <a:p>
            <a:pPr eaLnBrk="1" hangingPunct="1"/>
            <a:r>
              <a:rPr lang="en-US" smtClean="0"/>
              <a:t>If you get a head on the nth toss, you get Rs 2</a:t>
            </a:r>
            <a:r>
              <a:rPr lang="en-US" baseline="30000" smtClean="0"/>
              <a:t>n  </a:t>
            </a:r>
          </a:p>
          <a:p>
            <a:pPr eaLnBrk="1" hangingPunct="1"/>
            <a:r>
              <a:rPr lang="en-US" smtClean="0"/>
              <a:t>Game continues until the first tail</a:t>
            </a:r>
          </a:p>
          <a:p>
            <a:pPr eaLnBrk="1" hangingPunct="1"/>
            <a:r>
              <a:rPr lang="en-US" smtClean="0"/>
              <a:t>How much will you pay to play?</a:t>
            </a:r>
          </a:p>
          <a:p>
            <a:pPr eaLnBrk="1" hangingPunct="1"/>
            <a:r>
              <a:rPr lang="en-US" smtClean="0"/>
              <a:t>Any amount is too small?</a:t>
            </a:r>
          </a:p>
          <a:p>
            <a:pPr eaLnBrk="1" hangingPunct="1"/>
            <a:endParaRPr lang="en-US" baseline="30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 Petersburg paradox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Daniel Bernoulli’s explanation: the face value of the gamble is not the same as the </a:t>
            </a:r>
            <a:r>
              <a:rPr lang="en-US" i="1" smtClean="0"/>
              <a:t>utility </a:t>
            </a:r>
            <a:r>
              <a:rPr lang="en-US" smtClean="0"/>
              <a:t>of the money to someone</a:t>
            </a:r>
          </a:p>
          <a:p>
            <a:pPr eaLnBrk="1" hangingPunct="1"/>
            <a:r>
              <a:rPr lang="en-US" smtClean="0"/>
              <a:t>Utility is the subjective worth of an outcome to someone</a:t>
            </a:r>
          </a:p>
          <a:p>
            <a:pPr eaLnBrk="1" hangingPunct="1"/>
            <a:r>
              <a:rPr lang="en-US" smtClean="0"/>
              <a:t>Heresy! People have free will?  </a:t>
            </a:r>
          </a:p>
        </p:txBody>
      </p:sp>
      <p:pic>
        <p:nvPicPr>
          <p:cNvPr id="16388" name="Picture 2" descr="Image result for st petersburg parad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2362200"/>
            <a:ext cx="3895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 descr="https://latex.codecogs.com/png.latex?%5Chuge%20EV%28a%29%20%3D%20%5Csum_i%20U%28s_i%29p%28s_i%7Ca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791200"/>
            <a:ext cx="3810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On-screen Show (4:3)</PresentationFormat>
  <Paragraphs>162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Expected utility theory</vt:lpstr>
      <vt:lpstr>Adding risk to the decision rule</vt:lpstr>
      <vt:lpstr>Considering all consequences</vt:lpstr>
      <vt:lpstr>The Enlightenment</vt:lpstr>
      <vt:lpstr>Working through Pascal’s wager</vt:lpstr>
      <vt:lpstr>Slide 6</vt:lpstr>
      <vt:lpstr>A probabilistic treatment</vt:lpstr>
      <vt:lpstr>The St Petersburg paradox</vt:lpstr>
      <vt:lpstr>The St Petersburg paradox</vt:lpstr>
      <vt:lpstr>How to access subjective utility?</vt:lpstr>
      <vt:lpstr>The VNM revolution</vt:lpstr>
      <vt:lpstr>The VNM axioms</vt:lpstr>
      <vt:lpstr>Completeness</vt:lpstr>
      <vt:lpstr>Completeness</vt:lpstr>
      <vt:lpstr>Transitivity</vt:lpstr>
      <vt:lpstr>Continuity</vt:lpstr>
      <vt:lpstr>Independence</vt:lpstr>
      <vt:lpstr>What do the axioms imply?</vt:lpstr>
      <vt:lpstr>Criticism of homo economicus</vt:lpstr>
      <vt:lpstr>Allais paradox</vt:lpstr>
      <vt:lpstr>Why is this a paradox?</vt:lpstr>
      <vt:lpstr>Ellsberg paradox</vt:lpstr>
      <vt:lpstr>Why is this a paradox?</vt:lpstr>
      <vt:lpstr>Does the brain actually calculate value?</vt:lpstr>
      <vt:lpstr>Representing preferences</vt:lpstr>
      <vt:lpstr>Slide 26</vt:lpstr>
      <vt:lpstr>Slide 27</vt:lpstr>
      <vt:lpstr>Deep PROBLEM:  Cheeseburgers</vt:lpstr>
      <vt:lpstr>Deeper Problem: Cheeseburgers</vt:lpstr>
      <vt:lpstr>Can preferences really describe human choices?</vt:lpstr>
      <vt:lpstr>Or choices in general?</vt:lpstr>
      <vt:lpstr>Or choices in general?</vt:lpstr>
      <vt:lpstr>Or choices in general?</vt:lpstr>
      <vt:lpstr>Or choices in general?</vt:lpstr>
      <vt:lpstr>Or choices in general?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utility theory</dc:title>
  <dc:creator>nisheeth</dc:creator>
  <cp:lastModifiedBy>nisheeth</cp:lastModifiedBy>
  <cp:revision>1</cp:revision>
  <dcterms:created xsi:type="dcterms:W3CDTF">2018-03-27T01:57:13Z</dcterms:created>
  <dcterms:modified xsi:type="dcterms:W3CDTF">2018-03-27T01:57:53Z</dcterms:modified>
</cp:coreProperties>
</file>