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8" r:id="rId43"/>
    <p:sldId id="309" r:id="rId44"/>
    <p:sldId id="310" r:id="rId45"/>
    <p:sldId id="311" r:id="rId46"/>
    <p:sldId id="312" r:id="rId47"/>
    <p:sldId id="313"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74BB6-B931-4309-B76A-9573B67976AE}" type="datetimeFigureOut">
              <a:rPr lang="en-US" smtClean="0"/>
              <a:pPr/>
              <a:t>4/4/2018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D68F67-52A2-4140-95AC-A0D46CBD65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EE634CA-2893-43FF-AAE6-FE5D97DFE8F2}" type="slidenum">
              <a:rPr lang="en-GB"/>
              <a:pPr/>
              <a:t>2</a:t>
            </a:fld>
            <a:endParaRPr lang="en-GB"/>
          </a:p>
        </p:txBody>
      </p:sp>
      <p:sp>
        <p:nvSpPr>
          <p:cNvPr id="16793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6793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13FA8-A538-48E5-9956-41F4F00C135A}" type="slidenum">
              <a:rPr lang="en-GB"/>
              <a:pPr/>
              <a:t>11</a:t>
            </a:fld>
            <a:endParaRPr lang="en-GB"/>
          </a:p>
        </p:txBody>
      </p:sp>
      <p:sp>
        <p:nvSpPr>
          <p:cNvPr id="17715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715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696E244-B96C-4665-830C-8A66768B29A4}" type="slidenum">
              <a:rPr lang="en-GB"/>
              <a:pPr/>
              <a:t>12</a:t>
            </a:fld>
            <a:endParaRPr lang="en-GB"/>
          </a:p>
        </p:txBody>
      </p:sp>
      <p:sp>
        <p:nvSpPr>
          <p:cNvPr id="17817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81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5CF46A-1E6D-45F3-BEB3-7D10C2AC93B3}" type="slidenum">
              <a:rPr lang="en-GB"/>
              <a:pPr/>
              <a:t>13</a:t>
            </a:fld>
            <a:endParaRPr lang="en-GB"/>
          </a:p>
        </p:txBody>
      </p:sp>
      <p:sp>
        <p:nvSpPr>
          <p:cNvPr id="17920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920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12E5CEA-B319-4F3F-82B3-B9854907F47B}" type="slidenum">
              <a:rPr lang="en-GB"/>
              <a:pPr/>
              <a:t>14</a:t>
            </a:fld>
            <a:endParaRPr lang="en-GB"/>
          </a:p>
        </p:txBody>
      </p:sp>
      <p:sp>
        <p:nvSpPr>
          <p:cNvPr id="18022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022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1AF54B-D2AD-4BDC-9812-171D8368715C}" type="slidenum">
              <a:rPr lang="en-GB"/>
              <a:pPr/>
              <a:t>15</a:t>
            </a:fld>
            <a:endParaRPr lang="en-GB"/>
          </a:p>
        </p:txBody>
      </p:sp>
      <p:sp>
        <p:nvSpPr>
          <p:cNvPr id="18124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125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535606-94B1-4BB9-AC6B-DA4F39CC5A5A}" type="slidenum">
              <a:rPr lang="en-GB"/>
              <a:pPr/>
              <a:t>16</a:t>
            </a:fld>
            <a:endParaRPr lang="en-GB"/>
          </a:p>
        </p:txBody>
      </p:sp>
      <p:sp>
        <p:nvSpPr>
          <p:cNvPr id="18227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227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D9B78B-52EF-4D2E-B75B-FAA64BB4A751}" type="slidenum">
              <a:rPr lang="en-GB"/>
              <a:pPr/>
              <a:t>17</a:t>
            </a:fld>
            <a:endParaRPr lang="en-GB"/>
          </a:p>
        </p:txBody>
      </p:sp>
      <p:sp>
        <p:nvSpPr>
          <p:cNvPr id="18329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329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F5373B-384D-4152-9DB1-46B2183B4AEF}" type="slidenum">
              <a:rPr lang="en-GB"/>
              <a:pPr/>
              <a:t>18</a:t>
            </a:fld>
            <a:endParaRPr lang="en-GB"/>
          </a:p>
        </p:txBody>
      </p:sp>
      <p:sp>
        <p:nvSpPr>
          <p:cNvPr id="18432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432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173991-1800-4A94-85EB-A64304E53ED5}" type="slidenum">
              <a:rPr lang="en-GB"/>
              <a:pPr/>
              <a:t>19</a:t>
            </a:fld>
            <a:endParaRPr lang="en-GB"/>
          </a:p>
        </p:txBody>
      </p:sp>
      <p:sp>
        <p:nvSpPr>
          <p:cNvPr id="18534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534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2274989-F119-470C-B64A-830B35C24689}" type="slidenum">
              <a:rPr lang="en-GB"/>
              <a:pPr/>
              <a:t>20</a:t>
            </a:fld>
            <a:endParaRPr lang="en-GB"/>
          </a:p>
        </p:txBody>
      </p:sp>
      <p:sp>
        <p:nvSpPr>
          <p:cNvPr id="18636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637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7EFB14-6927-48E3-A9C2-8F1F5BECC752}" type="slidenum">
              <a:rPr lang="en-GB"/>
              <a:pPr/>
              <a:t>3</a:t>
            </a:fld>
            <a:endParaRPr lang="en-GB"/>
          </a:p>
        </p:txBody>
      </p:sp>
      <p:sp>
        <p:nvSpPr>
          <p:cNvPr id="16896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6896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AAD64D-ADDB-4FBC-B3DF-5EB1E4C90D46}" type="slidenum">
              <a:rPr lang="en-GB"/>
              <a:pPr/>
              <a:t>21</a:t>
            </a:fld>
            <a:endParaRPr lang="en-GB"/>
          </a:p>
        </p:txBody>
      </p:sp>
      <p:sp>
        <p:nvSpPr>
          <p:cNvPr id="18739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739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E8402C-762F-4F73-98E2-DD3CFAFB4158}" type="slidenum">
              <a:rPr lang="en-GB"/>
              <a:pPr/>
              <a:t>22</a:t>
            </a:fld>
            <a:endParaRPr lang="en-GB"/>
          </a:p>
        </p:txBody>
      </p:sp>
      <p:sp>
        <p:nvSpPr>
          <p:cNvPr id="18841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841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714EBEA-E776-4E00-AEFB-7407B7D43C8D}" type="slidenum">
              <a:rPr lang="en-GB"/>
              <a:pPr/>
              <a:t>23</a:t>
            </a:fld>
            <a:endParaRPr lang="en-GB"/>
          </a:p>
        </p:txBody>
      </p:sp>
      <p:sp>
        <p:nvSpPr>
          <p:cNvPr id="18944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8944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ECDEEB-62DC-4322-A13F-3AB07B5DD316}" type="slidenum">
              <a:rPr lang="en-GB"/>
              <a:pPr/>
              <a:t>24</a:t>
            </a:fld>
            <a:endParaRPr lang="en-GB"/>
          </a:p>
        </p:txBody>
      </p:sp>
      <p:sp>
        <p:nvSpPr>
          <p:cNvPr id="19046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046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3524A5-37B1-45C1-B1D0-9B2784791C79}" type="slidenum">
              <a:rPr lang="en-GB"/>
              <a:pPr/>
              <a:t>25</a:t>
            </a:fld>
            <a:endParaRPr lang="en-GB"/>
          </a:p>
        </p:txBody>
      </p:sp>
      <p:sp>
        <p:nvSpPr>
          <p:cNvPr id="19148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149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AD5A7A5-540C-48F3-8746-F4C49952FB51}" type="slidenum">
              <a:rPr lang="en-GB"/>
              <a:pPr/>
              <a:t>26</a:t>
            </a:fld>
            <a:endParaRPr lang="en-GB"/>
          </a:p>
        </p:txBody>
      </p:sp>
      <p:sp>
        <p:nvSpPr>
          <p:cNvPr id="19251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251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EBE0D61-0D2F-48E0-AB66-A90D5DC34862}" type="slidenum">
              <a:rPr lang="en-GB"/>
              <a:pPr/>
              <a:t>27</a:t>
            </a:fld>
            <a:endParaRPr lang="en-GB"/>
          </a:p>
        </p:txBody>
      </p:sp>
      <p:sp>
        <p:nvSpPr>
          <p:cNvPr id="19353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353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5721275-5655-4F1F-B23E-7ED2E8ADF5B5}" type="slidenum">
              <a:rPr lang="en-GB"/>
              <a:pPr/>
              <a:t>28</a:t>
            </a:fld>
            <a:endParaRPr lang="en-GB"/>
          </a:p>
        </p:txBody>
      </p:sp>
      <p:sp>
        <p:nvSpPr>
          <p:cNvPr id="19456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456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964886-4FAA-4572-BB72-AB00FEBCBB50}" type="slidenum">
              <a:rPr lang="en-GB"/>
              <a:pPr/>
              <a:t>29</a:t>
            </a:fld>
            <a:endParaRPr lang="en-GB"/>
          </a:p>
        </p:txBody>
      </p:sp>
      <p:sp>
        <p:nvSpPr>
          <p:cNvPr id="19558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558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92E641-92C1-46A1-AD6E-F5482B8A5F98}" type="slidenum">
              <a:rPr lang="en-GB"/>
              <a:pPr/>
              <a:t>30</a:t>
            </a:fld>
            <a:endParaRPr lang="en-GB"/>
          </a:p>
        </p:txBody>
      </p:sp>
      <p:sp>
        <p:nvSpPr>
          <p:cNvPr id="19660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661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B4D3ED-25DA-4552-A7C6-2BCC960E865A}" type="slidenum">
              <a:rPr lang="en-GB"/>
              <a:pPr/>
              <a:t>4</a:t>
            </a:fld>
            <a:endParaRPr lang="en-GB"/>
          </a:p>
        </p:txBody>
      </p:sp>
      <p:sp>
        <p:nvSpPr>
          <p:cNvPr id="16998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6998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53BD257-0D26-4CEA-B780-13B7F75F4ACD}" type="slidenum">
              <a:rPr lang="en-GB"/>
              <a:pPr/>
              <a:t>31</a:t>
            </a:fld>
            <a:endParaRPr lang="en-GB"/>
          </a:p>
        </p:txBody>
      </p:sp>
      <p:sp>
        <p:nvSpPr>
          <p:cNvPr id="19763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76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50333F-3790-400D-8480-4370517C24D3}" type="slidenum">
              <a:rPr lang="en-GB"/>
              <a:pPr/>
              <a:t>32</a:t>
            </a:fld>
            <a:endParaRPr lang="en-GB"/>
          </a:p>
        </p:txBody>
      </p:sp>
      <p:sp>
        <p:nvSpPr>
          <p:cNvPr id="1986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86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31A4FD-98EC-4C0D-874A-EAB8FA1BD2CC}" type="slidenum">
              <a:rPr lang="en-GB"/>
              <a:pPr/>
              <a:t>33</a:t>
            </a:fld>
            <a:endParaRPr lang="en-GB"/>
          </a:p>
        </p:txBody>
      </p:sp>
      <p:sp>
        <p:nvSpPr>
          <p:cNvPr id="19968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996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8AC18A-D0A9-4605-822C-EE20576889D1}" type="slidenum">
              <a:rPr lang="en-GB"/>
              <a:pPr/>
              <a:t>34</a:t>
            </a:fld>
            <a:endParaRPr lang="en-GB"/>
          </a:p>
        </p:txBody>
      </p:sp>
      <p:sp>
        <p:nvSpPr>
          <p:cNvPr id="20070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07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BAB867-7507-4EE1-8A5F-C48F2F62D80E}" type="slidenum">
              <a:rPr lang="en-GB"/>
              <a:pPr/>
              <a:t>35</a:t>
            </a:fld>
            <a:endParaRPr lang="en-GB"/>
          </a:p>
        </p:txBody>
      </p:sp>
      <p:sp>
        <p:nvSpPr>
          <p:cNvPr id="20172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17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6B0FD4-DE52-4B3C-9CFF-0DE24E30AECF}" type="slidenum">
              <a:rPr lang="en-GB"/>
              <a:pPr/>
              <a:t>36</a:t>
            </a:fld>
            <a:endParaRPr lang="en-GB"/>
          </a:p>
        </p:txBody>
      </p:sp>
      <p:sp>
        <p:nvSpPr>
          <p:cNvPr id="20275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275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5F1DF3-625F-41FA-8161-1151E99EA52C}" type="slidenum">
              <a:rPr lang="en-GB"/>
              <a:pPr/>
              <a:t>37</a:t>
            </a:fld>
            <a:endParaRPr lang="en-GB"/>
          </a:p>
        </p:txBody>
      </p:sp>
      <p:sp>
        <p:nvSpPr>
          <p:cNvPr id="20377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377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43E066C-8227-4A02-9885-BF66C0E76C93}" type="slidenum">
              <a:rPr lang="en-GB"/>
              <a:pPr/>
              <a:t>38</a:t>
            </a:fld>
            <a:endParaRPr lang="en-GB"/>
          </a:p>
        </p:txBody>
      </p:sp>
      <p:sp>
        <p:nvSpPr>
          <p:cNvPr id="20480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480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FD9897-8731-41B4-A774-C70D8BE3CFA1}" type="slidenum">
              <a:rPr lang="en-GB"/>
              <a:pPr/>
              <a:t>39</a:t>
            </a:fld>
            <a:endParaRPr lang="en-GB"/>
          </a:p>
        </p:txBody>
      </p:sp>
      <p:sp>
        <p:nvSpPr>
          <p:cNvPr id="20582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582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B50CD61-D352-44B1-84A9-237967EA5097}" type="slidenum">
              <a:rPr lang="en-GB"/>
              <a:pPr/>
              <a:t>40</a:t>
            </a:fld>
            <a:endParaRPr lang="en-GB"/>
          </a:p>
        </p:txBody>
      </p:sp>
      <p:sp>
        <p:nvSpPr>
          <p:cNvPr id="20684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685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68E02CB-BF34-4684-B62E-A72F82A62295}" type="slidenum">
              <a:rPr lang="en-GB"/>
              <a:pPr/>
              <a:t>5</a:t>
            </a:fld>
            <a:endParaRPr lang="en-GB"/>
          </a:p>
        </p:txBody>
      </p:sp>
      <p:sp>
        <p:nvSpPr>
          <p:cNvPr id="17100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101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57F622-D40C-43CD-A2B7-D66940BDB1A7}" type="slidenum">
              <a:rPr lang="en-GB"/>
              <a:pPr/>
              <a:t>41</a:t>
            </a:fld>
            <a:endParaRPr lang="en-GB"/>
          </a:p>
        </p:txBody>
      </p:sp>
      <p:sp>
        <p:nvSpPr>
          <p:cNvPr id="20787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787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FB718C-98A5-4313-AD37-BEDAC3A9A43F}" type="slidenum">
              <a:rPr lang="en-GB"/>
              <a:pPr/>
              <a:t>48</a:t>
            </a:fld>
            <a:endParaRPr lang="en-GB"/>
          </a:p>
        </p:txBody>
      </p:sp>
      <p:sp>
        <p:nvSpPr>
          <p:cNvPr id="20889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889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11D628-9FC8-4F37-9CB0-2800F5B6D9DA}" type="slidenum">
              <a:rPr lang="en-GB"/>
              <a:pPr/>
              <a:t>49</a:t>
            </a:fld>
            <a:endParaRPr lang="en-GB"/>
          </a:p>
        </p:txBody>
      </p:sp>
      <p:sp>
        <p:nvSpPr>
          <p:cNvPr id="20992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0992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48BB73A-A690-4672-97CA-9397B4205124}" type="slidenum">
              <a:rPr lang="en-GB"/>
              <a:pPr/>
              <a:t>50</a:t>
            </a:fld>
            <a:endParaRPr lang="en-GB"/>
          </a:p>
        </p:txBody>
      </p:sp>
      <p:sp>
        <p:nvSpPr>
          <p:cNvPr id="21094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094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AC096B-ACB3-4168-A7C1-C9A2A37ECB12}" type="slidenum">
              <a:rPr lang="en-GB"/>
              <a:pPr/>
              <a:t>51</a:t>
            </a:fld>
            <a:endParaRPr lang="en-GB"/>
          </a:p>
        </p:txBody>
      </p:sp>
      <p:sp>
        <p:nvSpPr>
          <p:cNvPr id="21196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197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018777-97B6-42F4-8E8C-4E5495D5E739}" type="slidenum">
              <a:rPr lang="en-GB"/>
              <a:pPr/>
              <a:t>52</a:t>
            </a:fld>
            <a:endParaRPr lang="en-GB"/>
          </a:p>
        </p:txBody>
      </p:sp>
      <p:sp>
        <p:nvSpPr>
          <p:cNvPr id="21299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299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B7598E-705C-4DBD-98F0-149CB646CDE1}" type="slidenum">
              <a:rPr lang="en-GB"/>
              <a:pPr/>
              <a:t>53</a:t>
            </a:fld>
            <a:endParaRPr lang="en-GB"/>
          </a:p>
        </p:txBody>
      </p:sp>
      <p:sp>
        <p:nvSpPr>
          <p:cNvPr id="21401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401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A7AAE4-3619-4593-8113-56A5D77FE5AD}" type="slidenum">
              <a:rPr lang="en-GB"/>
              <a:pPr/>
              <a:t>54</a:t>
            </a:fld>
            <a:endParaRPr lang="en-GB"/>
          </a:p>
        </p:txBody>
      </p:sp>
      <p:sp>
        <p:nvSpPr>
          <p:cNvPr id="21504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504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C6DE5D-31CA-413C-B4AD-A1AA02043CFF}" type="slidenum">
              <a:rPr lang="en-GB"/>
              <a:pPr/>
              <a:t>55</a:t>
            </a:fld>
            <a:endParaRPr lang="en-GB"/>
          </a:p>
        </p:txBody>
      </p:sp>
      <p:sp>
        <p:nvSpPr>
          <p:cNvPr id="21606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606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F868FB-8E5F-488F-BBFE-1E305803FC04}" type="slidenum">
              <a:rPr lang="en-GB"/>
              <a:pPr/>
              <a:t>56</a:t>
            </a:fld>
            <a:endParaRPr lang="en-GB"/>
          </a:p>
        </p:txBody>
      </p:sp>
      <p:sp>
        <p:nvSpPr>
          <p:cNvPr id="21708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709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B043590-AB0B-422D-B79D-B6FB07A72E2A}" type="slidenum">
              <a:rPr lang="en-GB"/>
              <a:pPr/>
              <a:t>6</a:t>
            </a:fld>
            <a:endParaRPr lang="en-GB"/>
          </a:p>
        </p:txBody>
      </p:sp>
      <p:sp>
        <p:nvSpPr>
          <p:cNvPr id="17203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203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C6A210-2B19-45E8-BB6F-B29F8B17FA90}" type="slidenum">
              <a:rPr lang="en-GB"/>
              <a:pPr/>
              <a:t>57</a:t>
            </a:fld>
            <a:endParaRPr lang="en-GB"/>
          </a:p>
        </p:txBody>
      </p:sp>
      <p:sp>
        <p:nvSpPr>
          <p:cNvPr id="21811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8114"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D916E7-CC56-4F91-A74A-8EFC7CAA1F12}" type="slidenum">
              <a:rPr lang="en-GB"/>
              <a:pPr/>
              <a:t>58</a:t>
            </a:fld>
            <a:endParaRPr lang="en-GB"/>
          </a:p>
        </p:txBody>
      </p:sp>
      <p:sp>
        <p:nvSpPr>
          <p:cNvPr id="21913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19138" name="Rectangle 2"/>
          <p:cNvSpPr txBox="1">
            <a:spLocks noGrp="1" noChangeArrowheads="1"/>
          </p:cNvSpPr>
          <p:nvPr>
            <p:ph type="body" idx="1"/>
          </p:nvPr>
        </p:nvSpPr>
        <p:spPr bwMode="auto">
          <a:xfrm>
            <a:off x="686360" y="4342534"/>
            <a:ext cx="5486681" cy="4033693"/>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42B94F4-BB59-4B36-97DA-88128C009985}" type="slidenum">
              <a:rPr lang="en-GB"/>
              <a:pPr/>
              <a:t>7</a:t>
            </a:fld>
            <a:endParaRPr lang="en-GB"/>
          </a:p>
        </p:txBody>
      </p:sp>
      <p:sp>
        <p:nvSpPr>
          <p:cNvPr id="17305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3058"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08237D0-8145-4842-BB9E-0A2515853CE6}" type="slidenum">
              <a:rPr lang="en-GB"/>
              <a:pPr/>
              <a:t>8</a:t>
            </a:fld>
            <a:endParaRPr lang="en-GB"/>
          </a:p>
        </p:txBody>
      </p:sp>
      <p:sp>
        <p:nvSpPr>
          <p:cNvPr id="17408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4082"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EF2DE0-3602-413D-B34B-D6DC387D10E8}" type="slidenum">
              <a:rPr lang="en-GB"/>
              <a:pPr/>
              <a:t>9</a:t>
            </a:fld>
            <a:endParaRPr lang="en-GB"/>
          </a:p>
        </p:txBody>
      </p:sp>
      <p:sp>
        <p:nvSpPr>
          <p:cNvPr id="17510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5106"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F7751E-B2C7-4E7A-B704-62C161C5D1D3}" type="slidenum">
              <a:rPr lang="en-GB"/>
              <a:pPr/>
              <a:t>10</a:t>
            </a:fld>
            <a:endParaRPr lang="en-GB"/>
          </a:p>
        </p:txBody>
      </p:sp>
      <p:sp>
        <p:nvSpPr>
          <p:cNvPr id="17612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176130" name="Rectangle 2"/>
          <p:cNvSpPr txBox="1">
            <a:spLocks noGrp="1"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2F0321-E208-4B51-9014-AA1FD2D8CAA8}"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F0321-E208-4B51-9014-AA1FD2D8CAA8}"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F0321-E208-4B51-9014-AA1FD2D8CAA8}"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9680"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1" y="6247376"/>
            <a:ext cx="2128320" cy="472370"/>
          </a:xfrm>
        </p:spPr>
        <p:txBody>
          <a:bodyPr/>
          <a:lstStyle>
            <a:lvl1pPr>
              <a:defRPr/>
            </a:lvl1pPr>
          </a:lstStyle>
          <a:p>
            <a:endParaRPr lang="en-GB"/>
          </a:p>
        </p:txBody>
      </p:sp>
      <p:sp>
        <p:nvSpPr>
          <p:cNvPr id="6" name="Footer Placeholder 5"/>
          <p:cNvSpPr>
            <a:spLocks noGrp="1"/>
          </p:cNvSpPr>
          <p:nvPr>
            <p:ph type="ftr" idx="11"/>
          </p:nvPr>
        </p:nvSpPr>
        <p:spPr>
          <a:xfrm>
            <a:off x="3127680" y="6247376"/>
            <a:ext cx="2897280" cy="472370"/>
          </a:xfrm>
        </p:spPr>
        <p:txBody>
          <a:bodyPr/>
          <a:lstStyle>
            <a:lvl1pPr>
              <a:defRPr/>
            </a:lvl1pPr>
          </a:lstStyle>
          <a:p>
            <a:endParaRPr lang="en-GB"/>
          </a:p>
        </p:txBody>
      </p:sp>
      <p:sp>
        <p:nvSpPr>
          <p:cNvPr id="7" name="Slide Number Placeholder 6"/>
          <p:cNvSpPr>
            <a:spLocks noGrp="1"/>
          </p:cNvSpPr>
          <p:nvPr>
            <p:ph type="sldNum" idx="12"/>
          </p:nvPr>
        </p:nvSpPr>
        <p:spPr>
          <a:xfrm>
            <a:off x="6554880" y="6247376"/>
            <a:ext cx="2128320" cy="472370"/>
          </a:xfrm>
        </p:spPr>
        <p:txBody>
          <a:bodyPr/>
          <a:lstStyle>
            <a:lvl1pPr>
              <a:defRPr/>
            </a:lvl1pPr>
          </a:lstStyle>
          <a:p>
            <a:fld id="{4EF6CB37-51B7-4898-A290-9FDDF86F92F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2F0321-E208-4B51-9014-AA1FD2D8CAA8}"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0321-E208-4B51-9014-AA1FD2D8CAA8}" type="datetimeFigureOut">
              <a:rPr lang="en-US" smtClean="0"/>
              <a:pPr/>
              <a:t>4/4/2018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2F0321-E208-4B51-9014-AA1FD2D8CAA8}"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2F0321-E208-4B51-9014-AA1FD2D8CAA8}" type="datetimeFigureOut">
              <a:rPr lang="en-US" smtClean="0"/>
              <a:pPr/>
              <a:t>4/4/2018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2F0321-E208-4B51-9014-AA1FD2D8CAA8}" type="datetimeFigureOut">
              <a:rPr lang="en-US" smtClean="0"/>
              <a:pPr/>
              <a:t>4/4/2018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F0321-E208-4B51-9014-AA1FD2D8CAA8}" type="datetimeFigureOut">
              <a:rPr lang="en-US" smtClean="0"/>
              <a:pPr/>
              <a:t>4/4/2018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0321-E208-4B51-9014-AA1FD2D8CAA8}"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0321-E208-4B51-9014-AA1FD2D8CAA8}" type="datetimeFigureOut">
              <a:rPr lang="en-US" smtClean="0"/>
              <a:pPr/>
              <a:t>4/4/2018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84A3E-F961-428A-B34D-5E9A185CE1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F0321-E208-4B51-9014-AA1FD2D8CAA8}" type="datetimeFigureOut">
              <a:rPr lang="en-US" smtClean="0"/>
              <a:pPr/>
              <a:t>4/4/2018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84A3E-F961-428A-B34D-5E9A185CE1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Deviations from EUT</a:t>
            </a:r>
            <a:endParaRPr lang="en-US" dirty="0"/>
          </a:p>
        </p:txBody>
      </p:sp>
      <p:sp>
        <p:nvSpPr>
          <p:cNvPr id="3" name="Subtitle 2"/>
          <p:cNvSpPr>
            <a:spLocks noGrp="1"/>
          </p:cNvSpPr>
          <p:nvPr>
            <p:ph type="subTitle" idx="1"/>
          </p:nvPr>
        </p:nvSpPr>
        <p:spPr/>
        <p:txBody>
          <a:bodyPr/>
          <a:lstStyle/>
          <a:p>
            <a:r>
              <a:rPr lang="en-US" dirty="0" err="1" smtClean="0"/>
              <a:t>Nisheeth</a:t>
            </a:r>
            <a:endParaRPr lang="en-US" dirty="0" smtClean="0"/>
          </a:p>
          <a:p>
            <a:r>
              <a:rPr lang="en-US" dirty="0" smtClean="0"/>
              <a:t>April 3</a:t>
            </a:r>
            <a:r>
              <a:rPr lang="en-US" baseline="30000" dirty="0" smtClean="0"/>
              <a:t>rd</a:t>
            </a:r>
            <a:r>
              <a:rPr lang="en-US" dirty="0" smtClean="0"/>
              <a:t> 2018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 </a:t>
            </a:r>
            <a:br>
              <a:rPr lang="en-GB" sz="3600" dirty="0"/>
            </a:br>
            <a:r>
              <a:rPr lang="en-GB" sz="3600" dirty="0"/>
              <a:t>Crucial Features</a:t>
            </a:r>
          </a:p>
        </p:txBody>
      </p:sp>
      <p:sp>
        <p:nvSpPr>
          <p:cNvPr id="67586" name="Rectangle 2"/>
          <p:cNvSpPr>
            <a:spLocks noGrp="1" noChangeArrowheads="1"/>
          </p:cNvSpPr>
          <p:nvPr>
            <p:ph type="body" idx="1"/>
          </p:nvPr>
        </p:nvSpPr>
        <p:spPr>
          <a:xfrm>
            <a:off x="456481" y="1600009"/>
            <a:ext cx="8153280" cy="3053212"/>
          </a:xfrm>
          <a:ln/>
        </p:spPr>
        <p:txBody>
          <a:bodyPr lIns="81639" tIns="42452" rIns="81639" bIns="42452">
            <a:spAutoFit/>
          </a:bodyPr>
          <a:lstStyle/>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Utility (“degree of liking”) is defined by (revealed) preferences</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i.e. U(A) &gt; U(B) </a:t>
            </a:r>
            <a:r>
              <a:rPr lang="en-GB" sz="1800" dirty="0" err="1"/>
              <a:t>iff</a:t>
            </a:r>
            <a:r>
              <a:rPr lang="en-GB" sz="1800" dirty="0"/>
              <a:t> A is preferred to (chosen over) B</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Contradicted by preference reversals</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Preferences are well ordered </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i.e. transitive: If A </a:t>
            </a:r>
            <a:r>
              <a:rPr lang="en-GB" sz="1800" dirty="0">
                <a:latin typeface="MS Mincho" pitchFamily="49" charset="-128"/>
                <a:ea typeface="MS Mincho" pitchFamily="49" charset="-128"/>
              </a:rPr>
              <a:t>≻</a:t>
            </a:r>
            <a:r>
              <a:rPr lang="en-GB" sz="1800" dirty="0">
                <a:ea typeface="MS Mincho" pitchFamily="49" charset="-128"/>
              </a:rPr>
              <a:t> B and B </a:t>
            </a:r>
            <a:r>
              <a:rPr lang="en-GB" sz="1800" dirty="0">
                <a:latin typeface="MS Mincho" pitchFamily="49" charset="-128"/>
                <a:ea typeface="MS Mincho" pitchFamily="49" charset="-128"/>
              </a:rPr>
              <a:t>≻</a:t>
            </a:r>
            <a:r>
              <a:rPr lang="en-GB" sz="1800" dirty="0">
                <a:ea typeface="MS Mincho" pitchFamily="49" charset="-128"/>
              </a:rPr>
              <a:t> C, then A </a:t>
            </a:r>
            <a:r>
              <a:rPr lang="en-GB" sz="1800" dirty="0">
                <a:latin typeface="MS Mincho" pitchFamily="49" charset="-128"/>
                <a:ea typeface="MS Mincho" pitchFamily="49" charset="-128"/>
              </a:rPr>
              <a:t>≻</a:t>
            </a:r>
            <a:r>
              <a:rPr lang="en-GB" sz="1800" dirty="0">
                <a:ea typeface="MS Mincho" pitchFamily="49" charset="-128"/>
              </a:rPr>
              <a:t> C</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ea typeface="MS Mincho" pitchFamily="49" charset="-128"/>
              </a:rPr>
              <a:t>Contradicted by three-option </a:t>
            </a:r>
            <a:r>
              <a:rPr lang="en-GB" sz="1800" dirty="0" err="1">
                <a:ea typeface="MS Mincho" pitchFamily="49" charset="-128"/>
              </a:rPr>
              <a:t>intransitivities</a:t>
            </a:r>
            <a:r>
              <a:rPr lang="en-GB" sz="1800" dirty="0">
                <a:ea typeface="MS Mincho" pitchFamily="49" charset="-128"/>
              </a:rPr>
              <a:t> (and preference reversals)</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ea typeface="MS Mincho" pitchFamily="49" charset="-128"/>
              </a:rPr>
              <a:t>Choices under uncertainty are determined by </a:t>
            </a:r>
            <a:r>
              <a:rPr lang="en-GB" sz="2200" i="1" dirty="0">
                <a:ea typeface="MS Mincho" pitchFamily="49" charset="-128"/>
              </a:rPr>
              <a:t>expected utility</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ea typeface="MS Mincho" pitchFamily="49" charset="-128"/>
              </a:rPr>
              <a:t>Expected utility is a probability-weighted combination of the utilities of all </a:t>
            </a:r>
            <a:r>
              <a:rPr lang="en-GB" sz="1800" i="1" dirty="0">
                <a:ea typeface="MS Mincho" pitchFamily="49" charset="-128"/>
              </a:rPr>
              <a:t>n </a:t>
            </a:r>
            <a:r>
              <a:rPr lang="en-GB" sz="1800" dirty="0">
                <a:ea typeface="MS Mincho" pitchFamily="49" charset="-128"/>
              </a:rPr>
              <a:t>possible outcomes </a:t>
            </a:r>
            <a:r>
              <a:rPr lang="en-GB" sz="1800" i="1" dirty="0" err="1">
                <a:ea typeface="MS Mincho" pitchFamily="49" charset="-128"/>
              </a:rPr>
              <a:t>O</a:t>
            </a:r>
            <a:r>
              <a:rPr lang="en-GB" sz="1800" i="1" baseline="-25000" dirty="0" err="1">
                <a:ea typeface="MS Mincho" pitchFamily="49" charset="-128"/>
              </a:rPr>
              <a:t>i</a:t>
            </a:r>
            <a:endParaRPr lang="en-GB" sz="1800" i="1" baseline="-25000" dirty="0">
              <a:ea typeface="MS Mincho" pitchFamily="49" charset="-128"/>
            </a:endParaRPr>
          </a:p>
        </p:txBody>
      </p:sp>
      <p:pic>
        <p:nvPicPr>
          <p:cNvPr id="67587" name="Picture 3"/>
          <p:cNvPicPr>
            <a:picLocks noChangeAspect="1" noChangeArrowheads="1"/>
          </p:cNvPicPr>
          <p:nvPr/>
        </p:nvPicPr>
        <p:blipFill>
          <a:blip r:embed="rId3" cstate="print"/>
          <a:srcRect/>
          <a:stretch>
            <a:fillRect/>
          </a:stretch>
        </p:blipFill>
        <p:spPr bwMode="auto">
          <a:xfrm>
            <a:off x="3428640" y="5726042"/>
            <a:ext cx="1676160" cy="72295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Testing Expected Utility (</a:t>
            </a:r>
            <a:r>
              <a:rPr lang="en-GB" sz="3600" dirty="0" err="1"/>
              <a:t>Tversky</a:t>
            </a:r>
            <a:r>
              <a:rPr lang="en-GB" sz="3600" dirty="0"/>
              <a:t> and </a:t>
            </a:r>
            <a:r>
              <a:rPr lang="en-GB" sz="3600" dirty="0" err="1"/>
              <a:t>Kahneman</a:t>
            </a:r>
            <a:r>
              <a:rPr lang="en-GB" sz="3600" dirty="0"/>
              <a:t>, 1981)</a:t>
            </a:r>
          </a:p>
        </p:txBody>
      </p:sp>
      <p:sp>
        <p:nvSpPr>
          <p:cNvPr id="68610" name="Rectangle 2"/>
          <p:cNvSpPr>
            <a:spLocks noGrp="1" noChangeArrowheads="1"/>
          </p:cNvSpPr>
          <p:nvPr>
            <p:ph type="body" idx="1"/>
          </p:nvPr>
        </p:nvSpPr>
        <p:spPr>
          <a:xfrm>
            <a:off x="456480" y="1600008"/>
            <a:ext cx="8229600" cy="2214521"/>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between</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 Sure win of $30</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 80% chance to win $45</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Testing Expected Utility (</a:t>
            </a:r>
            <a:r>
              <a:rPr lang="en-GB" sz="3600" dirty="0" err="1"/>
              <a:t>Tversky</a:t>
            </a:r>
            <a:r>
              <a:rPr lang="en-GB" sz="3600" dirty="0"/>
              <a:t> and </a:t>
            </a:r>
            <a:r>
              <a:rPr lang="en-GB" sz="3600" dirty="0" err="1"/>
              <a:t>Kahneman</a:t>
            </a:r>
            <a:r>
              <a:rPr lang="en-GB" sz="3600" dirty="0"/>
              <a:t>, 1981)</a:t>
            </a:r>
          </a:p>
        </p:txBody>
      </p:sp>
      <p:sp>
        <p:nvSpPr>
          <p:cNvPr id="69634" name="Rectangle 2"/>
          <p:cNvSpPr>
            <a:spLocks noGrp="1" noChangeArrowheads="1"/>
          </p:cNvSpPr>
          <p:nvPr>
            <p:ph type="body" idx="1"/>
          </p:nvPr>
        </p:nvSpPr>
        <p:spPr>
          <a:xfrm>
            <a:off x="456480" y="1600009"/>
            <a:ext cx="8229600" cy="4920996"/>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between:</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 Sure win of $30</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 80% chance to win $45</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between:</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 25% chance to win $30</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 20% chance to win $45</a:t>
            </a:r>
          </a:p>
          <a:p>
            <a:pPr>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lvl="1">
              <a:spcBef>
                <a:spcPts val="635"/>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Testing Expected Utility (</a:t>
            </a:r>
            <a:r>
              <a:rPr lang="en-GB" sz="3600" dirty="0" err="1"/>
              <a:t>Tversky</a:t>
            </a:r>
            <a:r>
              <a:rPr lang="en-GB" sz="3600" dirty="0"/>
              <a:t> and </a:t>
            </a:r>
            <a:r>
              <a:rPr lang="en-GB" sz="3600" dirty="0" err="1"/>
              <a:t>Kahneman</a:t>
            </a:r>
            <a:r>
              <a:rPr lang="en-GB" sz="3600" dirty="0"/>
              <a:t>, 1981)</a:t>
            </a:r>
          </a:p>
        </p:txBody>
      </p:sp>
      <p:sp>
        <p:nvSpPr>
          <p:cNvPr id="70658" name="Rectangle 2"/>
          <p:cNvSpPr>
            <a:spLocks noGrp="1" noChangeArrowheads="1"/>
          </p:cNvSpPr>
          <p:nvPr>
            <p:ph type="body" idx="1"/>
          </p:nvPr>
        </p:nvSpPr>
        <p:spPr>
          <a:xfrm>
            <a:off x="456480" y="1600009"/>
            <a:ext cx="8229600" cy="4920996"/>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between:</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 Sure win of $30 [78 percent]</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 80% chance to win $45 [22 percent]</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between:</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 25% chance to win $30 [42 percent]</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 20% chance to win $45 [58 percent]</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lvl="1">
              <a:spcBef>
                <a:spcPts val="635"/>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Testing Expected Utility (</a:t>
            </a:r>
            <a:r>
              <a:rPr lang="en-GB" sz="3600" dirty="0" err="1"/>
              <a:t>Tversky</a:t>
            </a:r>
            <a:r>
              <a:rPr lang="en-GB" sz="3600" dirty="0"/>
              <a:t> and </a:t>
            </a:r>
            <a:r>
              <a:rPr lang="en-GB" sz="3600" dirty="0" err="1"/>
              <a:t>Kahneman</a:t>
            </a:r>
            <a:r>
              <a:rPr lang="en-GB" sz="3600" dirty="0"/>
              <a:t>, 1981)</a:t>
            </a:r>
          </a:p>
        </p:txBody>
      </p:sp>
      <p:sp>
        <p:nvSpPr>
          <p:cNvPr id="71682" name="Rectangle 2"/>
          <p:cNvSpPr>
            <a:spLocks noGrp="1" noChangeArrowheads="1"/>
          </p:cNvSpPr>
          <p:nvPr>
            <p:ph type="body" idx="1"/>
          </p:nvPr>
        </p:nvSpPr>
        <p:spPr>
          <a:xfrm>
            <a:off x="456480" y="1600008"/>
            <a:ext cx="8229600" cy="4525410"/>
          </a:xfrm>
          <a:ln/>
        </p:spPr>
        <p:txBody>
          <a:bodyPr lIns="81639" tIns="42452" rIns="81639" bIns="42452">
            <a:spAutoFit/>
          </a:bodyPr>
          <a:lstStyle/>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Choose between:</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A. Sure win of $30 [78 percent]</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B. 80% chance to win $45 [22 percent]</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Choose between:</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 25% chance to win $30 [42 percent]</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D. 20% chance to win $45 [58 percent]</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But this pattern is inconsistent with EUT:</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EU(A)&gt;EU(B) =&gt; u($30)&gt;.8u($45)</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EU(D)&gt;EU(C) =&gt; .25u($30)&lt;.2u($45)</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Multiply both sides of bottom inequality by 4: contradicts top inequality</a:t>
            </a:r>
          </a:p>
          <a:p>
            <a:pPr lvl="1">
              <a:lnSpc>
                <a:spcPct val="80000"/>
              </a:lnSpc>
              <a:spcBef>
                <a:spcPts val="54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200" dirty="0"/>
          </a:p>
          <a:p>
            <a:pPr>
              <a:lnSpc>
                <a:spcPct val="80000"/>
              </a:lnSpc>
              <a:spcBef>
                <a:spcPts val="54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Testing Expected Utility (</a:t>
            </a:r>
            <a:r>
              <a:rPr lang="en-GB" sz="3600" dirty="0" err="1"/>
              <a:t>Tversky</a:t>
            </a:r>
            <a:r>
              <a:rPr lang="en-GB" sz="3600" dirty="0"/>
              <a:t> and </a:t>
            </a:r>
            <a:r>
              <a:rPr lang="en-GB" sz="3600" dirty="0" err="1"/>
              <a:t>Kahneman</a:t>
            </a:r>
            <a:r>
              <a:rPr lang="en-GB" sz="3600" dirty="0"/>
              <a:t>, 1981)</a:t>
            </a:r>
          </a:p>
        </p:txBody>
      </p:sp>
      <p:sp>
        <p:nvSpPr>
          <p:cNvPr id="72706" name="Rectangle 2"/>
          <p:cNvSpPr>
            <a:spLocks noGrp="1" noChangeArrowheads="1"/>
          </p:cNvSpPr>
          <p:nvPr>
            <p:ph type="body" idx="1"/>
          </p:nvPr>
        </p:nvSpPr>
        <p:spPr>
          <a:xfrm>
            <a:off x="456480" y="1600008"/>
            <a:ext cx="8229600" cy="4340744"/>
          </a:xfrm>
          <a:ln/>
        </p:spPr>
        <p:txBody>
          <a:bodyPr lIns="81639" tIns="42452" rIns="81639" bIns="42452">
            <a:spAutoFit/>
          </a:bodyPr>
          <a:lstStyle/>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Choose between:</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A. Sure win of $30 [78 percent]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B. 80% chance to win $45 [22 percent]</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Choose between:</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 25% chance to win $30 [42 percent]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D. 20% chance to win $45 [58 percent]</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But this pattern is inconsistent with EUT: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EU(A)&gt;EU(B) =&gt; u($30)&gt;.8u($45)</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EU(D)&gt;EU(C) =&gt; .25u($30)&lt;.2u($45)</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Multiply both sides of bottom inequality by 4: contradicts top inequality</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This is called a “certainty effect”: certain gains have extra psychological value</a:t>
            </a:r>
          </a:p>
          <a:p>
            <a:pPr lvl="1">
              <a:lnSpc>
                <a:spcPct val="8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a:p>
            <a:pPr>
              <a:lnSpc>
                <a:spcPct val="80000"/>
              </a:lnSpc>
              <a:spcBef>
                <a:spcPts val="45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 </a:t>
            </a:r>
            <a:br>
              <a:rPr lang="en-GB" sz="3600" dirty="0"/>
            </a:br>
            <a:r>
              <a:rPr lang="en-GB" sz="3600" dirty="0"/>
              <a:t>Crucial Features</a:t>
            </a:r>
          </a:p>
        </p:txBody>
      </p:sp>
      <p:sp>
        <p:nvSpPr>
          <p:cNvPr id="73730" name="Rectangle 2"/>
          <p:cNvSpPr>
            <a:spLocks noGrp="1" noChangeArrowheads="1"/>
          </p:cNvSpPr>
          <p:nvPr>
            <p:ph type="body" idx="1"/>
          </p:nvPr>
        </p:nvSpPr>
        <p:spPr>
          <a:xfrm>
            <a:off x="456481" y="1600009"/>
            <a:ext cx="8153280" cy="3559505"/>
          </a:xfrm>
          <a:ln/>
        </p:spPr>
        <p:txBody>
          <a:bodyPr lIns="81639" tIns="42452" rIns="81639" bIns="42452">
            <a:spAutoFit/>
          </a:bodyPr>
          <a:lstStyle/>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Utility (“degree of liking”) is defined by (revealed) preferences</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i.e. U(A) &gt; U(B) </a:t>
            </a:r>
            <a:r>
              <a:rPr lang="en-GB" sz="1800" dirty="0" err="1"/>
              <a:t>iff</a:t>
            </a:r>
            <a:r>
              <a:rPr lang="en-GB" sz="1800" dirty="0"/>
              <a:t> A is preferred to (chosen over) B</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Contradicted by preference reversals</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Preferences are well ordered </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i.e. transitive: If A </a:t>
            </a:r>
            <a:r>
              <a:rPr lang="en-GB" sz="1800" dirty="0">
                <a:latin typeface="MS Mincho" pitchFamily="49" charset="-128"/>
                <a:ea typeface="MS Mincho" pitchFamily="49" charset="-128"/>
              </a:rPr>
              <a:t>≻</a:t>
            </a:r>
            <a:r>
              <a:rPr lang="en-GB" sz="1800" dirty="0">
                <a:ea typeface="MS Mincho" pitchFamily="49" charset="-128"/>
              </a:rPr>
              <a:t> B and B </a:t>
            </a:r>
            <a:r>
              <a:rPr lang="en-GB" sz="1800" dirty="0">
                <a:latin typeface="MS Mincho" pitchFamily="49" charset="-128"/>
                <a:ea typeface="MS Mincho" pitchFamily="49" charset="-128"/>
              </a:rPr>
              <a:t>≻</a:t>
            </a:r>
            <a:r>
              <a:rPr lang="en-GB" sz="1800" dirty="0">
                <a:ea typeface="MS Mincho" pitchFamily="49" charset="-128"/>
              </a:rPr>
              <a:t> C, then A </a:t>
            </a:r>
            <a:r>
              <a:rPr lang="en-GB" sz="1800" dirty="0">
                <a:latin typeface="MS Mincho" pitchFamily="49" charset="-128"/>
                <a:ea typeface="MS Mincho" pitchFamily="49" charset="-128"/>
              </a:rPr>
              <a:t>≻</a:t>
            </a:r>
            <a:r>
              <a:rPr lang="en-GB" sz="1800" dirty="0">
                <a:ea typeface="MS Mincho" pitchFamily="49" charset="-128"/>
              </a:rPr>
              <a:t> C</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ea typeface="MS Mincho" pitchFamily="49" charset="-128"/>
              </a:rPr>
              <a:t>Contradicted by three-option </a:t>
            </a:r>
            <a:r>
              <a:rPr lang="en-GB" sz="1800" dirty="0" err="1">
                <a:ea typeface="MS Mincho" pitchFamily="49" charset="-128"/>
              </a:rPr>
              <a:t>intransitivities</a:t>
            </a:r>
            <a:r>
              <a:rPr lang="en-GB" sz="1800" dirty="0">
                <a:ea typeface="MS Mincho" pitchFamily="49" charset="-128"/>
              </a:rPr>
              <a:t> (and preference reversals)</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ea typeface="MS Mincho" pitchFamily="49" charset="-128"/>
              </a:rPr>
              <a:t>Choices under uncertainty are determined by </a:t>
            </a:r>
            <a:r>
              <a:rPr lang="en-GB" sz="2200" i="1" dirty="0">
                <a:ea typeface="MS Mincho" pitchFamily="49" charset="-128"/>
              </a:rPr>
              <a:t>expected utility</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ea typeface="MS Mincho" pitchFamily="49" charset="-128"/>
              </a:rPr>
              <a:t>Expected utility is a probability-weighted combination of the utilities of all </a:t>
            </a:r>
            <a:r>
              <a:rPr lang="en-GB" sz="1800" i="1" dirty="0">
                <a:ea typeface="MS Mincho" pitchFamily="49" charset="-128"/>
              </a:rPr>
              <a:t>n </a:t>
            </a:r>
            <a:r>
              <a:rPr lang="en-GB" sz="1800" dirty="0">
                <a:ea typeface="MS Mincho" pitchFamily="49" charset="-128"/>
              </a:rPr>
              <a:t>possible outcomes </a:t>
            </a:r>
            <a:r>
              <a:rPr lang="en-GB" sz="1800" i="1" dirty="0" err="1">
                <a:ea typeface="MS Mincho" pitchFamily="49" charset="-128"/>
              </a:rPr>
              <a:t>O</a:t>
            </a:r>
            <a:r>
              <a:rPr lang="en-GB" sz="1800" i="1" baseline="-25000" dirty="0" err="1">
                <a:ea typeface="MS Mincho" pitchFamily="49" charset="-128"/>
              </a:rPr>
              <a:t>i</a:t>
            </a:r>
            <a:endParaRPr lang="en-GB" sz="1800" i="1" baseline="-25000" dirty="0">
              <a:ea typeface="MS Mincho" pitchFamily="49" charset="-128"/>
            </a:endParaRPr>
          </a:p>
          <a:p>
            <a:pPr lvl="1">
              <a:lnSpc>
                <a:spcPct val="80000"/>
              </a:lnSpc>
              <a:spcBef>
                <a:spcPts val="45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ea typeface="MS Mincho" pitchFamily="49" charset="-128"/>
              </a:rPr>
              <a:t> </a:t>
            </a:r>
          </a:p>
          <a:p>
            <a:pPr lvl="1">
              <a:lnSpc>
                <a:spcPct val="8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ea typeface="MS Mincho" pitchFamily="49" charset="-128"/>
            </a:endParaRP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ea typeface="MS Mincho" pitchFamily="49" charset="-128"/>
              </a:rPr>
              <a:t>Contradicted by certainty effect</a:t>
            </a:r>
          </a:p>
        </p:txBody>
      </p:sp>
      <p:pic>
        <p:nvPicPr>
          <p:cNvPr id="73731" name="Picture 3"/>
          <p:cNvPicPr>
            <a:picLocks noChangeAspect="1" noChangeArrowheads="1"/>
          </p:cNvPicPr>
          <p:nvPr/>
        </p:nvPicPr>
        <p:blipFill>
          <a:blip r:embed="rId3" cstate="print"/>
          <a:srcRect/>
          <a:stretch>
            <a:fillRect/>
          </a:stretch>
        </p:blipFill>
        <p:spPr bwMode="auto">
          <a:xfrm>
            <a:off x="4769280" y="3940254"/>
            <a:ext cx="1676160" cy="72295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456480" y="1211168"/>
            <a:ext cx="8229600" cy="2855722"/>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So, people’s choices do not obey formal rationality.</a:t>
            </a:r>
            <a:br>
              <a:rPr lang="en-GB" sz="3600" dirty="0"/>
            </a:br>
            <a:r>
              <a:rPr lang="en-GB" sz="3600" dirty="0"/>
              <a:t/>
            </a:r>
            <a:br>
              <a:rPr lang="en-GB" sz="3600" dirty="0"/>
            </a:br>
            <a:r>
              <a:rPr lang="en-GB" sz="3600" dirty="0"/>
              <a:t>Are their preferences nonetheless stable?</a:t>
            </a:r>
            <a:br>
              <a:rPr lang="en-GB" sz="3600" dirty="0"/>
            </a:br>
            <a:endParaRPr lang="en-GB" sz="36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Neoclassical Assumptions About Preferences</a:t>
            </a:r>
          </a:p>
        </p:txBody>
      </p:sp>
      <p:sp>
        <p:nvSpPr>
          <p:cNvPr id="75778" name="Rectangle 2"/>
          <p:cNvSpPr>
            <a:spLocks noGrp="1" noChangeArrowheads="1"/>
          </p:cNvSpPr>
          <p:nvPr>
            <p:ph type="body" idx="1"/>
          </p:nvPr>
        </p:nvSpPr>
        <p:spPr>
          <a:xfrm>
            <a:off x="456480" y="1600008"/>
            <a:ext cx="8229600" cy="2055503"/>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 chosen option in a decision problem should remain the same even if the surface description of the problem changes (descriptive invariance)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A Test of Descriptive Invariance (</a:t>
            </a:r>
            <a:r>
              <a:rPr lang="en-GB" sz="3600" dirty="0" err="1"/>
              <a:t>Tversky</a:t>
            </a:r>
            <a:r>
              <a:rPr lang="en-GB" sz="3600" dirty="0"/>
              <a:t> and </a:t>
            </a:r>
            <a:r>
              <a:rPr lang="en-GB" sz="3600" dirty="0" err="1"/>
              <a:t>Kahneman</a:t>
            </a:r>
            <a:r>
              <a:rPr lang="en-GB" sz="3600" dirty="0"/>
              <a:t>, 1981)</a:t>
            </a:r>
          </a:p>
        </p:txBody>
      </p:sp>
      <p:sp>
        <p:nvSpPr>
          <p:cNvPr id="76802" name="Rectangle 2"/>
          <p:cNvSpPr>
            <a:spLocks noGrp="1" noChangeArrowheads="1"/>
          </p:cNvSpPr>
          <p:nvPr>
            <p:ph type="body" idx="1"/>
          </p:nvPr>
        </p:nvSpPr>
        <p:spPr>
          <a:xfrm>
            <a:off x="456480" y="1600008"/>
            <a:ext cx="8229600" cy="3314822"/>
          </a:xfrm>
          <a:ln/>
        </p:spPr>
        <p:txBody>
          <a:bodyPr lIns="81639" tIns="42452" rIns="81639" bIns="42452">
            <a:spAutoFit/>
          </a:bodyPr>
          <a:lstStyle/>
          <a:p>
            <a:pPr>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Consider a two-stage game.  In the first stage, there is a 75% chance to end the game without winning anything, and a 25% chance  to move into the second stage. If you reach the second stage, you have a choice between </a:t>
            </a:r>
          </a:p>
          <a:p>
            <a:pPr lvl="1">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Sure win of $30 </a:t>
            </a:r>
          </a:p>
          <a:p>
            <a:pPr lvl="1">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80% chance to win $45</a:t>
            </a:r>
          </a:p>
          <a:p>
            <a:pPr>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Your choice must be made before the game starts, i.e. before the outcome of the first stage is known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says that </a:t>
            </a:r>
            <a:br>
              <a:rPr lang="en-GB" sz="3600" dirty="0"/>
            </a:br>
            <a:r>
              <a:rPr lang="en-GB" sz="3600" dirty="0"/>
              <a:t>utilities are…</a:t>
            </a:r>
          </a:p>
        </p:txBody>
      </p:sp>
      <p:sp>
        <p:nvSpPr>
          <p:cNvPr id="59394" name="Rectangle 2"/>
          <p:cNvSpPr>
            <a:spLocks noGrp="1" noChangeArrowheads="1"/>
          </p:cNvSpPr>
          <p:nvPr>
            <p:ph type="body" idx="1"/>
          </p:nvPr>
        </p:nvSpPr>
        <p:spPr>
          <a:xfrm>
            <a:off x="456480" y="1600008"/>
            <a:ext cx="8229600" cy="3348165"/>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Not directly observable (internal to an individual)</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Not comparable across individuals</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Constrained by revealed preferences (i.e. choices between gambles)</a:t>
            </a:r>
          </a:p>
          <a:p>
            <a:pPr>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A Test of Descriptive Invariance (</a:t>
            </a:r>
            <a:r>
              <a:rPr lang="en-GB" sz="3600" dirty="0" err="1"/>
              <a:t>Tversky</a:t>
            </a:r>
            <a:r>
              <a:rPr lang="en-GB" sz="3600" dirty="0"/>
              <a:t> and </a:t>
            </a:r>
            <a:r>
              <a:rPr lang="en-GB" sz="3600" dirty="0" err="1"/>
              <a:t>Kahneman</a:t>
            </a:r>
            <a:r>
              <a:rPr lang="en-GB" sz="3600" dirty="0"/>
              <a:t>, 1981)</a:t>
            </a:r>
          </a:p>
        </p:txBody>
      </p:sp>
      <p:sp>
        <p:nvSpPr>
          <p:cNvPr id="77826" name="Rectangle 2"/>
          <p:cNvSpPr>
            <a:spLocks noGrp="1" noChangeArrowheads="1"/>
          </p:cNvSpPr>
          <p:nvPr>
            <p:ph type="body" idx="1"/>
          </p:nvPr>
        </p:nvSpPr>
        <p:spPr>
          <a:xfrm>
            <a:off x="456480" y="1600008"/>
            <a:ext cx="8229600" cy="3314822"/>
          </a:xfrm>
          <a:ln/>
        </p:spPr>
        <p:txBody>
          <a:bodyPr lIns="81639" tIns="42452" rIns="81639" bIns="42452">
            <a:spAutoFit/>
          </a:bodyPr>
          <a:lstStyle/>
          <a:p>
            <a:pPr>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Consider a two-stage game.  In the first stage, there is a 75% chance to end the game without winning anything, and a 25% chance  to move into the second stage. If you reach the second stage, you have a choice between </a:t>
            </a:r>
          </a:p>
          <a:p>
            <a:pPr lvl="1">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Sure win of $30 [74 percent]</a:t>
            </a:r>
          </a:p>
          <a:p>
            <a:pPr lvl="1">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80% chance to win $45 [26 percent]</a:t>
            </a:r>
          </a:p>
          <a:p>
            <a:pPr>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Your choice must be made before the game starts, i.e. before the outcome of the first stage is known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A Test of Descriptive Invariance (continued) </a:t>
            </a:r>
          </a:p>
        </p:txBody>
      </p:sp>
      <p:sp>
        <p:nvSpPr>
          <p:cNvPr id="78850" name="Rectangle 2"/>
          <p:cNvSpPr>
            <a:spLocks noGrp="1" noChangeArrowheads="1"/>
          </p:cNvSpPr>
          <p:nvPr>
            <p:ph type="body" idx="1"/>
          </p:nvPr>
        </p:nvSpPr>
        <p:spPr>
          <a:xfrm>
            <a:off x="456480" y="1600008"/>
            <a:ext cx="8229600" cy="2483826"/>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But this gamble is formally identical to a problem we saw earlier, namely:</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between:</a:t>
            </a:r>
          </a:p>
          <a:p>
            <a:pPr lvl="2">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 25% chance to win $30 [42 percent]</a:t>
            </a:r>
          </a:p>
          <a:p>
            <a:pPr lvl="2">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 20% chance to win $45 [58 percent]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A Test of Descriptive Invariance (continued) </a:t>
            </a:r>
          </a:p>
        </p:txBody>
      </p:sp>
      <p:sp>
        <p:nvSpPr>
          <p:cNvPr id="79874" name="Rectangle 2"/>
          <p:cNvSpPr>
            <a:spLocks noGrp="1" noChangeArrowheads="1"/>
          </p:cNvSpPr>
          <p:nvPr>
            <p:ph type="body" idx="1"/>
          </p:nvPr>
        </p:nvSpPr>
        <p:spPr>
          <a:xfrm>
            <a:off x="456480" y="1600009"/>
            <a:ext cx="8229600" cy="4109399"/>
          </a:xfrm>
          <a:ln/>
        </p:spPr>
        <p:txBody>
          <a:bodyPr lIns="81639" tIns="42452" rIns="81639" bIns="42452">
            <a:spAutoFit/>
          </a:bodyPr>
          <a:lstStyle/>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But this gamble is formally identical to a problem we saw earlier, namely:</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Choose between:</a:t>
            </a:r>
          </a:p>
          <a:p>
            <a:pPr lvl="2">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 25% chance to win $30 [42 percent]</a:t>
            </a:r>
          </a:p>
          <a:p>
            <a:pPr lvl="2">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D. 20% chance to win $45 [58 percent]</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Compare:</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Consider a two-stage game.  In the first stage, there is a 75% chance to end the game without winning anything, and a 25% chance  to move into the second stage. If you reach the second stage, you have a choice between </a:t>
            </a:r>
          </a:p>
          <a:p>
            <a:pPr lvl="2">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Sure win of $30 [74 percent]</a:t>
            </a:r>
          </a:p>
          <a:p>
            <a:pPr lvl="2">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80% chance to win $45 [26 percent]</a:t>
            </a:r>
          </a:p>
          <a:p>
            <a:pPr lvl="1">
              <a:lnSpc>
                <a:spcPct val="8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A Test of Descriptive Invariance (continued) </a:t>
            </a:r>
          </a:p>
        </p:txBody>
      </p:sp>
      <p:sp>
        <p:nvSpPr>
          <p:cNvPr id="80898" name="Rectangle 2"/>
          <p:cNvSpPr>
            <a:spLocks noGrp="1" noChangeArrowheads="1"/>
          </p:cNvSpPr>
          <p:nvPr>
            <p:ph type="body" idx="1"/>
          </p:nvPr>
        </p:nvSpPr>
        <p:spPr>
          <a:xfrm>
            <a:off x="456480" y="1600008"/>
            <a:ext cx="8229600" cy="3442037"/>
          </a:xfrm>
          <a:ln/>
        </p:spPr>
        <p:txBody>
          <a:bodyPr lIns="81639" tIns="42452" rIns="81639" bIns="42452">
            <a:spAutoFit/>
          </a:bodyPr>
          <a:lstStyle/>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But this gamble is formally identical to a problem we saw earlier, namely:</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Choose between:</a:t>
            </a:r>
          </a:p>
          <a:p>
            <a:pPr lvl="2">
              <a:lnSpc>
                <a:spcPct val="80000"/>
              </a:lnSpc>
              <a:spcBef>
                <a:spcPts val="363"/>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dirty="0"/>
              <a:t>C. 25% chance to win $30 [42 percent]</a:t>
            </a:r>
          </a:p>
          <a:p>
            <a:pPr lvl="2">
              <a:lnSpc>
                <a:spcPct val="80000"/>
              </a:lnSpc>
              <a:spcBef>
                <a:spcPts val="363"/>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dirty="0"/>
              <a:t>D. 20% chance to win $45 [58 percent]</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Compare:</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Consider a two-stage game.  In the first stage, there is a 75% chance to end the game without winning anything, and a 25% chance  to move into the second stage. If you reach the second stage, you have a choice between </a:t>
            </a:r>
          </a:p>
          <a:p>
            <a:pPr lvl="2">
              <a:lnSpc>
                <a:spcPct val="80000"/>
              </a:lnSpc>
              <a:spcBef>
                <a:spcPts val="363"/>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dirty="0"/>
              <a:t>Sure win of $30 [74 percent]</a:t>
            </a:r>
          </a:p>
          <a:p>
            <a:pPr lvl="2">
              <a:lnSpc>
                <a:spcPct val="80000"/>
              </a:lnSpc>
              <a:spcBef>
                <a:spcPts val="363"/>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500" dirty="0"/>
              <a:t>80% chance to win $45 [26 percent]</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A violation of descriptive invariance</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This is known as a “pseudo-certainty” effect: When a stage of the problem is presented as involving a certain gain, it carries extra weight even if getting to that stage is itself uncertain.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Framing Effects (</a:t>
            </a:r>
            <a:r>
              <a:rPr lang="en-GB" sz="3600" dirty="0" err="1"/>
              <a:t>Tversky</a:t>
            </a:r>
            <a:r>
              <a:rPr lang="en-GB" sz="3600" dirty="0"/>
              <a:t> and </a:t>
            </a:r>
            <a:r>
              <a:rPr lang="en-GB" sz="3600" dirty="0" err="1"/>
              <a:t>Kahneman</a:t>
            </a:r>
            <a:r>
              <a:rPr lang="en-GB" sz="3600" dirty="0"/>
              <a:t>, 1981)</a:t>
            </a:r>
          </a:p>
        </p:txBody>
      </p:sp>
      <p:sp>
        <p:nvSpPr>
          <p:cNvPr id="81922" name="Rectangle 2"/>
          <p:cNvSpPr>
            <a:spLocks noGrp="1" noChangeArrowheads="1"/>
          </p:cNvSpPr>
          <p:nvPr>
            <p:ph type="body" idx="1"/>
          </p:nvPr>
        </p:nvSpPr>
        <p:spPr>
          <a:xfrm>
            <a:off x="456480" y="1600008"/>
            <a:ext cx="8229600" cy="3750326"/>
          </a:xfrm>
          <a:ln/>
        </p:spPr>
        <p:txBody>
          <a:bodyPr lIns="81639" tIns="42452" rIns="81639" bIns="42452">
            <a:spAutoFit/>
          </a:bodyPr>
          <a:lstStyle/>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Problem 1: Imagine that the U.S. is preparing for the outbreak of an unusual Asian disease, which is expected to kill 600 people.  Two alternative programs to combat the disease have been proposed.  Assume that the exact scientific estimate of the consequences of the programs are as follows:</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A is adopted, 200 people will be saved</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B is adopted, there is 1/3 probability that 600 people will be saved, and 2/3 probability that no people will be saved.</a:t>
            </a:r>
          </a:p>
          <a:p>
            <a:pPr lvl="1">
              <a:lnSpc>
                <a:spcPct val="80000"/>
              </a:lnSpc>
              <a:spcBef>
                <a:spcPts val="45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Which of the two programs do you </a:t>
            </a:r>
            <a:r>
              <a:rPr lang="en-GB" sz="1800" dirty="0" err="1"/>
              <a:t>favor</a:t>
            </a:r>
            <a:r>
              <a:rPr lang="en-GB" sz="1800" dirty="0"/>
              <a:t>?</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Problem 2:</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C is adopted 400 people will die</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D is adopted there is 1/3 probability that nobody will die, and 2/3 probability that 600 people will die.</a:t>
            </a:r>
          </a:p>
          <a:p>
            <a:pPr lvl="1">
              <a:lnSpc>
                <a:spcPct val="80000"/>
              </a:lnSpc>
              <a:spcBef>
                <a:spcPts val="45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Which of the two programs do you </a:t>
            </a:r>
            <a:r>
              <a:rPr lang="en-GB" sz="1800" dirty="0" err="1"/>
              <a:t>favor</a:t>
            </a:r>
            <a:r>
              <a:rPr lang="en-GB" sz="1800" dirty="0"/>
              <a:t>?</a:t>
            </a:r>
          </a:p>
          <a:p>
            <a:pPr>
              <a:lnSpc>
                <a:spcPct val="80000"/>
              </a:lnSpc>
              <a:spcBef>
                <a:spcPts val="45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Framing Effects (</a:t>
            </a:r>
            <a:r>
              <a:rPr lang="en-GB" sz="3600" dirty="0" err="1"/>
              <a:t>Tversky</a:t>
            </a:r>
            <a:r>
              <a:rPr lang="en-GB" sz="3600" dirty="0"/>
              <a:t> and </a:t>
            </a:r>
            <a:r>
              <a:rPr lang="en-GB" sz="3600" dirty="0" err="1"/>
              <a:t>Kahneman</a:t>
            </a:r>
            <a:r>
              <a:rPr lang="en-GB" sz="3600" dirty="0"/>
              <a:t>, 1981)</a:t>
            </a:r>
          </a:p>
        </p:txBody>
      </p:sp>
      <p:sp>
        <p:nvSpPr>
          <p:cNvPr id="82946" name="Rectangle 2"/>
          <p:cNvSpPr>
            <a:spLocks noGrp="1" noChangeArrowheads="1"/>
          </p:cNvSpPr>
          <p:nvPr>
            <p:ph type="body" idx="1"/>
          </p:nvPr>
        </p:nvSpPr>
        <p:spPr>
          <a:xfrm>
            <a:off x="380161" y="1600008"/>
            <a:ext cx="8229600" cy="3996547"/>
          </a:xfrm>
          <a:ln/>
        </p:spPr>
        <p:txBody>
          <a:bodyPr lIns="81639" tIns="42452" rIns="81639" bIns="42452">
            <a:spAutoFit/>
          </a:bodyPr>
          <a:lstStyle/>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Problem 1: Imagine that the U.S. is preparing for the outbreak of an unusual Asian disease, which is expected to kill 600 people.  Two alternative programs to combat the disease have been proposed.  Assume that the exact scientific estimate of the consequences of the programs are as follows:</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A is adopted, 200 people will be saved </a:t>
            </a:r>
            <a:r>
              <a:rPr lang="en-GB" sz="1800" b="1" dirty="0"/>
              <a:t>[72 percent]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B is adopted, there is 1/3 probability that 600 people will be saved, and 2/3 probability that no people will be saved. </a:t>
            </a:r>
            <a:r>
              <a:rPr lang="en-GB" sz="1800" b="1" dirty="0"/>
              <a:t>[28 percent]</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Problem 2:</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C is adopted 400 people will die </a:t>
            </a:r>
            <a:r>
              <a:rPr lang="en-GB" sz="1800" b="1" dirty="0"/>
              <a:t>[22 percent]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If Program D is adopted there is 1/3 probability that nobody will die, and 2/3 probability that 600 people will die. </a:t>
            </a:r>
            <a:r>
              <a:rPr lang="en-GB" sz="1800" b="1" dirty="0"/>
              <a:t>[78 percent]</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But the programs are identical! This example also violates descriptive invariance.</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Shows </a:t>
            </a:r>
            <a:r>
              <a:rPr lang="en-GB" sz="1800" i="1" dirty="0"/>
              <a:t>reflection effect</a:t>
            </a:r>
            <a:r>
              <a:rPr lang="en-GB" sz="1800" dirty="0"/>
              <a:t>: Risk </a:t>
            </a:r>
            <a:r>
              <a:rPr lang="en-GB" sz="1800" u="sng" dirty="0"/>
              <a:t>aversion</a:t>
            </a:r>
            <a:r>
              <a:rPr lang="en-GB" sz="1800" dirty="0"/>
              <a:t> in the domain of gains; risk </a:t>
            </a:r>
            <a:r>
              <a:rPr lang="en-GB" sz="1800" u="sng" dirty="0"/>
              <a:t>seeking</a:t>
            </a:r>
            <a:r>
              <a:rPr lang="en-GB" sz="1800" dirty="0"/>
              <a:t> in the domain of losses</a:t>
            </a:r>
          </a:p>
          <a:p>
            <a:pPr>
              <a:lnSpc>
                <a:spcPct val="80000"/>
              </a:lnSpc>
              <a:spcBef>
                <a:spcPts val="454"/>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Neoclassical Assumptions About Preferences</a:t>
            </a:r>
          </a:p>
        </p:txBody>
      </p:sp>
      <p:sp>
        <p:nvSpPr>
          <p:cNvPr id="83970" name="Rectangle 2"/>
          <p:cNvSpPr>
            <a:spLocks noGrp="1" noChangeArrowheads="1"/>
          </p:cNvSpPr>
          <p:nvPr>
            <p:ph type="body" idx="1"/>
          </p:nvPr>
        </p:nvSpPr>
        <p:spPr>
          <a:xfrm>
            <a:off x="456480" y="1600008"/>
            <a:ext cx="8229600" cy="3007046"/>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 chosen option in a decision problem should remain the same even if the surface description of the problem changes (descriptive invariance)</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Contradicted by pseudo-certainty and framing effects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Neoclassical Assumptions About Preferences</a:t>
            </a:r>
          </a:p>
        </p:txBody>
      </p:sp>
      <p:sp>
        <p:nvSpPr>
          <p:cNvPr id="84994" name="Rectangle 2"/>
          <p:cNvSpPr>
            <a:spLocks noGrp="1" noChangeArrowheads="1"/>
          </p:cNvSpPr>
          <p:nvPr>
            <p:ph type="body" idx="1"/>
          </p:nvPr>
        </p:nvSpPr>
        <p:spPr>
          <a:xfrm>
            <a:off x="456480" y="1600008"/>
            <a:ext cx="8229600" cy="3834965"/>
          </a:xfrm>
          <a:ln/>
        </p:spPr>
        <p:txBody>
          <a:bodyPr lIns="81639" tIns="42452" rIns="81639" bIns="42452">
            <a:spAutoFit/>
          </a:bodyPr>
          <a:lstStyle/>
          <a:p>
            <a:pPr>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The chosen option in a decision problem should remain the same even if the surface description of the problem changes (descriptive invariance)</a:t>
            </a:r>
          </a:p>
          <a:p>
            <a:pPr lvl="1">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Contradicted by pseudo-certainty and framing effects</a:t>
            </a:r>
          </a:p>
          <a:p>
            <a:pPr>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The chosen option should depend only on the outcomes that will obtain after the decision is made, not on differences between those outcomes and </a:t>
            </a:r>
          </a:p>
          <a:p>
            <a:pPr lvl="1">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the status quo</a:t>
            </a:r>
          </a:p>
          <a:p>
            <a:pPr lvl="1">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what one expects</a:t>
            </a:r>
          </a:p>
          <a:p>
            <a:pPr lvl="1">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the overall magnitude of the decision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Status Quo Bias (</a:t>
            </a:r>
            <a:r>
              <a:rPr lang="en-GB" sz="3600" dirty="0" err="1"/>
              <a:t>Kahnemen</a:t>
            </a:r>
            <a:r>
              <a:rPr lang="en-GB" sz="3600" dirty="0"/>
              <a:t>, </a:t>
            </a:r>
            <a:r>
              <a:rPr lang="en-GB" sz="3600" dirty="0" err="1"/>
              <a:t>Knetsch</a:t>
            </a:r>
            <a:r>
              <a:rPr lang="en-GB" sz="3600" dirty="0"/>
              <a:t>, and </a:t>
            </a:r>
            <a:r>
              <a:rPr lang="en-GB" sz="3600" dirty="0" err="1"/>
              <a:t>Thaler</a:t>
            </a:r>
            <a:r>
              <a:rPr lang="en-GB" sz="3600" dirty="0"/>
              <a:t>, 1990)</a:t>
            </a:r>
          </a:p>
        </p:txBody>
      </p:sp>
      <p:sp>
        <p:nvSpPr>
          <p:cNvPr id="86018" name="Rectangle 2"/>
          <p:cNvSpPr>
            <a:spLocks noGrp="1" noChangeArrowheads="1"/>
          </p:cNvSpPr>
          <p:nvPr>
            <p:ph type="body" idx="1"/>
          </p:nvPr>
        </p:nvSpPr>
        <p:spPr>
          <a:xfrm>
            <a:off x="456480" y="1600008"/>
            <a:ext cx="8229600" cy="3794441"/>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“Sellers” each given coffee mug, asked how much they would sell if for</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“Buyers” not given mug, asked how much they would pay for one</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Median values: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Sellers: $7.12</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Buyers: $2.87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Status Quo Bias (</a:t>
            </a:r>
            <a:r>
              <a:rPr lang="en-GB" sz="3600" dirty="0" err="1"/>
              <a:t>Kahnemen</a:t>
            </a:r>
            <a:r>
              <a:rPr lang="en-GB" sz="3600" dirty="0"/>
              <a:t>, </a:t>
            </a:r>
            <a:r>
              <a:rPr lang="en-GB" sz="3600" dirty="0" err="1"/>
              <a:t>Knetsch</a:t>
            </a:r>
            <a:r>
              <a:rPr lang="en-GB" sz="3600" dirty="0"/>
              <a:t>, and </a:t>
            </a:r>
            <a:r>
              <a:rPr lang="en-GB" sz="3600" dirty="0" err="1"/>
              <a:t>Thaler</a:t>
            </a:r>
            <a:r>
              <a:rPr lang="en-GB" sz="3600" dirty="0"/>
              <a:t>, 1990)</a:t>
            </a:r>
          </a:p>
        </p:txBody>
      </p:sp>
      <p:sp>
        <p:nvSpPr>
          <p:cNvPr id="87042" name="Rectangle 2"/>
          <p:cNvSpPr>
            <a:spLocks noGrp="1" noChangeArrowheads="1"/>
          </p:cNvSpPr>
          <p:nvPr>
            <p:ph type="body" idx="1"/>
          </p:nvPr>
        </p:nvSpPr>
        <p:spPr>
          <a:xfrm>
            <a:off x="456480" y="1600008"/>
            <a:ext cx="8229600" cy="3457938"/>
          </a:xfrm>
          <a:ln/>
        </p:spPr>
        <p:txBody>
          <a:bodyPr lIns="81639" tIns="42452" rIns="81639" bIns="42452">
            <a:spAutoFit/>
          </a:bodyPr>
          <a:lstStyle/>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“Sellers” each given coffee mug, asked how much they would sell if for</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“Buyers” not given mug, asked how much they would pay for one</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Median values:</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Sellers: $7.12</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Buyers: $2.87</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“Choosers” asked to choose between mug and cash – preferred mug if cash amount was $3.12 or lower, on average</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Shows “endowment effect” – we value what we have; and “loss aversion” – we don’t want to lose 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456480" y="227688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Do people’s choices obey the theory of expected utility (i.e., formal rationality)?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Mental accounts and expectations (</a:t>
            </a:r>
            <a:r>
              <a:rPr lang="en-GB" sz="3600" dirty="0" err="1"/>
              <a:t>Tversky</a:t>
            </a:r>
            <a:r>
              <a:rPr lang="en-GB" sz="3600" dirty="0"/>
              <a:t> and </a:t>
            </a:r>
            <a:r>
              <a:rPr lang="en-GB" sz="3600" dirty="0" err="1"/>
              <a:t>Kahneman</a:t>
            </a:r>
            <a:r>
              <a:rPr lang="en-GB" sz="3600" dirty="0"/>
              <a:t>, 1981)</a:t>
            </a:r>
          </a:p>
        </p:txBody>
      </p:sp>
      <p:sp>
        <p:nvSpPr>
          <p:cNvPr id="88066" name="Rectangle 2"/>
          <p:cNvSpPr>
            <a:spLocks noGrp="1" noChangeArrowheads="1"/>
          </p:cNvSpPr>
          <p:nvPr>
            <p:ph type="body" idx="1"/>
          </p:nvPr>
        </p:nvSpPr>
        <p:spPr>
          <a:xfrm>
            <a:off x="456480" y="1600008"/>
            <a:ext cx="8229600" cy="3040388"/>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Imagine that you have decided to see a play where admission is $20 per ticket.  As you enter the </a:t>
            </a:r>
            <a:r>
              <a:rPr lang="en-GB" dirty="0" err="1"/>
              <a:t>theater</a:t>
            </a:r>
            <a:r>
              <a:rPr lang="en-GB" dirty="0"/>
              <a:t> you discover that you have lost the ticket.  The seat was not marked and the ticket cannot be recovered. Would you pay $20 for another ticket?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Mental accounts and expectations (</a:t>
            </a:r>
            <a:r>
              <a:rPr lang="en-GB" sz="3600" dirty="0" err="1"/>
              <a:t>Tversky</a:t>
            </a:r>
            <a:r>
              <a:rPr lang="en-GB" sz="3600" dirty="0"/>
              <a:t> and </a:t>
            </a:r>
            <a:r>
              <a:rPr lang="en-GB" sz="3600" dirty="0" err="1"/>
              <a:t>Kahneman</a:t>
            </a:r>
            <a:r>
              <a:rPr lang="en-GB" sz="3600" dirty="0"/>
              <a:t>, 1981)</a:t>
            </a:r>
          </a:p>
        </p:txBody>
      </p:sp>
      <p:sp>
        <p:nvSpPr>
          <p:cNvPr id="89090" name="Rectangle 2"/>
          <p:cNvSpPr>
            <a:spLocks noGrp="1" noChangeArrowheads="1"/>
          </p:cNvSpPr>
          <p:nvPr>
            <p:ph type="body" idx="1"/>
          </p:nvPr>
        </p:nvSpPr>
        <p:spPr>
          <a:xfrm>
            <a:off x="456480" y="1600008"/>
            <a:ext cx="8229600" cy="3635423"/>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Imagine that you have decided to see a play where admission is $20 per ticket.  As you enter the </a:t>
            </a:r>
            <a:r>
              <a:rPr lang="en-GB" dirty="0" err="1"/>
              <a:t>theater</a:t>
            </a:r>
            <a:r>
              <a:rPr lang="en-GB" dirty="0"/>
              <a:t> you discover that you have lost the ticket.  The seat was not marked and the ticket cannot be recovered. Would you pay $20 for another ticket?</a:t>
            </a:r>
          </a:p>
          <a:p>
            <a:pPr>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Mental accounts and expectations (</a:t>
            </a:r>
            <a:r>
              <a:rPr lang="en-GB" sz="3600" dirty="0" err="1"/>
              <a:t>Tversky</a:t>
            </a:r>
            <a:r>
              <a:rPr lang="en-GB" sz="3600" dirty="0"/>
              <a:t> and </a:t>
            </a:r>
            <a:r>
              <a:rPr lang="en-GB" sz="3600" dirty="0" err="1"/>
              <a:t>Kahneman</a:t>
            </a:r>
            <a:r>
              <a:rPr lang="en-GB" sz="3600" dirty="0"/>
              <a:t>, 1981)</a:t>
            </a:r>
          </a:p>
        </p:txBody>
      </p:sp>
      <p:sp>
        <p:nvSpPr>
          <p:cNvPr id="90114" name="Rectangle 2"/>
          <p:cNvSpPr>
            <a:spLocks noGrp="1" noChangeArrowheads="1"/>
          </p:cNvSpPr>
          <p:nvPr>
            <p:ph type="body" idx="1"/>
          </p:nvPr>
        </p:nvSpPr>
        <p:spPr>
          <a:xfrm>
            <a:off x="456480" y="1600008"/>
            <a:ext cx="8229600" cy="3142980"/>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Imagine that you have decided to see a play where admission is $20 per ticket.  As you enter the </a:t>
            </a:r>
            <a:r>
              <a:rPr lang="en-GB" dirty="0" err="1"/>
              <a:t>theater</a:t>
            </a:r>
            <a:r>
              <a:rPr lang="en-GB" dirty="0"/>
              <a:t> you discover that you have lost </a:t>
            </a:r>
            <a:r>
              <a:rPr lang="en-GB" b="1" i="1" dirty="0"/>
              <a:t>a $20 bill</a:t>
            </a:r>
            <a:r>
              <a:rPr lang="en-GB" dirty="0"/>
              <a:t>. Would you still pay $20 for a ticket to the play?</a:t>
            </a:r>
          </a:p>
          <a:p>
            <a:pPr>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Mental accounts and expectations (</a:t>
            </a:r>
            <a:r>
              <a:rPr lang="en-GB" sz="3600" dirty="0" err="1"/>
              <a:t>Tversky</a:t>
            </a:r>
            <a:r>
              <a:rPr lang="en-GB" sz="3600" dirty="0"/>
              <a:t> and </a:t>
            </a:r>
            <a:r>
              <a:rPr lang="en-GB" sz="3600" dirty="0" err="1"/>
              <a:t>Kahneman</a:t>
            </a:r>
            <a:r>
              <a:rPr lang="en-GB" sz="3600" dirty="0"/>
              <a:t>, 1981)</a:t>
            </a:r>
          </a:p>
        </p:txBody>
      </p:sp>
      <p:sp>
        <p:nvSpPr>
          <p:cNvPr id="91138" name="Rectangle 2"/>
          <p:cNvSpPr>
            <a:spLocks noGrp="1" noChangeArrowheads="1"/>
          </p:cNvSpPr>
          <p:nvPr>
            <p:ph type="body" idx="1"/>
          </p:nvPr>
        </p:nvSpPr>
        <p:spPr>
          <a:xfrm>
            <a:off x="456480" y="1600008"/>
            <a:ext cx="8229600" cy="3591308"/>
          </a:xfrm>
          <a:ln/>
        </p:spPr>
        <p:txBody>
          <a:bodyPr lIns="81639" tIns="42452" rIns="81639" bIns="42452">
            <a:spAutoFit/>
          </a:bodyPr>
          <a:lstStyle/>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Imagine that you have decided to see a play where admission is $20 per ticket.  As you enter the </a:t>
            </a:r>
            <a:r>
              <a:rPr lang="en-GB" sz="2200" dirty="0" err="1"/>
              <a:t>theater</a:t>
            </a:r>
            <a:r>
              <a:rPr lang="en-GB" sz="2200" dirty="0"/>
              <a:t> you discover that you have lost the ticket.  The seat was not marked and the ticket cannot be recovered. Would you pay $20 for another ticket? </a:t>
            </a:r>
            <a:r>
              <a:rPr lang="en-GB" sz="2200" b="1" dirty="0"/>
              <a:t>[No: 54%]</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Imagine that you have decided to see a play where admission is $20 per ticket.  As you enter the </a:t>
            </a:r>
            <a:r>
              <a:rPr lang="en-GB" sz="2200" dirty="0" err="1"/>
              <a:t>theater</a:t>
            </a:r>
            <a:r>
              <a:rPr lang="en-GB" sz="2200" dirty="0"/>
              <a:t> you discover that you have lost </a:t>
            </a:r>
            <a:r>
              <a:rPr lang="en-GB" sz="2200" b="1" i="1" dirty="0"/>
              <a:t>a $20 bill</a:t>
            </a:r>
            <a:r>
              <a:rPr lang="en-GB" sz="2200" dirty="0"/>
              <a:t>. Would you still pay $20 for a ticket to the play? </a:t>
            </a:r>
            <a:r>
              <a:rPr lang="en-GB" sz="2200" b="1" dirty="0"/>
              <a:t>[Yes: 88%]</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But in both problems, the final outcome is the same if you buy the ticket: you have the same amount of money and you see the play. Why should these cases differ?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Dependence on Ratios (</a:t>
            </a:r>
            <a:r>
              <a:rPr lang="en-GB" sz="3600" dirty="0" err="1"/>
              <a:t>Tversky</a:t>
            </a:r>
            <a:r>
              <a:rPr lang="en-GB" sz="3600" dirty="0"/>
              <a:t> and </a:t>
            </a:r>
            <a:r>
              <a:rPr lang="en-GB" sz="3600" dirty="0" err="1"/>
              <a:t>Kahneman</a:t>
            </a:r>
            <a:r>
              <a:rPr lang="en-GB" sz="3600" dirty="0"/>
              <a:t>, 1981)</a:t>
            </a:r>
          </a:p>
        </p:txBody>
      </p:sp>
      <p:sp>
        <p:nvSpPr>
          <p:cNvPr id="92162" name="Rectangle 2"/>
          <p:cNvSpPr>
            <a:spLocks noGrp="1" noChangeArrowheads="1"/>
          </p:cNvSpPr>
          <p:nvPr>
            <p:ph type="body" idx="1"/>
          </p:nvPr>
        </p:nvSpPr>
        <p:spPr>
          <a:xfrm>
            <a:off x="456480" y="1600008"/>
            <a:ext cx="8229600" cy="3730834"/>
          </a:xfrm>
          <a:ln/>
        </p:spPr>
        <p:txBody>
          <a:bodyPr lIns="81639" tIns="42452" rIns="81639" bIns="42452">
            <a:spAutoFit/>
          </a:bodyPr>
          <a:lstStyle/>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Imagine that you are about to purchase a jacket for $250, and a calculator for $30. The calculator salesman informs you that the calculator [jacket] you wish to buy is on sale for $20 [$240] at the other branch of the store, located 20 minutes drive away.  Would you make the trip to the other store?</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Results:</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68% willing to make extra trip for $30 calculator</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29% willing to make extra trip for $250 jacket</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Note: save same amount in both cases: $10.  Why the </a:t>
            </a:r>
            <a:r>
              <a:rPr lang="en-GB" sz="2500" dirty="0" err="1"/>
              <a:t>discrepency</a:t>
            </a:r>
            <a:r>
              <a:rPr lang="en-GB" sz="250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Neoclassical Assumptions About Preferences</a:t>
            </a:r>
          </a:p>
        </p:txBody>
      </p:sp>
      <p:sp>
        <p:nvSpPr>
          <p:cNvPr id="93186" name="Rectangle 2"/>
          <p:cNvSpPr>
            <a:spLocks noGrp="1" noChangeArrowheads="1"/>
          </p:cNvSpPr>
          <p:nvPr>
            <p:ph type="body" idx="1"/>
          </p:nvPr>
        </p:nvSpPr>
        <p:spPr>
          <a:xfrm>
            <a:off x="456480" y="1600008"/>
            <a:ext cx="8229600" cy="3758020"/>
          </a:xfrm>
          <a:ln/>
        </p:spPr>
        <p:txBody>
          <a:bodyPr lIns="81639" tIns="42452" rIns="81639" bIns="42452">
            <a:spAutoFit/>
          </a:bodyPr>
          <a:lstStyle/>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The chosen option in a decision problem should remain the same even if the surface description of the problem changes (descriptive invariance)</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Contradicted by pseudo-certainty and framing effects</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The chosen option should depend only on the outcomes that will obtain after the decision is made, not on differences between those outcomes and </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the status quo: Contradicted by endowment effect</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what one expects: Contradicted by mental accounts</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the overall magnitude of the decision: Contradicted by ratio effect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More Neoclassical Assumptions About Preferences</a:t>
            </a:r>
          </a:p>
        </p:txBody>
      </p:sp>
      <p:sp>
        <p:nvSpPr>
          <p:cNvPr id="94210" name="Rectangle 2"/>
          <p:cNvSpPr>
            <a:spLocks noGrp="1" noChangeArrowheads="1"/>
          </p:cNvSpPr>
          <p:nvPr>
            <p:ph type="body" idx="1"/>
          </p:nvPr>
        </p:nvSpPr>
        <p:spPr>
          <a:xfrm>
            <a:off x="456480" y="1600008"/>
            <a:ext cx="8229600" cy="4272007"/>
          </a:xfrm>
          <a:ln/>
        </p:spPr>
        <p:txBody>
          <a:bodyPr lIns="81639" tIns="42452" rIns="81639" bIns="42452">
            <a:spAutoFit/>
          </a:bodyPr>
          <a:lstStyle/>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Preferences over future options should not depend on the transient emotional state of the decision maker at the time of the choice (state independence)</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Contradicted by projection bias</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Preferences between future outcomes should not vary systematically as a function of the time until the outcomes (delay independence)</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Contradicted by impulsiveness</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Experienced utility should not differ systematically from </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decision utility: Contradicted by failures of decision to predict experiences</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predicted utility: Contradicted by failure to predict adaptation</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retrospective utility: Contradicted by duration neglect and failure to integrate moment utilities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Prospect Theory (</a:t>
            </a:r>
            <a:r>
              <a:rPr lang="en-GB" sz="3600" dirty="0" err="1"/>
              <a:t>Kahneman</a:t>
            </a:r>
            <a:r>
              <a:rPr lang="en-GB" sz="3600" dirty="0"/>
              <a:t> and </a:t>
            </a:r>
            <a:r>
              <a:rPr lang="en-GB" sz="3600" dirty="0" err="1"/>
              <a:t>Tversky</a:t>
            </a:r>
            <a:r>
              <a:rPr lang="en-GB" sz="3600" dirty="0"/>
              <a:t>, 1979; 1992)</a:t>
            </a:r>
          </a:p>
        </p:txBody>
      </p:sp>
      <p:sp>
        <p:nvSpPr>
          <p:cNvPr id="95234" name="Rectangle 2"/>
          <p:cNvSpPr>
            <a:spLocks noGrp="1" noChangeArrowheads="1"/>
          </p:cNvSpPr>
          <p:nvPr>
            <p:ph type="body" idx="1"/>
          </p:nvPr>
        </p:nvSpPr>
        <p:spPr>
          <a:xfrm>
            <a:off x="456480" y="1600009"/>
            <a:ext cx="8229600" cy="4015014"/>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Prospects are evaluated according to a value function that exhibits </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reference dependence (subjectively oriented around a zero point, defining gains and losses)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diminishing sensitivity to differences as one moves away from the reference point</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loss aversion: steeper for losses than for gains</a:t>
            </a:r>
          </a:p>
          <a:p>
            <a:pPr lvl="1">
              <a:spcBef>
                <a:spcPts val="635"/>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1"/>
          <p:cNvSpPr>
            <a:spLocks noGrp="1" noChangeArrowheads="1"/>
          </p:cNvSpPr>
          <p:nvPr>
            <p:ph type="title"/>
          </p:nvPr>
        </p:nvSpPr>
        <p:spPr>
          <a:xfrm>
            <a:off x="456480" y="273629"/>
            <a:ext cx="8229600" cy="762842"/>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 Value Function</a:t>
            </a:r>
          </a:p>
        </p:txBody>
      </p:sp>
      <p:pic>
        <p:nvPicPr>
          <p:cNvPr id="96258" name="Picture 2"/>
          <p:cNvPicPr>
            <a:picLocks noChangeAspect="1" noChangeArrowheads="1"/>
          </p:cNvPicPr>
          <p:nvPr/>
        </p:nvPicPr>
        <p:blipFill>
          <a:blip r:embed="rId3" cstate="print"/>
          <a:srcRect/>
          <a:stretch>
            <a:fillRect/>
          </a:stretch>
        </p:blipFill>
        <p:spPr bwMode="auto">
          <a:xfrm>
            <a:off x="1676160" y="1232769"/>
            <a:ext cx="5639040" cy="5404888"/>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Prospect Theory (</a:t>
            </a:r>
            <a:r>
              <a:rPr lang="en-GB" sz="3600" dirty="0" err="1"/>
              <a:t>Kahneman</a:t>
            </a:r>
            <a:r>
              <a:rPr lang="en-GB" sz="3600" dirty="0"/>
              <a:t> and </a:t>
            </a:r>
            <a:r>
              <a:rPr lang="en-GB" sz="3600" dirty="0" err="1"/>
              <a:t>Tversky</a:t>
            </a:r>
            <a:r>
              <a:rPr lang="en-GB" sz="3600" dirty="0"/>
              <a:t>, 1979; 1992)</a:t>
            </a:r>
          </a:p>
        </p:txBody>
      </p:sp>
      <p:sp>
        <p:nvSpPr>
          <p:cNvPr id="97282" name="Rectangle 2"/>
          <p:cNvSpPr>
            <a:spLocks noGrp="1" noChangeArrowheads="1"/>
          </p:cNvSpPr>
          <p:nvPr>
            <p:ph type="body" idx="1"/>
          </p:nvPr>
        </p:nvSpPr>
        <p:spPr>
          <a:xfrm>
            <a:off x="456480" y="1600009"/>
            <a:ext cx="8229600" cy="3930375"/>
          </a:xfrm>
          <a:ln/>
        </p:spPr>
        <p:txBody>
          <a:bodyPr lIns="81639" tIns="42452" rIns="81639" bIns="42452">
            <a:spAutoFit/>
          </a:bodyPr>
          <a:lstStyle/>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Prospects are evaluated according to a value function that exhibits </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reference dependence (subjectively oriented around a zero point, defining gains and losses)</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diminishing sensitivity to differences as one moves away from the reference point</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loss aversion: steeper for losses than for gains</a:t>
            </a:r>
          </a:p>
          <a:p>
            <a:pPr>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Probabilities are transformed by a weighting function that exhibits diminished sensitivity to probability differences as one moves from either certainty (1.0) or impossibility (0.0) toward the middle of the probability scale (0.5)</a:t>
            </a:r>
          </a:p>
          <a:p>
            <a:pPr lvl="1">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Refinement of reflection effect: risk </a:t>
            </a:r>
            <a:r>
              <a:rPr lang="en-GB" sz="1800" i="1" dirty="0"/>
              <a:t>aversion</a:t>
            </a:r>
            <a:r>
              <a:rPr lang="en-GB" sz="1800" dirty="0"/>
              <a:t> for medium-to-high probability gains and low probability losses; risk </a:t>
            </a:r>
            <a:r>
              <a:rPr lang="en-GB" sz="1800" i="1" dirty="0"/>
              <a:t>seeking</a:t>
            </a:r>
            <a:r>
              <a:rPr lang="en-GB" sz="1800" dirty="0"/>
              <a:t> for medium to high probability losses and low probability gains</a:t>
            </a:r>
          </a:p>
          <a:p>
            <a:pPr lvl="1">
              <a:lnSpc>
                <a:spcPct val="80000"/>
              </a:lnSpc>
              <a:spcBef>
                <a:spcPts val="454"/>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 </a:t>
            </a:r>
            <a:br>
              <a:rPr lang="en-GB" sz="3600" dirty="0"/>
            </a:br>
            <a:r>
              <a:rPr lang="en-GB" sz="3600" dirty="0"/>
              <a:t>Crucial Features</a:t>
            </a:r>
          </a:p>
        </p:txBody>
      </p:sp>
      <p:sp>
        <p:nvSpPr>
          <p:cNvPr id="61442" name="Rectangle 2"/>
          <p:cNvSpPr>
            <a:spLocks noGrp="1" noChangeArrowheads="1"/>
          </p:cNvSpPr>
          <p:nvPr>
            <p:ph type="body" idx="1"/>
          </p:nvPr>
        </p:nvSpPr>
        <p:spPr>
          <a:xfrm>
            <a:off x="456480" y="1600008"/>
            <a:ext cx="8229600" cy="2186308"/>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Utility (“degree of liking”) is defined by (revealed) preferences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i.e. U(A) &gt; U(B) </a:t>
            </a:r>
            <a:r>
              <a:rPr lang="en-GB" dirty="0" err="1"/>
              <a:t>iff</a:t>
            </a:r>
            <a:r>
              <a:rPr lang="en-GB" dirty="0"/>
              <a:t> A is preferred to (chosen over) B</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ChangeArrowheads="1"/>
          </p:cNvSpPr>
          <p:nvPr>
            <p:ph type="title"/>
          </p:nvPr>
        </p:nvSpPr>
        <p:spPr>
          <a:xfrm>
            <a:off x="456480" y="1"/>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Some everyday, observed consequences of prospect theory (</a:t>
            </a:r>
            <a:r>
              <a:rPr lang="en-GB" sz="3600" dirty="0" err="1"/>
              <a:t>Camerer</a:t>
            </a:r>
            <a:r>
              <a:rPr lang="en-GB" sz="3600" dirty="0"/>
              <a:t>, 2000)</a:t>
            </a:r>
          </a:p>
        </p:txBody>
      </p:sp>
      <p:sp>
        <p:nvSpPr>
          <p:cNvPr id="98306" name="Rectangle 2"/>
          <p:cNvSpPr>
            <a:spLocks noGrp="1" noChangeArrowheads="1"/>
          </p:cNvSpPr>
          <p:nvPr>
            <p:ph type="body" idx="1"/>
          </p:nvPr>
        </p:nvSpPr>
        <p:spPr>
          <a:xfrm>
            <a:off x="456480" y="1981648"/>
            <a:ext cx="8229600" cy="2973190"/>
          </a:xfrm>
          <a:ln/>
        </p:spPr>
        <p:txBody>
          <a:bodyPr lIns="81639" tIns="42452" rIns="81639" bIns="42452">
            <a:spAutoFit/>
          </a:bodyPr>
          <a:lstStyle/>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Loss aversion:</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Equity premium in stock market: stock returns too high relative to bond returns</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Cab drivers quit around daily income target instead of “making hay while sun shines”</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Most employees do not switch out of default health/benefit plans</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People at quarter-based schools prefer quarters, at semester-based schools prefer semesters</a:t>
            </a:r>
          </a:p>
          <a:p>
            <a:pPr>
              <a:lnSpc>
                <a:spcPct val="8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Reflection effect:</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Horse racing: </a:t>
            </a:r>
            <a:r>
              <a:rPr lang="en-GB" sz="1600" dirty="0" err="1"/>
              <a:t>favorites</a:t>
            </a:r>
            <a:r>
              <a:rPr lang="en-GB" sz="1600" dirty="0"/>
              <a:t> </a:t>
            </a:r>
            <a:r>
              <a:rPr lang="en-GB" sz="1600" dirty="0" err="1"/>
              <a:t>underbet</a:t>
            </a:r>
            <a:r>
              <a:rPr lang="en-GB" sz="1600" dirty="0"/>
              <a:t>, </a:t>
            </a:r>
            <a:r>
              <a:rPr lang="en-GB" sz="1600" dirty="0" err="1"/>
              <a:t>longshots</a:t>
            </a:r>
            <a:r>
              <a:rPr lang="en-GB" sz="1600" dirty="0"/>
              <a:t> </a:t>
            </a:r>
            <a:r>
              <a:rPr lang="en-GB" sz="1600" dirty="0" err="1"/>
              <a:t>overbet</a:t>
            </a:r>
            <a:r>
              <a:rPr lang="en-GB" sz="1600" dirty="0"/>
              <a:t> (overweight low probability loss); switch to </a:t>
            </a:r>
            <a:r>
              <a:rPr lang="en-GB" sz="1600" dirty="0" err="1"/>
              <a:t>longshots</a:t>
            </a:r>
            <a:r>
              <a:rPr lang="en-GB" sz="1600" dirty="0"/>
              <a:t> at end of the day </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People hold losing stocks too long, sell winners too early</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Customers buy overpriced “phone wire” insurance (overweight low probability loss)</a:t>
            </a:r>
          </a:p>
          <a:p>
            <a:pPr lvl="1">
              <a:lnSpc>
                <a:spcPct val="80000"/>
              </a:lnSpc>
              <a:spcBef>
                <a:spcPts val="408"/>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Lottery ticket sales go up as top prize rises (overweight low probability win)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Grp="1" noChangeArrowheads="1"/>
          </p:cNvSpPr>
          <p:nvPr>
            <p:ph type="title"/>
          </p:nvPr>
        </p:nvSpPr>
        <p:spPr>
          <a:xfrm>
            <a:off x="456480" y="273629"/>
            <a:ext cx="8229600" cy="762842"/>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More serious consequences</a:t>
            </a:r>
          </a:p>
        </p:txBody>
      </p:sp>
      <p:sp>
        <p:nvSpPr>
          <p:cNvPr id="99330" name="Rectangle 2"/>
          <p:cNvSpPr>
            <a:spLocks noGrp="1" noChangeArrowheads="1"/>
          </p:cNvSpPr>
          <p:nvPr>
            <p:ph type="body" idx="1"/>
          </p:nvPr>
        </p:nvSpPr>
        <p:spPr>
          <a:xfrm>
            <a:off x="456480" y="1600008"/>
            <a:ext cx="8229600" cy="3368683"/>
          </a:xfrm>
          <a:ln/>
        </p:spPr>
        <p:txBody>
          <a:bodyPr lIns="81639" tIns="42452" rIns="81639" bIns="42452">
            <a:spAutoFit/>
          </a:bodyPr>
          <a:lstStyle/>
          <a:p>
            <a:pPr>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Loss aversion makes individuals/societies unwilling to switch to healthier living (fear loss of income, unsustainable luxuries)</a:t>
            </a:r>
          </a:p>
          <a:p>
            <a:pPr>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Risk seeking for likely losses can cause prolonged pursuit of doomed policies, e.g. wars that are not likely to be won, choosing court trial instead of bargaining</a:t>
            </a:r>
          </a:p>
          <a:p>
            <a:pPr>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Risk seeking for unlikely gains can lead to excessive gambling in individuals, quixotic policies when leaders get too powerful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400" y="153615"/>
            <a:ext cx="8840841" cy="655198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6200" y="115656"/>
            <a:ext cx="8993469" cy="674234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1403"/>
            <a:ext cx="9145871" cy="6856597"/>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16892"/>
            <a:ext cx="9121588" cy="687489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 y="-21037"/>
            <a:ext cx="9116122" cy="6879037"/>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a:t>
            </a:r>
            <a:endParaRPr lang="en-GB" dirty="0"/>
          </a:p>
        </p:txBody>
      </p:sp>
      <p:sp>
        <p:nvSpPr>
          <p:cNvPr id="3" name="Content Placeholder 2"/>
          <p:cNvSpPr>
            <a:spLocks noGrp="1"/>
          </p:cNvSpPr>
          <p:nvPr>
            <p:ph idx="1"/>
          </p:nvPr>
        </p:nvSpPr>
        <p:spPr/>
        <p:txBody>
          <a:bodyPr>
            <a:normAutofit fontScale="92500"/>
          </a:bodyPr>
          <a:lstStyle/>
          <a:p>
            <a:r>
              <a:rPr lang="en-US" dirty="0" smtClean="0"/>
              <a:t>Best to have someone else who doesn’t care for you trade for you!</a:t>
            </a:r>
          </a:p>
          <a:p>
            <a:r>
              <a:rPr lang="en-US" dirty="0" smtClean="0"/>
              <a:t>Best returns in US stock portfolios over 40 years seen for retirees </a:t>
            </a:r>
          </a:p>
          <a:p>
            <a:pPr lvl="1"/>
            <a:r>
              <a:rPr lang="en-US" dirty="0" smtClean="0"/>
              <a:t>Who had forgotten their trading account passwords</a:t>
            </a:r>
          </a:p>
          <a:p>
            <a:r>
              <a:rPr lang="en-US" dirty="0" smtClean="0"/>
              <a:t>Hedge fund and mutual fund managers lose money on average</a:t>
            </a:r>
          </a:p>
          <a:p>
            <a:r>
              <a:rPr lang="en-US" dirty="0" smtClean="0"/>
              <a:t>Low hanging research fruit </a:t>
            </a:r>
          </a:p>
          <a:p>
            <a:pPr lvl="1"/>
            <a:r>
              <a:rPr lang="en-US" dirty="0" smtClean="0"/>
              <a:t>Replicate this analysis for the Indian stock market</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ChangeArrowheads="1"/>
          </p:cNvSpPr>
          <p:nvPr>
            <p:ph type="title"/>
          </p:nvPr>
        </p:nvSpPr>
        <p:spPr>
          <a:xfrm>
            <a:off x="532801" y="1667696"/>
            <a:ext cx="8229600" cy="1747727"/>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Okay, people are not generally rational and don’t have stable preferences, but aren’t they at least basically selfish?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Self-Interest Assumption in </a:t>
            </a:r>
            <a:br>
              <a:rPr lang="en-GB" sz="3600" dirty="0"/>
            </a:br>
            <a:r>
              <a:rPr lang="en-GB" sz="3600" dirty="0"/>
              <a:t>Game Theory</a:t>
            </a:r>
          </a:p>
        </p:txBody>
      </p:sp>
      <p:sp>
        <p:nvSpPr>
          <p:cNvPr id="101378" name="Rectangle 2"/>
          <p:cNvSpPr>
            <a:spLocks noGrp="1" noChangeArrowheads="1"/>
          </p:cNvSpPr>
          <p:nvPr>
            <p:ph type="body" idx="1"/>
          </p:nvPr>
        </p:nvSpPr>
        <p:spPr>
          <a:xfrm>
            <a:off x="456480" y="1600008"/>
            <a:ext cx="8229600" cy="1563061"/>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Choices in games should always reflect what is best for the decision maker, i.e. what will maximize the decision maker’s payoff</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456480" y="67688"/>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Utility versus Preference (Lichtenstein and </a:t>
            </a:r>
            <a:r>
              <a:rPr lang="en-GB" sz="3600" dirty="0" err="1"/>
              <a:t>Slovic</a:t>
            </a:r>
            <a:r>
              <a:rPr lang="en-GB" sz="3600" dirty="0"/>
              <a:t>, 1971; 1973)</a:t>
            </a:r>
          </a:p>
        </p:txBody>
      </p:sp>
      <p:sp>
        <p:nvSpPr>
          <p:cNvPr id="62466" name="Rectangle 2"/>
          <p:cNvSpPr>
            <a:spLocks noGrp="1" noChangeArrowheads="1"/>
          </p:cNvSpPr>
          <p:nvPr>
            <p:ph type="body" idx="1"/>
          </p:nvPr>
        </p:nvSpPr>
        <p:spPr>
          <a:xfrm>
            <a:off x="456480" y="1981648"/>
            <a:ext cx="8229600" cy="4343309"/>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Ps given two options: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 bet: 29/36 probability to win $2</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 bet: 7/36 probability to win $9</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Two conditions: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Choose one: Most prefer P bet</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Value the bets: Most value $ bet higher</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Shows utility (based on cash value) is not consistent with revealed preference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Grp="1" noChangeArrowheads="1"/>
          </p:cNvSpPr>
          <p:nvPr>
            <p:ph type="title"/>
          </p:nvPr>
        </p:nvSpPr>
        <p:spPr>
          <a:xfrm>
            <a:off x="456480" y="273629"/>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Prisoner’s Dilemma (Tucker, 1955)</a:t>
            </a:r>
          </a:p>
        </p:txBody>
      </p:sp>
      <p:pic>
        <p:nvPicPr>
          <p:cNvPr id="102402" name="Picture 2"/>
          <p:cNvPicPr>
            <a:picLocks noChangeAspect="1" noChangeArrowheads="1"/>
          </p:cNvPicPr>
          <p:nvPr/>
        </p:nvPicPr>
        <p:blipFill>
          <a:blip r:embed="rId3" cstate="print"/>
          <a:srcRect/>
          <a:stretch>
            <a:fillRect/>
          </a:stretch>
        </p:blipFill>
        <p:spPr bwMode="auto">
          <a:xfrm>
            <a:off x="1067040" y="1347982"/>
            <a:ext cx="6933600" cy="508517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Grp="1" noChangeArrowheads="1"/>
          </p:cNvSpPr>
          <p:nvPr>
            <p:ph type="title"/>
          </p:nvPr>
        </p:nvSpPr>
        <p:spPr>
          <a:xfrm>
            <a:off x="456480" y="1"/>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Prisoner’s Dilemma </a:t>
            </a:r>
            <a:r>
              <a:rPr lang="en-GB" sz="3600" dirty="0" err="1"/>
              <a:t>Labeling</a:t>
            </a:r>
            <a:r>
              <a:rPr lang="en-GB" sz="3600" dirty="0"/>
              <a:t> Experiment (Ross and Samuels, 1993)</a:t>
            </a:r>
          </a:p>
        </p:txBody>
      </p:sp>
      <p:sp>
        <p:nvSpPr>
          <p:cNvPr id="103426" name="Rectangle 2"/>
          <p:cNvSpPr>
            <a:spLocks noGrp="1" noChangeArrowheads="1"/>
          </p:cNvSpPr>
          <p:nvPr>
            <p:ph type="body" idx="1"/>
          </p:nvPr>
        </p:nvSpPr>
        <p:spPr>
          <a:xfrm>
            <a:off x="456480" y="1981648"/>
            <a:ext cx="8229600" cy="3738015"/>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When PD is </a:t>
            </a:r>
            <a:r>
              <a:rPr lang="en-GB" dirty="0" err="1"/>
              <a:t>labeled</a:t>
            </a:r>
            <a:r>
              <a:rPr lang="en-GB" dirty="0"/>
              <a:t> the “Wall Street Game”, only 1/3 cooperate</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When it is </a:t>
            </a:r>
            <a:r>
              <a:rPr lang="en-GB" dirty="0" err="1"/>
              <a:t>labeled</a:t>
            </a:r>
            <a:r>
              <a:rPr lang="en-GB" dirty="0"/>
              <a:t> the “Community Game”, 2/3 cooperate</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Shows presence of both tendencies – defection and cooperation – which can be evoked by social signals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The Ultimatum Game (</a:t>
            </a:r>
            <a:r>
              <a:rPr lang="en-GB" sz="3600" dirty="0" err="1"/>
              <a:t>Guth</a:t>
            </a:r>
            <a:r>
              <a:rPr lang="en-GB" sz="3600" dirty="0"/>
              <a:t> et al., 1982)</a:t>
            </a:r>
          </a:p>
        </p:txBody>
      </p:sp>
      <p:sp>
        <p:nvSpPr>
          <p:cNvPr id="104450" name="Rectangle 2"/>
          <p:cNvSpPr>
            <a:spLocks noGrp="1" noChangeArrowheads="1"/>
          </p:cNvSpPr>
          <p:nvPr>
            <p:ph type="body" idx="1"/>
          </p:nvPr>
        </p:nvSpPr>
        <p:spPr>
          <a:xfrm>
            <a:off x="456480" y="1600008"/>
            <a:ext cx="8229600" cy="3897033"/>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$100 in one dollar bills available to be divided between two players</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“Proposer” chooses a division</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“Receiver” can either</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accept: both receive proposed amounts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reject: both receive nothing</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How much should the Proposer offer?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The Ultimatum Game (</a:t>
            </a:r>
            <a:r>
              <a:rPr lang="en-GB" sz="3600" dirty="0" err="1"/>
              <a:t>Guth</a:t>
            </a:r>
            <a:r>
              <a:rPr lang="en-GB" sz="3600" dirty="0"/>
              <a:t> et al., 1982)</a:t>
            </a:r>
          </a:p>
        </p:txBody>
      </p:sp>
      <p:sp>
        <p:nvSpPr>
          <p:cNvPr id="105474" name="Rectangle 2"/>
          <p:cNvSpPr>
            <a:spLocks noGrp="1" noChangeArrowheads="1"/>
          </p:cNvSpPr>
          <p:nvPr>
            <p:ph type="body" idx="1"/>
          </p:nvPr>
        </p:nvSpPr>
        <p:spPr>
          <a:xfrm>
            <a:off x="456480" y="1600008"/>
            <a:ext cx="8229600" cy="4526395"/>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$10 in one dollar bills available to be divided between two players</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“Proposer” chooses a division</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“Receiver” can either</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accept: both receive proposed amounts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reject: both receive nothing</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How much should the Proposer offer?</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Ultimatum game experiment (</a:t>
            </a:r>
            <a:r>
              <a:rPr lang="en-GB" sz="3600" dirty="0" err="1"/>
              <a:t>Thaler</a:t>
            </a:r>
            <a:r>
              <a:rPr lang="en-GB" sz="3600" dirty="0"/>
              <a:t>, 1988)</a:t>
            </a:r>
          </a:p>
        </p:txBody>
      </p:sp>
      <p:sp>
        <p:nvSpPr>
          <p:cNvPr id="106498" name="Rectangle 2"/>
          <p:cNvSpPr>
            <a:spLocks noGrp="1" noChangeArrowheads="1"/>
          </p:cNvSpPr>
          <p:nvPr>
            <p:ph type="body" idx="1"/>
          </p:nvPr>
        </p:nvSpPr>
        <p:spPr>
          <a:xfrm>
            <a:off x="456480" y="1600008"/>
            <a:ext cx="8229600" cy="4526395"/>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Most proposers offer $5 (even split), or a little less, to the receiver</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altruism</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Low offers ($1) usually rejected</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“altruistic punishment”</a:t>
            </a:r>
          </a:p>
          <a:p>
            <a:pPr>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spcBef>
                <a:spcPts val="726"/>
              </a:spcBef>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Dictator Game (</a:t>
            </a:r>
            <a:r>
              <a:rPr lang="en-GB" sz="3600" dirty="0" err="1"/>
              <a:t>Kahneman</a:t>
            </a:r>
            <a:r>
              <a:rPr lang="en-GB" sz="3600" dirty="0"/>
              <a:t> et al., 1986)</a:t>
            </a:r>
          </a:p>
        </p:txBody>
      </p:sp>
      <p:sp>
        <p:nvSpPr>
          <p:cNvPr id="107522" name="Rectangle 2"/>
          <p:cNvSpPr>
            <a:spLocks noGrp="1" noChangeArrowheads="1"/>
          </p:cNvSpPr>
          <p:nvPr>
            <p:ph type="body" idx="1"/>
          </p:nvPr>
        </p:nvSpPr>
        <p:spPr>
          <a:xfrm>
            <a:off x="456480" y="1600008"/>
            <a:ext cx="8229600" cy="4351003"/>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One P (student in class) asked to divide $20 between self and other P.  Other P has no choice to accept/reject.</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Two possibilities: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Even split ($10 each)</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Uneven split ($18 for self, $2 for other)</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Game theory predicts uneven split</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76% chose an even split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a:xfrm>
            <a:off x="456480" y="1"/>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Ultimatum and Dictator Games in Traditional Societies (</a:t>
            </a:r>
            <a:r>
              <a:rPr lang="en-GB" sz="3600" dirty="0" err="1"/>
              <a:t>Henrich</a:t>
            </a:r>
            <a:r>
              <a:rPr lang="en-GB" sz="3600" dirty="0"/>
              <a:t> et al., 2001)</a:t>
            </a:r>
          </a:p>
        </p:txBody>
      </p:sp>
      <p:sp>
        <p:nvSpPr>
          <p:cNvPr id="108546" name="Rectangle 2"/>
          <p:cNvSpPr>
            <a:spLocks noGrp="1" noChangeArrowheads="1"/>
          </p:cNvSpPr>
          <p:nvPr>
            <p:ph type="body" idx="1"/>
          </p:nvPr>
        </p:nvSpPr>
        <p:spPr>
          <a:xfrm>
            <a:off x="456480" y="1981648"/>
            <a:ext cx="8229600" cy="3288148"/>
          </a:xfrm>
          <a:ln/>
        </p:spPr>
        <p:txBody>
          <a:bodyPr lIns="81639" tIns="42452" rIns="81639" bIns="42452">
            <a:spAutoFit/>
          </a:bodyPr>
          <a:lstStyle/>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Ps tested 15 small-scale societies</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Ultimatum game:</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Mean offer varied from 0.26 to 0.58 (0.44 in industrial societies)</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Rejection rate also quite varied: low offers rarely rejected in some groups, in others </a:t>
            </a:r>
            <a:r>
              <a:rPr lang="en-GB" sz="2200" i="1" dirty="0"/>
              <a:t>high</a:t>
            </a:r>
            <a:r>
              <a:rPr lang="en-GB" sz="2200" dirty="0"/>
              <a:t> offers are often rejected</a:t>
            </a:r>
          </a:p>
          <a:p>
            <a:pPr>
              <a:lnSpc>
                <a:spcPct val="8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500" dirty="0"/>
              <a:t>Great variation in </a:t>
            </a:r>
            <a:r>
              <a:rPr lang="en-GB" sz="2500" dirty="0" err="1"/>
              <a:t>behavior</a:t>
            </a:r>
            <a:r>
              <a:rPr lang="en-GB" sz="2500" dirty="0"/>
              <a:t> even among nearby groups; depends on deep aspects of culture, experience: </a:t>
            </a:r>
          </a:p>
          <a:p>
            <a:pPr lvl="1">
              <a:lnSpc>
                <a:spcPct val="8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e.g. meat-sharing Ache (Paraguay) and village-minded </a:t>
            </a:r>
            <a:r>
              <a:rPr lang="en-GB" sz="2200" dirty="0" err="1"/>
              <a:t>Orma</a:t>
            </a:r>
            <a:r>
              <a:rPr lang="en-GB" sz="2200" dirty="0"/>
              <a:t> (Kenya) made generous offers, family-focused </a:t>
            </a:r>
            <a:r>
              <a:rPr lang="en-GB" sz="2200" dirty="0" err="1"/>
              <a:t>Machiguenga</a:t>
            </a:r>
            <a:r>
              <a:rPr lang="en-GB" sz="2200" dirty="0"/>
              <a:t> (Peru) showed low cooperation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Grp="1" noChangeArrowheads="1"/>
          </p:cNvSpPr>
          <p:nvPr>
            <p:ph type="title"/>
          </p:nvPr>
        </p:nvSpPr>
        <p:spPr>
          <a:xfrm>
            <a:off x="456480" y="1"/>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Ultimatum and Dictator Games in Traditional Societies (</a:t>
            </a:r>
            <a:r>
              <a:rPr lang="en-GB" sz="3600" dirty="0" err="1"/>
              <a:t>Henrich</a:t>
            </a:r>
            <a:r>
              <a:rPr lang="en-GB" sz="3600" dirty="0"/>
              <a:t> et al., 2001)</a:t>
            </a:r>
          </a:p>
        </p:txBody>
      </p:sp>
      <p:sp>
        <p:nvSpPr>
          <p:cNvPr id="109570" name="Rectangle 2"/>
          <p:cNvSpPr>
            <a:spLocks noGrp="1" noChangeArrowheads="1"/>
          </p:cNvSpPr>
          <p:nvPr>
            <p:ph type="body" idx="1"/>
          </p:nvPr>
        </p:nvSpPr>
        <p:spPr>
          <a:xfrm>
            <a:off x="456480" y="1981648"/>
            <a:ext cx="8229600" cy="3971412"/>
          </a:xfrm>
          <a:ln/>
        </p:spPr>
        <p:txBody>
          <a:bodyPr lIns="81639" tIns="42452" rIns="81639" bIns="42452">
            <a:spAutoFit/>
          </a:bodyPr>
          <a:lstStyle/>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Ps tested 15 small-scale societies</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Ultimatum game:</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Mean offer varied from 0.26 to 0.58 (0.44 in industrial societies)</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Rejection rate also quite varied: low offers rarely rejected in some groups, in others </a:t>
            </a:r>
            <a:r>
              <a:rPr lang="en-GB" sz="1800" i="1" dirty="0"/>
              <a:t>high</a:t>
            </a:r>
            <a:r>
              <a:rPr lang="en-GB" sz="1800" dirty="0"/>
              <a:t> offers are often rejected</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Great variation in </a:t>
            </a:r>
            <a:r>
              <a:rPr lang="en-GB" sz="2200" dirty="0" err="1"/>
              <a:t>behavior</a:t>
            </a:r>
            <a:r>
              <a:rPr lang="en-GB" sz="2200" dirty="0"/>
              <a:t> even among nearby groups; depends on deep aspects of culture, experience: </a:t>
            </a:r>
          </a:p>
          <a:p>
            <a:pPr lvl="1">
              <a:lnSpc>
                <a:spcPct val="90000"/>
              </a:lnSpc>
              <a:spcBef>
                <a:spcPts val="45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e.g. meat-sharing Ache (Paraguay) and village-minded </a:t>
            </a:r>
            <a:r>
              <a:rPr lang="en-GB" sz="1800" dirty="0" err="1"/>
              <a:t>Orma</a:t>
            </a:r>
            <a:r>
              <a:rPr lang="en-GB" sz="1800" dirty="0"/>
              <a:t> (Kenya) made generous offers, family-focused </a:t>
            </a:r>
            <a:r>
              <a:rPr lang="en-GB" sz="1800" dirty="0" err="1"/>
              <a:t>Machiguenga</a:t>
            </a:r>
            <a:r>
              <a:rPr lang="en-GB" sz="1800" dirty="0"/>
              <a:t> (Peru) showed low cooperation</a:t>
            </a:r>
          </a:p>
          <a:p>
            <a:pPr>
              <a:lnSpc>
                <a:spcPct val="90000"/>
              </a:lnSpc>
              <a:spcBef>
                <a:spcPts val="544"/>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t>General conclusion: there is no such thing as </a:t>
            </a:r>
            <a:r>
              <a:rPr lang="en-GB" sz="2200" i="1" dirty="0"/>
              <a:t>homo </a:t>
            </a:r>
            <a:r>
              <a:rPr lang="en-GB" sz="2200" i="1" dirty="0" err="1"/>
              <a:t>economicus</a:t>
            </a:r>
            <a:r>
              <a:rPr lang="en-GB" sz="2200" dirty="0"/>
              <a:t>; cooperation </a:t>
            </a:r>
            <a:r>
              <a:rPr lang="en-GB" sz="2200" dirty="0" err="1"/>
              <a:t>behavior</a:t>
            </a:r>
            <a:r>
              <a:rPr lang="en-GB" sz="2200" dirty="0"/>
              <a:t> is highly variable, heavily determined by cultural norms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Grp="1" noChangeArrowheads="1"/>
          </p:cNvSpPr>
          <p:nvPr>
            <p:ph type="title"/>
          </p:nvPr>
        </p:nvSpPr>
        <p:spPr>
          <a:xfrm>
            <a:off x="480961" y="99371"/>
            <a:ext cx="8229600" cy="769441"/>
          </a:xfrm>
          <a:ln/>
        </p:spPr>
        <p:txBody>
          <a:bodyPr>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Are people generally rational?</a:t>
            </a:r>
          </a:p>
        </p:txBody>
      </p:sp>
      <p:sp>
        <p:nvSpPr>
          <p:cNvPr id="110594" name="Rectangle 2"/>
          <p:cNvSpPr>
            <a:spLocks noGrp="1" noChangeArrowheads="1"/>
          </p:cNvSpPr>
          <p:nvPr>
            <p:ph type="body" idx="1"/>
          </p:nvPr>
        </p:nvSpPr>
        <p:spPr>
          <a:xfrm>
            <a:off x="480961" y="1290376"/>
            <a:ext cx="8229600" cy="5706177"/>
          </a:xfrm>
          <a:ln/>
        </p:spPr>
        <p:txBody>
          <a:bodyPr>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People evolved to cope with problems the brain has faced for most of humanity's existence (i.e. pre-</a:t>
            </a:r>
            <a:r>
              <a:rPr lang="en-GB" dirty="0" err="1"/>
              <a:t>civilizational</a:t>
            </a:r>
            <a:r>
              <a:rPr lang="en-GB" dirty="0"/>
              <a:t>) – for these problems, the brain could be considered well-adapted, but it can still be fooled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 modern world of commerce, technology, and politics presents challenges to which the brain is not well adapted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t>Behavior</a:t>
            </a:r>
            <a:r>
              <a:rPr lang="en-GB" dirty="0"/>
              <a:t> is not well described by formal theories of rationality: probability, decision and game theory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 </a:t>
            </a:r>
            <a:br>
              <a:rPr lang="en-GB" sz="3600" dirty="0"/>
            </a:br>
            <a:r>
              <a:rPr lang="en-GB" sz="3600" dirty="0"/>
              <a:t>Crucial Features</a:t>
            </a:r>
          </a:p>
        </p:txBody>
      </p:sp>
      <p:sp>
        <p:nvSpPr>
          <p:cNvPr id="63490" name="Rectangle 2"/>
          <p:cNvSpPr>
            <a:spLocks noGrp="1" noChangeArrowheads="1"/>
          </p:cNvSpPr>
          <p:nvPr>
            <p:ph type="body" idx="1"/>
          </p:nvPr>
        </p:nvSpPr>
        <p:spPr>
          <a:xfrm>
            <a:off x="456480" y="1600008"/>
            <a:ext cx="8229600" cy="2706964"/>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Utility (“degree of liking”) is defined by (revealed) preferences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i.e. U(A) &gt; U(B) </a:t>
            </a:r>
            <a:r>
              <a:rPr lang="en-GB" dirty="0" err="1"/>
              <a:t>iff</a:t>
            </a:r>
            <a:r>
              <a:rPr lang="en-GB" dirty="0"/>
              <a:t> A is preferred to (chosen over) B</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Contradicted by preference reversal</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 </a:t>
            </a:r>
            <a:br>
              <a:rPr lang="en-GB" sz="3600" dirty="0"/>
            </a:br>
            <a:r>
              <a:rPr lang="en-GB" sz="3600" dirty="0"/>
              <a:t>Crucial Features</a:t>
            </a:r>
          </a:p>
        </p:txBody>
      </p:sp>
      <p:sp>
        <p:nvSpPr>
          <p:cNvPr id="64514" name="Rectangle 2"/>
          <p:cNvSpPr>
            <a:spLocks noGrp="1" noChangeArrowheads="1"/>
          </p:cNvSpPr>
          <p:nvPr>
            <p:ph type="body" idx="1"/>
          </p:nvPr>
        </p:nvSpPr>
        <p:spPr>
          <a:xfrm>
            <a:off x="456480" y="1600009"/>
            <a:ext cx="8229600" cy="3822654"/>
          </a:xfrm>
          <a:ln/>
        </p:spPr>
        <p:txBody>
          <a:bodyPr lIns="81639" tIns="42452" rIns="81639" bIns="42452">
            <a:spAutoFit/>
          </a:bodyPr>
          <a:lstStyle/>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Utility (“degree of liking”) is defined by (revealed) preferences</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i.e. U(A) &gt; U(B) </a:t>
            </a:r>
            <a:r>
              <a:rPr lang="en-GB" dirty="0" err="1"/>
              <a:t>iff</a:t>
            </a:r>
            <a:r>
              <a:rPr lang="en-GB" dirty="0"/>
              <a:t> A is preferred to (chosen over) B</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Contradicted by preference reversal</a:t>
            </a:r>
          </a:p>
          <a:p>
            <a:pPr>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Preferences are well ordered </a:t>
            </a:r>
          </a:p>
          <a:p>
            <a:pPr lvl="1">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i.e. transitive: If A </a:t>
            </a:r>
            <a:r>
              <a:rPr lang="en-GB" dirty="0">
                <a:latin typeface="MS Mincho" pitchFamily="49" charset="-128"/>
                <a:ea typeface="MS Mincho" pitchFamily="49" charset="-128"/>
              </a:rPr>
              <a:t>≻</a:t>
            </a:r>
            <a:r>
              <a:rPr lang="en-GB" dirty="0">
                <a:ea typeface="MS Mincho" pitchFamily="49" charset="-128"/>
              </a:rPr>
              <a:t> B and B </a:t>
            </a:r>
            <a:r>
              <a:rPr lang="en-GB" dirty="0">
                <a:latin typeface="MS Mincho" pitchFamily="49" charset="-128"/>
                <a:ea typeface="MS Mincho" pitchFamily="49" charset="-128"/>
              </a:rPr>
              <a:t>≻</a:t>
            </a:r>
            <a:r>
              <a:rPr lang="en-GB" dirty="0">
                <a:ea typeface="MS Mincho" pitchFamily="49" charset="-128"/>
              </a:rPr>
              <a:t> C, then A </a:t>
            </a:r>
            <a:r>
              <a:rPr lang="en-GB" dirty="0">
                <a:latin typeface="MS Mincho" pitchFamily="49" charset="-128"/>
                <a:ea typeface="MS Mincho" pitchFamily="49" charset="-128"/>
              </a:rPr>
              <a:t>≻</a:t>
            </a:r>
            <a:r>
              <a:rPr lang="en-GB" dirty="0">
                <a:ea typeface="MS Mincho" pitchFamily="49" charset="-128"/>
              </a:rPr>
              <a:t> C</a:t>
            </a:r>
          </a:p>
          <a:p>
            <a:pPr>
              <a:spcBef>
                <a:spcPts val="726"/>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ea typeface="MS Mincho" pitchFamily="49" charset="-128"/>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456480" y="190100"/>
            <a:ext cx="8229600" cy="639731"/>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Tests of Transitivity (A. </a:t>
            </a:r>
            <a:r>
              <a:rPr lang="en-GB" sz="3600" dirty="0" err="1"/>
              <a:t>Tversky</a:t>
            </a:r>
            <a:r>
              <a:rPr lang="en-GB" sz="3600" dirty="0"/>
              <a:t>, 1969)</a:t>
            </a:r>
          </a:p>
        </p:txBody>
      </p:sp>
      <p:sp>
        <p:nvSpPr>
          <p:cNvPr id="65538" name="Rectangle 2"/>
          <p:cNvSpPr>
            <a:spLocks noGrp="1" noChangeArrowheads="1"/>
          </p:cNvSpPr>
          <p:nvPr>
            <p:ph type="body" idx="1"/>
          </p:nvPr>
        </p:nvSpPr>
        <p:spPr>
          <a:xfrm>
            <a:off x="305281" y="1600009"/>
            <a:ext cx="8609760" cy="944943"/>
          </a:xfrm>
          <a:ln/>
        </p:spPr>
        <p:txBody>
          <a:bodyPr lIns="81639" tIns="42452" rIns="81639" bIns="42452">
            <a:spAutoFit/>
          </a:bodyPr>
          <a:lstStyle/>
          <a:p>
            <a:pPr>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r>
              <a:rPr lang="en-GB" sz="2500" dirty="0"/>
              <a:t>Ps shown ratings of college applicants on three dimensions:</a:t>
            </a:r>
          </a:p>
          <a:p>
            <a:pPr>
              <a:spcBef>
                <a:spcPts val="635"/>
              </a:spcBef>
              <a:spcAft>
                <a:spcPct val="0"/>
              </a:spcAft>
              <a:buSzPct val="100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 pos="8536446" algn="l"/>
              </a:tabLst>
            </a:pPr>
            <a:endParaRPr lang="en-GB" sz="2500" dirty="0"/>
          </a:p>
        </p:txBody>
      </p:sp>
      <p:grpSp>
        <p:nvGrpSpPr>
          <p:cNvPr id="2" name="Group 3"/>
          <p:cNvGrpSpPr>
            <a:grpSpLocks/>
          </p:cNvGrpSpPr>
          <p:nvPr/>
        </p:nvGrpSpPr>
        <p:grpSpPr bwMode="auto">
          <a:xfrm>
            <a:off x="1370880" y="2590832"/>
            <a:ext cx="7084800" cy="3166892"/>
            <a:chOff x="952" y="1799"/>
            <a:chExt cx="4920" cy="2199"/>
          </a:xfrm>
        </p:grpSpPr>
        <p:sp>
          <p:nvSpPr>
            <p:cNvPr id="65540" name="Rectangle 4"/>
            <p:cNvSpPr>
              <a:spLocks noChangeArrowheads="1"/>
            </p:cNvSpPr>
            <p:nvPr/>
          </p:nvSpPr>
          <p:spPr bwMode="auto">
            <a:xfrm>
              <a:off x="4762" y="3640"/>
              <a:ext cx="1111"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35</a:t>
              </a:r>
            </a:p>
          </p:txBody>
        </p:sp>
        <p:sp>
          <p:nvSpPr>
            <p:cNvPr id="65541" name="Rectangle 5"/>
            <p:cNvSpPr>
              <a:spLocks noChangeArrowheads="1"/>
            </p:cNvSpPr>
            <p:nvPr/>
          </p:nvSpPr>
          <p:spPr bwMode="auto">
            <a:xfrm>
              <a:off x="3651" y="3640"/>
              <a:ext cx="1111"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60</a:t>
              </a:r>
            </a:p>
          </p:txBody>
        </p:sp>
        <p:sp>
          <p:nvSpPr>
            <p:cNvPr id="65542" name="Rectangle 6"/>
            <p:cNvSpPr>
              <a:spLocks noChangeArrowheads="1"/>
            </p:cNvSpPr>
            <p:nvPr/>
          </p:nvSpPr>
          <p:spPr bwMode="auto">
            <a:xfrm>
              <a:off x="2183" y="3640"/>
              <a:ext cx="1469"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 pos="1969949" algn="l"/>
                </a:tabLst>
              </a:pPr>
              <a:r>
                <a:rPr lang="en-GB" sz="2500" dirty="0">
                  <a:solidFill>
                    <a:srgbClr val="000000"/>
                  </a:solidFill>
                  <a:ea typeface="DejaVu Sans" charset="0"/>
                  <a:cs typeface="DejaVu Sans" charset="0"/>
                </a:rPr>
                <a:t>81</a:t>
              </a:r>
            </a:p>
          </p:txBody>
        </p:sp>
        <p:sp>
          <p:nvSpPr>
            <p:cNvPr id="65543" name="Rectangle 7"/>
            <p:cNvSpPr>
              <a:spLocks noChangeArrowheads="1"/>
            </p:cNvSpPr>
            <p:nvPr/>
          </p:nvSpPr>
          <p:spPr bwMode="auto">
            <a:xfrm>
              <a:off x="952" y="3640"/>
              <a:ext cx="1230"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E</a:t>
              </a:r>
            </a:p>
          </p:txBody>
        </p:sp>
        <p:sp>
          <p:nvSpPr>
            <p:cNvPr id="65544" name="Rectangle 8"/>
            <p:cNvSpPr>
              <a:spLocks noChangeArrowheads="1"/>
            </p:cNvSpPr>
            <p:nvPr/>
          </p:nvSpPr>
          <p:spPr bwMode="auto">
            <a:xfrm>
              <a:off x="4762" y="3280"/>
              <a:ext cx="1111"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45</a:t>
              </a:r>
            </a:p>
          </p:txBody>
        </p:sp>
        <p:sp>
          <p:nvSpPr>
            <p:cNvPr id="65545" name="Rectangle 9"/>
            <p:cNvSpPr>
              <a:spLocks noChangeArrowheads="1"/>
            </p:cNvSpPr>
            <p:nvPr/>
          </p:nvSpPr>
          <p:spPr bwMode="auto">
            <a:xfrm>
              <a:off x="3651" y="3280"/>
              <a:ext cx="1111"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66</a:t>
              </a:r>
            </a:p>
          </p:txBody>
        </p:sp>
        <p:sp>
          <p:nvSpPr>
            <p:cNvPr id="65546" name="Rectangle 10"/>
            <p:cNvSpPr>
              <a:spLocks noChangeArrowheads="1"/>
            </p:cNvSpPr>
            <p:nvPr/>
          </p:nvSpPr>
          <p:spPr bwMode="auto">
            <a:xfrm>
              <a:off x="2183" y="3280"/>
              <a:ext cx="1469"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 pos="1969949" algn="l"/>
                </a:tabLst>
              </a:pPr>
              <a:r>
                <a:rPr lang="en-GB" sz="2500" dirty="0">
                  <a:solidFill>
                    <a:srgbClr val="000000"/>
                  </a:solidFill>
                  <a:ea typeface="DejaVu Sans" charset="0"/>
                  <a:cs typeface="DejaVu Sans" charset="0"/>
                </a:rPr>
                <a:t>78</a:t>
              </a:r>
            </a:p>
          </p:txBody>
        </p:sp>
        <p:sp>
          <p:nvSpPr>
            <p:cNvPr id="65547" name="Rectangle 11"/>
            <p:cNvSpPr>
              <a:spLocks noChangeArrowheads="1"/>
            </p:cNvSpPr>
            <p:nvPr/>
          </p:nvSpPr>
          <p:spPr bwMode="auto">
            <a:xfrm>
              <a:off x="952" y="3280"/>
              <a:ext cx="1230"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D</a:t>
              </a:r>
            </a:p>
          </p:txBody>
        </p:sp>
        <p:sp>
          <p:nvSpPr>
            <p:cNvPr id="65548" name="Rectangle 12"/>
            <p:cNvSpPr>
              <a:spLocks noChangeArrowheads="1"/>
            </p:cNvSpPr>
            <p:nvPr/>
          </p:nvSpPr>
          <p:spPr bwMode="auto">
            <a:xfrm>
              <a:off x="4762" y="2921"/>
              <a:ext cx="1111"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55</a:t>
              </a:r>
            </a:p>
          </p:txBody>
        </p:sp>
        <p:sp>
          <p:nvSpPr>
            <p:cNvPr id="65549" name="Rectangle 13"/>
            <p:cNvSpPr>
              <a:spLocks noChangeArrowheads="1"/>
            </p:cNvSpPr>
            <p:nvPr/>
          </p:nvSpPr>
          <p:spPr bwMode="auto">
            <a:xfrm>
              <a:off x="3651" y="2921"/>
              <a:ext cx="1111"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72</a:t>
              </a:r>
            </a:p>
          </p:txBody>
        </p:sp>
        <p:sp>
          <p:nvSpPr>
            <p:cNvPr id="65550" name="Rectangle 14"/>
            <p:cNvSpPr>
              <a:spLocks noChangeArrowheads="1"/>
            </p:cNvSpPr>
            <p:nvPr/>
          </p:nvSpPr>
          <p:spPr bwMode="auto">
            <a:xfrm>
              <a:off x="2183" y="2921"/>
              <a:ext cx="1469"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 pos="1969949" algn="l"/>
                </a:tabLst>
              </a:pPr>
              <a:r>
                <a:rPr lang="en-GB" sz="2500" dirty="0">
                  <a:solidFill>
                    <a:srgbClr val="000000"/>
                  </a:solidFill>
                  <a:ea typeface="DejaVu Sans" charset="0"/>
                  <a:cs typeface="DejaVu Sans" charset="0"/>
                </a:rPr>
                <a:t>75</a:t>
              </a:r>
            </a:p>
          </p:txBody>
        </p:sp>
        <p:sp>
          <p:nvSpPr>
            <p:cNvPr id="65551" name="Rectangle 15"/>
            <p:cNvSpPr>
              <a:spLocks noChangeArrowheads="1"/>
            </p:cNvSpPr>
            <p:nvPr/>
          </p:nvSpPr>
          <p:spPr bwMode="auto">
            <a:xfrm>
              <a:off x="952" y="2921"/>
              <a:ext cx="1230"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C</a:t>
              </a:r>
            </a:p>
          </p:txBody>
        </p:sp>
        <p:sp>
          <p:nvSpPr>
            <p:cNvPr id="65552" name="Rectangle 16"/>
            <p:cNvSpPr>
              <a:spLocks noChangeArrowheads="1"/>
            </p:cNvSpPr>
            <p:nvPr/>
          </p:nvSpPr>
          <p:spPr bwMode="auto">
            <a:xfrm>
              <a:off x="4762" y="2562"/>
              <a:ext cx="1111"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65</a:t>
              </a:r>
            </a:p>
          </p:txBody>
        </p:sp>
        <p:sp>
          <p:nvSpPr>
            <p:cNvPr id="65553" name="Rectangle 17"/>
            <p:cNvSpPr>
              <a:spLocks noChangeArrowheads="1"/>
            </p:cNvSpPr>
            <p:nvPr/>
          </p:nvSpPr>
          <p:spPr bwMode="auto">
            <a:xfrm>
              <a:off x="3651" y="2562"/>
              <a:ext cx="1111"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78</a:t>
              </a:r>
            </a:p>
          </p:txBody>
        </p:sp>
        <p:sp>
          <p:nvSpPr>
            <p:cNvPr id="65554" name="Rectangle 18"/>
            <p:cNvSpPr>
              <a:spLocks noChangeArrowheads="1"/>
            </p:cNvSpPr>
            <p:nvPr/>
          </p:nvSpPr>
          <p:spPr bwMode="auto">
            <a:xfrm>
              <a:off x="2183" y="2562"/>
              <a:ext cx="1469"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 pos="1969949" algn="l"/>
                </a:tabLst>
              </a:pPr>
              <a:r>
                <a:rPr lang="en-GB" sz="2500" dirty="0">
                  <a:solidFill>
                    <a:srgbClr val="000000"/>
                  </a:solidFill>
                  <a:ea typeface="DejaVu Sans" charset="0"/>
                  <a:cs typeface="DejaVu Sans" charset="0"/>
                </a:rPr>
                <a:t>72</a:t>
              </a:r>
            </a:p>
          </p:txBody>
        </p:sp>
        <p:sp>
          <p:nvSpPr>
            <p:cNvPr id="65555" name="Rectangle 19"/>
            <p:cNvSpPr>
              <a:spLocks noChangeArrowheads="1"/>
            </p:cNvSpPr>
            <p:nvPr/>
          </p:nvSpPr>
          <p:spPr bwMode="auto">
            <a:xfrm>
              <a:off x="952" y="2562"/>
              <a:ext cx="1230" cy="360"/>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B</a:t>
              </a:r>
            </a:p>
          </p:txBody>
        </p:sp>
        <p:sp>
          <p:nvSpPr>
            <p:cNvPr id="65556" name="Rectangle 20"/>
            <p:cNvSpPr>
              <a:spLocks noChangeArrowheads="1"/>
            </p:cNvSpPr>
            <p:nvPr/>
          </p:nvSpPr>
          <p:spPr bwMode="auto">
            <a:xfrm>
              <a:off x="4762" y="2202"/>
              <a:ext cx="1111"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75</a:t>
              </a:r>
            </a:p>
          </p:txBody>
        </p:sp>
        <p:sp>
          <p:nvSpPr>
            <p:cNvPr id="65557" name="Rectangle 21"/>
            <p:cNvSpPr>
              <a:spLocks noChangeArrowheads="1"/>
            </p:cNvSpPr>
            <p:nvPr/>
          </p:nvSpPr>
          <p:spPr bwMode="auto">
            <a:xfrm>
              <a:off x="3651" y="2202"/>
              <a:ext cx="1111"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84</a:t>
              </a:r>
            </a:p>
          </p:txBody>
        </p:sp>
        <p:sp>
          <p:nvSpPr>
            <p:cNvPr id="65558" name="Rectangle 22"/>
            <p:cNvSpPr>
              <a:spLocks noChangeArrowheads="1"/>
            </p:cNvSpPr>
            <p:nvPr/>
          </p:nvSpPr>
          <p:spPr bwMode="auto">
            <a:xfrm>
              <a:off x="2183" y="2202"/>
              <a:ext cx="1469"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 pos="1969949" algn="l"/>
                </a:tabLst>
              </a:pPr>
              <a:r>
                <a:rPr lang="en-GB" sz="2500" dirty="0">
                  <a:solidFill>
                    <a:srgbClr val="000000"/>
                  </a:solidFill>
                  <a:ea typeface="DejaVu Sans" charset="0"/>
                  <a:cs typeface="DejaVu Sans" charset="0"/>
                </a:rPr>
                <a:t>69</a:t>
              </a:r>
            </a:p>
          </p:txBody>
        </p:sp>
        <p:sp>
          <p:nvSpPr>
            <p:cNvPr id="65559" name="Rectangle 23"/>
            <p:cNvSpPr>
              <a:spLocks noChangeArrowheads="1"/>
            </p:cNvSpPr>
            <p:nvPr/>
          </p:nvSpPr>
          <p:spPr bwMode="auto">
            <a:xfrm>
              <a:off x="952" y="2202"/>
              <a:ext cx="1230" cy="359"/>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A</a:t>
              </a:r>
            </a:p>
          </p:txBody>
        </p:sp>
        <p:sp>
          <p:nvSpPr>
            <p:cNvPr id="65560" name="Rectangle 24"/>
            <p:cNvSpPr>
              <a:spLocks noChangeArrowheads="1"/>
            </p:cNvSpPr>
            <p:nvPr/>
          </p:nvSpPr>
          <p:spPr bwMode="auto">
            <a:xfrm>
              <a:off x="4762" y="1799"/>
              <a:ext cx="1111" cy="404"/>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Social</a:t>
              </a:r>
            </a:p>
          </p:txBody>
        </p:sp>
        <p:sp>
          <p:nvSpPr>
            <p:cNvPr id="65561" name="Rectangle 25"/>
            <p:cNvSpPr>
              <a:spLocks noChangeArrowheads="1"/>
            </p:cNvSpPr>
            <p:nvPr/>
          </p:nvSpPr>
          <p:spPr bwMode="auto">
            <a:xfrm>
              <a:off x="3651" y="1799"/>
              <a:ext cx="1111" cy="404"/>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Stability</a:t>
              </a:r>
            </a:p>
          </p:txBody>
        </p:sp>
        <p:sp>
          <p:nvSpPr>
            <p:cNvPr id="65562" name="Rectangle 26"/>
            <p:cNvSpPr>
              <a:spLocks noChangeArrowheads="1"/>
            </p:cNvSpPr>
            <p:nvPr/>
          </p:nvSpPr>
          <p:spPr bwMode="auto">
            <a:xfrm>
              <a:off x="2183" y="1799"/>
              <a:ext cx="1469" cy="404"/>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 pos="1969949" algn="l"/>
                </a:tabLst>
              </a:pPr>
              <a:r>
                <a:rPr lang="en-GB" sz="2500" dirty="0">
                  <a:solidFill>
                    <a:srgbClr val="000000"/>
                  </a:solidFill>
                  <a:ea typeface="DejaVu Sans" charset="0"/>
                  <a:cs typeface="DejaVu Sans" charset="0"/>
                </a:rPr>
                <a:t>Intelligence</a:t>
              </a:r>
            </a:p>
          </p:txBody>
        </p:sp>
        <p:sp>
          <p:nvSpPr>
            <p:cNvPr id="65563" name="Rectangle 27"/>
            <p:cNvSpPr>
              <a:spLocks noChangeArrowheads="1"/>
            </p:cNvSpPr>
            <p:nvPr/>
          </p:nvSpPr>
          <p:spPr bwMode="auto">
            <a:xfrm>
              <a:off x="952" y="1799"/>
              <a:ext cx="1230" cy="404"/>
            </a:xfrm>
            <a:prstGeom prst="rect">
              <a:avLst/>
            </a:prstGeom>
            <a:noFill/>
            <a:ln w="9525">
              <a:noFill/>
              <a:round/>
              <a:headEnd/>
              <a:tailEnd/>
            </a:ln>
            <a:effectLst/>
          </p:spPr>
          <p:txBody>
            <a:bodyPr lIns="90000" tIns="46800" rIns="90000" bIns="46800"/>
            <a:lstStyle/>
            <a:p>
              <a:pPr>
                <a:spcBef>
                  <a:spcPts val="635"/>
                </a:spcBef>
                <a:buSzPct val="100000"/>
                <a:tabLst>
                  <a:tab pos="656650" algn="l"/>
                  <a:tab pos="1313299" algn="l"/>
                </a:tabLst>
              </a:pPr>
              <a:r>
                <a:rPr lang="en-GB" sz="2500" dirty="0">
                  <a:solidFill>
                    <a:srgbClr val="000000"/>
                  </a:solidFill>
                  <a:ea typeface="DejaVu Sans" charset="0"/>
                  <a:cs typeface="DejaVu Sans" charset="0"/>
                </a:rPr>
                <a:t>Applicant</a:t>
              </a:r>
            </a:p>
          </p:txBody>
        </p:sp>
        <p:sp>
          <p:nvSpPr>
            <p:cNvPr id="65564" name="Line 28"/>
            <p:cNvSpPr>
              <a:spLocks noChangeShapeType="1"/>
            </p:cNvSpPr>
            <p:nvPr/>
          </p:nvSpPr>
          <p:spPr bwMode="auto">
            <a:xfrm>
              <a:off x="952" y="1799"/>
              <a:ext cx="4921" cy="1"/>
            </a:xfrm>
            <a:prstGeom prst="line">
              <a:avLst/>
            </a:prstGeom>
            <a:noFill/>
            <a:ln w="28440">
              <a:solidFill>
                <a:srgbClr val="000000"/>
              </a:solidFill>
              <a:miter lim="800000"/>
              <a:headEnd/>
              <a:tailEnd/>
            </a:ln>
            <a:effectLst/>
          </p:spPr>
          <p:txBody>
            <a:bodyPr/>
            <a:lstStyle/>
            <a:p>
              <a:endParaRPr lang="en-US"/>
            </a:p>
          </p:txBody>
        </p:sp>
        <p:sp>
          <p:nvSpPr>
            <p:cNvPr id="65565" name="Line 29"/>
            <p:cNvSpPr>
              <a:spLocks noChangeShapeType="1"/>
            </p:cNvSpPr>
            <p:nvPr/>
          </p:nvSpPr>
          <p:spPr bwMode="auto">
            <a:xfrm>
              <a:off x="952" y="2921"/>
              <a:ext cx="4921" cy="1"/>
            </a:xfrm>
            <a:prstGeom prst="line">
              <a:avLst/>
            </a:prstGeom>
            <a:noFill/>
            <a:ln w="12600">
              <a:solidFill>
                <a:srgbClr val="000000"/>
              </a:solidFill>
              <a:miter lim="800000"/>
              <a:headEnd/>
              <a:tailEnd/>
            </a:ln>
            <a:effectLst/>
          </p:spPr>
          <p:txBody>
            <a:bodyPr/>
            <a:lstStyle/>
            <a:p>
              <a:endParaRPr lang="en-US"/>
            </a:p>
          </p:txBody>
        </p:sp>
        <p:sp>
          <p:nvSpPr>
            <p:cNvPr id="65566" name="Line 30"/>
            <p:cNvSpPr>
              <a:spLocks noChangeShapeType="1"/>
            </p:cNvSpPr>
            <p:nvPr/>
          </p:nvSpPr>
          <p:spPr bwMode="auto">
            <a:xfrm>
              <a:off x="952" y="3280"/>
              <a:ext cx="4921" cy="1"/>
            </a:xfrm>
            <a:prstGeom prst="line">
              <a:avLst/>
            </a:prstGeom>
            <a:noFill/>
            <a:ln w="12600">
              <a:solidFill>
                <a:srgbClr val="000000"/>
              </a:solidFill>
              <a:miter lim="800000"/>
              <a:headEnd/>
              <a:tailEnd/>
            </a:ln>
            <a:effectLst/>
          </p:spPr>
          <p:txBody>
            <a:bodyPr/>
            <a:lstStyle/>
            <a:p>
              <a:endParaRPr lang="en-US"/>
            </a:p>
          </p:txBody>
        </p:sp>
        <p:sp>
          <p:nvSpPr>
            <p:cNvPr id="65567" name="Line 31"/>
            <p:cNvSpPr>
              <a:spLocks noChangeShapeType="1"/>
            </p:cNvSpPr>
            <p:nvPr/>
          </p:nvSpPr>
          <p:spPr bwMode="auto">
            <a:xfrm>
              <a:off x="952" y="3640"/>
              <a:ext cx="4921" cy="1"/>
            </a:xfrm>
            <a:prstGeom prst="line">
              <a:avLst/>
            </a:prstGeom>
            <a:noFill/>
            <a:ln w="12600">
              <a:solidFill>
                <a:srgbClr val="000000"/>
              </a:solidFill>
              <a:miter lim="800000"/>
              <a:headEnd/>
              <a:tailEnd/>
            </a:ln>
            <a:effectLst/>
          </p:spPr>
          <p:txBody>
            <a:bodyPr/>
            <a:lstStyle/>
            <a:p>
              <a:endParaRPr lang="en-US"/>
            </a:p>
          </p:txBody>
        </p:sp>
        <p:sp>
          <p:nvSpPr>
            <p:cNvPr id="65568" name="Line 32"/>
            <p:cNvSpPr>
              <a:spLocks noChangeShapeType="1"/>
            </p:cNvSpPr>
            <p:nvPr/>
          </p:nvSpPr>
          <p:spPr bwMode="auto">
            <a:xfrm>
              <a:off x="952" y="3999"/>
              <a:ext cx="4921" cy="1"/>
            </a:xfrm>
            <a:prstGeom prst="line">
              <a:avLst/>
            </a:prstGeom>
            <a:noFill/>
            <a:ln w="28440">
              <a:solidFill>
                <a:srgbClr val="000000"/>
              </a:solidFill>
              <a:miter lim="800000"/>
              <a:headEnd/>
              <a:tailEnd/>
            </a:ln>
            <a:effectLst/>
          </p:spPr>
          <p:txBody>
            <a:bodyPr/>
            <a:lstStyle/>
            <a:p>
              <a:endParaRPr lang="en-US"/>
            </a:p>
          </p:txBody>
        </p:sp>
        <p:sp>
          <p:nvSpPr>
            <p:cNvPr id="65569" name="Line 33"/>
            <p:cNvSpPr>
              <a:spLocks noChangeShapeType="1"/>
            </p:cNvSpPr>
            <p:nvPr/>
          </p:nvSpPr>
          <p:spPr bwMode="auto">
            <a:xfrm>
              <a:off x="2183" y="1799"/>
              <a:ext cx="1" cy="403"/>
            </a:xfrm>
            <a:prstGeom prst="line">
              <a:avLst/>
            </a:prstGeom>
            <a:noFill/>
            <a:ln w="12600">
              <a:solidFill>
                <a:srgbClr val="000000"/>
              </a:solidFill>
              <a:miter lim="800000"/>
              <a:headEnd/>
              <a:tailEnd/>
            </a:ln>
            <a:effectLst/>
          </p:spPr>
          <p:txBody>
            <a:bodyPr/>
            <a:lstStyle/>
            <a:p>
              <a:endParaRPr lang="en-US"/>
            </a:p>
          </p:txBody>
        </p:sp>
        <p:sp>
          <p:nvSpPr>
            <p:cNvPr id="65570" name="Line 34"/>
            <p:cNvSpPr>
              <a:spLocks noChangeShapeType="1"/>
            </p:cNvSpPr>
            <p:nvPr/>
          </p:nvSpPr>
          <p:spPr bwMode="auto">
            <a:xfrm>
              <a:off x="3651" y="1799"/>
              <a:ext cx="1" cy="2200"/>
            </a:xfrm>
            <a:prstGeom prst="line">
              <a:avLst/>
            </a:prstGeom>
            <a:noFill/>
            <a:ln w="12600">
              <a:solidFill>
                <a:srgbClr val="000000"/>
              </a:solidFill>
              <a:miter lim="800000"/>
              <a:headEnd/>
              <a:tailEnd/>
            </a:ln>
            <a:effectLst/>
          </p:spPr>
          <p:txBody>
            <a:bodyPr/>
            <a:lstStyle/>
            <a:p>
              <a:endParaRPr lang="en-US"/>
            </a:p>
          </p:txBody>
        </p:sp>
        <p:sp>
          <p:nvSpPr>
            <p:cNvPr id="65571" name="Line 35"/>
            <p:cNvSpPr>
              <a:spLocks noChangeShapeType="1"/>
            </p:cNvSpPr>
            <p:nvPr/>
          </p:nvSpPr>
          <p:spPr bwMode="auto">
            <a:xfrm>
              <a:off x="4762" y="1799"/>
              <a:ext cx="1" cy="2200"/>
            </a:xfrm>
            <a:prstGeom prst="line">
              <a:avLst/>
            </a:prstGeom>
            <a:noFill/>
            <a:ln w="12600">
              <a:solidFill>
                <a:srgbClr val="000000"/>
              </a:solidFill>
              <a:miter lim="800000"/>
              <a:headEnd/>
              <a:tailEnd/>
            </a:ln>
            <a:effectLst/>
          </p:spPr>
          <p:txBody>
            <a:bodyPr/>
            <a:lstStyle/>
            <a:p>
              <a:endParaRPr lang="en-US"/>
            </a:p>
          </p:txBody>
        </p:sp>
        <p:sp>
          <p:nvSpPr>
            <p:cNvPr id="65572" name="Line 36"/>
            <p:cNvSpPr>
              <a:spLocks noChangeShapeType="1"/>
            </p:cNvSpPr>
            <p:nvPr/>
          </p:nvSpPr>
          <p:spPr bwMode="auto">
            <a:xfrm>
              <a:off x="5873" y="1799"/>
              <a:ext cx="1" cy="2200"/>
            </a:xfrm>
            <a:prstGeom prst="line">
              <a:avLst/>
            </a:prstGeom>
            <a:noFill/>
            <a:ln w="28440">
              <a:solidFill>
                <a:srgbClr val="000000"/>
              </a:solidFill>
              <a:miter lim="800000"/>
              <a:headEnd/>
              <a:tailEnd/>
            </a:ln>
            <a:effectLst/>
          </p:spPr>
          <p:txBody>
            <a:bodyPr/>
            <a:lstStyle/>
            <a:p>
              <a:endParaRPr lang="en-US"/>
            </a:p>
          </p:txBody>
        </p:sp>
        <p:sp>
          <p:nvSpPr>
            <p:cNvPr id="65573" name="Line 37"/>
            <p:cNvSpPr>
              <a:spLocks noChangeShapeType="1"/>
            </p:cNvSpPr>
            <p:nvPr/>
          </p:nvSpPr>
          <p:spPr bwMode="auto">
            <a:xfrm>
              <a:off x="2183" y="2202"/>
              <a:ext cx="3691" cy="1"/>
            </a:xfrm>
            <a:prstGeom prst="line">
              <a:avLst/>
            </a:prstGeom>
            <a:noFill/>
            <a:ln w="12600">
              <a:solidFill>
                <a:srgbClr val="000000"/>
              </a:solidFill>
              <a:miter lim="800000"/>
              <a:headEnd/>
              <a:tailEnd/>
            </a:ln>
            <a:effectLst/>
          </p:spPr>
          <p:txBody>
            <a:bodyPr/>
            <a:lstStyle/>
            <a:p>
              <a:endParaRPr lang="en-US"/>
            </a:p>
          </p:txBody>
        </p:sp>
        <p:sp>
          <p:nvSpPr>
            <p:cNvPr id="65574" name="Line 38"/>
            <p:cNvSpPr>
              <a:spLocks noChangeShapeType="1"/>
            </p:cNvSpPr>
            <p:nvPr/>
          </p:nvSpPr>
          <p:spPr bwMode="auto">
            <a:xfrm>
              <a:off x="952" y="2202"/>
              <a:ext cx="1" cy="359"/>
            </a:xfrm>
            <a:prstGeom prst="line">
              <a:avLst/>
            </a:prstGeom>
            <a:noFill/>
            <a:ln w="12600">
              <a:solidFill>
                <a:srgbClr val="000000"/>
              </a:solidFill>
              <a:miter lim="800000"/>
              <a:headEnd/>
              <a:tailEnd/>
            </a:ln>
            <a:effectLst/>
          </p:spPr>
          <p:txBody>
            <a:bodyPr/>
            <a:lstStyle/>
            <a:p>
              <a:endParaRPr lang="en-US"/>
            </a:p>
          </p:txBody>
        </p:sp>
        <p:sp>
          <p:nvSpPr>
            <p:cNvPr id="65575" name="Line 39"/>
            <p:cNvSpPr>
              <a:spLocks noChangeShapeType="1"/>
            </p:cNvSpPr>
            <p:nvPr/>
          </p:nvSpPr>
          <p:spPr bwMode="auto">
            <a:xfrm>
              <a:off x="2183" y="2562"/>
              <a:ext cx="1" cy="1438"/>
            </a:xfrm>
            <a:prstGeom prst="line">
              <a:avLst/>
            </a:prstGeom>
            <a:noFill/>
            <a:ln w="12600">
              <a:solidFill>
                <a:srgbClr val="000000"/>
              </a:solidFill>
              <a:miter lim="800000"/>
              <a:headEnd/>
              <a:tailEnd/>
            </a:ln>
            <a:effectLst/>
          </p:spPr>
          <p:txBody>
            <a:bodyPr/>
            <a:lstStyle/>
            <a:p>
              <a:endParaRPr lang="en-US"/>
            </a:p>
          </p:txBody>
        </p:sp>
        <p:sp>
          <p:nvSpPr>
            <p:cNvPr id="65576" name="Line 40"/>
            <p:cNvSpPr>
              <a:spLocks noChangeShapeType="1"/>
            </p:cNvSpPr>
            <p:nvPr/>
          </p:nvSpPr>
          <p:spPr bwMode="auto">
            <a:xfrm>
              <a:off x="2183" y="2562"/>
              <a:ext cx="3691" cy="1"/>
            </a:xfrm>
            <a:prstGeom prst="line">
              <a:avLst/>
            </a:prstGeom>
            <a:noFill/>
            <a:ln w="12600">
              <a:solidFill>
                <a:srgbClr val="000000"/>
              </a:solidFill>
              <a:miter lim="800000"/>
              <a:headEnd/>
              <a:tailEnd/>
            </a:ln>
            <a:effectLst/>
          </p:spPr>
          <p:txBody>
            <a:bodyPr/>
            <a:lstStyle/>
            <a:p>
              <a:endParaRPr lang="en-US"/>
            </a:p>
          </p:txBody>
        </p:sp>
        <p:sp>
          <p:nvSpPr>
            <p:cNvPr id="65577" name="Line 41"/>
            <p:cNvSpPr>
              <a:spLocks noChangeShapeType="1"/>
            </p:cNvSpPr>
            <p:nvPr/>
          </p:nvSpPr>
          <p:spPr bwMode="auto">
            <a:xfrm>
              <a:off x="952" y="2202"/>
              <a:ext cx="1230" cy="1"/>
            </a:xfrm>
            <a:prstGeom prst="line">
              <a:avLst/>
            </a:prstGeom>
            <a:noFill/>
            <a:ln w="12600">
              <a:solidFill>
                <a:srgbClr val="000000"/>
              </a:solidFill>
              <a:miter lim="800000"/>
              <a:headEnd/>
              <a:tailEnd/>
            </a:ln>
            <a:effectLst/>
          </p:spPr>
          <p:txBody>
            <a:bodyPr/>
            <a:lstStyle/>
            <a:p>
              <a:endParaRPr lang="en-US"/>
            </a:p>
          </p:txBody>
        </p:sp>
        <p:sp>
          <p:nvSpPr>
            <p:cNvPr id="65578" name="Line 42"/>
            <p:cNvSpPr>
              <a:spLocks noChangeShapeType="1"/>
            </p:cNvSpPr>
            <p:nvPr/>
          </p:nvSpPr>
          <p:spPr bwMode="auto">
            <a:xfrm>
              <a:off x="952" y="1799"/>
              <a:ext cx="1" cy="403"/>
            </a:xfrm>
            <a:prstGeom prst="line">
              <a:avLst/>
            </a:prstGeom>
            <a:noFill/>
            <a:ln w="28440">
              <a:solidFill>
                <a:srgbClr val="000000"/>
              </a:solidFill>
              <a:miter lim="800000"/>
              <a:headEnd/>
              <a:tailEnd/>
            </a:ln>
            <a:effectLst/>
          </p:spPr>
          <p:txBody>
            <a:bodyPr/>
            <a:lstStyle/>
            <a:p>
              <a:endParaRPr lang="en-US"/>
            </a:p>
          </p:txBody>
        </p:sp>
        <p:sp>
          <p:nvSpPr>
            <p:cNvPr id="65579" name="Line 43"/>
            <p:cNvSpPr>
              <a:spLocks noChangeShapeType="1"/>
            </p:cNvSpPr>
            <p:nvPr/>
          </p:nvSpPr>
          <p:spPr bwMode="auto">
            <a:xfrm>
              <a:off x="952" y="2562"/>
              <a:ext cx="1" cy="1438"/>
            </a:xfrm>
            <a:prstGeom prst="line">
              <a:avLst/>
            </a:prstGeom>
            <a:noFill/>
            <a:ln w="28440">
              <a:solidFill>
                <a:srgbClr val="000000"/>
              </a:solidFill>
              <a:miter lim="800000"/>
              <a:headEnd/>
              <a:tailEnd/>
            </a:ln>
            <a:effectLst/>
          </p:spPr>
          <p:txBody>
            <a:bodyPr/>
            <a:lstStyle/>
            <a:p>
              <a:endParaRPr lang="en-US"/>
            </a:p>
          </p:txBody>
        </p:sp>
        <p:sp>
          <p:nvSpPr>
            <p:cNvPr id="65580" name="Line 44"/>
            <p:cNvSpPr>
              <a:spLocks noChangeShapeType="1"/>
            </p:cNvSpPr>
            <p:nvPr/>
          </p:nvSpPr>
          <p:spPr bwMode="auto">
            <a:xfrm>
              <a:off x="2183" y="2202"/>
              <a:ext cx="1" cy="359"/>
            </a:xfrm>
            <a:prstGeom prst="line">
              <a:avLst/>
            </a:prstGeom>
            <a:noFill/>
            <a:ln w="12600">
              <a:solidFill>
                <a:srgbClr val="000000"/>
              </a:solidFill>
              <a:miter lim="800000"/>
              <a:headEnd/>
              <a:tailEnd/>
            </a:ln>
            <a:effectLst/>
          </p:spPr>
          <p:txBody>
            <a:bodyPr/>
            <a:lstStyle/>
            <a:p>
              <a:endParaRPr lang="en-US"/>
            </a:p>
          </p:txBody>
        </p:sp>
        <p:sp>
          <p:nvSpPr>
            <p:cNvPr id="65581" name="Line 45"/>
            <p:cNvSpPr>
              <a:spLocks noChangeShapeType="1"/>
            </p:cNvSpPr>
            <p:nvPr/>
          </p:nvSpPr>
          <p:spPr bwMode="auto">
            <a:xfrm>
              <a:off x="952" y="2562"/>
              <a:ext cx="1230" cy="1"/>
            </a:xfrm>
            <a:prstGeom prst="line">
              <a:avLst/>
            </a:prstGeom>
            <a:noFill/>
            <a:ln w="12600">
              <a:solidFill>
                <a:srgbClr val="000000"/>
              </a:solidFill>
              <a:miter lim="800000"/>
              <a:headEnd/>
              <a:tailEnd/>
            </a:ln>
            <a:effectLst/>
          </p:spPr>
          <p:txBody>
            <a:bodyPr/>
            <a:lstStyle/>
            <a:p>
              <a:endParaRPr lang="en-US"/>
            </a:p>
          </p:txBody>
        </p:sp>
      </p:grpSp>
      <p:sp>
        <p:nvSpPr>
          <p:cNvPr id="65582" name="Text Box 46"/>
          <p:cNvSpPr txBox="1">
            <a:spLocks noChangeArrowheads="1"/>
          </p:cNvSpPr>
          <p:nvPr/>
        </p:nvSpPr>
        <p:spPr bwMode="auto">
          <a:xfrm>
            <a:off x="532800" y="5943505"/>
            <a:ext cx="8153280" cy="762842"/>
          </a:xfrm>
          <a:prstGeom prst="rect">
            <a:avLst/>
          </a:prstGeom>
          <a:noFill/>
          <a:ln w="9525">
            <a:noFill/>
            <a:round/>
            <a:headEnd/>
            <a:tailEnd/>
          </a:ln>
          <a:effectLst/>
        </p:spPr>
        <p:txBody>
          <a:bodyPr lIns="81639" tIns="42452" rIns="81639" bIns="42452">
            <a:spAutoFit/>
          </a:bodyPr>
          <a:lstStyle/>
          <a:p>
            <a:pPr>
              <a:spcBef>
                <a:spcPts val="1361"/>
              </a:spcBef>
              <a:buSzPct val="100000"/>
              <a:buFont typeface="Arial" charset="0"/>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200" dirty="0">
                <a:solidFill>
                  <a:srgbClr val="000000"/>
                </a:solidFill>
                <a:ea typeface="DejaVu Sans" charset="0"/>
                <a:cs typeface="DejaVu Sans" charset="0"/>
              </a:rPr>
              <a:t> </a:t>
            </a:r>
            <a:r>
              <a:rPr lang="en-GB" sz="2200" b="1" dirty="0">
                <a:solidFill>
                  <a:srgbClr val="000000"/>
                </a:solidFill>
                <a:ea typeface="DejaVu Sans" charset="0"/>
                <a:cs typeface="DejaVu Sans" charset="0"/>
              </a:rPr>
              <a:t>Ps chose A over B, B over C, C over D, D over E, but……E over A (difference in intelligence outweighed)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456480" y="190100"/>
            <a:ext cx="8229600" cy="1193729"/>
          </a:xfrm>
          <a:ln/>
        </p:spPr>
        <p:txBody>
          <a:bodyPr lIns="81639" tIns="42452" rIns="81639" bIns="42452">
            <a:spAutoFit/>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Expected Utility Theory – </a:t>
            </a:r>
            <a:br>
              <a:rPr lang="en-GB" sz="3600" dirty="0"/>
            </a:br>
            <a:r>
              <a:rPr lang="en-GB" sz="3600" dirty="0"/>
              <a:t>Crucial Features</a:t>
            </a:r>
          </a:p>
        </p:txBody>
      </p:sp>
      <p:sp>
        <p:nvSpPr>
          <p:cNvPr id="66562" name="Rectangle 2"/>
          <p:cNvSpPr>
            <a:spLocks noGrp="1" noChangeArrowheads="1"/>
          </p:cNvSpPr>
          <p:nvPr>
            <p:ph type="body" idx="1"/>
          </p:nvPr>
        </p:nvSpPr>
        <p:spPr>
          <a:xfrm>
            <a:off x="456480" y="1600009"/>
            <a:ext cx="8229600" cy="3815985"/>
          </a:xfrm>
          <a:ln/>
        </p:spPr>
        <p:txBody>
          <a:bodyPr lIns="81639" tIns="42452" rIns="81639" bIns="42452">
            <a:spAutoFit/>
          </a:bodyPr>
          <a:lstStyle/>
          <a:p>
            <a:pPr>
              <a:lnSpc>
                <a:spcPct val="90000"/>
              </a:lnSpc>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Utility (“degree of liking”) is defined by (revealed) preferences</a:t>
            </a:r>
          </a:p>
          <a:p>
            <a:pPr lvl="1">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i.e. U(A) &gt; U(B) </a:t>
            </a:r>
            <a:r>
              <a:rPr lang="en-GB" dirty="0" err="1"/>
              <a:t>iff</a:t>
            </a:r>
            <a:r>
              <a:rPr lang="en-GB" dirty="0"/>
              <a:t> A is preferred to (chosen over) B</a:t>
            </a:r>
          </a:p>
          <a:p>
            <a:pPr lvl="1">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Contradicted by preference reversal</a:t>
            </a:r>
          </a:p>
          <a:p>
            <a:pPr>
              <a:lnSpc>
                <a:spcPct val="90000"/>
              </a:lnSpc>
              <a:spcBef>
                <a:spcPts val="726"/>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Preferences are well ordered </a:t>
            </a:r>
          </a:p>
          <a:p>
            <a:pPr lvl="1">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i.e. transitive: If A </a:t>
            </a:r>
            <a:r>
              <a:rPr lang="en-GB" dirty="0">
                <a:latin typeface="MS Mincho" pitchFamily="49" charset="-128"/>
                <a:ea typeface="MS Mincho" pitchFamily="49" charset="-128"/>
              </a:rPr>
              <a:t>≻</a:t>
            </a:r>
            <a:r>
              <a:rPr lang="en-GB" dirty="0">
                <a:ea typeface="MS Mincho" pitchFamily="49" charset="-128"/>
              </a:rPr>
              <a:t> B and B </a:t>
            </a:r>
            <a:r>
              <a:rPr lang="en-GB" dirty="0">
                <a:latin typeface="MS Mincho" pitchFamily="49" charset="-128"/>
                <a:ea typeface="MS Mincho" pitchFamily="49" charset="-128"/>
              </a:rPr>
              <a:t>≻</a:t>
            </a:r>
            <a:r>
              <a:rPr lang="en-GB" dirty="0">
                <a:ea typeface="MS Mincho" pitchFamily="49" charset="-128"/>
              </a:rPr>
              <a:t> C, then A </a:t>
            </a:r>
            <a:r>
              <a:rPr lang="en-GB" dirty="0">
                <a:latin typeface="MS Mincho" pitchFamily="49" charset="-128"/>
                <a:ea typeface="MS Mincho" pitchFamily="49" charset="-128"/>
              </a:rPr>
              <a:t>≻</a:t>
            </a:r>
            <a:r>
              <a:rPr lang="en-GB" dirty="0">
                <a:ea typeface="MS Mincho" pitchFamily="49" charset="-128"/>
              </a:rPr>
              <a:t> C</a:t>
            </a:r>
          </a:p>
          <a:p>
            <a:pPr lvl="1">
              <a:lnSpc>
                <a:spcPct val="90000"/>
              </a:lnSpc>
              <a:spcBef>
                <a:spcPts val="635"/>
              </a:spcBef>
              <a:spcAft>
                <a:spcPct val="0"/>
              </a:spcAft>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ea typeface="MS Mincho" pitchFamily="49" charset="-128"/>
              </a:rPr>
              <a:t> Contradicted by three-option </a:t>
            </a:r>
            <a:r>
              <a:rPr lang="en-GB" dirty="0" err="1">
                <a:ea typeface="MS Mincho" pitchFamily="49" charset="-128"/>
              </a:rPr>
              <a:t>intransitivities</a:t>
            </a:r>
            <a:r>
              <a:rPr lang="en-GB" dirty="0">
                <a:ea typeface="MS Mincho" pitchFamily="49" charset="-128"/>
              </a:rPr>
              <a:t> (and preference reversals)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3888</Words>
  <Application>Microsoft Office PowerPoint</Application>
  <PresentationFormat>On-screen Show (4:3)</PresentationFormat>
  <Paragraphs>380</Paragraphs>
  <Slides>58</Slides>
  <Notes>51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Deviations from EUT</vt:lpstr>
      <vt:lpstr>Expected utility theory says that  utilities are…</vt:lpstr>
      <vt:lpstr>Do people’s choices obey the theory of expected utility (i.e., formal rationality)?</vt:lpstr>
      <vt:lpstr>Expected Utility Theory –  Crucial Features</vt:lpstr>
      <vt:lpstr>Utility versus Preference (Lichtenstein and Slovic, 1971; 1973)</vt:lpstr>
      <vt:lpstr>Expected Utility Theory –  Crucial Features</vt:lpstr>
      <vt:lpstr>Expected Utility Theory –  Crucial Features</vt:lpstr>
      <vt:lpstr>Tests of Transitivity (A. Tversky, 1969)</vt:lpstr>
      <vt:lpstr>Expected Utility Theory –  Crucial Features</vt:lpstr>
      <vt:lpstr>Expected Utility Theory –  Crucial Features</vt:lpstr>
      <vt:lpstr>Testing Expected Utility (Tversky and Kahneman, 1981)</vt:lpstr>
      <vt:lpstr>Testing Expected Utility (Tversky and Kahneman, 1981)</vt:lpstr>
      <vt:lpstr>Testing Expected Utility (Tversky and Kahneman, 1981)</vt:lpstr>
      <vt:lpstr>Testing Expected Utility (Tversky and Kahneman, 1981)</vt:lpstr>
      <vt:lpstr>Testing Expected Utility (Tversky and Kahneman, 1981)</vt:lpstr>
      <vt:lpstr>Expected Utility Theory –  Crucial Features</vt:lpstr>
      <vt:lpstr>So, people’s choices do not obey formal rationality.  Are their preferences nonetheless stable? </vt:lpstr>
      <vt:lpstr>Neoclassical Assumptions About Preferences</vt:lpstr>
      <vt:lpstr>A Test of Descriptive Invariance (Tversky and Kahneman, 1981)</vt:lpstr>
      <vt:lpstr>A Test of Descriptive Invariance (Tversky and Kahneman, 1981)</vt:lpstr>
      <vt:lpstr>A Test of Descriptive Invariance (continued) </vt:lpstr>
      <vt:lpstr>A Test of Descriptive Invariance (continued) </vt:lpstr>
      <vt:lpstr>A Test of Descriptive Invariance (continued) </vt:lpstr>
      <vt:lpstr>Framing Effects (Tversky and Kahneman, 1981)</vt:lpstr>
      <vt:lpstr>Framing Effects (Tversky and Kahneman, 1981)</vt:lpstr>
      <vt:lpstr>Neoclassical Assumptions About Preferences</vt:lpstr>
      <vt:lpstr>Neoclassical Assumptions About Preferences</vt:lpstr>
      <vt:lpstr>Status Quo Bias (Kahnemen, Knetsch, and Thaler, 1990)</vt:lpstr>
      <vt:lpstr>Status Quo Bias (Kahnemen, Knetsch, and Thaler, 1990)</vt:lpstr>
      <vt:lpstr>Mental accounts and expectations (Tversky and Kahneman, 1981)</vt:lpstr>
      <vt:lpstr>Mental accounts and expectations (Tversky and Kahneman, 1981)</vt:lpstr>
      <vt:lpstr>Mental accounts and expectations (Tversky and Kahneman, 1981)</vt:lpstr>
      <vt:lpstr>Mental accounts and expectations (Tversky and Kahneman, 1981)</vt:lpstr>
      <vt:lpstr>Dependence on Ratios (Tversky and Kahneman, 1981)</vt:lpstr>
      <vt:lpstr>Neoclassical Assumptions About Preferences</vt:lpstr>
      <vt:lpstr>More Neoclassical Assumptions About Preferences</vt:lpstr>
      <vt:lpstr>Prospect Theory (Kahneman and Tversky, 1979; 1992)</vt:lpstr>
      <vt:lpstr>The Value Function</vt:lpstr>
      <vt:lpstr>Prospect Theory (Kahneman and Tversky, 1979; 1992)</vt:lpstr>
      <vt:lpstr>Some everyday, observed consequences of prospect theory (Camerer, 2000)</vt:lpstr>
      <vt:lpstr>More serious consequences</vt:lpstr>
      <vt:lpstr>Slide 42</vt:lpstr>
      <vt:lpstr>Slide 43</vt:lpstr>
      <vt:lpstr>Slide 44</vt:lpstr>
      <vt:lpstr>Slide 45</vt:lpstr>
      <vt:lpstr>Slide 46</vt:lpstr>
      <vt:lpstr>Implication</vt:lpstr>
      <vt:lpstr>Okay, people are not generally rational and don’t have stable preferences, but aren’t they at least basically selfish?</vt:lpstr>
      <vt:lpstr>Self-Interest Assumption in  Game Theory</vt:lpstr>
      <vt:lpstr>Prisoner’s Dilemma (Tucker, 1955)</vt:lpstr>
      <vt:lpstr>Prisoner’s Dilemma Labeling Experiment (Ross and Samuels, 1993)</vt:lpstr>
      <vt:lpstr>The Ultimatum Game (Guth et al., 1982)</vt:lpstr>
      <vt:lpstr>The Ultimatum Game (Guth et al., 1982)</vt:lpstr>
      <vt:lpstr>Ultimatum game experiment (Thaler, 1988)</vt:lpstr>
      <vt:lpstr>Dictator Game (Kahneman et al., 1986)</vt:lpstr>
      <vt:lpstr>Ultimatum and Dictator Games in Traditional Societies (Henrich et al., 2001)</vt:lpstr>
      <vt:lpstr>Ultimatum and Dictator Games in Traditional Societies (Henrich et al., 2001)</vt:lpstr>
      <vt:lpstr>Are people generally rational?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Deviations from EUT</dc:title>
  <dc:creator>acer</dc:creator>
  <cp:lastModifiedBy>nisheeth</cp:lastModifiedBy>
  <cp:revision>6</cp:revision>
  <dcterms:created xsi:type="dcterms:W3CDTF">2018-03-16T14:31:49Z</dcterms:created>
  <dcterms:modified xsi:type="dcterms:W3CDTF">2018-04-05T02:08:19Z</dcterms:modified>
</cp:coreProperties>
</file>