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5" r:id="rId3"/>
    <p:sldId id="277" r:id="rId4"/>
    <p:sldId id="290" r:id="rId5"/>
    <p:sldId id="276" r:id="rId6"/>
    <p:sldId id="278" r:id="rId7"/>
    <p:sldId id="279" r:id="rId8"/>
    <p:sldId id="280" r:id="rId9"/>
    <p:sldId id="303" r:id="rId10"/>
    <p:sldId id="304" r:id="rId11"/>
    <p:sldId id="298" r:id="rId12"/>
    <p:sldId id="302" r:id="rId13"/>
    <p:sldId id="281" r:id="rId14"/>
    <p:sldId id="282" r:id="rId15"/>
    <p:sldId id="283" r:id="rId16"/>
    <p:sldId id="257" r:id="rId17"/>
    <p:sldId id="258" r:id="rId18"/>
    <p:sldId id="261" r:id="rId19"/>
    <p:sldId id="262" r:id="rId20"/>
    <p:sldId id="263" r:id="rId21"/>
    <p:sldId id="264" r:id="rId22"/>
    <p:sldId id="265" r:id="rId23"/>
    <p:sldId id="295" r:id="rId24"/>
    <p:sldId id="296" r:id="rId25"/>
    <p:sldId id="297" r:id="rId26"/>
    <p:sldId id="291" r:id="rId27"/>
    <p:sldId id="294" r:id="rId28"/>
    <p:sldId id="292" r:id="rId29"/>
    <p:sldId id="293" r:id="rId30"/>
    <p:sldId id="30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D418A3-0259-4648-9EC0-CBE0F67D2348}" type="datetimeFigureOut">
              <a:rPr lang="en-GB" smtClean="0"/>
              <a:pPr/>
              <a:t>05/04/2018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9C705-1D2C-4211-A735-7842D0EC26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FD9897-8731-41B4-A774-C70D8BE3CFA1}" type="slidenum">
              <a:rPr lang="en-GB"/>
              <a:pPr/>
              <a:t>4</a:t>
            </a:fld>
            <a:endParaRPr lang="en-GB"/>
          </a:p>
        </p:txBody>
      </p:sp>
      <p:sp>
        <p:nvSpPr>
          <p:cNvPr id="20582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582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ea typeface="ＭＳ Ｐゴシック" charset="0"/>
              </a:defRPr>
            </a:lvl1pPr>
            <a:lvl2pPr marL="742950" indent="-285750" defTabSz="931863" eaLnBrk="0" hangingPunct="0">
              <a:defRPr>
                <a:solidFill>
                  <a:schemeClr val="tx1"/>
                </a:solidFill>
                <a:latin typeface="Arial" charset="0"/>
                <a:ea typeface="ＭＳ Ｐゴシック" charset="0"/>
              </a:defRPr>
            </a:lvl2pPr>
            <a:lvl3pPr marL="1143000" indent="-228600" defTabSz="931863" eaLnBrk="0" hangingPunct="0">
              <a:defRPr>
                <a:solidFill>
                  <a:schemeClr val="tx1"/>
                </a:solidFill>
                <a:latin typeface="Arial" charset="0"/>
                <a:ea typeface="ＭＳ Ｐゴシック" charset="0"/>
              </a:defRPr>
            </a:lvl3pPr>
            <a:lvl4pPr marL="1600200" indent="-228600" defTabSz="931863" eaLnBrk="0" hangingPunct="0">
              <a:defRPr>
                <a:solidFill>
                  <a:schemeClr val="tx1"/>
                </a:solidFill>
                <a:latin typeface="Arial" charset="0"/>
                <a:ea typeface="ＭＳ Ｐゴシック" charset="0"/>
              </a:defRPr>
            </a:lvl4pPr>
            <a:lvl5pPr marL="2057400" indent="-228600" defTabSz="931863" eaLnBrk="0" hangingPunct="0">
              <a:defRPr>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524418D-4745-7C42-9BF7-8445B5894973}" type="slidenum">
              <a:rPr lang="en-US"/>
              <a:pPr eaLnBrk="1" hangingPunct="1"/>
              <a:t>9</a:t>
            </a:fld>
            <a:endParaRPr lang="en-US"/>
          </a:p>
        </p:txBody>
      </p:sp>
      <p:sp>
        <p:nvSpPr>
          <p:cNvPr id="44035" name="Rectangle 2"/>
          <p:cNvSpPr>
            <a:spLocks noGrp="1" noRot="1" noChangeAspect="1" noChangeArrowheads="1" noTextEdit="1"/>
          </p:cNvSpPr>
          <p:nvPr>
            <p:ph type="sldImg"/>
          </p:nvPr>
        </p:nvSpPr>
        <p:spPr>
          <a:xfrm>
            <a:off x="1144588" y="685800"/>
            <a:ext cx="4572000" cy="3429000"/>
          </a:xfrm>
          <a:ln/>
        </p:spPr>
      </p:sp>
      <p:sp>
        <p:nvSpPr>
          <p:cNvPr id="44036" name="Rectangle 3"/>
          <p:cNvSpPr>
            <a:spLocks noGrp="1" noChangeArrowheads="1"/>
          </p:cNvSpPr>
          <p:nvPr>
            <p:ph type="body" idx="1"/>
          </p:nvPr>
        </p:nvSpPr>
        <p:spPr>
          <a:xfrm>
            <a:off x="685800" y="4344025"/>
            <a:ext cx="5486400" cy="41144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ea typeface="ＭＳ Ｐゴシック" charset="0"/>
              </a:defRPr>
            </a:lvl1pPr>
            <a:lvl2pPr marL="742950" indent="-285750" defTabSz="931863" eaLnBrk="0" hangingPunct="0">
              <a:defRPr>
                <a:solidFill>
                  <a:schemeClr val="tx1"/>
                </a:solidFill>
                <a:latin typeface="Arial" charset="0"/>
                <a:ea typeface="ＭＳ Ｐゴシック" charset="0"/>
              </a:defRPr>
            </a:lvl2pPr>
            <a:lvl3pPr marL="1143000" indent="-228600" defTabSz="931863" eaLnBrk="0" hangingPunct="0">
              <a:defRPr>
                <a:solidFill>
                  <a:schemeClr val="tx1"/>
                </a:solidFill>
                <a:latin typeface="Arial" charset="0"/>
                <a:ea typeface="ＭＳ Ｐゴシック" charset="0"/>
              </a:defRPr>
            </a:lvl3pPr>
            <a:lvl4pPr marL="1600200" indent="-228600" defTabSz="931863" eaLnBrk="0" hangingPunct="0">
              <a:defRPr>
                <a:solidFill>
                  <a:schemeClr val="tx1"/>
                </a:solidFill>
                <a:latin typeface="Arial" charset="0"/>
                <a:ea typeface="ＭＳ Ｐゴシック" charset="0"/>
              </a:defRPr>
            </a:lvl4pPr>
            <a:lvl5pPr marL="2057400" indent="-228600" defTabSz="931863" eaLnBrk="0" hangingPunct="0">
              <a:defRPr>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7878053-0ED4-9E45-966F-7FB7E98F9A32}" type="slidenum">
              <a:rPr lang="en-US"/>
              <a:pPr eaLnBrk="1" hangingPunct="1"/>
              <a:t>10</a:t>
            </a:fld>
            <a:endParaRPr lang="en-US"/>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685800" y="4344025"/>
            <a:ext cx="5486400" cy="41144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Testing for the asymmetrically dominated decoy effect. An option is said to be dominated if it is lower in one attribute than an alternative. A decoy is asymmetrically dominated if it is inferior to one option in all attributes, but is only inferior to the other option along one attribute. In our experiment, the decoy (1D) is dominated on both attributes by the target (3D), but is only dominated by the competitor along one attribute (oatmeal concentration).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The proportion of plasmodia selecting the target, competitor or the decoy. (a) Non-starved plasmodia. (b) Starved plasmodia. The numbers above the bars indicate the number of plasmodia in each group. (</a:t>
            </a:r>
            <a:r>
              <a:rPr lang="en-GB" dirty="0" err="1">
                <a:latin typeface="Arial" charset="0"/>
                <a:ea typeface="msgothic" charset="0"/>
                <a:cs typeface="msgothic" charset="0"/>
              </a:rPr>
              <a:t>a,b</a:t>
            </a:r>
            <a:r>
              <a:rPr lang="en-GB" dirty="0">
                <a:latin typeface="Arial" charset="0"/>
                <a:ea typeface="msgothic" charset="0"/>
                <a:cs typeface="msgothic" charset="0"/>
              </a:rPr>
              <a:t>) Grey bars, binary; black bars, ternary.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F1777-AD56-4A6F-ACC4-616CF458E565}" type="datetimeFigureOut">
              <a:rPr lang="en-GB" smtClean="0"/>
              <a:pPr/>
              <a:t>05/04/2018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D7347-499A-4BB2-8A5A-027564AEBB0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F1777-AD56-4A6F-ACC4-616CF458E565}" type="datetimeFigureOut">
              <a:rPr lang="en-GB" smtClean="0"/>
              <a:pPr/>
              <a:t>05/04/2018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D7347-499A-4BB2-8A5A-027564AEBB0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Preference reversals and </a:t>
            </a:r>
            <a:r>
              <a:rPr lang="en-US" dirty="0" smtClean="0"/>
              <a:t>their consequences</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5</a:t>
            </a:r>
            <a:r>
              <a:rPr lang="en-US" baseline="30000" dirty="0" smtClean="0"/>
              <a:t>th</a:t>
            </a:r>
            <a:r>
              <a:rPr lang="en-US" dirty="0" smtClean="0"/>
              <a:t> April </a:t>
            </a:r>
            <a:r>
              <a:rPr lang="en-US" dirty="0" smtClean="0"/>
              <a:t>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dirty="0" smtClean="0">
                <a:latin typeface="Arial" charset="0"/>
              </a:rPr>
              <a:t>Deeper Problem: </a:t>
            </a:r>
            <a:r>
              <a:rPr lang="nl-NL" dirty="0">
                <a:latin typeface="Arial" charset="0"/>
              </a:rPr>
              <a:t>Cheeseburgers</a:t>
            </a:r>
          </a:p>
        </p:txBody>
      </p:sp>
      <p:pic>
        <p:nvPicPr>
          <p:cNvPr id="25603" name="Picture 3" descr="actie_123chees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752600"/>
            <a:ext cx="7269163" cy="397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2346325" y="6045200"/>
            <a:ext cx="4359275" cy="355600"/>
            <a:chOff x="2113" y="3808"/>
            <a:chExt cx="2746" cy="224"/>
          </a:xfrm>
        </p:grpSpPr>
        <p:sp>
          <p:nvSpPr>
            <p:cNvPr id="25607" name="Rectangle 7"/>
            <p:cNvSpPr>
              <a:spLocks noChangeArrowheads="1"/>
            </p:cNvSpPr>
            <p:nvPr/>
          </p:nvSpPr>
          <p:spPr bwMode="auto">
            <a:xfrm>
              <a:off x="4330" y="3811"/>
              <a:ext cx="529" cy="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spcBef>
                  <a:spcPct val="50000"/>
                </a:spcBef>
              </a:pPr>
              <a:r>
                <a:rPr lang="nl-NL" sz="1700" b="1">
                  <a:solidFill>
                    <a:srgbClr val="0000FF"/>
                  </a:solidFill>
                  <a:latin typeface="Verdana" charset="0"/>
                </a:rPr>
                <a:t> 10%</a:t>
              </a:r>
            </a:p>
          </p:txBody>
        </p:sp>
        <p:sp>
          <p:nvSpPr>
            <p:cNvPr id="25608" name="Rectangle 8"/>
            <p:cNvSpPr>
              <a:spLocks noChangeArrowheads="1"/>
            </p:cNvSpPr>
            <p:nvPr/>
          </p:nvSpPr>
          <p:spPr bwMode="auto">
            <a:xfrm>
              <a:off x="2113" y="3808"/>
              <a:ext cx="482" cy="22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nl-NL" sz="1700" b="1" dirty="0">
                  <a:solidFill>
                    <a:srgbClr val="0000FF"/>
                  </a:solidFill>
                  <a:latin typeface="Verdana" charset="0"/>
                </a:rPr>
                <a:t>30%</a:t>
              </a:r>
              <a:endParaRPr lang="en-US" sz="1700" b="1" dirty="0">
                <a:solidFill>
                  <a:srgbClr val="0000FF"/>
                </a:solidFill>
                <a:latin typeface="Verdana" charset="0"/>
              </a:endParaRPr>
            </a:p>
          </p:txBody>
        </p:sp>
        <p:sp>
          <p:nvSpPr>
            <p:cNvPr id="25609" name="Rectangle 9"/>
            <p:cNvSpPr>
              <a:spLocks noChangeArrowheads="1"/>
            </p:cNvSpPr>
            <p:nvPr/>
          </p:nvSpPr>
          <p:spPr bwMode="auto">
            <a:xfrm>
              <a:off x="3217" y="3808"/>
              <a:ext cx="482" cy="22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nl-NL" sz="1700" b="1">
                  <a:solidFill>
                    <a:srgbClr val="FF0000"/>
                  </a:solidFill>
                  <a:latin typeface="Verdana" charset="0"/>
                </a:rPr>
                <a:t>60%</a:t>
              </a:r>
              <a:endParaRPr lang="en-US" sz="1700" b="1">
                <a:solidFill>
                  <a:srgbClr val="FF0000"/>
                </a:solidFill>
                <a:latin typeface="Verdana" charset="0"/>
              </a:endParaRPr>
            </a:p>
          </p:txBody>
        </p:sp>
      </p:grpSp>
    </p:spTree>
    <p:extLst>
      <p:ext uri="{BB962C8B-B14F-4D97-AF65-F5344CB8AC3E}">
        <p14:creationId xmlns="" xmlns:p14="http://schemas.microsoft.com/office/powerpoint/2010/main" val="276358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one choose?</a:t>
            </a:r>
            <a:endParaRPr lang="en-US" dirty="0"/>
          </a:p>
        </p:txBody>
      </p:sp>
      <p:sp>
        <p:nvSpPr>
          <p:cNvPr id="4" name="Content Placeholder 3"/>
          <p:cNvSpPr>
            <a:spLocks noGrp="1"/>
          </p:cNvSpPr>
          <p:nvPr>
            <p:ph sz="half" idx="1"/>
          </p:nvPr>
        </p:nvSpPr>
        <p:spPr/>
        <p:txBody>
          <a:bodyPr/>
          <a:lstStyle/>
          <a:p>
            <a:r>
              <a:rPr lang="en-US" dirty="0" smtClean="0"/>
              <a:t>People make choices</a:t>
            </a:r>
          </a:p>
          <a:p>
            <a:r>
              <a:rPr lang="en-US" dirty="0" smtClean="0"/>
              <a:t>How?</a:t>
            </a:r>
          </a:p>
          <a:p>
            <a:pPr lvl="1"/>
            <a:r>
              <a:rPr lang="en-US" dirty="0" smtClean="0"/>
              <a:t>No reason (irrationalism)</a:t>
            </a:r>
          </a:p>
          <a:p>
            <a:pPr lvl="1"/>
            <a:r>
              <a:rPr lang="en-US" dirty="0" smtClean="0"/>
              <a:t>They pick what they prefer (rationalism)</a:t>
            </a:r>
          </a:p>
          <a:p>
            <a:r>
              <a:rPr lang="en-US" dirty="0" smtClean="0"/>
              <a:t>Rational choice requires assuming an underlying preference relation (&gt;)</a:t>
            </a:r>
          </a:p>
          <a:p>
            <a:endParaRPr lang="en-US" dirty="0"/>
          </a:p>
        </p:txBody>
      </p:sp>
      <p:sp>
        <p:nvSpPr>
          <p:cNvPr id="21" name="Content Placeholder 20"/>
          <p:cNvSpPr>
            <a:spLocks noGrp="1"/>
          </p:cNvSpPr>
          <p:nvPr>
            <p:ph sz="half" idx="2"/>
          </p:nvPr>
        </p:nvSpPr>
        <p:spPr>
          <a:xfrm>
            <a:off x="5334000" y="1981200"/>
            <a:ext cx="2895600" cy="762001"/>
          </a:xfrm>
          <a:prstGeom prst="roundRect">
            <a:avLst>
              <a:gd name="adj" fmla="val 0"/>
            </a:avLst>
          </a:prstGeom>
          <a:solidFill>
            <a:schemeClr val="accent2">
              <a:alpha val="23000"/>
            </a:schemeClr>
          </a:solid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US" spc="-300" dirty="0" smtClean="0">
                <a:solidFill>
                  <a:srgbClr val="000000"/>
                </a:solidFill>
                <a:latin typeface="Wingdings"/>
              </a:rPr>
              <a:t>Q T l</a:t>
            </a:r>
          </a:p>
        </p:txBody>
      </p:sp>
      <p:sp>
        <p:nvSpPr>
          <p:cNvPr id="22" name="Content Placeholder 20"/>
          <p:cNvSpPr txBox="1">
            <a:spLocks/>
          </p:cNvSpPr>
          <p:nvPr/>
        </p:nvSpPr>
        <p:spPr>
          <a:xfrm>
            <a:off x="5334000" y="3352800"/>
            <a:ext cx="2895600" cy="762001"/>
          </a:xfrm>
          <a:prstGeom prst="roundRect">
            <a:avLst>
              <a:gd name="adj" fmla="val 0"/>
            </a:avLst>
          </a:prstGeom>
          <a:solidFill>
            <a:schemeClr val="accent2">
              <a:alpha val="23000"/>
            </a:schemeClr>
          </a:solidFill>
          <a:ln w="38100" cap="flat" cmpd="sng" algn="ctr">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342900" lvl="0" indent="-342900" algn="ctr">
              <a:spcBef>
                <a:spcPct val="20000"/>
              </a:spcBef>
            </a:pPr>
            <a:r>
              <a:rPr kumimoji="0" lang="en-US" sz="2800" b="0" i="0" u="none" strike="noStrike" kern="1200" cap="none" spc="-300" normalizeH="0" baseline="0" noProof="0" dirty="0" smtClean="0">
                <a:ln>
                  <a:noFill/>
                </a:ln>
                <a:solidFill>
                  <a:srgbClr val="000000"/>
                </a:solidFill>
                <a:effectLst/>
                <a:uLnTx/>
                <a:uFillTx/>
                <a:latin typeface="Wingdings"/>
                <a:ea typeface="+mn-ea"/>
                <a:cs typeface="+mn-cs"/>
              </a:rPr>
              <a:t>Q </a:t>
            </a:r>
            <a:r>
              <a:rPr lang="en-US" sz="2800" spc="-300" dirty="0" smtClean="0">
                <a:solidFill>
                  <a:srgbClr val="000000"/>
                </a:solidFill>
                <a:latin typeface="Wingdings"/>
              </a:rPr>
              <a:t>T l</a:t>
            </a:r>
            <a:endParaRPr kumimoji="0" lang="en-US" sz="2800" b="0" i="0" u="none" strike="noStrike" kern="1200" cap="none" spc="-300" normalizeH="0" baseline="0" noProof="0" dirty="0" smtClean="0">
              <a:ln>
                <a:noFill/>
              </a:ln>
              <a:solidFill>
                <a:srgbClr val="000000"/>
              </a:solidFill>
              <a:effectLst/>
              <a:uLnTx/>
              <a:uFillTx/>
              <a:latin typeface="Wingdings"/>
              <a:ea typeface="+mn-ea"/>
              <a:cs typeface="+mn-cs"/>
            </a:endParaRPr>
          </a:p>
        </p:txBody>
      </p:sp>
      <p:sp>
        <p:nvSpPr>
          <p:cNvPr id="23" name="Oval 22"/>
          <p:cNvSpPr/>
          <p:nvPr/>
        </p:nvSpPr>
        <p:spPr>
          <a:xfrm>
            <a:off x="6019800" y="3505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6"/>
          <p:cNvGrpSpPr/>
          <p:nvPr/>
        </p:nvGrpSpPr>
        <p:grpSpPr>
          <a:xfrm>
            <a:off x="5410200" y="4695051"/>
            <a:ext cx="1095746" cy="369332"/>
            <a:chOff x="5638800" y="4654034"/>
            <a:chExt cx="1095746" cy="369332"/>
          </a:xfrm>
        </p:grpSpPr>
        <p:sp>
          <p:nvSpPr>
            <p:cNvPr id="24" name="Rectangle 23"/>
            <p:cNvSpPr/>
            <p:nvPr/>
          </p:nvSpPr>
          <p:spPr>
            <a:xfrm>
              <a:off x="5638800" y="4654034"/>
              <a:ext cx="351378" cy="369332"/>
            </a:xfrm>
            <a:prstGeom prst="rect">
              <a:avLst/>
            </a:prstGeom>
          </p:spPr>
          <p:txBody>
            <a:bodyPr wrap="none">
              <a:spAutoFit/>
            </a:bodyPr>
            <a:lstStyle/>
            <a:p>
              <a:r>
                <a:rPr lang="en-US" spc="-300" dirty="0" smtClean="0">
                  <a:solidFill>
                    <a:srgbClr val="000000"/>
                  </a:solidFill>
                  <a:latin typeface="Wingdings"/>
                </a:rPr>
                <a:t>Q</a:t>
              </a:r>
              <a:endParaRPr lang="en-US" dirty="0"/>
            </a:p>
          </p:txBody>
        </p:sp>
        <p:sp>
          <p:nvSpPr>
            <p:cNvPr id="25" name="Rectangle 24"/>
            <p:cNvSpPr/>
            <p:nvPr/>
          </p:nvSpPr>
          <p:spPr>
            <a:xfrm>
              <a:off x="6400800" y="4654034"/>
              <a:ext cx="333746" cy="369332"/>
            </a:xfrm>
            <a:prstGeom prst="rect">
              <a:avLst/>
            </a:prstGeom>
          </p:spPr>
          <p:txBody>
            <a:bodyPr wrap="none">
              <a:spAutoFit/>
            </a:bodyPr>
            <a:lstStyle/>
            <a:p>
              <a:r>
                <a:rPr lang="en-US" spc="-300" dirty="0" smtClean="0">
                  <a:solidFill>
                    <a:srgbClr val="000000"/>
                  </a:solidFill>
                  <a:latin typeface="Wingdings"/>
                </a:rPr>
                <a:t>T</a:t>
              </a:r>
              <a:endParaRPr lang="en-US" dirty="0"/>
            </a:p>
          </p:txBody>
        </p:sp>
        <p:sp>
          <p:nvSpPr>
            <p:cNvPr id="26" name="Rectangle 25"/>
            <p:cNvSpPr/>
            <p:nvPr/>
          </p:nvSpPr>
          <p:spPr>
            <a:xfrm>
              <a:off x="6019800" y="4654034"/>
              <a:ext cx="300082" cy="369332"/>
            </a:xfrm>
            <a:prstGeom prst="rect">
              <a:avLst/>
            </a:prstGeom>
          </p:spPr>
          <p:txBody>
            <a:bodyPr wrap="none">
              <a:spAutoFit/>
            </a:bodyPr>
            <a:lstStyle/>
            <a:p>
              <a:r>
                <a:rPr lang="en-US" dirty="0" smtClean="0"/>
                <a:t>&gt;</a:t>
              </a:r>
              <a:endParaRPr lang="en-US" dirty="0"/>
            </a:p>
          </p:txBody>
        </p:sp>
      </p:grpSp>
      <p:grpSp>
        <p:nvGrpSpPr>
          <p:cNvPr id="5" name="Group 27"/>
          <p:cNvGrpSpPr/>
          <p:nvPr/>
        </p:nvGrpSpPr>
        <p:grpSpPr>
          <a:xfrm>
            <a:off x="6934200" y="4695051"/>
            <a:ext cx="1081318" cy="369332"/>
            <a:chOff x="5638800" y="4654034"/>
            <a:chExt cx="1081318" cy="369332"/>
          </a:xfrm>
        </p:grpSpPr>
        <p:sp>
          <p:nvSpPr>
            <p:cNvPr id="29" name="Rectangle 28"/>
            <p:cNvSpPr/>
            <p:nvPr/>
          </p:nvSpPr>
          <p:spPr>
            <a:xfrm>
              <a:off x="5638800" y="4654034"/>
              <a:ext cx="351378" cy="369332"/>
            </a:xfrm>
            <a:prstGeom prst="rect">
              <a:avLst/>
            </a:prstGeom>
          </p:spPr>
          <p:txBody>
            <a:bodyPr wrap="none">
              <a:spAutoFit/>
            </a:bodyPr>
            <a:lstStyle/>
            <a:p>
              <a:r>
                <a:rPr lang="en-US" spc="-300" dirty="0" smtClean="0">
                  <a:solidFill>
                    <a:srgbClr val="000000"/>
                  </a:solidFill>
                  <a:latin typeface="Wingdings"/>
                </a:rPr>
                <a:t>Q</a:t>
              </a:r>
              <a:endParaRPr lang="en-US" dirty="0"/>
            </a:p>
          </p:txBody>
        </p:sp>
        <p:sp>
          <p:nvSpPr>
            <p:cNvPr id="30" name="Rectangle 29"/>
            <p:cNvSpPr/>
            <p:nvPr/>
          </p:nvSpPr>
          <p:spPr>
            <a:xfrm>
              <a:off x="6400800" y="4654034"/>
              <a:ext cx="319318" cy="369332"/>
            </a:xfrm>
            <a:prstGeom prst="rect">
              <a:avLst/>
            </a:prstGeom>
          </p:spPr>
          <p:txBody>
            <a:bodyPr wrap="none">
              <a:spAutoFit/>
            </a:bodyPr>
            <a:lstStyle/>
            <a:p>
              <a:r>
                <a:rPr lang="en-US" spc="-300" dirty="0" smtClean="0">
                  <a:solidFill>
                    <a:srgbClr val="000000"/>
                  </a:solidFill>
                  <a:latin typeface="Wingdings"/>
                </a:rPr>
                <a:t>l</a:t>
              </a:r>
              <a:endParaRPr lang="en-US" dirty="0"/>
            </a:p>
          </p:txBody>
        </p:sp>
        <p:sp>
          <p:nvSpPr>
            <p:cNvPr id="31" name="Rectangle 30"/>
            <p:cNvSpPr/>
            <p:nvPr/>
          </p:nvSpPr>
          <p:spPr>
            <a:xfrm>
              <a:off x="6019800" y="4654034"/>
              <a:ext cx="300082" cy="369332"/>
            </a:xfrm>
            <a:prstGeom prst="rect">
              <a:avLst/>
            </a:prstGeom>
          </p:spPr>
          <p:txBody>
            <a:bodyPr wrap="none">
              <a:spAutoFit/>
            </a:bodyPr>
            <a:lstStyle/>
            <a:p>
              <a:r>
                <a:rPr lang="en-US" dirty="0" smtClean="0"/>
                <a:t>&gt;</a:t>
              </a:r>
              <a:endParaRPr lang="en-US" dirty="0"/>
            </a:p>
          </p:txBody>
        </p:sp>
      </p:grpSp>
      <p:sp>
        <p:nvSpPr>
          <p:cNvPr id="32" name="Oval 31"/>
          <p:cNvSpPr/>
          <p:nvPr/>
        </p:nvSpPr>
        <p:spPr>
          <a:xfrm>
            <a:off x="6934200" y="4572000"/>
            <a:ext cx="11430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34" name="Oval 33"/>
          <p:cNvSpPr/>
          <p:nvPr/>
        </p:nvSpPr>
        <p:spPr>
          <a:xfrm>
            <a:off x="5410200" y="4572000"/>
            <a:ext cx="11430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context effects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new choice was added to the subject’s choice set</a:t>
            </a:r>
          </a:p>
          <a:p>
            <a:r>
              <a:rPr lang="en-US" dirty="0" smtClean="0"/>
              <a:t>That caused his original preference to change</a:t>
            </a:r>
          </a:p>
          <a:p>
            <a:r>
              <a:rPr lang="en-US" dirty="0" smtClean="0"/>
              <a:t>How is that possible?</a:t>
            </a:r>
          </a:p>
          <a:p>
            <a:r>
              <a:rPr lang="en-US" dirty="0" smtClean="0"/>
              <a:t>Preference relations forbid A&gt;B if B&gt;A </a:t>
            </a:r>
          </a:p>
          <a:p>
            <a:r>
              <a:rPr lang="en-US" dirty="0" smtClean="0"/>
              <a:t>This is a fatal problem for the preference relation worldview</a:t>
            </a:r>
          </a:p>
          <a:p>
            <a:r>
              <a:rPr lang="en-US" dirty="0" smtClean="0"/>
              <a:t>If preferences can be reversed by adding another option to the set of choices, then you can’t describe peoples’ choices with preference relations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effects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choice was added to the subject’s choice set</a:t>
            </a:r>
          </a:p>
          <a:p>
            <a:r>
              <a:rPr lang="en-US" dirty="0" smtClean="0"/>
              <a:t>That caused his original preference to change</a:t>
            </a:r>
          </a:p>
          <a:p>
            <a:r>
              <a:rPr lang="en-US" dirty="0" smtClean="0"/>
              <a:t>How is that possible?</a:t>
            </a:r>
          </a:p>
          <a:p>
            <a:r>
              <a:rPr lang="en-US" dirty="0" smtClean="0"/>
              <a:t>Preference relations forbid A&gt;B if B&gt;A </a:t>
            </a:r>
          </a:p>
          <a:p>
            <a:r>
              <a:rPr lang="en-US" dirty="0" smtClean="0"/>
              <a:t>This is </a:t>
            </a:r>
            <a:r>
              <a:rPr lang="en-US" b="1" dirty="0" smtClean="0">
                <a:solidFill>
                  <a:schemeClr val="accent2"/>
                </a:solidFill>
              </a:rPr>
              <a:t>fatal</a:t>
            </a:r>
            <a:r>
              <a:rPr lang="en-US" dirty="0" smtClean="0"/>
              <a:t> for the preference relation worldview</a:t>
            </a:r>
          </a:p>
          <a:p>
            <a:r>
              <a:rPr lang="en-US" dirty="0" smtClean="0"/>
              <a:t>If preferences can be reversed by adding another option to the set of choices, then </a:t>
            </a:r>
            <a:r>
              <a:rPr lang="en-US" i="1" dirty="0" smtClean="0"/>
              <a:t>you can’t describe peoples’ choices with preference relations</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iStupid</a:t>
            </a:r>
            <a:endParaRPr lang="en-US" dirty="0"/>
          </a:p>
        </p:txBody>
      </p:sp>
      <p:pic>
        <p:nvPicPr>
          <p:cNvPr id="5" name="Content Placeholder 4" descr="4.png"/>
          <p:cNvPicPr>
            <a:picLocks noGrp="1" noChangeAspect="1"/>
          </p:cNvPicPr>
          <p:nvPr>
            <p:ph sz="half" idx="1"/>
          </p:nvPr>
        </p:nvPicPr>
        <p:blipFill>
          <a:blip r:embed="rId2" cstate="print"/>
          <a:stretch>
            <a:fillRect/>
          </a:stretch>
        </p:blipFill>
        <p:spPr>
          <a:xfrm>
            <a:off x="0" y="2200555"/>
            <a:ext cx="4495800" cy="3018308"/>
          </a:xfrm>
        </p:spPr>
      </p:pic>
      <p:pic>
        <p:nvPicPr>
          <p:cNvPr id="6" name="Content Placeholder 5" descr="5.png"/>
          <p:cNvPicPr>
            <a:picLocks noGrp="1" noChangeAspect="1"/>
          </p:cNvPicPr>
          <p:nvPr>
            <p:ph sz="half" idx="2"/>
          </p:nvPr>
        </p:nvPicPr>
        <p:blipFill>
          <a:blip r:embed="rId3" cstate="print"/>
          <a:stretch>
            <a:fillRect/>
          </a:stretch>
        </p:blipFill>
        <p:spPr>
          <a:xfrm>
            <a:off x="4648200" y="2546697"/>
            <a:ext cx="4495800" cy="238992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Biases and heuristics</a:t>
            </a:r>
            <a:endParaRPr lang="en-US" dirty="0"/>
          </a:p>
        </p:txBody>
      </p:sp>
      <p:sp>
        <p:nvSpPr>
          <p:cNvPr id="6" name="Content Placeholder 5"/>
          <p:cNvSpPr>
            <a:spLocks noGrp="1"/>
          </p:cNvSpPr>
          <p:nvPr>
            <p:ph sz="half" idx="1"/>
          </p:nvPr>
        </p:nvSpPr>
        <p:spPr/>
        <p:txBody>
          <a:bodyPr>
            <a:normAutofit fontScale="92500" lnSpcReduction="10000"/>
          </a:bodyPr>
          <a:lstStyle/>
          <a:p>
            <a:r>
              <a:rPr lang="en-US" dirty="0" smtClean="0"/>
              <a:t>People who still wanted to know how people decide what to do had to let go of the utility framework</a:t>
            </a:r>
          </a:p>
          <a:p>
            <a:r>
              <a:rPr lang="en-US" dirty="0" smtClean="0"/>
              <a:t>Focus shifted to characterizing biases and heuristics</a:t>
            </a:r>
          </a:p>
          <a:p>
            <a:r>
              <a:rPr lang="en-US" dirty="0" smtClean="0"/>
              <a:t>(Todd &amp; </a:t>
            </a:r>
            <a:r>
              <a:rPr lang="en-US" dirty="0" err="1" smtClean="0"/>
              <a:t>Gigerenzer</a:t>
            </a:r>
            <a:r>
              <a:rPr lang="en-US" dirty="0" smtClean="0"/>
              <a:t>, 2004) is a great introduction to this line of research</a:t>
            </a:r>
          </a:p>
          <a:p>
            <a:pPr>
              <a:buNone/>
            </a:pPr>
            <a:endParaRPr lang="en-US" dirty="0"/>
          </a:p>
        </p:txBody>
      </p:sp>
      <p:pic>
        <p:nvPicPr>
          <p:cNvPr id="8" name="Content Placeholder 7" descr="chaos.jpg"/>
          <p:cNvPicPr>
            <a:picLocks noGrp="1" noChangeAspect="1"/>
          </p:cNvPicPr>
          <p:nvPr>
            <p:ph sz="half" idx="2"/>
          </p:nvPr>
        </p:nvPicPr>
        <p:blipFill>
          <a:blip r:embed="rId2" cstate="print"/>
          <a:stretch>
            <a:fillRect/>
          </a:stretch>
        </p:blipFill>
        <p:spPr>
          <a:xfrm>
            <a:off x="4842261" y="1600200"/>
            <a:ext cx="3650478" cy="45259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6375" y="1341438"/>
            <a:ext cx="6227763" cy="475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457200" y="274638"/>
            <a:ext cx="85344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Arial" charset="0"/>
              </a:rPr>
              <a:t>PROBLEM:  </a:t>
            </a:r>
            <a:r>
              <a:rPr lang="nl-NL" dirty="0" err="1" smtClean="0">
                <a:latin typeface="Arial" charset="0"/>
              </a:rPr>
              <a:t>Pay</a:t>
            </a:r>
            <a:r>
              <a:rPr lang="nl-NL" dirty="0" smtClean="0">
                <a:latin typeface="Arial" charset="0"/>
              </a:rPr>
              <a:t> </a:t>
            </a:r>
            <a:r>
              <a:rPr lang="nl-NL" dirty="0" err="1" smtClean="0">
                <a:latin typeface="Arial" charset="0"/>
              </a:rPr>
              <a:t>for</a:t>
            </a:r>
            <a:r>
              <a:rPr lang="nl-NL" dirty="0" smtClean="0">
                <a:latin typeface="Arial" charset="0"/>
              </a:rPr>
              <a:t> (no) </a:t>
            </a:r>
            <a:r>
              <a:rPr lang="nl-NL" dirty="0" err="1" smtClean="0">
                <a:latin typeface="Arial" charset="0"/>
              </a:rPr>
              <a:t>Pain</a:t>
            </a:r>
            <a:endParaRPr lang="nl-NL" dirty="0">
              <a:latin typeface="Arial" charset="0"/>
            </a:endParaRPr>
          </a:p>
        </p:txBody>
      </p:sp>
    </p:spTree>
    <p:extLst>
      <p:ext uri="{BB962C8B-B14F-4D97-AF65-F5344CB8AC3E}">
        <p14:creationId xmlns="" xmlns:p14="http://schemas.microsoft.com/office/powerpoint/2010/main" val="3099070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55875" y="1268413"/>
            <a:ext cx="4032250" cy="406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491" name="TextBox 2"/>
          <p:cNvSpPr txBox="1">
            <a:spLocks noChangeArrowheads="1"/>
          </p:cNvSpPr>
          <p:nvPr/>
        </p:nvSpPr>
        <p:spPr bwMode="auto">
          <a:xfrm>
            <a:off x="250825" y="5229225"/>
            <a:ext cx="8497888" cy="969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GB" sz="2400">
                <a:solidFill>
                  <a:srgbClr val="000000"/>
                </a:solidFill>
              </a:rPr>
              <a:t>People double their offers, when they have double the money...</a:t>
            </a:r>
          </a:p>
          <a:p>
            <a:pPr>
              <a:buFont typeface="Arial" charset="0"/>
              <a:buChar char="•"/>
            </a:pPr>
            <a:endParaRPr lang="en-GB" sz="900">
              <a:solidFill>
                <a:srgbClr val="000000"/>
              </a:solidFill>
            </a:endParaRPr>
          </a:p>
          <a:p>
            <a:pPr>
              <a:buFont typeface="Arial" charset="0"/>
              <a:buChar char="•"/>
            </a:pPr>
            <a:r>
              <a:rPr lang="en-GB" sz="2400">
                <a:solidFill>
                  <a:srgbClr val="000000"/>
                </a:solidFill>
              </a:rPr>
              <a:t>Value of pain changes by x2 within minutes!</a:t>
            </a:r>
            <a:endParaRPr lang="en-US" sz="2400">
              <a:solidFill>
                <a:srgbClr val="000000"/>
              </a:solidFill>
            </a:endParaRPr>
          </a:p>
        </p:txBody>
      </p:sp>
      <p:pic>
        <p:nvPicPr>
          <p:cNvPr id="4"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66800" y="838200"/>
            <a:ext cx="6680200" cy="4365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1"/>
          <p:cNvSpPr txBox="1">
            <a:spLocks noChangeArrowheads="1"/>
          </p:cNvSpPr>
          <p:nvPr/>
        </p:nvSpPr>
        <p:spPr bwMode="auto">
          <a:xfrm>
            <a:off x="2500312" y="762000"/>
            <a:ext cx="10715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GB" dirty="0"/>
              <a:t>40p</a:t>
            </a:r>
            <a:endParaRPr lang="bg-BG" dirty="0"/>
          </a:p>
        </p:txBody>
      </p:sp>
      <p:sp>
        <p:nvSpPr>
          <p:cNvPr id="6" name="TextBox 12"/>
          <p:cNvSpPr txBox="1">
            <a:spLocks noChangeArrowheads="1"/>
          </p:cNvSpPr>
          <p:nvPr/>
        </p:nvSpPr>
        <p:spPr bwMode="auto">
          <a:xfrm>
            <a:off x="4572000" y="762000"/>
            <a:ext cx="10715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GB"/>
              <a:t>80p</a:t>
            </a:r>
            <a:endParaRPr lang="bg-BG"/>
          </a:p>
        </p:txBody>
      </p:sp>
    </p:spTree>
    <p:extLst>
      <p:ext uri="{BB962C8B-B14F-4D97-AF65-F5344CB8AC3E}">
        <p14:creationId xmlns="" xmlns:p14="http://schemas.microsoft.com/office/powerpoint/2010/main" val="3052891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Can preferences really describe human choices?</a:t>
            </a:r>
            <a:endParaRPr lang="en-US" dirty="0"/>
          </a:p>
        </p:txBody>
      </p:sp>
      <p:pic>
        <p:nvPicPr>
          <p:cNvPr id="7" name="Content Placeholder 6" descr="waiter1.png"/>
          <p:cNvPicPr>
            <a:picLocks noGrp="1" noChangeAspect="1"/>
          </p:cNvPicPr>
          <p:nvPr>
            <p:ph sz="half" idx="1"/>
          </p:nvPr>
        </p:nvPicPr>
        <p:blipFill>
          <a:blip r:embed="rId2" cstate="print"/>
          <a:stretch>
            <a:fillRect/>
          </a:stretch>
        </p:blipFill>
        <p:spPr>
          <a:xfrm>
            <a:off x="457200" y="2025303"/>
            <a:ext cx="4038600" cy="3675757"/>
          </a:xfrm>
        </p:spPr>
      </p:pic>
      <p:pic>
        <p:nvPicPr>
          <p:cNvPr id="8" name="Content Placeholder 7" descr="waiter2.png"/>
          <p:cNvPicPr>
            <a:picLocks noGrp="1" noChangeAspect="1"/>
          </p:cNvPicPr>
          <p:nvPr>
            <p:ph sz="half" idx="2"/>
          </p:nvPr>
        </p:nvPicPr>
        <p:blipFill>
          <a:blip r:embed="rId3" cstate="print"/>
          <a:stretch>
            <a:fillRect/>
          </a:stretch>
        </p:blipFill>
        <p:spPr>
          <a:xfrm>
            <a:off x="4648200" y="2025303"/>
            <a:ext cx="4038600" cy="3675757"/>
          </a:xfrm>
        </p:spPr>
      </p:pic>
      <p:sp>
        <p:nvSpPr>
          <p:cNvPr id="6" name="TextBox 5"/>
          <p:cNvSpPr txBox="1"/>
          <p:nvPr/>
        </p:nvSpPr>
        <p:spPr>
          <a:xfrm>
            <a:off x="6477000" y="1524000"/>
            <a:ext cx="2438400" cy="369332"/>
          </a:xfrm>
          <a:prstGeom prst="rect">
            <a:avLst/>
          </a:prstGeom>
          <a:noFill/>
        </p:spPr>
        <p:txBody>
          <a:bodyPr wrap="square" rtlCol="0">
            <a:spAutoFit/>
          </a:bodyPr>
          <a:lstStyle/>
          <a:p>
            <a:r>
              <a:rPr lang="en-US" dirty="0" smtClean="0"/>
              <a:t>(Luce and Raiffa, 1957)</a:t>
            </a:r>
            <a:endParaRPr lang="en-US" dirty="0"/>
          </a:p>
        </p:txBody>
      </p:sp>
    </p:spTree>
    <p:extLst>
      <p:ext uri="{BB962C8B-B14F-4D97-AF65-F5344CB8AC3E}">
        <p14:creationId xmlns="" xmlns:p14="http://schemas.microsoft.com/office/powerpoint/2010/main" val="2208366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 choices in general?</a:t>
            </a:r>
            <a:endParaRPr lang="en-US" dirty="0"/>
          </a:p>
        </p:txBody>
      </p:sp>
      <p:sp>
        <p:nvSpPr>
          <p:cNvPr id="3" name="Content Placeholder 2"/>
          <p:cNvSpPr>
            <a:spLocks noGrp="1"/>
          </p:cNvSpPr>
          <p:nvPr>
            <p:ph sz="half" idx="1"/>
          </p:nvPr>
        </p:nvSpPr>
        <p:spPr>
          <a:xfrm>
            <a:off x="457200" y="2362200"/>
            <a:ext cx="4038600" cy="1981200"/>
          </a:xfrm>
        </p:spPr>
        <p:txBody>
          <a:bodyPr/>
          <a:lstStyle/>
          <a:p>
            <a:r>
              <a:rPr lang="en-US" dirty="0" smtClean="0"/>
              <a:t>The deep ‘cheeseburger problem’ also shows up in decision studies with several organisms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value by utility</a:t>
            </a:r>
            <a:endParaRPr lang="en-US" dirty="0"/>
          </a:p>
        </p:txBody>
      </p:sp>
      <p:pic>
        <p:nvPicPr>
          <p:cNvPr id="6" name="Content Placeholder 5" descr="utility.png"/>
          <p:cNvPicPr>
            <a:picLocks noGrp="1" noChangeAspect="1"/>
          </p:cNvPicPr>
          <p:nvPr>
            <p:ph sz="half" idx="1"/>
          </p:nvPr>
        </p:nvPicPr>
        <p:blipFill>
          <a:blip r:embed="rId2" cstate="print"/>
          <a:stretch>
            <a:fillRect/>
          </a:stretch>
        </p:blipFill>
        <p:spPr>
          <a:xfrm>
            <a:off x="457200" y="2462309"/>
            <a:ext cx="4038600" cy="2801745"/>
          </a:xfrm>
        </p:spPr>
      </p:pic>
      <p:sp>
        <p:nvSpPr>
          <p:cNvPr id="5" name="Content Placeholder 4"/>
          <p:cNvSpPr>
            <a:spLocks noGrp="1"/>
          </p:cNvSpPr>
          <p:nvPr>
            <p:ph sz="half" idx="2"/>
          </p:nvPr>
        </p:nvSpPr>
        <p:spPr/>
        <p:txBody>
          <a:bodyPr>
            <a:normAutofit fontScale="92500" lnSpcReduction="10000"/>
          </a:bodyPr>
          <a:lstStyle/>
          <a:p>
            <a:r>
              <a:rPr lang="en-US" dirty="0" smtClean="0"/>
              <a:t>Scientists realized that numbers in the world aren’t the same as numbers in the head</a:t>
            </a:r>
          </a:p>
          <a:p>
            <a:r>
              <a:rPr lang="en-US" dirty="0" smtClean="0"/>
              <a:t>People generally prefer bigger numbers to smaller ones, but not in naive proportions</a:t>
            </a:r>
          </a:p>
          <a:p>
            <a:r>
              <a:rPr lang="en-US" dirty="0" smtClean="0"/>
              <a:t>So we transform V(x) into U(V(x)) using clever math</a:t>
            </a:r>
          </a:p>
          <a:p>
            <a:r>
              <a:rPr lang="en-US" dirty="0" smtClean="0"/>
              <a:t>Is all well now?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 choices in general?</a:t>
            </a:r>
            <a:endParaRPr lang="en-US" dirty="0"/>
          </a:p>
        </p:txBody>
      </p:sp>
      <p:sp>
        <p:nvSpPr>
          <p:cNvPr id="3" name="Content Placeholder 2"/>
          <p:cNvSpPr>
            <a:spLocks noGrp="1"/>
          </p:cNvSpPr>
          <p:nvPr>
            <p:ph sz="half" idx="1"/>
          </p:nvPr>
        </p:nvSpPr>
        <p:spPr>
          <a:xfrm>
            <a:off x="457200" y="2362200"/>
            <a:ext cx="4038600" cy="1981200"/>
          </a:xfrm>
        </p:spPr>
        <p:txBody>
          <a:bodyPr/>
          <a:lstStyle/>
          <a:p>
            <a:r>
              <a:rPr lang="en-US" dirty="0" smtClean="0"/>
              <a:t>The deep ‘cheeseburger problem’ also shows up in decision studies with several organisms</a:t>
            </a:r>
          </a:p>
        </p:txBody>
      </p:sp>
      <p:pic>
        <p:nvPicPr>
          <p:cNvPr id="5" name="Content Placeholder 4" descr="smart mold.jpg"/>
          <p:cNvPicPr>
            <a:picLocks noGrp="1" noChangeAspect="1"/>
          </p:cNvPicPr>
          <p:nvPr>
            <p:ph sz="half" idx="2"/>
          </p:nvPr>
        </p:nvPicPr>
        <p:blipFill>
          <a:blip r:embed="rId2" cstate="print"/>
          <a:stretch>
            <a:fillRect/>
          </a:stretch>
        </p:blipFill>
        <p:spPr>
          <a:xfrm>
            <a:off x="4654931" y="1857946"/>
            <a:ext cx="4025138" cy="3018854"/>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 choices in general?</a:t>
            </a:r>
            <a:endParaRPr lang="en-US" dirty="0"/>
          </a:p>
        </p:txBody>
      </p:sp>
      <p:sp>
        <p:nvSpPr>
          <p:cNvPr id="3" name="Content Placeholder 2"/>
          <p:cNvSpPr>
            <a:spLocks noGrp="1"/>
          </p:cNvSpPr>
          <p:nvPr>
            <p:ph sz="half" idx="1"/>
          </p:nvPr>
        </p:nvSpPr>
        <p:spPr>
          <a:xfrm>
            <a:off x="457200" y="2362200"/>
            <a:ext cx="4038600" cy="1981200"/>
          </a:xfrm>
        </p:spPr>
        <p:txBody>
          <a:bodyPr/>
          <a:lstStyle/>
          <a:p>
            <a:r>
              <a:rPr lang="en-US" dirty="0" smtClean="0"/>
              <a:t>The deep ‘cheeseburger problem’ also shows up in decision studies with several organisms</a:t>
            </a:r>
          </a:p>
        </p:txBody>
      </p:sp>
      <p:pic>
        <p:nvPicPr>
          <p:cNvPr id="5" name="Content Placeholder 4" descr="smart mold.jpg"/>
          <p:cNvPicPr>
            <a:picLocks noGrp="1" noChangeAspect="1"/>
          </p:cNvPicPr>
          <p:nvPr>
            <p:ph sz="half" idx="2"/>
          </p:nvPr>
        </p:nvPicPr>
        <p:blipFill>
          <a:blip r:embed="rId2" cstate="print"/>
          <a:stretch>
            <a:fillRect/>
          </a:stretch>
        </p:blipFill>
        <p:spPr>
          <a:xfrm>
            <a:off x="4654931" y="2027757"/>
            <a:ext cx="4025138" cy="267923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 choices in general?</a:t>
            </a:r>
            <a:endParaRPr lang="en-US" dirty="0"/>
          </a:p>
        </p:txBody>
      </p:sp>
      <p:sp>
        <p:nvSpPr>
          <p:cNvPr id="3" name="Content Placeholder 2"/>
          <p:cNvSpPr>
            <a:spLocks noGrp="1"/>
          </p:cNvSpPr>
          <p:nvPr>
            <p:ph sz="half" idx="1"/>
          </p:nvPr>
        </p:nvSpPr>
        <p:spPr>
          <a:xfrm>
            <a:off x="457200" y="2362200"/>
            <a:ext cx="4038600" cy="1981200"/>
          </a:xfrm>
        </p:spPr>
        <p:txBody>
          <a:bodyPr/>
          <a:lstStyle/>
          <a:p>
            <a:r>
              <a:rPr lang="en-US" dirty="0" smtClean="0"/>
              <a:t>The deep ‘cheeseburger problem’ also shows up in decision studies with several organisms</a:t>
            </a:r>
          </a:p>
        </p:txBody>
      </p:sp>
      <p:pic>
        <p:nvPicPr>
          <p:cNvPr id="5" name="Content Placeholder 4" descr="smart mold.jpg"/>
          <p:cNvPicPr>
            <a:picLocks noGrp="1" noChangeAspect="1"/>
          </p:cNvPicPr>
          <p:nvPr>
            <p:ph sz="half" idx="2"/>
          </p:nvPr>
        </p:nvPicPr>
        <p:blipFill>
          <a:blip r:embed="rId2" cstate="print"/>
          <a:stretch>
            <a:fillRect/>
          </a:stretch>
        </p:blipFill>
        <p:spPr>
          <a:xfrm>
            <a:off x="4654931" y="2212009"/>
            <a:ext cx="4025138" cy="2310727"/>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Testing for the asymmetrically dominated decoy effect. </a:t>
            </a:r>
          </a:p>
        </p:txBody>
      </p:sp>
      <p:pic>
        <p:nvPicPr>
          <p:cNvPr id="3074" name="Picture 2"/>
          <p:cNvPicPr>
            <a:picLocks noChangeAspect="1" noChangeArrowheads="1"/>
          </p:cNvPicPr>
          <p:nvPr/>
        </p:nvPicPr>
        <p:blipFill>
          <a:blip r:embed="rId3" cstate="print"/>
          <a:srcRect/>
          <a:stretch>
            <a:fillRect/>
          </a:stretch>
        </p:blipFill>
        <p:spPr bwMode="auto">
          <a:xfrm>
            <a:off x="8000640" y="6335226"/>
            <a:ext cx="812160" cy="371559"/>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254241" y="979303"/>
            <a:ext cx="6638400" cy="4893634"/>
          </a:xfrm>
          <a:prstGeom prst="rect">
            <a:avLst/>
          </a:prstGeom>
          <a:noFill/>
          <a:ln w="9525">
            <a:noFill/>
            <a:round/>
            <a:headEnd/>
            <a:tailEnd/>
          </a:ln>
          <a:effectLst/>
        </p:spPr>
      </p:pic>
      <p:sp>
        <p:nvSpPr>
          <p:cNvPr id="3076" name="Text Box 4"/>
          <p:cNvSpPr txBox="1">
            <a:spLocks noChangeArrowheads="1"/>
          </p:cNvSpPr>
          <p:nvPr/>
        </p:nvSpPr>
        <p:spPr bwMode="auto">
          <a:xfrm>
            <a:off x="1254241"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Tanya </a:t>
            </a:r>
            <a:r>
              <a:rPr lang="en-GB" sz="1100" b="1" dirty="0" err="1">
                <a:solidFill>
                  <a:srgbClr val="000000"/>
                </a:solidFill>
                <a:latin typeface="Arial" charset="0"/>
                <a:ea typeface="msgothic" charset="0"/>
                <a:cs typeface="msgothic" charset="0"/>
              </a:rPr>
              <a:t>Latty</a:t>
            </a:r>
            <a:r>
              <a:rPr lang="en-GB" sz="1100" b="1" dirty="0">
                <a:solidFill>
                  <a:srgbClr val="000000"/>
                </a:solidFill>
                <a:latin typeface="Arial" charset="0"/>
                <a:ea typeface="msgothic" charset="0"/>
                <a:cs typeface="msgothic" charset="0"/>
              </a:rPr>
              <a:t>, and Madeleine </a:t>
            </a:r>
            <a:r>
              <a:rPr lang="en-GB" sz="1100" b="1" dirty="0" err="1">
                <a:solidFill>
                  <a:srgbClr val="000000"/>
                </a:solidFill>
                <a:latin typeface="Arial" charset="0"/>
                <a:ea typeface="msgothic" charset="0"/>
                <a:cs typeface="msgothic" charset="0"/>
              </a:rPr>
              <a:t>Beekman</a:t>
            </a:r>
            <a:r>
              <a:rPr lang="en-GB" sz="1100" b="1" dirty="0">
                <a:solidFill>
                  <a:srgbClr val="000000"/>
                </a:solidFill>
                <a:latin typeface="Arial" charset="0"/>
                <a:ea typeface="msgothic" charset="0"/>
                <a:cs typeface="msgothic" charset="0"/>
              </a:rPr>
              <a:t> Proc. R. Soc. B 2011;278:307-312</a:t>
            </a:r>
          </a:p>
        </p:txBody>
      </p:sp>
      <p:sp>
        <p:nvSpPr>
          <p:cNvPr id="3077" name="Text Box 5"/>
          <p:cNvSpPr txBox="1">
            <a:spLocks noChangeArrowheads="1"/>
          </p:cNvSpPr>
          <p:nvPr/>
        </p:nvSpPr>
        <p:spPr bwMode="auto">
          <a:xfrm>
            <a:off x="97920" y="6450438"/>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This Journal is © 2010 The Royal Society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The proportion of plasmodia selecting the target, competitor or the decoy. </a:t>
            </a:r>
          </a:p>
        </p:txBody>
      </p:sp>
      <p:pic>
        <p:nvPicPr>
          <p:cNvPr id="3074" name="Picture 2"/>
          <p:cNvPicPr>
            <a:picLocks noChangeAspect="1" noChangeArrowheads="1"/>
          </p:cNvPicPr>
          <p:nvPr/>
        </p:nvPicPr>
        <p:blipFill>
          <a:blip r:embed="rId3" cstate="print"/>
          <a:srcRect/>
          <a:stretch>
            <a:fillRect/>
          </a:stretch>
        </p:blipFill>
        <p:spPr bwMode="auto">
          <a:xfrm>
            <a:off x="8000640" y="6335226"/>
            <a:ext cx="812160" cy="371559"/>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2934720" y="979303"/>
            <a:ext cx="3278880" cy="4893634"/>
          </a:xfrm>
          <a:prstGeom prst="rect">
            <a:avLst/>
          </a:prstGeom>
          <a:noFill/>
          <a:ln w="9525">
            <a:noFill/>
            <a:round/>
            <a:headEnd/>
            <a:tailEnd/>
          </a:ln>
          <a:effectLst/>
        </p:spPr>
      </p:pic>
      <p:sp>
        <p:nvSpPr>
          <p:cNvPr id="3076" name="Text Box 4"/>
          <p:cNvSpPr txBox="1">
            <a:spLocks noChangeArrowheads="1"/>
          </p:cNvSpPr>
          <p:nvPr/>
        </p:nvSpPr>
        <p:spPr bwMode="auto">
          <a:xfrm>
            <a:off x="293472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Tanya </a:t>
            </a:r>
            <a:r>
              <a:rPr lang="en-GB" sz="1100" b="1" dirty="0" err="1">
                <a:solidFill>
                  <a:srgbClr val="000000"/>
                </a:solidFill>
                <a:latin typeface="Arial" charset="0"/>
                <a:ea typeface="msgothic" charset="0"/>
                <a:cs typeface="msgothic" charset="0"/>
              </a:rPr>
              <a:t>Latty</a:t>
            </a:r>
            <a:r>
              <a:rPr lang="en-GB" sz="1100" b="1" dirty="0">
                <a:solidFill>
                  <a:srgbClr val="000000"/>
                </a:solidFill>
                <a:latin typeface="Arial" charset="0"/>
                <a:ea typeface="msgothic" charset="0"/>
                <a:cs typeface="msgothic" charset="0"/>
              </a:rPr>
              <a:t>, and Madeleine </a:t>
            </a:r>
            <a:r>
              <a:rPr lang="en-GB" sz="1100" b="1" dirty="0" err="1">
                <a:solidFill>
                  <a:srgbClr val="000000"/>
                </a:solidFill>
                <a:latin typeface="Arial" charset="0"/>
                <a:ea typeface="msgothic" charset="0"/>
                <a:cs typeface="msgothic" charset="0"/>
              </a:rPr>
              <a:t>Beekman</a:t>
            </a:r>
            <a:r>
              <a:rPr lang="en-GB" sz="1100" b="1" dirty="0">
                <a:solidFill>
                  <a:srgbClr val="000000"/>
                </a:solidFill>
                <a:latin typeface="Arial" charset="0"/>
                <a:ea typeface="msgothic" charset="0"/>
                <a:cs typeface="msgothic" charset="0"/>
              </a:rPr>
              <a:t> Proc. R. Soc. B 2011;278:307-312</a:t>
            </a:r>
          </a:p>
        </p:txBody>
      </p:sp>
      <p:sp>
        <p:nvSpPr>
          <p:cNvPr id="3077" name="Text Box 5"/>
          <p:cNvSpPr txBox="1">
            <a:spLocks noChangeArrowheads="1"/>
          </p:cNvSpPr>
          <p:nvPr/>
        </p:nvSpPr>
        <p:spPr bwMode="auto">
          <a:xfrm>
            <a:off x="97920" y="6450438"/>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This Journal is © 2010 The Royal Society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effects seen in slime mold</a:t>
            </a:r>
            <a:endParaRPr lang="en-US" dirty="0"/>
          </a:p>
        </p:txBody>
      </p:sp>
      <p:sp>
        <p:nvSpPr>
          <p:cNvPr id="3" name="Content Placeholder 2"/>
          <p:cNvSpPr>
            <a:spLocks noGrp="1"/>
          </p:cNvSpPr>
          <p:nvPr>
            <p:ph sz="half" idx="1"/>
          </p:nvPr>
        </p:nvSpPr>
        <p:spPr>
          <a:xfrm>
            <a:off x="457200" y="2362200"/>
            <a:ext cx="4038600" cy="2286000"/>
          </a:xfrm>
        </p:spPr>
        <p:txBody>
          <a:bodyPr>
            <a:normAutofit fontScale="92500" lnSpcReduction="20000"/>
          </a:bodyPr>
          <a:lstStyle/>
          <a:p>
            <a:r>
              <a:rPr lang="en-US" dirty="0" smtClean="0"/>
              <a:t>Unicellular, brainless organism</a:t>
            </a:r>
          </a:p>
          <a:p>
            <a:r>
              <a:rPr lang="en-US" dirty="0" smtClean="0"/>
              <a:t>Can also solve TSP better than most algorithms</a:t>
            </a:r>
          </a:p>
          <a:p>
            <a:pPr>
              <a:buNone/>
            </a:pPr>
            <a:endParaRPr lang="en-US" dirty="0" smtClean="0"/>
          </a:p>
          <a:p>
            <a:pPr>
              <a:buNone/>
            </a:pPr>
            <a:r>
              <a:rPr lang="en-US" dirty="0" smtClean="0"/>
              <a:t> </a:t>
            </a:r>
          </a:p>
        </p:txBody>
      </p:sp>
      <p:pic>
        <p:nvPicPr>
          <p:cNvPr id="5" name="Content Placeholder 4" descr="smart mold.jpg"/>
          <p:cNvPicPr>
            <a:picLocks noGrp="1" noChangeAspect="1"/>
          </p:cNvPicPr>
          <p:nvPr>
            <p:ph sz="half" idx="2"/>
          </p:nvPr>
        </p:nvPicPr>
        <p:blipFill>
          <a:blip r:embed="rId2" cstate="print"/>
          <a:stretch>
            <a:fillRect/>
          </a:stretch>
        </p:blipFill>
        <p:spPr>
          <a:xfrm>
            <a:off x="4654931" y="1862978"/>
            <a:ext cx="4025138" cy="300879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Solution: preference construction as a dynamic process</a:t>
            </a:r>
            <a:endParaRPr lang="en-GB" dirty="0"/>
          </a:p>
        </p:txBody>
      </p:sp>
      <p:sp>
        <p:nvSpPr>
          <p:cNvPr id="6" name="Content Placeholder 5"/>
          <p:cNvSpPr>
            <a:spLocks noGrp="1"/>
          </p:cNvSpPr>
          <p:nvPr>
            <p:ph idx="1"/>
          </p:nvPr>
        </p:nvSpPr>
        <p:spPr/>
        <p:txBody>
          <a:bodyPr/>
          <a:lstStyle/>
          <a:p>
            <a:r>
              <a:rPr lang="en-US" dirty="0" smtClean="0"/>
              <a:t>Sequential sampling is the most common category of choice process models</a:t>
            </a:r>
          </a:p>
          <a:p>
            <a:r>
              <a:rPr lang="en-US" dirty="0" smtClean="0"/>
              <a:t>Noisy internal representations of evidence favoring each alternative accumulate</a:t>
            </a:r>
          </a:p>
          <a:p>
            <a:r>
              <a:rPr lang="en-US" dirty="0" smtClean="0"/>
              <a:t>Whichever alternative reaches a critical internal threshold first is emitted as the correct choice</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intuition</a:t>
            </a:r>
            <a:endParaRPr lang="en-GB" dirty="0"/>
          </a:p>
        </p:txBody>
      </p:sp>
      <p:pic>
        <p:nvPicPr>
          <p:cNvPr id="1026" name="Picture 2" descr="https://upload.wikimedia.org/wikipedia/commons/a/a1/SamplePathsDiffusionProcess.jpg"/>
          <p:cNvPicPr>
            <a:picLocks noChangeAspect="1" noChangeArrowheads="1"/>
          </p:cNvPicPr>
          <p:nvPr/>
        </p:nvPicPr>
        <p:blipFill>
          <a:blip r:embed="rId2" cstate="print"/>
          <a:srcRect/>
          <a:stretch>
            <a:fillRect/>
          </a:stretch>
        </p:blipFill>
        <p:spPr bwMode="auto">
          <a:xfrm>
            <a:off x="1447800" y="1676400"/>
            <a:ext cx="6184624" cy="44802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examples</a:t>
            </a:r>
            <a:endParaRPr lang="en-GB" dirty="0"/>
          </a:p>
        </p:txBody>
      </p:sp>
      <p:sp>
        <p:nvSpPr>
          <p:cNvPr id="3" name="Content Placeholder 2"/>
          <p:cNvSpPr>
            <a:spLocks noGrp="1"/>
          </p:cNvSpPr>
          <p:nvPr>
            <p:ph idx="1"/>
          </p:nvPr>
        </p:nvSpPr>
        <p:spPr/>
        <p:txBody>
          <a:bodyPr/>
          <a:lstStyle/>
          <a:p>
            <a:r>
              <a:rPr lang="en-US" dirty="0" smtClean="0"/>
              <a:t>Drift diffusion (Ratcliff &amp; </a:t>
            </a:r>
            <a:r>
              <a:rPr lang="en-US" dirty="0" err="1" smtClean="0"/>
              <a:t>McKoon</a:t>
            </a:r>
            <a:r>
              <a:rPr lang="en-US" dirty="0" smtClean="0"/>
              <a:t>, 2008)</a:t>
            </a:r>
          </a:p>
          <a:p>
            <a:r>
              <a:rPr lang="en-US" dirty="0" smtClean="0"/>
              <a:t>Leaky competing accumulation (Usher &amp; McClelland, 2001)</a:t>
            </a:r>
          </a:p>
          <a:p>
            <a:r>
              <a:rPr lang="en-US" dirty="0" smtClean="0"/>
              <a:t>Decision field theory (</a:t>
            </a:r>
            <a:r>
              <a:rPr lang="en-US" dirty="0" err="1" smtClean="0"/>
              <a:t>Busemeyer</a:t>
            </a:r>
            <a:r>
              <a:rPr lang="en-US" dirty="0" smtClean="0"/>
              <a:t>, 1993)</a:t>
            </a:r>
          </a:p>
          <a:p>
            <a:r>
              <a:rPr lang="en-US" sz="2800" i="1" dirty="0" smtClean="0"/>
              <a:t>Bayes-optimal preference construction (Srivastava &amp; Schrater, 2015)</a:t>
            </a:r>
            <a:endParaRPr lang="en-GB" sz="28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field theory</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Preference modeled as dynamically constructed</a:t>
            </a:r>
          </a:p>
          <a:p>
            <a:r>
              <a:rPr lang="en-US" dirty="0" smtClean="0"/>
              <a:t>Preference for action </a:t>
            </a:r>
            <a:r>
              <a:rPr lang="en-US" dirty="0" err="1" smtClean="0"/>
              <a:t>i</a:t>
            </a:r>
            <a:r>
              <a:rPr lang="en-US" dirty="0" smtClean="0"/>
              <a:t> at time t</a:t>
            </a:r>
          </a:p>
          <a:p>
            <a:pPr lvl="1"/>
            <a:endParaRPr lang="en-US" dirty="0" smtClean="0"/>
          </a:p>
          <a:p>
            <a:pPr lvl="1"/>
            <a:endParaRPr lang="en-US" dirty="0" smtClean="0"/>
          </a:p>
          <a:p>
            <a:pPr lvl="1"/>
            <a:r>
              <a:rPr lang="en-US" dirty="0" smtClean="0"/>
              <a:t>j is action index here</a:t>
            </a:r>
          </a:p>
          <a:p>
            <a:r>
              <a:rPr lang="en-US" dirty="0" smtClean="0"/>
              <a:t>Valence at time t is </a:t>
            </a:r>
          </a:p>
          <a:p>
            <a:r>
              <a:rPr lang="en-US" dirty="0" smtClean="0"/>
              <a:t>Utility computed in real-time as an attention-weighted version of economic utility</a:t>
            </a:r>
          </a:p>
          <a:p>
            <a:endParaRPr lang="en-US" dirty="0" smtClean="0"/>
          </a:p>
          <a:p>
            <a:pPr lvl="1"/>
            <a:r>
              <a:rPr lang="en-US" dirty="0" smtClean="0"/>
              <a:t>k is outcome index here</a:t>
            </a:r>
          </a:p>
          <a:p>
            <a:pPr lvl="1"/>
            <a:r>
              <a:rPr lang="en-US" dirty="0" smtClean="0"/>
              <a:t>W varies as a stochastic process across all outcomes and items</a:t>
            </a:r>
          </a:p>
          <a:p>
            <a:pPr lvl="1"/>
            <a:endParaRPr lang="en-GB" dirty="0"/>
          </a:p>
        </p:txBody>
      </p:sp>
      <p:pic>
        <p:nvPicPr>
          <p:cNvPr id="2049" name="Picture 1"/>
          <p:cNvPicPr>
            <a:picLocks noChangeAspect="1" noChangeArrowheads="1"/>
          </p:cNvPicPr>
          <p:nvPr/>
        </p:nvPicPr>
        <p:blipFill>
          <a:blip r:embed="rId2" cstate="print"/>
          <a:srcRect/>
          <a:stretch>
            <a:fillRect/>
          </a:stretch>
        </p:blipFill>
        <p:spPr bwMode="auto">
          <a:xfrm>
            <a:off x="1524000" y="2514600"/>
            <a:ext cx="5486400" cy="6096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810000" y="3600450"/>
            <a:ext cx="2438400" cy="2857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76600" y="4648200"/>
            <a:ext cx="2257425" cy="533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judgments are also systematically biased</a:t>
            </a:r>
            <a:endParaRPr lang="en-US" dirty="0"/>
          </a:p>
        </p:txBody>
      </p:sp>
      <p:pic>
        <p:nvPicPr>
          <p:cNvPr id="4" name="Content Placeholder 3" descr="probweight.jpg"/>
          <p:cNvPicPr>
            <a:picLocks noGrp="1" noChangeAspect="1"/>
          </p:cNvPicPr>
          <p:nvPr>
            <p:ph sz="half" idx="1"/>
          </p:nvPr>
        </p:nvPicPr>
        <p:blipFill>
          <a:blip r:embed="rId2" cstate="print"/>
          <a:stretch>
            <a:fillRect/>
          </a:stretch>
        </p:blipFill>
        <p:spPr>
          <a:xfrm>
            <a:off x="457200" y="2133600"/>
            <a:ext cx="4038600" cy="3276600"/>
          </a:xfrm>
        </p:spPr>
      </p:pic>
      <p:sp>
        <p:nvSpPr>
          <p:cNvPr id="5" name="Content Placeholder 4"/>
          <p:cNvSpPr>
            <a:spLocks noGrp="1"/>
          </p:cNvSpPr>
          <p:nvPr>
            <p:ph sz="half" idx="2"/>
          </p:nvPr>
        </p:nvSpPr>
        <p:spPr/>
        <p:txBody>
          <a:bodyPr>
            <a:normAutofit fontScale="92500" lnSpcReduction="20000"/>
          </a:bodyPr>
          <a:lstStyle/>
          <a:p>
            <a:r>
              <a:rPr lang="en-US" dirty="0" smtClean="0"/>
              <a:t>It turned out that people understood frequencies of events in the world in non-linear ways also</a:t>
            </a:r>
          </a:p>
          <a:p>
            <a:r>
              <a:rPr lang="en-US" dirty="0" smtClean="0"/>
              <a:t>So we had to map P(x) to a subjective probability judgment W(P(x))</a:t>
            </a:r>
          </a:p>
          <a:p>
            <a:r>
              <a:rPr lang="en-US" dirty="0" smtClean="0"/>
              <a:t>Now we do a generalized expected utility computation U(x)*W(x)</a:t>
            </a:r>
          </a:p>
          <a:p>
            <a:r>
              <a:rPr lang="en-US" dirty="0" smtClean="0">
                <a:solidFill>
                  <a:schemeClr val="accent2"/>
                </a:solidFill>
              </a:rPr>
              <a:t>Neither U, nor W are observable</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DFT’s explanations</a:t>
            </a:r>
            <a:endParaRPr lang="en-GB" dirty="0"/>
          </a:p>
        </p:txBody>
      </p:sp>
      <p:sp>
        <p:nvSpPr>
          <p:cNvPr id="3" name="Content Placeholder 2"/>
          <p:cNvSpPr>
            <a:spLocks noGrp="1"/>
          </p:cNvSpPr>
          <p:nvPr>
            <p:ph idx="1"/>
          </p:nvPr>
        </p:nvSpPr>
        <p:spPr/>
        <p:txBody>
          <a:bodyPr/>
          <a:lstStyle/>
          <a:p>
            <a:r>
              <a:rPr lang="en-US" dirty="0" smtClean="0"/>
              <a:t>Similarity effect is explained by attention dissipation</a:t>
            </a:r>
          </a:p>
          <a:p>
            <a:r>
              <a:rPr lang="en-US" dirty="0" smtClean="0"/>
              <a:t>Attraction effect is explained by lateral inhibition of option valence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Prospect Theory (</a:t>
            </a:r>
            <a:r>
              <a:rPr lang="en-GB" sz="3600" dirty="0" err="1"/>
              <a:t>Kahneman</a:t>
            </a:r>
            <a:r>
              <a:rPr lang="en-GB" sz="3600" dirty="0"/>
              <a:t> and </a:t>
            </a:r>
            <a:r>
              <a:rPr lang="en-GB" sz="3600" dirty="0" err="1"/>
              <a:t>Tversky</a:t>
            </a:r>
            <a:r>
              <a:rPr lang="en-GB" sz="3600" dirty="0"/>
              <a:t>, 1979; 1992)</a:t>
            </a:r>
          </a:p>
        </p:txBody>
      </p:sp>
      <p:sp>
        <p:nvSpPr>
          <p:cNvPr id="97282" name="Rectangle 2"/>
          <p:cNvSpPr>
            <a:spLocks noGrp="1" noChangeArrowheads="1"/>
          </p:cNvSpPr>
          <p:nvPr>
            <p:ph type="body" idx="1"/>
          </p:nvPr>
        </p:nvSpPr>
        <p:spPr>
          <a:xfrm>
            <a:off x="456480" y="1600009"/>
            <a:ext cx="8229600" cy="3930375"/>
          </a:xfrm>
          <a:ln/>
        </p:spPr>
        <p:txBody>
          <a:bodyPr lIns="81639" tIns="42452" rIns="81639" bIns="42452">
            <a:spAutoFit/>
          </a:bodyPr>
          <a:lstStyle/>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Prospects are evaluated according to a value function that exhibits </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reference dependence (subjectively oriented around a zero point, defining gains and losses)</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diminishing sensitivity to differences as one moves away from the reference point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loss aversion: steeper for losses than for gains</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Probabilities are transformed by a weighting function that exhibits diminished sensitivity to probability differences as one moves from either certainty (1.0) or impossibility (0.0) toward the middle of the probability scale (0.5)</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Refinement of reflection effect: risk </a:t>
            </a:r>
            <a:r>
              <a:rPr lang="en-GB" sz="1800" i="1" dirty="0"/>
              <a:t>aversion</a:t>
            </a:r>
            <a:r>
              <a:rPr lang="en-GB" sz="1800" dirty="0"/>
              <a:t> for medium-to-high probability gains and low probability losses; risk </a:t>
            </a:r>
            <a:r>
              <a:rPr lang="en-GB" sz="1800" i="1" dirty="0"/>
              <a:t>seeking</a:t>
            </a:r>
            <a:r>
              <a:rPr lang="en-GB" sz="1800" dirty="0"/>
              <a:t> for medium to high probability losses and low probability gains</a:t>
            </a:r>
          </a:p>
          <a:p>
            <a:pPr lvl="1">
              <a:lnSpc>
                <a:spcPct val="8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weekend’s story</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Gamble! Gamble! Gamble!</a:t>
            </a:r>
          </a:p>
          <a:p>
            <a:pPr lvl="1"/>
            <a:r>
              <a:rPr lang="en-US" dirty="0" smtClean="0"/>
              <a:t>Hit Rs 5000 jackpot with 0.0001% probability</a:t>
            </a:r>
          </a:p>
          <a:p>
            <a:pPr lvl="1"/>
            <a:r>
              <a:rPr lang="en-US" dirty="0" smtClean="0"/>
              <a:t>Get nothing, out Rs 5 with 99.9999% probability </a:t>
            </a:r>
          </a:p>
          <a:p>
            <a:r>
              <a:rPr lang="en-US" dirty="0" smtClean="0"/>
              <a:t>Where do we go to eat?</a:t>
            </a:r>
          </a:p>
          <a:p>
            <a:pPr lvl="1"/>
            <a:r>
              <a:rPr lang="en-US" dirty="0" smtClean="0"/>
              <a:t>Blow Rs 900 on chicken sizzler overpriced with 90% probability</a:t>
            </a:r>
          </a:p>
          <a:p>
            <a:pPr lvl="1"/>
            <a:r>
              <a:rPr lang="en-US" dirty="0" smtClean="0"/>
              <a:t>Sizzler actually is worth Rs 900 in retrospect with 10% probability </a:t>
            </a:r>
          </a:p>
          <a:p>
            <a:r>
              <a:rPr lang="en-US" dirty="0" smtClean="0"/>
              <a:t>What do I order?</a:t>
            </a:r>
          </a:p>
          <a:p>
            <a:pPr lvl="1"/>
            <a:r>
              <a:rPr lang="en-US" dirty="0" smtClean="0"/>
              <a:t>Kingfisher will taste as good as anything else with 95% probability</a:t>
            </a:r>
          </a:p>
          <a:p>
            <a:pPr lvl="1"/>
            <a:r>
              <a:rPr lang="en-US" dirty="0" smtClean="0"/>
              <a:t>Kingfisher is much worse than anything else you could have ordered with 5% probability</a:t>
            </a:r>
          </a:p>
          <a:p>
            <a:r>
              <a:rPr lang="en-US" dirty="0" smtClean="0"/>
              <a:t>Why is she doing this???</a:t>
            </a:r>
          </a:p>
          <a:p>
            <a:pPr lvl="1"/>
            <a:r>
              <a:rPr lang="en-US" dirty="0" smtClean="0"/>
              <a:t>Girlfriend will elope with stranger who is chatting her up with 0.0001% probability</a:t>
            </a:r>
          </a:p>
          <a:p>
            <a:pPr lvl="1"/>
            <a:r>
              <a:rPr lang="en-US" dirty="0" smtClean="0"/>
              <a:t>Girlfriend will never see stranger again with 99.9999% probability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 calcmode="lin" valueType="num">
                                      <p:cBhvr additive="base">
                                        <p:cTn id="5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Has been very influential across fields</a:t>
            </a:r>
            <a:endParaRPr lang="en-US" dirty="0"/>
          </a:p>
        </p:txBody>
      </p:sp>
      <p:pic>
        <p:nvPicPr>
          <p:cNvPr id="7" name="Content Placeholder 6" descr="Reach of Propsect Theory.jpg"/>
          <p:cNvPicPr>
            <a:picLocks noGrp="1" noChangeAspect="1"/>
          </p:cNvPicPr>
          <p:nvPr>
            <p:ph idx="1"/>
          </p:nvPr>
        </p:nvPicPr>
        <p:blipFill>
          <a:blip r:embed="rId2" cstate="print"/>
          <a:stretch>
            <a:fillRect/>
          </a:stretch>
        </p:blipFill>
        <p:spPr>
          <a:xfrm>
            <a:off x="894455" y="1524000"/>
            <a:ext cx="7030345" cy="5257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Prospect theory is a generalized utility theory</a:t>
            </a:r>
            <a:endParaRPr lang="en-US" dirty="0"/>
          </a:p>
        </p:txBody>
      </p:sp>
      <p:pic>
        <p:nvPicPr>
          <p:cNvPr id="6" name="Content Placeholder 5" descr="absolute utilities.png"/>
          <p:cNvPicPr>
            <a:picLocks noGrp="1" noChangeAspect="1"/>
          </p:cNvPicPr>
          <p:nvPr>
            <p:ph sz="half" idx="1"/>
          </p:nvPr>
        </p:nvPicPr>
        <p:blipFill>
          <a:blip r:embed="rId2" cstate="print"/>
          <a:stretch>
            <a:fillRect/>
          </a:stretch>
        </p:blipFill>
        <p:spPr>
          <a:xfrm>
            <a:off x="1447799" y="2286000"/>
            <a:ext cx="2653295" cy="1676400"/>
          </a:xfrm>
        </p:spPr>
      </p:pic>
      <p:pic>
        <p:nvPicPr>
          <p:cNvPr id="7" name="Content Placeholder 6" descr="relative utilities.png"/>
          <p:cNvPicPr>
            <a:picLocks noGrp="1" noChangeAspect="1"/>
          </p:cNvPicPr>
          <p:nvPr>
            <p:ph sz="half" idx="2"/>
          </p:nvPr>
        </p:nvPicPr>
        <p:blipFill>
          <a:blip r:embed="rId3" cstate="print"/>
          <a:stretch>
            <a:fillRect/>
          </a:stretch>
        </p:blipFill>
        <p:spPr>
          <a:xfrm>
            <a:off x="5410200" y="2286000"/>
            <a:ext cx="3033486" cy="1676400"/>
          </a:xfrm>
        </p:spPr>
      </p:pic>
      <p:sp>
        <p:nvSpPr>
          <p:cNvPr id="8" name="TextBox 7"/>
          <p:cNvSpPr txBox="1"/>
          <p:nvPr/>
        </p:nvSpPr>
        <p:spPr>
          <a:xfrm>
            <a:off x="762000" y="4343400"/>
            <a:ext cx="3733800" cy="1754326"/>
          </a:xfrm>
          <a:prstGeom prst="rect">
            <a:avLst/>
          </a:prstGeom>
          <a:noFill/>
        </p:spPr>
        <p:txBody>
          <a:bodyPr wrap="square" rtlCol="0">
            <a:spAutoFit/>
          </a:bodyPr>
          <a:lstStyle/>
          <a:p>
            <a:pPr algn="just">
              <a:buFont typeface="Arial" pitchFamily="34" charset="0"/>
              <a:buChar char="•"/>
            </a:pPr>
            <a:r>
              <a:rPr lang="en-US" dirty="0" smtClean="0"/>
              <a:t> Most machine learning and artificial intelligence techniques</a:t>
            </a:r>
          </a:p>
          <a:p>
            <a:pPr algn="just">
              <a:buFont typeface="Arial" pitchFamily="34" charset="0"/>
              <a:buChar char="•"/>
            </a:pPr>
            <a:r>
              <a:rPr lang="en-US" dirty="0" smtClean="0"/>
              <a:t> Assumes knowledge of value of an object independent of the value of other object</a:t>
            </a:r>
          </a:p>
          <a:p>
            <a:pPr algn="just">
              <a:buFont typeface="Arial" pitchFamily="34" charset="0"/>
              <a:buChar char="•"/>
            </a:pPr>
            <a:r>
              <a:rPr lang="en-US" dirty="0" smtClean="0"/>
              <a:t> Where do the numbers come from?</a:t>
            </a:r>
          </a:p>
        </p:txBody>
      </p:sp>
      <p:sp>
        <p:nvSpPr>
          <p:cNvPr id="10" name="TextBox 9"/>
          <p:cNvSpPr txBox="1"/>
          <p:nvPr/>
        </p:nvSpPr>
        <p:spPr>
          <a:xfrm>
            <a:off x="5334000" y="4343400"/>
            <a:ext cx="3429000" cy="2031325"/>
          </a:xfrm>
          <a:prstGeom prst="rect">
            <a:avLst/>
          </a:prstGeom>
          <a:noFill/>
        </p:spPr>
        <p:txBody>
          <a:bodyPr wrap="square" rtlCol="0">
            <a:spAutoFit/>
          </a:bodyPr>
          <a:lstStyle/>
          <a:p>
            <a:pPr>
              <a:buFont typeface="Arial" pitchFamily="34" charset="0"/>
              <a:buChar char="•"/>
            </a:pPr>
            <a:r>
              <a:rPr lang="en-US" dirty="0" smtClean="0"/>
              <a:t> Economists prefer this, because it lets value depend on the value of other options</a:t>
            </a:r>
          </a:p>
          <a:p>
            <a:pPr>
              <a:buFont typeface="Arial" pitchFamily="34" charset="0"/>
              <a:buChar char="•"/>
            </a:pPr>
            <a:r>
              <a:rPr lang="en-US" dirty="0" smtClean="0"/>
              <a:t> More realistic, but still assumes there is a fixed vector of numbers that encodes preferences</a:t>
            </a:r>
          </a:p>
          <a:p>
            <a:pPr>
              <a:buFont typeface="Arial" pitchFamily="34" charset="0"/>
              <a:buChar char="•"/>
            </a:pPr>
            <a:r>
              <a:rPr lang="en-US" dirty="0" smtClean="0"/>
              <a:t> Can’t generalize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But there are problems even it can’t solve</a:t>
            </a:r>
            <a:endParaRPr lang="en-US" dirty="0"/>
          </a:p>
        </p:txBody>
      </p:sp>
      <p:pic>
        <p:nvPicPr>
          <p:cNvPr id="7" name="Content Placeholder 6" descr="waiter1.png"/>
          <p:cNvPicPr>
            <a:picLocks noGrp="1" noChangeAspect="1"/>
          </p:cNvPicPr>
          <p:nvPr>
            <p:ph sz="half" idx="1"/>
          </p:nvPr>
        </p:nvPicPr>
        <p:blipFill>
          <a:blip r:embed="rId2" cstate="print"/>
          <a:stretch>
            <a:fillRect/>
          </a:stretch>
        </p:blipFill>
        <p:spPr>
          <a:xfrm>
            <a:off x="457200" y="2025303"/>
            <a:ext cx="4038600" cy="3675757"/>
          </a:xfrm>
        </p:spPr>
      </p:pic>
      <p:pic>
        <p:nvPicPr>
          <p:cNvPr id="8" name="Content Placeholder 7" descr="waiter2.png"/>
          <p:cNvPicPr>
            <a:picLocks noGrp="1" noChangeAspect="1"/>
          </p:cNvPicPr>
          <p:nvPr>
            <p:ph sz="half" idx="2"/>
          </p:nvPr>
        </p:nvPicPr>
        <p:blipFill>
          <a:blip r:embed="rId3" cstate="print"/>
          <a:stretch>
            <a:fillRect/>
          </a:stretch>
        </p:blipFill>
        <p:spPr>
          <a:xfrm>
            <a:off x="4648200" y="2025303"/>
            <a:ext cx="4038600" cy="3675757"/>
          </a:xfrm>
        </p:spPr>
      </p:pic>
      <p:sp>
        <p:nvSpPr>
          <p:cNvPr id="6" name="TextBox 5"/>
          <p:cNvSpPr txBox="1"/>
          <p:nvPr/>
        </p:nvSpPr>
        <p:spPr>
          <a:xfrm>
            <a:off x="6477000" y="1524000"/>
            <a:ext cx="2438400" cy="369332"/>
          </a:xfrm>
          <a:prstGeom prst="rect">
            <a:avLst/>
          </a:prstGeom>
          <a:noFill/>
        </p:spPr>
        <p:txBody>
          <a:bodyPr wrap="square" rtlCol="0">
            <a:spAutoFit/>
          </a:bodyPr>
          <a:lstStyle/>
          <a:p>
            <a:r>
              <a:rPr lang="en-US" dirty="0" smtClean="0"/>
              <a:t>(Luce and Raiffa, 1957)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dirty="0" smtClean="0">
                <a:latin typeface="Arial" charset="0"/>
              </a:rPr>
              <a:t>Deep PROBLEM:  </a:t>
            </a:r>
            <a:r>
              <a:rPr lang="nl-NL" dirty="0" smtClean="0">
                <a:latin typeface="Arial" charset="0"/>
              </a:rPr>
              <a:t>Cheeseburgers</a:t>
            </a:r>
            <a:endParaRPr lang="nl-NL" dirty="0">
              <a:latin typeface="Arial" charset="0"/>
            </a:endParaRPr>
          </a:p>
        </p:txBody>
      </p:sp>
      <p:pic>
        <p:nvPicPr>
          <p:cNvPr id="24579" name="Picture 3" descr="Burger King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95400" y="1752600"/>
            <a:ext cx="5114925" cy="397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3287713" y="6045200"/>
            <a:ext cx="2592387" cy="350838"/>
            <a:chOff x="2071" y="3808"/>
            <a:chExt cx="1633" cy="221"/>
          </a:xfrm>
        </p:grpSpPr>
        <p:sp>
          <p:nvSpPr>
            <p:cNvPr id="24581" name="Rectangle 5"/>
            <p:cNvSpPr>
              <a:spLocks noChangeArrowheads="1"/>
            </p:cNvSpPr>
            <p:nvPr/>
          </p:nvSpPr>
          <p:spPr bwMode="auto">
            <a:xfrm>
              <a:off x="2071" y="3808"/>
              <a:ext cx="529" cy="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spcBef>
                  <a:spcPct val="50000"/>
                </a:spcBef>
              </a:pPr>
              <a:r>
                <a:rPr lang="nl-NL" sz="1700" b="1">
                  <a:solidFill>
                    <a:srgbClr val="0000FF"/>
                  </a:solidFill>
                  <a:latin typeface="Verdana" charset="0"/>
                </a:rPr>
                <a:t> 50%</a:t>
              </a:r>
            </a:p>
          </p:txBody>
        </p:sp>
        <p:sp>
          <p:nvSpPr>
            <p:cNvPr id="24582" name="Rectangle 6"/>
            <p:cNvSpPr>
              <a:spLocks noChangeArrowheads="1"/>
            </p:cNvSpPr>
            <p:nvPr/>
          </p:nvSpPr>
          <p:spPr bwMode="auto">
            <a:xfrm>
              <a:off x="3175" y="3808"/>
              <a:ext cx="529" cy="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spcBef>
                  <a:spcPct val="50000"/>
                </a:spcBef>
              </a:pPr>
              <a:r>
                <a:rPr lang="nl-NL" sz="1700" b="1">
                  <a:solidFill>
                    <a:srgbClr val="0000FF"/>
                  </a:solidFill>
                  <a:latin typeface="Verdana" charset="0"/>
                </a:rPr>
                <a:t> 50%</a:t>
              </a:r>
            </a:p>
          </p:txBody>
        </p:sp>
      </p:grpSp>
    </p:spTree>
    <p:extLst>
      <p:ext uri="{BB962C8B-B14F-4D97-AF65-F5344CB8AC3E}">
        <p14:creationId xmlns="" xmlns:p14="http://schemas.microsoft.com/office/powerpoint/2010/main" val="3968087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1201</Words>
  <Application>Microsoft Office PowerPoint</Application>
  <PresentationFormat>On-screen Show (4:3)</PresentationFormat>
  <Paragraphs>141</Paragraphs>
  <Slides>30</Slides>
  <Notes>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Preference reversals and their consequences</vt:lpstr>
      <vt:lpstr>Replacing value by utility</vt:lpstr>
      <vt:lpstr>Probability judgments are also systematically biased</vt:lpstr>
      <vt:lpstr>Prospect Theory (Kahneman and Tversky, 1979; 1992)</vt:lpstr>
      <vt:lpstr>A weekend’s story</vt:lpstr>
      <vt:lpstr>Has been very influential across fields</vt:lpstr>
      <vt:lpstr>Prospect theory is a generalized utility theory</vt:lpstr>
      <vt:lpstr>But there are problems even it can’t solve</vt:lpstr>
      <vt:lpstr>Deep PROBLEM:  Cheeseburgers</vt:lpstr>
      <vt:lpstr>Deeper Problem: Cheeseburgers</vt:lpstr>
      <vt:lpstr>How does one choose?</vt:lpstr>
      <vt:lpstr>The problem with context effects</vt:lpstr>
      <vt:lpstr>Context effects</vt:lpstr>
      <vt:lpstr>iStupid</vt:lpstr>
      <vt:lpstr>Biases and heuristics</vt:lpstr>
      <vt:lpstr>Slide 16</vt:lpstr>
      <vt:lpstr>Slide 17</vt:lpstr>
      <vt:lpstr>Can preferences really describe human choices?</vt:lpstr>
      <vt:lpstr>Or choices in general?</vt:lpstr>
      <vt:lpstr>Or choices in general?</vt:lpstr>
      <vt:lpstr>Or choices in general?</vt:lpstr>
      <vt:lpstr>Or choices in general?</vt:lpstr>
      <vt:lpstr>Slide 23</vt:lpstr>
      <vt:lpstr>Slide 24</vt:lpstr>
      <vt:lpstr>Context effects seen in slime mold</vt:lpstr>
      <vt:lpstr>Solution: preference construction as a dynamic process</vt:lpstr>
      <vt:lpstr>Basic intuition</vt:lpstr>
      <vt:lpstr>Many examples</vt:lpstr>
      <vt:lpstr>Decision field theory</vt:lpstr>
      <vt:lpstr>DFT’s explanations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Preference reversals and their consequences</dc:title>
  <dc:creator>cse</dc:creator>
  <cp:lastModifiedBy>nisheeth</cp:lastModifiedBy>
  <cp:revision>7</cp:revision>
  <dcterms:created xsi:type="dcterms:W3CDTF">2018-03-30T00:15:44Z</dcterms:created>
  <dcterms:modified xsi:type="dcterms:W3CDTF">2018-04-05T02:04:34Z</dcterms:modified>
</cp:coreProperties>
</file>